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38153-92DA-47F8-AE99-67ABA999260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6796808-0385-46CB-9006-C448D2A1721F}">
      <dgm:prSet/>
      <dgm:spPr/>
      <dgm:t>
        <a:bodyPr/>
        <a:lstStyle/>
        <a:p>
          <a:r>
            <a:rPr lang="en-US"/>
            <a:t>Understanding the Business Requirement.</a:t>
          </a:r>
        </a:p>
      </dgm:t>
    </dgm:pt>
    <dgm:pt modelId="{3287DDA0-6D2D-4307-914A-705E359B6293}" type="parTrans" cxnId="{2A24CB70-B6A3-4BE7-AF1A-F0A38207C7BE}">
      <dgm:prSet/>
      <dgm:spPr/>
      <dgm:t>
        <a:bodyPr/>
        <a:lstStyle/>
        <a:p>
          <a:endParaRPr lang="en-US"/>
        </a:p>
      </dgm:t>
    </dgm:pt>
    <dgm:pt modelId="{4D7AF634-3681-426F-899E-26B4785503B2}" type="sibTrans" cxnId="{2A24CB70-B6A3-4BE7-AF1A-F0A38207C7BE}">
      <dgm:prSet/>
      <dgm:spPr/>
      <dgm:t>
        <a:bodyPr/>
        <a:lstStyle/>
        <a:p>
          <a:endParaRPr lang="en-US"/>
        </a:p>
      </dgm:t>
    </dgm:pt>
    <dgm:pt modelId="{BDAB333F-1DC9-4851-975B-16D55004B382}">
      <dgm:prSet/>
      <dgm:spPr/>
      <dgm:t>
        <a:bodyPr/>
        <a:lstStyle/>
        <a:p>
          <a:r>
            <a:rPr lang="en-US"/>
            <a:t>Data Collection/Extraction.</a:t>
          </a:r>
        </a:p>
      </dgm:t>
    </dgm:pt>
    <dgm:pt modelId="{945567C5-C281-4E74-9F6D-EB0DC2000101}" type="parTrans" cxnId="{F02962DD-3DD1-402C-8B11-B96285E38488}">
      <dgm:prSet/>
      <dgm:spPr/>
      <dgm:t>
        <a:bodyPr/>
        <a:lstStyle/>
        <a:p>
          <a:endParaRPr lang="en-US"/>
        </a:p>
      </dgm:t>
    </dgm:pt>
    <dgm:pt modelId="{6CF232D5-B596-4329-ADCB-A4FCC31EB381}" type="sibTrans" cxnId="{F02962DD-3DD1-402C-8B11-B96285E38488}">
      <dgm:prSet/>
      <dgm:spPr/>
      <dgm:t>
        <a:bodyPr/>
        <a:lstStyle/>
        <a:p>
          <a:endParaRPr lang="en-US"/>
        </a:p>
      </dgm:t>
    </dgm:pt>
    <dgm:pt modelId="{0D3524FC-D790-441E-86BF-6A513BAB77E1}">
      <dgm:prSet/>
      <dgm:spPr/>
      <dgm:t>
        <a:bodyPr/>
        <a:lstStyle/>
        <a:p>
          <a:r>
            <a:rPr lang="en-US"/>
            <a:t>Data Cleaning/Data Pre-processing.</a:t>
          </a:r>
        </a:p>
      </dgm:t>
    </dgm:pt>
    <dgm:pt modelId="{1A477AD8-508B-4D72-974D-4D54475FDF74}" type="parTrans" cxnId="{2A008706-29C6-46DF-943D-265949818DE2}">
      <dgm:prSet/>
      <dgm:spPr/>
      <dgm:t>
        <a:bodyPr/>
        <a:lstStyle/>
        <a:p>
          <a:endParaRPr lang="en-US"/>
        </a:p>
      </dgm:t>
    </dgm:pt>
    <dgm:pt modelId="{0130AE44-810B-49AE-8D1E-1007ECE2FB7E}" type="sibTrans" cxnId="{2A008706-29C6-46DF-943D-265949818DE2}">
      <dgm:prSet/>
      <dgm:spPr/>
      <dgm:t>
        <a:bodyPr/>
        <a:lstStyle/>
        <a:p>
          <a:endParaRPr lang="en-US"/>
        </a:p>
      </dgm:t>
    </dgm:pt>
    <dgm:pt modelId="{E56481BA-2E60-4BA1-A1C8-BEBD912FBBF3}">
      <dgm:prSet/>
      <dgm:spPr/>
      <dgm:t>
        <a:bodyPr/>
        <a:lstStyle/>
        <a:p>
          <a:r>
            <a:rPr lang="en-US"/>
            <a:t>Data Exploration and Validation.</a:t>
          </a:r>
        </a:p>
      </dgm:t>
    </dgm:pt>
    <dgm:pt modelId="{DD06BC61-4188-42E4-93C8-217D5005A5BE}" type="parTrans" cxnId="{46103D0C-D0E8-4F20-966E-0C62B0842F0D}">
      <dgm:prSet/>
      <dgm:spPr/>
      <dgm:t>
        <a:bodyPr/>
        <a:lstStyle/>
        <a:p>
          <a:endParaRPr lang="en-US"/>
        </a:p>
      </dgm:t>
    </dgm:pt>
    <dgm:pt modelId="{DDFB7B8A-230B-4BED-B0EB-326AA3030DAC}" type="sibTrans" cxnId="{46103D0C-D0E8-4F20-966E-0C62B0842F0D}">
      <dgm:prSet/>
      <dgm:spPr/>
      <dgm:t>
        <a:bodyPr/>
        <a:lstStyle/>
        <a:p>
          <a:endParaRPr lang="en-US"/>
        </a:p>
      </dgm:t>
    </dgm:pt>
    <dgm:pt modelId="{F79B07EB-F90B-43FA-B025-FC96C131F92D}">
      <dgm:prSet/>
      <dgm:spPr/>
      <dgm:t>
        <a:bodyPr/>
        <a:lstStyle/>
        <a:p>
          <a:r>
            <a:rPr lang="en-US"/>
            <a:t>Data Visualization.</a:t>
          </a:r>
        </a:p>
      </dgm:t>
    </dgm:pt>
    <dgm:pt modelId="{A9920B77-7E70-4C8D-9C62-196D458A2904}" type="parTrans" cxnId="{A00A040F-AF8F-47D9-A3FB-2F9E62A68312}">
      <dgm:prSet/>
      <dgm:spPr/>
      <dgm:t>
        <a:bodyPr/>
        <a:lstStyle/>
        <a:p>
          <a:endParaRPr lang="en-US"/>
        </a:p>
      </dgm:t>
    </dgm:pt>
    <dgm:pt modelId="{6516E228-08E5-401C-BAA2-61D1D01202D8}" type="sibTrans" cxnId="{A00A040F-AF8F-47D9-A3FB-2F9E62A68312}">
      <dgm:prSet/>
      <dgm:spPr/>
      <dgm:t>
        <a:bodyPr/>
        <a:lstStyle/>
        <a:p>
          <a:endParaRPr lang="en-US"/>
        </a:p>
      </dgm:t>
    </dgm:pt>
    <dgm:pt modelId="{76A849F8-6470-41D6-9858-8789BE4E35B4}">
      <dgm:prSet/>
      <dgm:spPr/>
      <dgm:t>
        <a:bodyPr/>
        <a:lstStyle/>
        <a:p>
          <a:r>
            <a:rPr lang="en-US" dirty="0"/>
            <a:t>Interpreting the result.</a:t>
          </a:r>
        </a:p>
      </dgm:t>
    </dgm:pt>
    <dgm:pt modelId="{42AEC2C2-35C1-4DA6-ADBC-3562C1F5A2F3}" type="parTrans" cxnId="{7F811157-8F3D-43C3-920E-70442F970427}">
      <dgm:prSet/>
      <dgm:spPr/>
      <dgm:t>
        <a:bodyPr/>
        <a:lstStyle/>
        <a:p>
          <a:endParaRPr lang="en-US"/>
        </a:p>
      </dgm:t>
    </dgm:pt>
    <dgm:pt modelId="{A2B8440B-FBAF-42AD-AD48-ED97E013D6FF}" type="sibTrans" cxnId="{7F811157-8F3D-43C3-920E-70442F970427}">
      <dgm:prSet/>
      <dgm:spPr/>
      <dgm:t>
        <a:bodyPr/>
        <a:lstStyle/>
        <a:p>
          <a:endParaRPr lang="en-US"/>
        </a:p>
      </dgm:t>
    </dgm:pt>
    <dgm:pt modelId="{315888C7-B08E-4BEA-A40C-5985C0138676}" type="pres">
      <dgm:prSet presAssocID="{C8838153-92DA-47F8-AE99-67ABA9992609}" presName="root" presStyleCnt="0">
        <dgm:presLayoutVars>
          <dgm:dir/>
          <dgm:resizeHandles val="exact"/>
        </dgm:presLayoutVars>
      </dgm:prSet>
      <dgm:spPr/>
    </dgm:pt>
    <dgm:pt modelId="{81C9009C-C843-436C-867C-EEAF198401F4}" type="pres">
      <dgm:prSet presAssocID="{C8838153-92DA-47F8-AE99-67ABA9992609}" presName="container" presStyleCnt="0">
        <dgm:presLayoutVars>
          <dgm:dir/>
          <dgm:resizeHandles val="exact"/>
        </dgm:presLayoutVars>
      </dgm:prSet>
      <dgm:spPr/>
    </dgm:pt>
    <dgm:pt modelId="{02197F43-4FA1-4AE0-BE1B-1BE0CE27B0F6}" type="pres">
      <dgm:prSet presAssocID="{E6796808-0385-46CB-9006-C448D2A1721F}" presName="compNode" presStyleCnt="0"/>
      <dgm:spPr/>
    </dgm:pt>
    <dgm:pt modelId="{69C74969-0030-414E-A03E-79ED8624A261}" type="pres">
      <dgm:prSet presAssocID="{E6796808-0385-46CB-9006-C448D2A1721F}" presName="iconBgRect" presStyleLbl="bgShp" presStyleIdx="0" presStyleCnt="6"/>
      <dgm:spPr/>
    </dgm:pt>
    <dgm:pt modelId="{14BD28F6-8C0B-426E-ACE4-FF74346917CD}" type="pres">
      <dgm:prSet presAssocID="{E6796808-0385-46CB-9006-C448D2A1721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efcase"/>
        </a:ext>
      </dgm:extLst>
    </dgm:pt>
    <dgm:pt modelId="{3749AFAF-0BC8-4F37-B7F6-3A33413DDBD8}" type="pres">
      <dgm:prSet presAssocID="{E6796808-0385-46CB-9006-C448D2A1721F}" presName="spaceRect" presStyleCnt="0"/>
      <dgm:spPr/>
    </dgm:pt>
    <dgm:pt modelId="{54AEFDC3-6531-43F6-BBE3-BB0CCC543CBB}" type="pres">
      <dgm:prSet presAssocID="{E6796808-0385-46CB-9006-C448D2A1721F}" presName="textRect" presStyleLbl="revTx" presStyleIdx="0" presStyleCnt="6">
        <dgm:presLayoutVars>
          <dgm:chMax val="1"/>
          <dgm:chPref val="1"/>
        </dgm:presLayoutVars>
      </dgm:prSet>
      <dgm:spPr/>
    </dgm:pt>
    <dgm:pt modelId="{9DDEB205-8410-4B07-9D42-57A8A27425BC}" type="pres">
      <dgm:prSet presAssocID="{4D7AF634-3681-426F-899E-26B4785503B2}" presName="sibTrans" presStyleLbl="sibTrans2D1" presStyleIdx="0" presStyleCnt="0"/>
      <dgm:spPr/>
    </dgm:pt>
    <dgm:pt modelId="{1CB3A24D-4784-41C7-A93D-1E0488DA6871}" type="pres">
      <dgm:prSet presAssocID="{BDAB333F-1DC9-4851-975B-16D55004B382}" presName="compNode" presStyleCnt="0"/>
      <dgm:spPr/>
    </dgm:pt>
    <dgm:pt modelId="{8367805E-3B69-4EB4-B2E5-16B7E2A8BD49}" type="pres">
      <dgm:prSet presAssocID="{BDAB333F-1DC9-4851-975B-16D55004B382}" presName="iconBgRect" presStyleLbl="bgShp" presStyleIdx="1" presStyleCnt="6"/>
      <dgm:spPr/>
    </dgm:pt>
    <dgm:pt modelId="{443DB4B7-16DE-4EC6-80F5-7A13AD30EC5F}" type="pres">
      <dgm:prSet presAssocID="{BDAB333F-1DC9-4851-975B-16D55004B38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3BA0A369-3029-4890-BB2F-7787EC00FFBB}" type="pres">
      <dgm:prSet presAssocID="{BDAB333F-1DC9-4851-975B-16D55004B382}" presName="spaceRect" presStyleCnt="0"/>
      <dgm:spPr/>
    </dgm:pt>
    <dgm:pt modelId="{44B95EAA-8F7D-46F1-9510-55FA9E3A5758}" type="pres">
      <dgm:prSet presAssocID="{BDAB333F-1DC9-4851-975B-16D55004B382}" presName="textRect" presStyleLbl="revTx" presStyleIdx="1" presStyleCnt="6">
        <dgm:presLayoutVars>
          <dgm:chMax val="1"/>
          <dgm:chPref val="1"/>
        </dgm:presLayoutVars>
      </dgm:prSet>
      <dgm:spPr/>
    </dgm:pt>
    <dgm:pt modelId="{BCDE2F00-52EB-4DAC-9EE8-BC19AD6702CA}" type="pres">
      <dgm:prSet presAssocID="{6CF232D5-B596-4329-ADCB-A4FCC31EB381}" presName="sibTrans" presStyleLbl="sibTrans2D1" presStyleIdx="0" presStyleCnt="0"/>
      <dgm:spPr/>
    </dgm:pt>
    <dgm:pt modelId="{A946DD78-38DC-49B8-9926-E8F29C5BD275}" type="pres">
      <dgm:prSet presAssocID="{0D3524FC-D790-441E-86BF-6A513BAB77E1}" presName="compNode" presStyleCnt="0"/>
      <dgm:spPr/>
    </dgm:pt>
    <dgm:pt modelId="{3189C5E3-A9F8-4EDD-9A24-5670412CA655}" type="pres">
      <dgm:prSet presAssocID="{0D3524FC-D790-441E-86BF-6A513BAB77E1}" presName="iconBgRect" presStyleLbl="bgShp" presStyleIdx="2" presStyleCnt="6"/>
      <dgm:spPr/>
    </dgm:pt>
    <dgm:pt modelId="{20EF253B-5F86-427C-9207-4F07D04B55E2}" type="pres">
      <dgm:prSet presAssocID="{0D3524FC-D790-441E-86BF-6A513BAB77E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283B12FC-8946-45AD-99C4-D66F67C2D92B}" type="pres">
      <dgm:prSet presAssocID="{0D3524FC-D790-441E-86BF-6A513BAB77E1}" presName="spaceRect" presStyleCnt="0"/>
      <dgm:spPr/>
    </dgm:pt>
    <dgm:pt modelId="{ED786C6F-0681-4866-A0CF-232E2A6D33F5}" type="pres">
      <dgm:prSet presAssocID="{0D3524FC-D790-441E-86BF-6A513BAB77E1}" presName="textRect" presStyleLbl="revTx" presStyleIdx="2" presStyleCnt="6">
        <dgm:presLayoutVars>
          <dgm:chMax val="1"/>
          <dgm:chPref val="1"/>
        </dgm:presLayoutVars>
      </dgm:prSet>
      <dgm:spPr/>
    </dgm:pt>
    <dgm:pt modelId="{FE442EE0-C88F-460D-B900-876083F4746A}" type="pres">
      <dgm:prSet presAssocID="{0130AE44-810B-49AE-8D1E-1007ECE2FB7E}" presName="sibTrans" presStyleLbl="sibTrans2D1" presStyleIdx="0" presStyleCnt="0"/>
      <dgm:spPr/>
    </dgm:pt>
    <dgm:pt modelId="{0D4C6E9D-3020-4678-8A7C-2F742E5D511C}" type="pres">
      <dgm:prSet presAssocID="{E56481BA-2E60-4BA1-A1C8-BEBD912FBBF3}" presName="compNode" presStyleCnt="0"/>
      <dgm:spPr/>
    </dgm:pt>
    <dgm:pt modelId="{96282A9C-7020-42F0-A758-899B9DE306B6}" type="pres">
      <dgm:prSet presAssocID="{E56481BA-2E60-4BA1-A1C8-BEBD912FBBF3}" presName="iconBgRect" presStyleLbl="bgShp" presStyleIdx="3" presStyleCnt="6"/>
      <dgm:spPr/>
    </dgm:pt>
    <dgm:pt modelId="{1885E959-7A6C-4EEE-AEA3-455244EE48A9}" type="pres">
      <dgm:prSet presAssocID="{E56481BA-2E60-4BA1-A1C8-BEBD912FBBF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g under Magnifying Glass"/>
        </a:ext>
      </dgm:extLst>
    </dgm:pt>
    <dgm:pt modelId="{53F1F916-1E5D-4DEC-B163-D75CA28165B3}" type="pres">
      <dgm:prSet presAssocID="{E56481BA-2E60-4BA1-A1C8-BEBD912FBBF3}" presName="spaceRect" presStyleCnt="0"/>
      <dgm:spPr/>
    </dgm:pt>
    <dgm:pt modelId="{F9E469E6-025B-4F4B-A730-FB043CB0635F}" type="pres">
      <dgm:prSet presAssocID="{E56481BA-2E60-4BA1-A1C8-BEBD912FBBF3}" presName="textRect" presStyleLbl="revTx" presStyleIdx="3" presStyleCnt="6">
        <dgm:presLayoutVars>
          <dgm:chMax val="1"/>
          <dgm:chPref val="1"/>
        </dgm:presLayoutVars>
      </dgm:prSet>
      <dgm:spPr/>
    </dgm:pt>
    <dgm:pt modelId="{917381EE-F391-44CF-876F-9BB25F0C3161}" type="pres">
      <dgm:prSet presAssocID="{DDFB7B8A-230B-4BED-B0EB-326AA3030DAC}" presName="sibTrans" presStyleLbl="sibTrans2D1" presStyleIdx="0" presStyleCnt="0"/>
      <dgm:spPr/>
    </dgm:pt>
    <dgm:pt modelId="{1992E74D-F621-4B4F-B829-363E7C0153C5}" type="pres">
      <dgm:prSet presAssocID="{F79B07EB-F90B-43FA-B025-FC96C131F92D}" presName="compNode" presStyleCnt="0"/>
      <dgm:spPr/>
    </dgm:pt>
    <dgm:pt modelId="{CCB26DB3-062A-4492-9A40-F589C345710E}" type="pres">
      <dgm:prSet presAssocID="{F79B07EB-F90B-43FA-B025-FC96C131F92D}" presName="iconBgRect" presStyleLbl="bgShp" presStyleIdx="4" presStyleCnt="6"/>
      <dgm:spPr/>
    </dgm:pt>
    <dgm:pt modelId="{80B311CD-30DE-4565-BCF7-309521C50730}" type="pres">
      <dgm:prSet presAssocID="{F79B07EB-F90B-43FA-B025-FC96C131F92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e chart"/>
        </a:ext>
      </dgm:extLst>
    </dgm:pt>
    <dgm:pt modelId="{AD555D31-99AF-45B0-8BFE-5DB3309B8047}" type="pres">
      <dgm:prSet presAssocID="{F79B07EB-F90B-43FA-B025-FC96C131F92D}" presName="spaceRect" presStyleCnt="0"/>
      <dgm:spPr/>
    </dgm:pt>
    <dgm:pt modelId="{B705B1CB-51F1-40D4-8E28-A7C9A58F8A1B}" type="pres">
      <dgm:prSet presAssocID="{F79B07EB-F90B-43FA-B025-FC96C131F92D}" presName="textRect" presStyleLbl="revTx" presStyleIdx="4" presStyleCnt="6">
        <dgm:presLayoutVars>
          <dgm:chMax val="1"/>
          <dgm:chPref val="1"/>
        </dgm:presLayoutVars>
      </dgm:prSet>
      <dgm:spPr/>
    </dgm:pt>
    <dgm:pt modelId="{4D457BE4-3F24-4EAC-B520-7D1D639047B8}" type="pres">
      <dgm:prSet presAssocID="{6516E228-08E5-401C-BAA2-61D1D01202D8}" presName="sibTrans" presStyleLbl="sibTrans2D1" presStyleIdx="0" presStyleCnt="0"/>
      <dgm:spPr/>
    </dgm:pt>
    <dgm:pt modelId="{2E738332-C4A6-4C14-9929-B235DE760F13}" type="pres">
      <dgm:prSet presAssocID="{76A849F8-6470-41D6-9858-8789BE4E35B4}" presName="compNode" presStyleCnt="0"/>
      <dgm:spPr/>
    </dgm:pt>
    <dgm:pt modelId="{71B94280-7845-4AFB-95D5-98255969F81B}" type="pres">
      <dgm:prSet presAssocID="{76A849F8-6470-41D6-9858-8789BE4E35B4}" presName="iconBgRect" presStyleLbl="bgShp" presStyleIdx="5" presStyleCnt="6"/>
      <dgm:spPr/>
    </dgm:pt>
    <dgm:pt modelId="{0537640F-0F77-4786-BCE8-C5C20E9DE59B}" type="pres">
      <dgm:prSet presAssocID="{76A849F8-6470-41D6-9858-8789BE4E35B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ce"/>
        </a:ext>
      </dgm:extLst>
    </dgm:pt>
    <dgm:pt modelId="{EE45AE81-EF09-4F6A-B081-A6864439867D}" type="pres">
      <dgm:prSet presAssocID="{76A849F8-6470-41D6-9858-8789BE4E35B4}" presName="spaceRect" presStyleCnt="0"/>
      <dgm:spPr/>
    </dgm:pt>
    <dgm:pt modelId="{C24EEC25-2875-4ECA-ACB6-F43C002EAFE5}" type="pres">
      <dgm:prSet presAssocID="{76A849F8-6470-41D6-9858-8789BE4E35B4}" presName="textRect" presStyleLbl="revTx" presStyleIdx="5" presStyleCnt="6">
        <dgm:presLayoutVars>
          <dgm:chMax val="1"/>
          <dgm:chPref val="1"/>
        </dgm:presLayoutVars>
      </dgm:prSet>
      <dgm:spPr/>
    </dgm:pt>
  </dgm:ptLst>
  <dgm:cxnLst>
    <dgm:cxn modelId="{2A008706-29C6-46DF-943D-265949818DE2}" srcId="{C8838153-92DA-47F8-AE99-67ABA9992609}" destId="{0D3524FC-D790-441E-86BF-6A513BAB77E1}" srcOrd="2" destOrd="0" parTransId="{1A477AD8-508B-4D72-974D-4D54475FDF74}" sibTransId="{0130AE44-810B-49AE-8D1E-1007ECE2FB7E}"/>
    <dgm:cxn modelId="{46103D0C-D0E8-4F20-966E-0C62B0842F0D}" srcId="{C8838153-92DA-47F8-AE99-67ABA9992609}" destId="{E56481BA-2E60-4BA1-A1C8-BEBD912FBBF3}" srcOrd="3" destOrd="0" parTransId="{DD06BC61-4188-42E4-93C8-217D5005A5BE}" sibTransId="{DDFB7B8A-230B-4BED-B0EB-326AA3030DAC}"/>
    <dgm:cxn modelId="{A00A040F-AF8F-47D9-A3FB-2F9E62A68312}" srcId="{C8838153-92DA-47F8-AE99-67ABA9992609}" destId="{F79B07EB-F90B-43FA-B025-FC96C131F92D}" srcOrd="4" destOrd="0" parTransId="{A9920B77-7E70-4C8D-9C62-196D458A2904}" sibTransId="{6516E228-08E5-401C-BAA2-61D1D01202D8}"/>
    <dgm:cxn modelId="{1052A321-DB54-498E-BAAC-0A0B999186C0}" type="presOf" srcId="{6CF232D5-B596-4329-ADCB-A4FCC31EB381}" destId="{BCDE2F00-52EB-4DAC-9EE8-BC19AD6702CA}" srcOrd="0" destOrd="0" presId="urn:microsoft.com/office/officeart/2018/2/layout/IconCircleList"/>
    <dgm:cxn modelId="{79A77463-1287-4B39-8B53-0FE67D11CD8B}" type="presOf" srcId="{C8838153-92DA-47F8-AE99-67ABA9992609}" destId="{315888C7-B08E-4BEA-A40C-5985C0138676}" srcOrd="0" destOrd="0" presId="urn:microsoft.com/office/officeart/2018/2/layout/IconCircleList"/>
    <dgm:cxn modelId="{2A24CB70-B6A3-4BE7-AF1A-F0A38207C7BE}" srcId="{C8838153-92DA-47F8-AE99-67ABA9992609}" destId="{E6796808-0385-46CB-9006-C448D2A1721F}" srcOrd="0" destOrd="0" parTransId="{3287DDA0-6D2D-4307-914A-705E359B6293}" sibTransId="{4D7AF634-3681-426F-899E-26B4785503B2}"/>
    <dgm:cxn modelId="{7F811157-8F3D-43C3-920E-70442F970427}" srcId="{C8838153-92DA-47F8-AE99-67ABA9992609}" destId="{76A849F8-6470-41D6-9858-8789BE4E35B4}" srcOrd="5" destOrd="0" parTransId="{42AEC2C2-35C1-4DA6-ADBC-3562C1F5A2F3}" sibTransId="{A2B8440B-FBAF-42AD-AD48-ED97E013D6FF}"/>
    <dgm:cxn modelId="{6B27E459-A853-408B-982F-51F8BA90B896}" type="presOf" srcId="{4D7AF634-3681-426F-899E-26B4785503B2}" destId="{9DDEB205-8410-4B07-9D42-57A8A27425BC}" srcOrd="0" destOrd="0" presId="urn:microsoft.com/office/officeart/2018/2/layout/IconCircleList"/>
    <dgm:cxn modelId="{8459D67F-42EF-4A6D-AEA9-772694DC8F49}" type="presOf" srcId="{6516E228-08E5-401C-BAA2-61D1D01202D8}" destId="{4D457BE4-3F24-4EAC-B520-7D1D639047B8}" srcOrd="0" destOrd="0" presId="urn:microsoft.com/office/officeart/2018/2/layout/IconCircleList"/>
    <dgm:cxn modelId="{36CB6085-E6A4-42D7-8A27-9602E8CFBB82}" type="presOf" srcId="{BDAB333F-1DC9-4851-975B-16D55004B382}" destId="{44B95EAA-8F7D-46F1-9510-55FA9E3A5758}" srcOrd="0" destOrd="0" presId="urn:microsoft.com/office/officeart/2018/2/layout/IconCircleList"/>
    <dgm:cxn modelId="{EC2F3B86-1B2C-4286-B518-96F756FC6637}" type="presOf" srcId="{E56481BA-2E60-4BA1-A1C8-BEBD912FBBF3}" destId="{F9E469E6-025B-4F4B-A730-FB043CB0635F}" srcOrd="0" destOrd="0" presId="urn:microsoft.com/office/officeart/2018/2/layout/IconCircleList"/>
    <dgm:cxn modelId="{9A8884A7-0956-49C8-AA0A-019DF66CFE53}" type="presOf" srcId="{76A849F8-6470-41D6-9858-8789BE4E35B4}" destId="{C24EEC25-2875-4ECA-ACB6-F43C002EAFE5}" srcOrd="0" destOrd="0" presId="urn:microsoft.com/office/officeart/2018/2/layout/IconCircleList"/>
    <dgm:cxn modelId="{FBDA81A9-9653-4A67-A67D-6610B5F15626}" type="presOf" srcId="{0130AE44-810B-49AE-8D1E-1007ECE2FB7E}" destId="{FE442EE0-C88F-460D-B900-876083F4746A}" srcOrd="0" destOrd="0" presId="urn:microsoft.com/office/officeart/2018/2/layout/IconCircleList"/>
    <dgm:cxn modelId="{2B63A8D4-C6F7-46BB-820A-FFA460D09CFE}" type="presOf" srcId="{DDFB7B8A-230B-4BED-B0EB-326AA3030DAC}" destId="{917381EE-F391-44CF-876F-9BB25F0C3161}" srcOrd="0" destOrd="0" presId="urn:microsoft.com/office/officeart/2018/2/layout/IconCircleList"/>
    <dgm:cxn modelId="{F02962DD-3DD1-402C-8B11-B96285E38488}" srcId="{C8838153-92DA-47F8-AE99-67ABA9992609}" destId="{BDAB333F-1DC9-4851-975B-16D55004B382}" srcOrd="1" destOrd="0" parTransId="{945567C5-C281-4E74-9F6D-EB0DC2000101}" sibTransId="{6CF232D5-B596-4329-ADCB-A4FCC31EB381}"/>
    <dgm:cxn modelId="{D9B0E4E1-E9F0-4850-A816-656CAC1C39EE}" type="presOf" srcId="{E6796808-0385-46CB-9006-C448D2A1721F}" destId="{54AEFDC3-6531-43F6-BBE3-BB0CCC543CBB}" srcOrd="0" destOrd="0" presId="urn:microsoft.com/office/officeart/2018/2/layout/IconCircleList"/>
    <dgm:cxn modelId="{861458EA-0865-4DDC-AF36-4D4E5FA59877}" type="presOf" srcId="{F79B07EB-F90B-43FA-B025-FC96C131F92D}" destId="{B705B1CB-51F1-40D4-8E28-A7C9A58F8A1B}" srcOrd="0" destOrd="0" presId="urn:microsoft.com/office/officeart/2018/2/layout/IconCircleList"/>
    <dgm:cxn modelId="{56968FEE-75C0-4127-B812-7B1F8BFD2E04}" type="presOf" srcId="{0D3524FC-D790-441E-86BF-6A513BAB77E1}" destId="{ED786C6F-0681-4866-A0CF-232E2A6D33F5}" srcOrd="0" destOrd="0" presId="urn:microsoft.com/office/officeart/2018/2/layout/IconCircleList"/>
    <dgm:cxn modelId="{D6BB1064-4493-4ED9-82D8-DFF53FA2B6D9}" type="presParOf" srcId="{315888C7-B08E-4BEA-A40C-5985C0138676}" destId="{81C9009C-C843-436C-867C-EEAF198401F4}" srcOrd="0" destOrd="0" presId="urn:microsoft.com/office/officeart/2018/2/layout/IconCircleList"/>
    <dgm:cxn modelId="{87605584-5140-4EFF-92F6-CE2FEEF58905}" type="presParOf" srcId="{81C9009C-C843-436C-867C-EEAF198401F4}" destId="{02197F43-4FA1-4AE0-BE1B-1BE0CE27B0F6}" srcOrd="0" destOrd="0" presId="urn:microsoft.com/office/officeart/2018/2/layout/IconCircleList"/>
    <dgm:cxn modelId="{DAA9C65C-6C3A-4C02-8B70-643C0D91D705}" type="presParOf" srcId="{02197F43-4FA1-4AE0-BE1B-1BE0CE27B0F6}" destId="{69C74969-0030-414E-A03E-79ED8624A261}" srcOrd="0" destOrd="0" presId="urn:microsoft.com/office/officeart/2018/2/layout/IconCircleList"/>
    <dgm:cxn modelId="{F23A87D5-55C9-4488-890A-E4395C9630B3}" type="presParOf" srcId="{02197F43-4FA1-4AE0-BE1B-1BE0CE27B0F6}" destId="{14BD28F6-8C0B-426E-ACE4-FF74346917CD}" srcOrd="1" destOrd="0" presId="urn:microsoft.com/office/officeart/2018/2/layout/IconCircleList"/>
    <dgm:cxn modelId="{8EFC93CC-E584-4663-A95A-05D330722E29}" type="presParOf" srcId="{02197F43-4FA1-4AE0-BE1B-1BE0CE27B0F6}" destId="{3749AFAF-0BC8-4F37-B7F6-3A33413DDBD8}" srcOrd="2" destOrd="0" presId="urn:microsoft.com/office/officeart/2018/2/layout/IconCircleList"/>
    <dgm:cxn modelId="{86FE7938-62AE-4CCB-97B8-FEF2EE690ABA}" type="presParOf" srcId="{02197F43-4FA1-4AE0-BE1B-1BE0CE27B0F6}" destId="{54AEFDC3-6531-43F6-BBE3-BB0CCC543CBB}" srcOrd="3" destOrd="0" presId="urn:microsoft.com/office/officeart/2018/2/layout/IconCircleList"/>
    <dgm:cxn modelId="{E1FC57CD-EC58-4A26-BF90-369CA495FFAA}" type="presParOf" srcId="{81C9009C-C843-436C-867C-EEAF198401F4}" destId="{9DDEB205-8410-4B07-9D42-57A8A27425BC}" srcOrd="1" destOrd="0" presId="urn:microsoft.com/office/officeart/2018/2/layout/IconCircleList"/>
    <dgm:cxn modelId="{8AE32F87-F8E7-4523-BB5D-83014EF16C37}" type="presParOf" srcId="{81C9009C-C843-436C-867C-EEAF198401F4}" destId="{1CB3A24D-4784-41C7-A93D-1E0488DA6871}" srcOrd="2" destOrd="0" presId="urn:microsoft.com/office/officeart/2018/2/layout/IconCircleList"/>
    <dgm:cxn modelId="{3819C25B-2CC0-4419-A2D3-C3BB490DCD70}" type="presParOf" srcId="{1CB3A24D-4784-41C7-A93D-1E0488DA6871}" destId="{8367805E-3B69-4EB4-B2E5-16B7E2A8BD49}" srcOrd="0" destOrd="0" presId="urn:microsoft.com/office/officeart/2018/2/layout/IconCircleList"/>
    <dgm:cxn modelId="{FEE42F6D-592E-4B1C-873B-8DD3FB74F9DF}" type="presParOf" srcId="{1CB3A24D-4784-41C7-A93D-1E0488DA6871}" destId="{443DB4B7-16DE-4EC6-80F5-7A13AD30EC5F}" srcOrd="1" destOrd="0" presId="urn:microsoft.com/office/officeart/2018/2/layout/IconCircleList"/>
    <dgm:cxn modelId="{28684ACE-8CD3-4D22-84F7-39C864C14526}" type="presParOf" srcId="{1CB3A24D-4784-41C7-A93D-1E0488DA6871}" destId="{3BA0A369-3029-4890-BB2F-7787EC00FFBB}" srcOrd="2" destOrd="0" presId="urn:microsoft.com/office/officeart/2018/2/layout/IconCircleList"/>
    <dgm:cxn modelId="{8DD08705-1553-405D-92F5-72E0B2EBAA91}" type="presParOf" srcId="{1CB3A24D-4784-41C7-A93D-1E0488DA6871}" destId="{44B95EAA-8F7D-46F1-9510-55FA9E3A5758}" srcOrd="3" destOrd="0" presId="urn:microsoft.com/office/officeart/2018/2/layout/IconCircleList"/>
    <dgm:cxn modelId="{F27BDDB1-0846-4E5B-B367-73935CB4F880}" type="presParOf" srcId="{81C9009C-C843-436C-867C-EEAF198401F4}" destId="{BCDE2F00-52EB-4DAC-9EE8-BC19AD6702CA}" srcOrd="3" destOrd="0" presId="urn:microsoft.com/office/officeart/2018/2/layout/IconCircleList"/>
    <dgm:cxn modelId="{9AA319DC-929E-49B8-BBED-4E5830F772BA}" type="presParOf" srcId="{81C9009C-C843-436C-867C-EEAF198401F4}" destId="{A946DD78-38DC-49B8-9926-E8F29C5BD275}" srcOrd="4" destOrd="0" presId="urn:microsoft.com/office/officeart/2018/2/layout/IconCircleList"/>
    <dgm:cxn modelId="{AD646E29-1F41-417F-B35C-6B60253EE9BF}" type="presParOf" srcId="{A946DD78-38DC-49B8-9926-E8F29C5BD275}" destId="{3189C5E3-A9F8-4EDD-9A24-5670412CA655}" srcOrd="0" destOrd="0" presId="urn:microsoft.com/office/officeart/2018/2/layout/IconCircleList"/>
    <dgm:cxn modelId="{F645DD4D-A819-4F6D-9FE4-9C2A24456076}" type="presParOf" srcId="{A946DD78-38DC-49B8-9926-E8F29C5BD275}" destId="{20EF253B-5F86-427C-9207-4F07D04B55E2}" srcOrd="1" destOrd="0" presId="urn:microsoft.com/office/officeart/2018/2/layout/IconCircleList"/>
    <dgm:cxn modelId="{551F6B39-689A-428B-A977-3E799042C17E}" type="presParOf" srcId="{A946DD78-38DC-49B8-9926-E8F29C5BD275}" destId="{283B12FC-8946-45AD-99C4-D66F67C2D92B}" srcOrd="2" destOrd="0" presId="urn:microsoft.com/office/officeart/2018/2/layout/IconCircleList"/>
    <dgm:cxn modelId="{4B981CCF-6412-4752-A7DB-CE8C743833CD}" type="presParOf" srcId="{A946DD78-38DC-49B8-9926-E8F29C5BD275}" destId="{ED786C6F-0681-4866-A0CF-232E2A6D33F5}" srcOrd="3" destOrd="0" presId="urn:microsoft.com/office/officeart/2018/2/layout/IconCircleList"/>
    <dgm:cxn modelId="{2F38CF24-1B64-42A3-ABF5-EC68AE35096B}" type="presParOf" srcId="{81C9009C-C843-436C-867C-EEAF198401F4}" destId="{FE442EE0-C88F-460D-B900-876083F4746A}" srcOrd="5" destOrd="0" presId="urn:microsoft.com/office/officeart/2018/2/layout/IconCircleList"/>
    <dgm:cxn modelId="{5B67F09B-6EE4-4C77-8D9E-7A4EBAAE8E49}" type="presParOf" srcId="{81C9009C-C843-436C-867C-EEAF198401F4}" destId="{0D4C6E9D-3020-4678-8A7C-2F742E5D511C}" srcOrd="6" destOrd="0" presId="urn:microsoft.com/office/officeart/2018/2/layout/IconCircleList"/>
    <dgm:cxn modelId="{37895CCE-2784-4A86-9EC1-4D2D28FA09CA}" type="presParOf" srcId="{0D4C6E9D-3020-4678-8A7C-2F742E5D511C}" destId="{96282A9C-7020-42F0-A758-899B9DE306B6}" srcOrd="0" destOrd="0" presId="urn:microsoft.com/office/officeart/2018/2/layout/IconCircleList"/>
    <dgm:cxn modelId="{2A8627D8-ED68-4036-B074-DD034B84231E}" type="presParOf" srcId="{0D4C6E9D-3020-4678-8A7C-2F742E5D511C}" destId="{1885E959-7A6C-4EEE-AEA3-455244EE48A9}" srcOrd="1" destOrd="0" presId="urn:microsoft.com/office/officeart/2018/2/layout/IconCircleList"/>
    <dgm:cxn modelId="{0A66BEF9-C324-47E6-82A9-2EF93F3C28DE}" type="presParOf" srcId="{0D4C6E9D-3020-4678-8A7C-2F742E5D511C}" destId="{53F1F916-1E5D-4DEC-B163-D75CA28165B3}" srcOrd="2" destOrd="0" presId="urn:microsoft.com/office/officeart/2018/2/layout/IconCircleList"/>
    <dgm:cxn modelId="{B476ECB5-C5C6-4A90-A664-1C210F68CC61}" type="presParOf" srcId="{0D4C6E9D-3020-4678-8A7C-2F742E5D511C}" destId="{F9E469E6-025B-4F4B-A730-FB043CB0635F}" srcOrd="3" destOrd="0" presId="urn:microsoft.com/office/officeart/2018/2/layout/IconCircleList"/>
    <dgm:cxn modelId="{220CA164-C599-403D-8A30-F447A5B5AFD2}" type="presParOf" srcId="{81C9009C-C843-436C-867C-EEAF198401F4}" destId="{917381EE-F391-44CF-876F-9BB25F0C3161}" srcOrd="7" destOrd="0" presId="urn:microsoft.com/office/officeart/2018/2/layout/IconCircleList"/>
    <dgm:cxn modelId="{B0BDE9B9-98CC-46EA-B1A1-16525177479C}" type="presParOf" srcId="{81C9009C-C843-436C-867C-EEAF198401F4}" destId="{1992E74D-F621-4B4F-B829-363E7C0153C5}" srcOrd="8" destOrd="0" presId="urn:microsoft.com/office/officeart/2018/2/layout/IconCircleList"/>
    <dgm:cxn modelId="{A81572BB-CE55-4187-9966-9CEC4F63C709}" type="presParOf" srcId="{1992E74D-F621-4B4F-B829-363E7C0153C5}" destId="{CCB26DB3-062A-4492-9A40-F589C345710E}" srcOrd="0" destOrd="0" presId="urn:microsoft.com/office/officeart/2018/2/layout/IconCircleList"/>
    <dgm:cxn modelId="{C0CCBDB8-B26B-4002-9E2C-FA9EE94905D1}" type="presParOf" srcId="{1992E74D-F621-4B4F-B829-363E7C0153C5}" destId="{80B311CD-30DE-4565-BCF7-309521C50730}" srcOrd="1" destOrd="0" presId="urn:microsoft.com/office/officeart/2018/2/layout/IconCircleList"/>
    <dgm:cxn modelId="{69E3CC75-9ED3-411B-B19D-4BD6F46237B5}" type="presParOf" srcId="{1992E74D-F621-4B4F-B829-363E7C0153C5}" destId="{AD555D31-99AF-45B0-8BFE-5DB3309B8047}" srcOrd="2" destOrd="0" presId="urn:microsoft.com/office/officeart/2018/2/layout/IconCircleList"/>
    <dgm:cxn modelId="{C2852B9E-02D2-4525-ABFB-6182A0C33E7B}" type="presParOf" srcId="{1992E74D-F621-4B4F-B829-363E7C0153C5}" destId="{B705B1CB-51F1-40D4-8E28-A7C9A58F8A1B}" srcOrd="3" destOrd="0" presId="urn:microsoft.com/office/officeart/2018/2/layout/IconCircleList"/>
    <dgm:cxn modelId="{A419A9B1-F39A-48FF-962D-7D5C3434CE3C}" type="presParOf" srcId="{81C9009C-C843-436C-867C-EEAF198401F4}" destId="{4D457BE4-3F24-4EAC-B520-7D1D639047B8}" srcOrd="9" destOrd="0" presId="urn:microsoft.com/office/officeart/2018/2/layout/IconCircleList"/>
    <dgm:cxn modelId="{6FB66E0E-CA37-481F-A342-CA845CF48DF6}" type="presParOf" srcId="{81C9009C-C843-436C-867C-EEAF198401F4}" destId="{2E738332-C4A6-4C14-9929-B235DE760F13}" srcOrd="10" destOrd="0" presId="urn:microsoft.com/office/officeart/2018/2/layout/IconCircleList"/>
    <dgm:cxn modelId="{EFA35E6E-34DE-4A4A-917F-FF1336F7EA50}" type="presParOf" srcId="{2E738332-C4A6-4C14-9929-B235DE760F13}" destId="{71B94280-7845-4AFB-95D5-98255969F81B}" srcOrd="0" destOrd="0" presId="urn:microsoft.com/office/officeart/2018/2/layout/IconCircleList"/>
    <dgm:cxn modelId="{28BA2B0F-7834-4A11-8ABA-5B784B0C9EFD}" type="presParOf" srcId="{2E738332-C4A6-4C14-9929-B235DE760F13}" destId="{0537640F-0F77-4786-BCE8-C5C20E9DE59B}" srcOrd="1" destOrd="0" presId="urn:microsoft.com/office/officeart/2018/2/layout/IconCircleList"/>
    <dgm:cxn modelId="{BC24B80C-6B1C-453C-9611-31EAB42BEE20}" type="presParOf" srcId="{2E738332-C4A6-4C14-9929-B235DE760F13}" destId="{EE45AE81-EF09-4F6A-B081-A6864439867D}" srcOrd="2" destOrd="0" presId="urn:microsoft.com/office/officeart/2018/2/layout/IconCircleList"/>
    <dgm:cxn modelId="{8FC41ECF-6525-4181-8298-0225FE321F01}" type="presParOf" srcId="{2E738332-C4A6-4C14-9929-B235DE760F13}" destId="{C24EEC25-2875-4ECA-ACB6-F43C002EAFE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EF157D-1741-4CD0-AE51-365EBCB1E39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3A10B4F-957A-44EF-99A2-3791F445FB30}">
      <dgm:prSet custT="1"/>
      <dgm:spPr/>
      <dgm:t>
        <a:bodyPr/>
        <a:lstStyle/>
        <a:p>
          <a:pPr>
            <a:lnSpc>
              <a:spcPct val="100000"/>
            </a:lnSpc>
          </a:pPr>
          <a:r>
            <a:rPr lang="en-US" sz="1600" dirty="0"/>
            <a:t>EXPORTING DATA INTO EXCEL:- Now exporting the final valid data as per the business requirement into Excel file from SQL Server Database and creating Data Visualization using Pivot Charts.</a:t>
          </a:r>
        </a:p>
      </dgm:t>
    </dgm:pt>
    <dgm:pt modelId="{2A8B688C-0541-4249-B6D3-BAC74C08A830}" type="parTrans" cxnId="{C7B0FFC6-F772-4019-ABBC-D29A489D729A}">
      <dgm:prSet/>
      <dgm:spPr/>
      <dgm:t>
        <a:bodyPr/>
        <a:lstStyle/>
        <a:p>
          <a:endParaRPr lang="en-US"/>
        </a:p>
      </dgm:t>
    </dgm:pt>
    <dgm:pt modelId="{91D22FD1-1183-4297-9653-8106B60D946E}" type="sibTrans" cxnId="{C7B0FFC6-F772-4019-ABBC-D29A489D729A}">
      <dgm:prSet/>
      <dgm:spPr/>
      <dgm:t>
        <a:bodyPr/>
        <a:lstStyle/>
        <a:p>
          <a:endParaRPr lang="en-US"/>
        </a:p>
      </dgm:t>
    </dgm:pt>
    <dgm:pt modelId="{89A068B6-E3C8-45EE-994A-49C95F0506C7}">
      <dgm:prSet/>
      <dgm:spPr/>
      <dgm:t>
        <a:bodyPr/>
        <a:lstStyle/>
        <a:p>
          <a:pPr>
            <a:lnSpc>
              <a:spcPct val="100000"/>
            </a:lnSpc>
          </a:pPr>
          <a:r>
            <a:rPr lang="en-US" dirty="0"/>
            <a:t>By Combining all the Pivot charts, I have created Dashboards in Excel for generating Insights and Interpreting the result.</a:t>
          </a:r>
        </a:p>
      </dgm:t>
    </dgm:pt>
    <dgm:pt modelId="{CD1759B7-A93A-4706-919D-F2AAB55C2F17}" type="parTrans" cxnId="{A217136B-1366-4973-A3E3-87A098ECB2A3}">
      <dgm:prSet/>
      <dgm:spPr/>
      <dgm:t>
        <a:bodyPr/>
        <a:lstStyle/>
        <a:p>
          <a:endParaRPr lang="en-US"/>
        </a:p>
      </dgm:t>
    </dgm:pt>
    <dgm:pt modelId="{0226AB3A-1D2C-49BB-AB47-66595827C1BE}" type="sibTrans" cxnId="{A217136B-1366-4973-A3E3-87A098ECB2A3}">
      <dgm:prSet/>
      <dgm:spPr/>
      <dgm:t>
        <a:bodyPr/>
        <a:lstStyle/>
        <a:p>
          <a:endParaRPr lang="en-US"/>
        </a:p>
      </dgm:t>
    </dgm:pt>
    <dgm:pt modelId="{E0D2A8CA-F05B-4B86-AB40-15887E4A5368}" type="pres">
      <dgm:prSet presAssocID="{45EF157D-1741-4CD0-AE51-365EBCB1E390}" presName="root" presStyleCnt="0">
        <dgm:presLayoutVars>
          <dgm:dir/>
          <dgm:resizeHandles val="exact"/>
        </dgm:presLayoutVars>
      </dgm:prSet>
      <dgm:spPr/>
    </dgm:pt>
    <dgm:pt modelId="{A415F5BF-AFE4-4270-8FB9-595817212C3A}" type="pres">
      <dgm:prSet presAssocID="{83A10B4F-957A-44EF-99A2-3791F445FB30}" presName="compNode" presStyleCnt="0"/>
      <dgm:spPr/>
    </dgm:pt>
    <dgm:pt modelId="{14085B78-A73D-4665-B583-D0099FDAD7C1}" type="pres">
      <dgm:prSet presAssocID="{83A10B4F-957A-44EF-99A2-3791F445FB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BBCA3800-5B8F-4BE1-8E78-D6065617D0EE}" type="pres">
      <dgm:prSet presAssocID="{83A10B4F-957A-44EF-99A2-3791F445FB30}" presName="spaceRect" presStyleCnt="0"/>
      <dgm:spPr/>
    </dgm:pt>
    <dgm:pt modelId="{36937DC7-9407-4C84-81A0-32846D88B481}" type="pres">
      <dgm:prSet presAssocID="{83A10B4F-957A-44EF-99A2-3791F445FB30}" presName="textRect" presStyleLbl="revTx" presStyleIdx="0" presStyleCnt="2">
        <dgm:presLayoutVars>
          <dgm:chMax val="1"/>
          <dgm:chPref val="1"/>
        </dgm:presLayoutVars>
      </dgm:prSet>
      <dgm:spPr/>
    </dgm:pt>
    <dgm:pt modelId="{A05383FC-3B71-4580-9BE1-0CE9433E378A}" type="pres">
      <dgm:prSet presAssocID="{91D22FD1-1183-4297-9653-8106B60D946E}" presName="sibTrans" presStyleCnt="0"/>
      <dgm:spPr/>
    </dgm:pt>
    <dgm:pt modelId="{3A3A443F-99C9-494B-AF34-CC2B6FA32C00}" type="pres">
      <dgm:prSet presAssocID="{89A068B6-E3C8-45EE-994A-49C95F0506C7}" presName="compNode" presStyleCnt="0"/>
      <dgm:spPr/>
    </dgm:pt>
    <dgm:pt modelId="{8880BA8D-5732-4A60-8875-EAE5E85B72CA}" type="pres">
      <dgm:prSet presAssocID="{89A068B6-E3C8-45EE-994A-49C95F0506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e chart"/>
        </a:ext>
      </dgm:extLst>
    </dgm:pt>
    <dgm:pt modelId="{C55E8021-8320-4490-92AD-5E764FC852BA}" type="pres">
      <dgm:prSet presAssocID="{89A068B6-E3C8-45EE-994A-49C95F0506C7}" presName="spaceRect" presStyleCnt="0"/>
      <dgm:spPr/>
    </dgm:pt>
    <dgm:pt modelId="{6786A17F-9063-4BC8-98A5-0A4E0AD4D18A}" type="pres">
      <dgm:prSet presAssocID="{89A068B6-E3C8-45EE-994A-49C95F0506C7}" presName="textRect" presStyleLbl="revTx" presStyleIdx="1" presStyleCnt="2">
        <dgm:presLayoutVars>
          <dgm:chMax val="1"/>
          <dgm:chPref val="1"/>
        </dgm:presLayoutVars>
      </dgm:prSet>
      <dgm:spPr/>
    </dgm:pt>
  </dgm:ptLst>
  <dgm:cxnLst>
    <dgm:cxn modelId="{7E8E1C0D-63A1-4729-948B-44B4812206E8}" type="presOf" srcId="{45EF157D-1741-4CD0-AE51-365EBCB1E390}" destId="{E0D2A8CA-F05B-4B86-AB40-15887E4A5368}" srcOrd="0" destOrd="0" presId="urn:microsoft.com/office/officeart/2018/2/layout/IconLabelList"/>
    <dgm:cxn modelId="{BA79002E-95C4-4EB7-8B8A-AEFB96A8C656}" type="presOf" srcId="{89A068B6-E3C8-45EE-994A-49C95F0506C7}" destId="{6786A17F-9063-4BC8-98A5-0A4E0AD4D18A}" srcOrd="0" destOrd="0" presId="urn:microsoft.com/office/officeart/2018/2/layout/IconLabelList"/>
    <dgm:cxn modelId="{A217136B-1366-4973-A3E3-87A098ECB2A3}" srcId="{45EF157D-1741-4CD0-AE51-365EBCB1E390}" destId="{89A068B6-E3C8-45EE-994A-49C95F0506C7}" srcOrd="1" destOrd="0" parTransId="{CD1759B7-A93A-4706-919D-F2AAB55C2F17}" sibTransId="{0226AB3A-1D2C-49BB-AB47-66595827C1BE}"/>
    <dgm:cxn modelId="{C13F41AB-F446-4FEC-86AE-D2D4EB77D680}" type="presOf" srcId="{83A10B4F-957A-44EF-99A2-3791F445FB30}" destId="{36937DC7-9407-4C84-81A0-32846D88B481}" srcOrd="0" destOrd="0" presId="urn:microsoft.com/office/officeart/2018/2/layout/IconLabelList"/>
    <dgm:cxn modelId="{C7B0FFC6-F772-4019-ABBC-D29A489D729A}" srcId="{45EF157D-1741-4CD0-AE51-365EBCB1E390}" destId="{83A10B4F-957A-44EF-99A2-3791F445FB30}" srcOrd="0" destOrd="0" parTransId="{2A8B688C-0541-4249-B6D3-BAC74C08A830}" sibTransId="{91D22FD1-1183-4297-9653-8106B60D946E}"/>
    <dgm:cxn modelId="{1570C58F-78C2-45C8-92B3-C573EC75E0CA}" type="presParOf" srcId="{E0D2A8CA-F05B-4B86-AB40-15887E4A5368}" destId="{A415F5BF-AFE4-4270-8FB9-595817212C3A}" srcOrd="0" destOrd="0" presId="urn:microsoft.com/office/officeart/2018/2/layout/IconLabelList"/>
    <dgm:cxn modelId="{88E91F04-CE08-4A4E-B425-F81373A04C96}" type="presParOf" srcId="{A415F5BF-AFE4-4270-8FB9-595817212C3A}" destId="{14085B78-A73D-4665-B583-D0099FDAD7C1}" srcOrd="0" destOrd="0" presId="urn:microsoft.com/office/officeart/2018/2/layout/IconLabelList"/>
    <dgm:cxn modelId="{6271903D-71DD-44DE-8D2E-2F264448245A}" type="presParOf" srcId="{A415F5BF-AFE4-4270-8FB9-595817212C3A}" destId="{BBCA3800-5B8F-4BE1-8E78-D6065617D0EE}" srcOrd="1" destOrd="0" presId="urn:microsoft.com/office/officeart/2018/2/layout/IconLabelList"/>
    <dgm:cxn modelId="{58D3F931-E2E2-485C-98B0-EF3B81D04AC5}" type="presParOf" srcId="{A415F5BF-AFE4-4270-8FB9-595817212C3A}" destId="{36937DC7-9407-4C84-81A0-32846D88B481}" srcOrd="2" destOrd="0" presId="urn:microsoft.com/office/officeart/2018/2/layout/IconLabelList"/>
    <dgm:cxn modelId="{87D73BDC-2889-4627-98F1-5AC678FDE8C6}" type="presParOf" srcId="{E0D2A8CA-F05B-4B86-AB40-15887E4A5368}" destId="{A05383FC-3B71-4580-9BE1-0CE9433E378A}" srcOrd="1" destOrd="0" presId="urn:microsoft.com/office/officeart/2018/2/layout/IconLabelList"/>
    <dgm:cxn modelId="{E814C787-2EDB-45C6-AC4C-5C0B8E7E00E8}" type="presParOf" srcId="{E0D2A8CA-F05B-4B86-AB40-15887E4A5368}" destId="{3A3A443F-99C9-494B-AF34-CC2B6FA32C00}" srcOrd="2" destOrd="0" presId="urn:microsoft.com/office/officeart/2018/2/layout/IconLabelList"/>
    <dgm:cxn modelId="{DDA67605-AB26-4BD9-B1AE-839F6C571EF9}" type="presParOf" srcId="{3A3A443F-99C9-494B-AF34-CC2B6FA32C00}" destId="{8880BA8D-5732-4A60-8875-EAE5E85B72CA}" srcOrd="0" destOrd="0" presId="urn:microsoft.com/office/officeart/2018/2/layout/IconLabelList"/>
    <dgm:cxn modelId="{3D50AAE5-1AE6-4834-B897-30CBD0DDECA3}" type="presParOf" srcId="{3A3A443F-99C9-494B-AF34-CC2B6FA32C00}" destId="{C55E8021-8320-4490-92AD-5E764FC852BA}" srcOrd="1" destOrd="0" presId="urn:microsoft.com/office/officeart/2018/2/layout/IconLabelList"/>
    <dgm:cxn modelId="{A62754F0-5823-4B15-927D-ABECF19E2DDB}" type="presParOf" srcId="{3A3A443F-99C9-494B-AF34-CC2B6FA32C00}" destId="{6786A17F-9063-4BC8-98A5-0A4E0AD4D18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2DF213-16C1-407C-B78F-A97A8321B57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48A898B-1F93-4F3D-9455-1508A8F38CF4}">
      <dgm:prSet/>
      <dgm:spPr/>
      <dgm:t>
        <a:bodyPr/>
        <a:lstStyle/>
        <a:p>
          <a:pPr>
            <a:lnSpc>
              <a:spcPct val="100000"/>
            </a:lnSpc>
          </a:pPr>
          <a:r>
            <a:rPr lang="en-US"/>
            <a:t>If you any questions, Feel free to ask me.</a:t>
          </a:r>
        </a:p>
      </dgm:t>
    </dgm:pt>
    <dgm:pt modelId="{8D80298F-8270-489B-A0BA-547F5765F661}" type="parTrans" cxnId="{6A274FDE-C96A-4434-8F30-F685D02A2365}">
      <dgm:prSet/>
      <dgm:spPr/>
      <dgm:t>
        <a:bodyPr/>
        <a:lstStyle/>
        <a:p>
          <a:endParaRPr lang="en-US"/>
        </a:p>
      </dgm:t>
    </dgm:pt>
    <dgm:pt modelId="{CF0DE561-03CB-4B1B-BE5E-3111DF7BDA5F}" type="sibTrans" cxnId="{6A274FDE-C96A-4434-8F30-F685D02A2365}">
      <dgm:prSet/>
      <dgm:spPr/>
      <dgm:t>
        <a:bodyPr/>
        <a:lstStyle/>
        <a:p>
          <a:endParaRPr lang="en-US"/>
        </a:p>
      </dgm:t>
    </dgm:pt>
    <dgm:pt modelId="{7978372A-6EF6-4444-BA5B-2EB0807DC5F3}">
      <dgm:prSet/>
      <dgm:spPr/>
      <dgm:t>
        <a:bodyPr/>
        <a:lstStyle/>
        <a:p>
          <a:pPr>
            <a:lnSpc>
              <a:spcPct val="100000"/>
            </a:lnSpc>
          </a:pPr>
          <a:r>
            <a:rPr lang="en-US"/>
            <a:t>THANK YOU</a:t>
          </a:r>
        </a:p>
      </dgm:t>
    </dgm:pt>
    <dgm:pt modelId="{B49DDB61-E75F-4CD1-B550-09EEF55AB64C}" type="parTrans" cxnId="{9459E274-C0F5-41B6-807D-096D78AE825E}">
      <dgm:prSet/>
      <dgm:spPr/>
      <dgm:t>
        <a:bodyPr/>
        <a:lstStyle/>
        <a:p>
          <a:endParaRPr lang="en-US"/>
        </a:p>
      </dgm:t>
    </dgm:pt>
    <dgm:pt modelId="{FB531F18-5CD6-4ED4-A966-7B24F6505FAB}" type="sibTrans" cxnId="{9459E274-C0F5-41B6-807D-096D78AE825E}">
      <dgm:prSet/>
      <dgm:spPr/>
      <dgm:t>
        <a:bodyPr/>
        <a:lstStyle/>
        <a:p>
          <a:endParaRPr lang="en-US"/>
        </a:p>
      </dgm:t>
    </dgm:pt>
    <dgm:pt modelId="{AA9C7318-A3AF-41BD-B105-8DC4202042B2}" type="pres">
      <dgm:prSet presAssocID="{A22DF213-16C1-407C-B78F-A97A8321B573}" presName="root" presStyleCnt="0">
        <dgm:presLayoutVars>
          <dgm:dir/>
          <dgm:resizeHandles val="exact"/>
        </dgm:presLayoutVars>
      </dgm:prSet>
      <dgm:spPr/>
    </dgm:pt>
    <dgm:pt modelId="{602C15CE-91E4-42B1-8494-2CEEAFE278EA}" type="pres">
      <dgm:prSet presAssocID="{848A898B-1F93-4F3D-9455-1508A8F38CF4}" presName="compNode" presStyleCnt="0"/>
      <dgm:spPr/>
    </dgm:pt>
    <dgm:pt modelId="{237359D5-E08B-437A-AE7C-960B64A481AF}" type="pres">
      <dgm:prSet presAssocID="{848A898B-1F93-4F3D-9455-1508A8F38CF4}" presName="bgRect" presStyleLbl="bgShp" presStyleIdx="0" presStyleCnt="2"/>
      <dgm:spPr/>
    </dgm:pt>
    <dgm:pt modelId="{4DE905E3-5765-4D5E-907A-A2627EC7226A}" type="pres">
      <dgm:prSet presAssocID="{848A898B-1F93-4F3D-9455-1508A8F38CF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FAF7E824-0A53-4CFC-8195-AEEB806FB4BB}" type="pres">
      <dgm:prSet presAssocID="{848A898B-1F93-4F3D-9455-1508A8F38CF4}" presName="spaceRect" presStyleCnt="0"/>
      <dgm:spPr/>
    </dgm:pt>
    <dgm:pt modelId="{2445E908-C1BC-4044-91D5-0DEB9E4E0641}" type="pres">
      <dgm:prSet presAssocID="{848A898B-1F93-4F3D-9455-1508A8F38CF4}" presName="parTx" presStyleLbl="revTx" presStyleIdx="0" presStyleCnt="2">
        <dgm:presLayoutVars>
          <dgm:chMax val="0"/>
          <dgm:chPref val="0"/>
        </dgm:presLayoutVars>
      </dgm:prSet>
      <dgm:spPr/>
    </dgm:pt>
    <dgm:pt modelId="{9AEF1AF5-877C-4DF1-BF8F-55539B32C9D4}" type="pres">
      <dgm:prSet presAssocID="{CF0DE561-03CB-4B1B-BE5E-3111DF7BDA5F}" presName="sibTrans" presStyleCnt="0"/>
      <dgm:spPr/>
    </dgm:pt>
    <dgm:pt modelId="{2D823D0A-9D1B-4B51-847A-FD24BB662CF0}" type="pres">
      <dgm:prSet presAssocID="{7978372A-6EF6-4444-BA5B-2EB0807DC5F3}" presName="compNode" presStyleCnt="0"/>
      <dgm:spPr/>
    </dgm:pt>
    <dgm:pt modelId="{0D2D12CA-2BDD-4F6B-A81E-266A3CEA0727}" type="pres">
      <dgm:prSet presAssocID="{7978372A-6EF6-4444-BA5B-2EB0807DC5F3}" presName="bgRect" presStyleLbl="bgShp" presStyleIdx="1" presStyleCnt="2"/>
      <dgm:spPr/>
    </dgm:pt>
    <dgm:pt modelId="{DA5BF8AC-559B-4AEE-AF02-7A1275AC0203}" type="pres">
      <dgm:prSet presAssocID="{7978372A-6EF6-4444-BA5B-2EB0807DC5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iling Face with No Fill"/>
        </a:ext>
      </dgm:extLst>
    </dgm:pt>
    <dgm:pt modelId="{5A922B37-A02A-444F-82FA-14AC7163D336}" type="pres">
      <dgm:prSet presAssocID="{7978372A-6EF6-4444-BA5B-2EB0807DC5F3}" presName="spaceRect" presStyleCnt="0"/>
      <dgm:spPr/>
    </dgm:pt>
    <dgm:pt modelId="{57F7280C-91FE-49AA-9DCB-9B3357F4F457}" type="pres">
      <dgm:prSet presAssocID="{7978372A-6EF6-4444-BA5B-2EB0807DC5F3}" presName="parTx" presStyleLbl="revTx" presStyleIdx="1" presStyleCnt="2">
        <dgm:presLayoutVars>
          <dgm:chMax val="0"/>
          <dgm:chPref val="0"/>
        </dgm:presLayoutVars>
      </dgm:prSet>
      <dgm:spPr/>
    </dgm:pt>
  </dgm:ptLst>
  <dgm:cxnLst>
    <dgm:cxn modelId="{171B4613-DB28-45AE-9D3E-105A1D024645}" type="presOf" srcId="{A22DF213-16C1-407C-B78F-A97A8321B573}" destId="{AA9C7318-A3AF-41BD-B105-8DC4202042B2}" srcOrd="0" destOrd="0" presId="urn:microsoft.com/office/officeart/2018/2/layout/IconVerticalSolidList"/>
    <dgm:cxn modelId="{21010474-7BF3-47F9-B00E-C85E6DD4E82E}" type="presOf" srcId="{848A898B-1F93-4F3D-9455-1508A8F38CF4}" destId="{2445E908-C1BC-4044-91D5-0DEB9E4E0641}" srcOrd="0" destOrd="0" presId="urn:microsoft.com/office/officeart/2018/2/layout/IconVerticalSolidList"/>
    <dgm:cxn modelId="{9459E274-C0F5-41B6-807D-096D78AE825E}" srcId="{A22DF213-16C1-407C-B78F-A97A8321B573}" destId="{7978372A-6EF6-4444-BA5B-2EB0807DC5F3}" srcOrd="1" destOrd="0" parTransId="{B49DDB61-E75F-4CD1-B550-09EEF55AB64C}" sibTransId="{FB531F18-5CD6-4ED4-A966-7B24F6505FAB}"/>
    <dgm:cxn modelId="{6A274FDE-C96A-4434-8F30-F685D02A2365}" srcId="{A22DF213-16C1-407C-B78F-A97A8321B573}" destId="{848A898B-1F93-4F3D-9455-1508A8F38CF4}" srcOrd="0" destOrd="0" parTransId="{8D80298F-8270-489B-A0BA-547F5765F661}" sibTransId="{CF0DE561-03CB-4B1B-BE5E-3111DF7BDA5F}"/>
    <dgm:cxn modelId="{0AB679F0-16DA-4D8A-BE8C-1C005C2828EE}" type="presOf" srcId="{7978372A-6EF6-4444-BA5B-2EB0807DC5F3}" destId="{57F7280C-91FE-49AA-9DCB-9B3357F4F457}" srcOrd="0" destOrd="0" presId="urn:microsoft.com/office/officeart/2018/2/layout/IconVerticalSolidList"/>
    <dgm:cxn modelId="{96DDF7AB-F61D-4099-ADF2-07C1597D4D8E}" type="presParOf" srcId="{AA9C7318-A3AF-41BD-B105-8DC4202042B2}" destId="{602C15CE-91E4-42B1-8494-2CEEAFE278EA}" srcOrd="0" destOrd="0" presId="urn:microsoft.com/office/officeart/2018/2/layout/IconVerticalSolidList"/>
    <dgm:cxn modelId="{AF99D640-DFE8-4579-A74E-E67857006370}" type="presParOf" srcId="{602C15CE-91E4-42B1-8494-2CEEAFE278EA}" destId="{237359D5-E08B-437A-AE7C-960B64A481AF}" srcOrd="0" destOrd="0" presId="urn:microsoft.com/office/officeart/2018/2/layout/IconVerticalSolidList"/>
    <dgm:cxn modelId="{84A55608-BB2B-412C-89F0-6EB20BD0357E}" type="presParOf" srcId="{602C15CE-91E4-42B1-8494-2CEEAFE278EA}" destId="{4DE905E3-5765-4D5E-907A-A2627EC7226A}" srcOrd="1" destOrd="0" presId="urn:microsoft.com/office/officeart/2018/2/layout/IconVerticalSolidList"/>
    <dgm:cxn modelId="{4245507B-5DC5-4294-B677-F3398F82A34A}" type="presParOf" srcId="{602C15CE-91E4-42B1-8494-2CEEAFE278EA}" destId="{FAF7E824-0A53-4CFC-8195-AEEB806FB4BB}" srcOrd="2" destOrd="0" presId="urn:microsoft.com/office/officeart/2018/2/layout/IconVerticalSolidList"/>
    <dgm:cxn modelId="{7EECBFF4-C570-44DE-9212-B34E13D3A1CD}" type="presParOf" srcId="{602C15CE-91E4-42B1-8494-2CEEAFE278EA}" destId="{2445E908-C1BC-4044-91D5-0DEB9E4E0641}" srcOrd="3" destOrd="0" presId="urn:microsoft.com/office/officeart/2018/2/layout/IconVerticalSolidList"/>
    <dgm:cxn modelId="{E39D2074-6E6A-4FA1-98CF-A5B74F1AA1BC}" type="presParOf" srcId="{AA9C7318-A3AF-41BD-B105-8DC4202042B2}" destId="{9AEF1AF5-877C-4DF1-BF8F-55539B32C9D4}" srcOrd="1" destOrd="0" presId="urn:microsoft.com/office/officeart/2018/2/layout/IconVerticalSolidList"/>
    <dgm:cxn modelId="{80E00010-8F0C-4292-A8D5-F30F28F6DEFD}" type="presParOf" srcId="{AA9C7318-A3AF-41BD-B105-8DC4202042B2}" destId="{2D823D0A-9D1B-4B51-847A-FD24BB662CF0}" srcOrd="2" destOrd="0" presId="urn:microsoft.com/office/officeart/2018/2/layout/IconVerticalSolidList"/>
    <dgm:cxn modelId="{D0403EE4-CE37-4714-B18E-CC27BD04069A}" type="presParOf" srcId="{2D823D0A-9D1B-4B51-847A-FD24BB662CF0}" destId="{0D2D12CA-2BDD-4F6B-A81E-266A3CEA0727}" srcOrd="0" destOrd="0" presId="urn:microsoft.com/office/officeart/2018/2/layout/IconVerticalSolidList"/>
    <dgm:cxn modelId="{50836603-1270-42B4-8C1B-DEA8EF035D97}" type="presParOf" srcId="{2D823D0A-9D1B-4B51-847A-FD24BB662CF0}" destId="{DA5BF8AC-559B-4AEE-AF02-7A1275AC0203}" srcOrd="1" destOrd="0" presId="urn:microsoft.com/office/officeart/2018/2/layout/IconVerticalSolidList"/>
    <dgm:cxn modelId="{A98536FD-FB52-4099-BEBB-B6EDC1492959}" type="presParOf" srcId="{2D823D0A-9D1B-4B51-847A-FD24BB662CF0}" destId="{5A922B37-A02A-444F-82FA-14AC7163D336}" srcOrd="2" destOrd="0" presId="urn:microsoft.com/office/officeart/2018/2/layout/IconVerticalSolidList"/>
    <dgm:cxn modelId="{567AF05E-0EFB-4C46-A464-D8E6EB70F9C0}" type="presParOf" srcId="{2D823D0A-9D1B-4B51-847A-FD24BB662CF0}" destId="{57F7280C-91FE-49AA-9DCB-9B3357F4F45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C74969-0030-414E-A03E-79ED8624A261}">
      <dsp:nvSpPr>
        <dsp:cNvPr id="0" name=""/>
        <dsp:cNvSpPr/>
      </dsp:nvSpPr>
      <dsp:spPr>
        <a:xfrm>
          <a:off x="173481" y="557061"/>
          <a:ext cx="907914" cy="9079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BD28F6-8C0B-426E-ACE4-FF74346917CD}">
      <dsp:nvSpPr>
        <dsp:cNvPr id="0" name=""/>
        <dsp:cNvSpPr/>
      </dsp:nvSpPr>
      <dsp:spPr>
        <a:xfrm>
          <a:off x="364143" y="747723"/>
          <a:ext cx="526590" cy="5265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AEFDC3-6531-43F6-BBE3-BB0CCC543CBB}">
      <dsp:nvSpPr>
        <dsp:cNvPr id="0" name=""/>
        <dsp:cNvSpPr/>
      </dsp:nvSpPr>
      <dsp:spPr>
        <a:xfrm>
          <a:off x="1275948" y="557061"/>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Understanding the Business Requirement.</a:t>
          </a:r>
        </a:p>
      </dsp:txBody>
      <dsp:txXfrm>
        <a:off x="1275948" y="557061"/>
        <a:ext cx="2140082" cy="907914"/>
      </dsp:txXfrm>
    </dsp:sp>
    <dsp:sp modelId="{8367805E-3B69-4EB4-B2E5-16B7E2A8BD49}">
      <dsp:nvSpPr>
        <dsp:cNvPr id="0" name=""/>
        <dsp:cNvSpPr/>
      </dsp:nvSpPr>
      <dsp:spPr>
        <a:xfrm>
          <a:off x="3788925" y="557061"/>
          <a:ext cx="907914" cy="9079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3DB4B7-16DE-4EC6-80F5-7A13AD30EC5F}">
      <dsp:nvSpPr>
        <dsp:cNvPr id="0" name=""/>
        <dsp:cNvSpPr/>
      </dsp:nvSpPr>
      <dsp:spPr>
        <a:xfrm>
          <a:off x="3979586" y="747723"/>
          <a:ext cx="526590" cy="5265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B95EAA-8F7D-46F1-9510-55FA9E3A5758}">
      <dsp:nvSpPr>
        <dsp:cNvPr id="0" name=""/>
        <dsp:cNvSpPr/>
      </dsp:nvSpPr>
      <dsp:spPr>
        <a:xfrm>
          <a:off x="4891392" y="557061"/>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Data Collection/Extraction.</a:t>
          </a:r>
        </a:p>
      </dsp:txBody>
      <dsp:txXfrm>
        <a:off x="4891392" y="557061"/>
        <a:ext cx="2140082" cy="907914"/>
      </dsp:txXfrm>
    </dsp:sp>
    <dsp:sp modelId="{3189C5E3-A9F8-4EDD-9A24-5670412CA655}">
      <dsp:nvSpPr>
        <dsp:cNvPr id="0" name=""/>
        <dsp:cNvSpPr/>
      </dsp:nvSpPr>
      <dsp:spPr>
        <a:xfrm>
          <a:off x="7404368" y="557061"/>
          <a:ext cx="907914" cy="9079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EF253B-5F86-427C-9207-4F07D04B55E2}">
      <dsp:nvSpPr>
        <dsp:cNvPr id="0" name=""/>
        <dsp:cNvSpPr/>
      </dsp:nvSpPr>
      <dsp:spPr>
        <a:xfrm>
          <a:off x="7595030" y="747723"/>
          <a:ext cx="526590" cy="5265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786C6F-0681-4866-A0CF-232E2A6D33F5}">
      <dsp:nvSpPr>
        <dsp:cNvPr id="0" name=""/>
        <dsp:cNvSpPr/>
      </dsp:nvSpPr>
      <dsp:spPr>
        <a:xfrm>
          <a:off x="8506835" y="557061"/>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Data Cleaning/Data Pre-processing.</a:t>
          </a:r>
        </a:p>
      </dsp:txBody>
      <dsp:txXfrm>
        <a:off x="8506835" y="557061"/>
        <a:ext cx="2140082" cy="907914"/>
      </dsp:txXfrm>
    </dsp:sp>
    <dsp:sp modelId="{96282A9C-7020-42F0-A758-899B9DE306B6}">
      <dsp:nvSpPr>
        <dsp:cNvPr id="0" name=""/>
        <dsp:cNvSpPr/>
      </dsp:nvSpPr>
      <dsp:spPr>
        <a:xfrm>
          <a:off x="173481" y="2065086"/>
          <a:ext cx="907914" cy="9079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85E959-7A6C-4EEE-AEA3-455244EE48A9}">
      <dsp:nvSpPr>
        <dsp:cNvPr id="0" name=""/>
        <dsp:cNvSpPr/>
      </dsp:nvSpPr>
      <dsp:spPr>
        <a:xfrm>
          <a:off x="364143" y="2255748"/>
          <a:ext cx="526590" cy="5265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E469E6-025B-4F4B-A730-FB043CB0635F}">
      <dsp:nvSpPr>
        <dsp:cNvPr id="0" name=""/>
        <dsp:cNvSpPr/>
      </dsp:nvSpPr>
      <dsp:spPr>
        <a:xfrm>
          <a:off x="1275948" y="2065086"/>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Data Exploration and Validation.</a:t>
          </a:r>
        </a:p>
      </dsp:txBody>
      <dsp:txXfrm>
        <a:off x="1275948" y="2065086"/>
        <a:ext cx="2140082" cy="907914"/>
      </dsp:txXfrm>
    </dsp:sp>
    <dsp:sp modelId="{CCB26DB3-062A-4492-9A40-F589C345710E}">
      <dsp:nvSpPr>
        <dsp:cNvPr id="0" name=""/>
        <dsp:cNvSpPr/>
      </dsp:nvSpPr>
      <dsp:spPr>
        <a:xfrm>
          <a:off x="3788925" y="2065086"/>
          <a:ext cx="907914" cy="90791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B311CD-30DE-4565-BCF7-309521C50730}">
      <dsp:nvSpPr>
        <dsp:cNvPr id="0" name=""/>
        <dsp:cNvSpPr/>
      </dsp:nvSpPr>
      <dsp:spPr>
        <a:xfrm>
          <a:off x="3979586" y="2255748"/>
          <a:ext cx="526590" cy="5265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05B1CB-51F1-40D4-8E28-A7C9A58F8A1B}">
      <dsp:nvSpPr>
        <dsp:cNvPr id="0" name=""/>
        <dsp:cNvSpPr/>
      </dsp:nvSpPr>
      <dsp:spPr>
        <a:xfrm>
          <a:off x="4891392" y="2065086"/>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Data Visualization.</a:t>
          </a:r>
        </a:p>
      </dsp:txBody>
      <dsp:txXfrm>
        <a:off x="4891392" y="2065086"/>
        <a:ext cx="2140082" cy="907914"/>
      </dsp:txXfrm>
    </dsp:sp>
    <dsp:sp modelId="{71B94280-7845-4AFB-95D5-98255969F81B}">
      <dsp:nvSpPr>
        <dsp:cNvPr id="0" name=""/>
        <dsp:cNvSpPr/>
      </dsp:nvSpPr>
      <dsp:spPr>
        <a:xfrm>
          <a:off x="7404368" y="2065086"/>
          <a:ext cx="907914" cy="9079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37640F-0F77-4786-BCE8-C5C20E9DE59B}">
      <dsp:nvSpPr>
        <dsp:cNvPr id="0" name=""/>
        <dsp:cNvSpPr/>
      </dsp:nvSpPr>
      <dsp:spPr>
        <a:xfrm>
          <a:off x="7595030" y="2255748"/>
          <a:ext cx="526590" cy="5265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4EEC25-2875-4ECA-ACB6-F43C002EAFE5}">
      <dsp:nvSpPr>
        <dsp:cNvPr id="0" name=""/>
        <dsp:cNvSpPr/>
      </dsp:nvSpPr>
      <dsp:spPr>
        <a:xfrm>
          <a:off x="8506835" y="2065086"/>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Interpreting the result.</a:t>
          </a:r>
        </a:p>
      </dsp:txBody>
      <dsp:txXfrm>
        <a:off x="8506835" y="2065086"/>
        <a:ext cx="2140082" cy="907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85B78-A73D-4665-B583-D0099FDAD7C1}">
      <dsp:nvSpPr>
        <dsp:cNvPr id="0" name=""/>
        <dsp:cNvSpPr/>
      </dsp:nvSpPr>
      <dsp:spPr>
        <a:xfrm>
          <a:off x="1900200" y="2727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937DC7-9407-4C84-81A0-32846D88B481}">
      <dsp:nvSpPr>
        <dsp:cNvPr id="0" name=""/>
        <dsp:cNvSpPr/>
      </dsp:nvSpPr>
      <dsp:spPr>
        <a:xfrm>
          <a:off x="712199" y="2738830"/>
          <a:ext cx="432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EXPORTING DATA INTO EXCEL:- Now exporting the final valid data as per the business requirement into Excel file from SQL Server Database and creating Data Visualization using Pivot Charts.</a:t>
          </a:r>
        </a:p>
      </dsp:txBody>
      <dsp:txXfrm>
        <a:off x="712199" y="2738830"/>
        <a:ext cx="4320000" cy="1012500"/>
      </dsp:txXfrm>
    </dsp:sp>
    <dsp:sp modelId="{8880BA8D-5732-4A60-8875-EAE5E85B72CA}">
      <dsp:nvSpPr>
        <dsp:cNvPr id="0" name=""/>
        <dsp:cNvSpPr/>
      </dsp:nvSpPr>
      <dsp:spPr>
        <a:xfrm>
          <a:off x="6976200" y="2727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86A17F-9063-4BC8-98A5-0A4E0AD4D18A}">
      <dsp:nvSpPr>
        <dsp:cNvPr id="0" name=""/>
        <dsp:cNvSpPr/>
      </dsp:nvSpPr>
      <dsp:spPr>
        <a:xfrm>
          <a:off x="5788200" y="2738830"/>
          <a:ext cx="432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By Combining all the Pivot charts, I have created Dashboards in Excel for generating Insights and Interpreting the result.</a:t>
          </a:r>
        </a:p>
      </dsp:txBody>
      <dsp:txXfrm>
        <a:off x="5788200" y="2738830"/>
        <a:ext cx="4320000" cy="101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359D5-E08B-437A-AE7C-960B64A481AF}">
      <dsp:nvSpPr>
        <dsp:cNvPr id="0" name=""/>
        <dsp:cNvSpPr/>
      </dsp:nvSpPr>
      <dsp:spPr>
        <a:xfrm>
          <a:off x="0" y="653920"/>
          <a:ext cx="6832600" cy="12072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E905E3-5765-4D5E-907A-A2627EC7226A}">
      <dsp:nvSpPr>
        <dsp:cNvPr id="0" name=""/>
        <dsp:cNvSpPr/>
      </dsp:nvSpPr>
      <dsp:spPr>
        <a:xfrm>
          <a:off x="365189" y="925548"/>
          <a:ext cx="663980" cy="663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45E908-C1BC-4044-91D5-0DEB9E4E0641}">
      <dsp:nvSpPr>
        <dsp:cNvPr id="0" name=""/>
        <dsp:cNvSpPr/>
      </dsp:nvSpPr>
      <dsp:spPr>
        <a:xfrm>
          <a:off x="1394359" y="653920"/>
          <a:ext cx="5438240" cy="1207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66" tIns="127766" rIns="127766" bIns="127766" numCol="1" spcCol="1270" anchor="ctr" anchorCtr="0">
          <a:noAutofit/>
        </a:bodyPr>
        <a:lstStyle/>
        <a:p>
          <a:pPr marL="0" lvl="0" indent="0" algn="l" defTabSz="1111250">
            <a:lnSpc>
              <a:spcPct val="100000"/>
            </a:lnSpc>
            <a:spcBef>
              <a:spcPct val="0"/>
            </a:spcBef>
            <a:spcAft>
              <a:spcPct val="35000"/>
            </a:spcAft>
            <a:buNone/>
          </a:pPr>
          <a:r>
            <a:rPr lang="en-US" sz="2500" kern="1200"/>
            <a:t>If you any questions, Feel free to ask me.</a:t>
          </a:r>
        </a:p>
      </dsp:txBody>
      <dsp:txXfrm>
        <a:off x="1394359" y="653920"/>
        <a:ext cx="5438240" cy="1207237"/>
      </dsp:txXfrm>
    </dsp:sp>
    <dsp:sp modelId="{0D2D12CA-2BDD-4F6B-A81E-266A3CEA0727}">
      <dsp:nvSpPr>
        <dsp:cNvPr id="0" name=""/>
        <dsp:cNvSpPr/>
      </dsp:nvSpPr>
      <dsp:spPr>
        <a:xfrm>
          <a:off x="0" y="2162967"/>
          <a:ext cx="6832600" cy="12072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5BF8AC-559B-4AEE-AF02-7A1275AC0203}">
      <dsp:nvSpPr>
        <dsp:cNvPr id="0" name=""/>
        <dsp:cNvSpPr/>
      </dsp:nvSpPr>
      <dsp:spPr>
        <a:xfrm>
          <a:off x="365189" y="2434595"/>
          <a:ext cx="663980" cy="663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F7280C-91FE-49AA-9DCB-9B3357F4F457}">
      <dsp:nvSpPr>
        <dsp:cNvPr id="0" name=""/>
        <dsp:cNvSpPr/>
      </dsp:nvSpPr>
      <dsp:spPr>
        <a:xfrm>
          <a:off x="1394359" y="2162967"/>
          <a:ext cx="5438240" cy="1207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66" tIns="127766" rIns="127766" bIns="127766" numCol="1" spcCol="1270" anchor="ctr" anchorCtr="0">
          <a:noAutofit/>
        </a:bodyPr>
        <a:lstStyle/>
        <a:p>
          <a:pPr marL="0" lvl="0" indent="0" algn="l" defTabSz="1111250">
            <a:lnSpc>
              <a:spcPct val="100000"/>
            </a:lnSpc>
            <a:spcBef>
              <a:spcPct val="0"/>
            </a:spcBef>
            <a:spcAft>
              <a:spcPct val="35000"/>
            </a:spcAft>
            <a:buNone/>
          </a:pPr>
          <a:r>
            <a:rPr lang="en-US" sz="2500" kern="1200"/>
            <a:t>THANK YOU</a:t>
          </a:r>
        </a:p>
      </dsp:txBody>
      <dsp:txXfrm>
        <a:off x="1394359" y="2162967"/>
        <a:ext cx="5438240" cy="120723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A5C47B1-2312-4FC7-B979-E6428EE74806}" type="datetimeFigureOut">
              <a:rPr lang="en-US" smtClean="0"/>
              <a:t>10/6/2023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1731407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5C47B1-2312-4FC7-B979-E6428EE74806}"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13318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A5C47B1-2312-4FC7-B979-E6428EE74806}" type="datetimeFigureOut">
              <a:rPr lang="en-US" smtClean="0"/>
              <a:t>10/6/2023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1998391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A5C47B1-2312-4FC7-B979-E6428EE74806}" type="datetimeFigureOut">
              <a:rPr lang="en-US" smtClean="0"/>
              <a:t>10/6/2023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F2506AC-49C0-4F9C-AF04-9CD44B3BE10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41380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A5C47B1-2312-4FC7-B979-E6428EE74806}" type="datetimeFigureOut">
              <a:rPr lang="en-US" smtClean="0"/>
              <a:t>10/6/2023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1791539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5C47B1-2312-4FC7-B979-E6428EE74806}"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1869696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5C47B1-2312-4FC7-B979-E6428EE74806}"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1201732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C47B1-2312-4FC7-B979-E6428EE74806}"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1904000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A5C47B1-2312-4FC7-B979-E6428EE74806}" type="datetimeFigureOut">
              <a:rPr lang="en-US" smtClean="0"/>
              <a:t>10/6/2023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246274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C47B1-2312-4FC7-B979-E6428EE74806}"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195327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A5C47B1-2312-4FC7-B979-E6428EE74806}" type="datetimeFigureOut">
              <a:rPr lang="en-US" smtClean="0"/>
              <a:t>10/6/2023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3130291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C47B1-2312-4FC7-B979-E6428EE74806}"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19758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C47B1-2312-4FC7-B979-E6428EE74806}" type="datetimeFigureOut">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374613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5C47B1-2312-4FC7-B979-E6428EE74806}"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142989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C47B1-2312-4FC7-B979-E6428EE74806}" type="datetimeFigureOut">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163372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5C47B1-2312-4FC7-B979-E6428EE74806}"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40733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5C47B1-2312-4FC7-B979-E6428EE74806}"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506AC-49C0-4F9C-AF04-9CD44B3BE104}" type="slidenum">
              <a:rPr lang="en-US" smtClean="0"/>
              <a:t>‹#›</a:t>
            </a:fld>
            <a:endParaRPr lang="en-US"/>
          </a:p>
        </p:txBody>
      </p:sp>
    </p:spTree>
    <p:extLst>
      <p:ext uri="{BB962C8B-B14F-4D97-AF65-F5344CB8AC3E}">
        <p14:creationId xmlns:p14="http://schemas.microsoft.com/office/powerpoint/2010/main" val="10696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5C47B1-2312-4FC7-B979-E6428EE74806}" type="datetimeFigureOut">
              <a:rPr lang="en-US" smtClean="0"/>
              <a:t>10/6/2023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2506AC-49C0-4F9C-AF04-9CD44B3BE104}" type="slidenum">
              <a:rPr lang="en-US" smtClean="0"/>
              <a:t>‹#›</a:t>
            </a:fld>
            <a:endParaRPr lang="en-US"/>
          </a:p>
        </p:txBody>
      </p:sp>
    </p:spTree>
    <p:extLst>
      <p:ext uri="{BB962C8B-B14F-4D97-AF65-F5344CB8AC3E}">
        <p14:creationId xmlns:p14="http://schemas.microsoft.com/office/powerpoint/2010/main" val="110136454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8.svg"/><Relationship Id="rId7" Type="http://schemas.openxmlformats.org/officeDocument/2006/relationships/diagramColors" Target="../diagrams/colors3.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B1AD7AF-3A60-4C4F-979F-367102EFD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177C8A-E75D-4FB9-8BA0-1FC843442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BD05A0E-D52E-46DF-B4FB-390212E1A9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7939"/>
          <a:stretch/>
        </p:blipFill>
        <p:spPr>
          <a:xfrm rot="5400000">
            <a:off x="-1142997" y="1142998"/>
            <a:ext cx="4571998" cy="2286003"/>
          </a:xfrm>
          <a:prstGeom prst="rect">
            <a:avLst/>
          </a:prstGeom>
        </p:spPr>
      </p:pic>
      <p:pic>
        <p:nvPicPr>
          <p:cNvPr id="14" name="Picture 13">
            <a:extLst>
              <a:ext uri="{FF2B5EF4-FFF2-40B4-BE49-F238E27FC236}">
                <a16:creationId xmlns:a16="http://schemas.microsoft.com/office/drawing/2014/main" id="{1A60342F-F1C0-4FA6-8AC3-C57D07D746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7939"/>
          <a:stretch/>
        </p:blipFill>
        <p:spPr>
          <a:xfrm rot="5400000" flipH="1" flipV="1">
            <a:off x="8762999" y="1142999"/>
            <a:ext cx="4571998" cy="2286003"/>
          </a:xfrm>
          <a:prstGeom prst="rect">
            <a:avLst/>
          </a:prstGeom>
        </p:spPr>
      </p:pic>
      <p:sp>
        <p:nvSpPr>
          <p:cNvPr id="2" name="Title 1">
            <a:extLst>
              <a:ext uri="{FF2B5EF4-FFF2-40B4-BE49-F238E27FC236}">
                <a16:creationId xmlns:a16="http://schemas.microsoft.com/office/drawing/2014/main" id="{5E6CCE30-2FF4-0CAA-940F-90609F8B936B}"/>
              </a:ext>
            </a:extLst>
          </p:cNvPr>
          <p:cNvSpPr>
            <a:spLocks noGrp="1"/>
          </p:cNvSpPr>
          <p:nvPr>
            <p:ph type="ctrTitle"/>
          </p:nvPr>
        </p:nvSpPr>
        <p:spPr>
          <a:xfrm>
            <a:off x="1600198" y="1132115"/>
            <a:ext cx="9448800" cy="3118150"/>
          </a:xfrm>
        </p:spPr>
        <p:txBody>
          <a:bodyPr>
            <a:normAutofit/>
          </a:bodyPr>
          <a:lstStyle/>
          <a:p>
            <a:r>
              <a:rPr lang="en-US" b="1" dirty="0"/>
              <a:t>DATA ANALYSIS PROJECT</a:t>
            </a:r>
          </a:p>
        </p:txBody>
      </p:sp>
      <p:sp>
        <p:nvSpPr>
          <p:cNvPr id="3" name="Subtitle 2">
            <a:extLst>
              <a:ext uri="{FF2B5EF4-FFF2-40B4-BE49-F238E27FC236}">
                <a16:creationId xmlns:a16="http://schemas.microsoft.com/office/drawing/2014/main" id="{5D58A0A4-776F-6C89-C020-E99F536EA420}"/>
              </a:ext>
            </a:extLst>
          </p:cNvPr>
          <p:cNvSpPr>
            <a:spLocks noGrp="1"/>
          </p:cNvSpPr>
          <p:nvPr>
            <p:ph type="subTitle" idx="1"/>
          </p:nvPr>
        </p:nvSpPr>
        <p:spPr>
          <a:xfrm>
            <a:off x="1371600" y="4903000"/>
            <a:ext cx="9448800" cy="685800"/>
          </a:xfrm>
        </p:spPr>
        <p:txBody>
          <a:bodyPr>
            <a:normAutofit lnSpcReduction="10000"/>
          </a:bodyPr>
          <a:lstStyle/>
          <a:p>
            <a:r>
              <a:rPr lang="en-US" sz="1800" b="1" dirty="0"/>
              <a:t>BY MEHTAB ALAM WARSI</a:t>
            </a:r>
          </a:p>
          <a:p>
            <a:r>
              <a:rPr lang="en-US" sz="1800" b="1" dirty="0"/>
              <a:t>GROUP 2</a:t>
            </a:r>
          </a:p>
        </p:txBody>
      </p:sp>
    </p:spTree>
    <p:extLst>
      <p:ext uri="{BB962C8B-B14F-4D97-AF65-F5344CB8AC3E}">
        <p14:creationId xmlns:p14="http://schemas.microsoft.com/office/powerpoint/2010/main" val="36016507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2087-08BA-F4C5-3D1E-2C6DBD8117E5}"/>
              </a:ext>
            </a:extLst>
          </p:cNvPr>
          <p:cNvSpPr>
            <a:spLocks noGrp="1"/>
          </p:cNvSpPr>
          <p:nvPr>
            <p:ph type="title"/>
          </p:nvPr>
        </p:nvSpPr>
        <p:spPr>
          <a:xfrm>
            <a:off x="89337" y="565201"/>
            <a:ext cx="8610600" cy="1293028"/>
          </a:xfrm>
        </p:spPr>
        <p:txBody>
          <a:bodyPr>
            <a:normAutofit/>
          </a:bodyPr>
          <a:lstStyle/>
          <a:p>
            <a:r>
              <a:rPr lang="en-US" sz="3600">
                <a:solidFill>
                  <a:schemeClr val="accent5">
                    <a:lumMod val="75000"/>
                  </a:schemeClr>
                </a:solidFill>
                <a:latin typeface="Algerian" panose="04020705040A02060702" pitchFamily="82" charset="0"/>
              </a:rPr>
              <a:t>DATA VISUALIZATION</a:t>
            </a:r>
            <a:endParaRPr lang="en-US" sz="3600" dirty="0">
              <a:solidFill>
                <a:schemeClr val="accent5">
                  <a:lumMod val="75000"/>
                </a:schemeClr>
              </a:solidFill>
              <a:latin typeface="Algerian" panose="04020705040A02060702" pitchFamily="82" charset="0"/>
            </a:endParaRPr>
          </a:p>
        </p:txBody>
      </p:sp>
      <p:graphicFrame>
        <p:nvGraphicFramePr>
          <p:cNvPr id="30" name="Content Placeholder 15">
            <a:extLst>
              <a:ext uri="{FF2B5EF4-FFF2-40B4-BE49-F238E27FC236}">
                <a16:creationId xmlns:a16="http://schemas.microsoft.com/office/drawing/2014/main" id="{CFF1465A-74FA-FA76-87F9-28E79819096D}"/>
              </a:ext>
            </a:extLst>
          </p:cNvPr>
          <p:cNvGraphicFramePr>
            <a:graphicFrameLocks noGrp="1"/>
          </p:cNvGraphicFramePr>
          <p:nvPr>
            <p:ph idx="1"/>
            <p:extLst>
              <p:ext uri="{D42A27DB-BD31-4B8C-83A1-F6EECF244321}">
                <p14:modId xmlns:p14="http://schemas.microsoft.com/office/powerpoint/2010/main" val="99508152"/>
              </p:ext>
            </p:extLst>
          </p:nvPr>
        </p:nvGraphicFramePr>
        <p:xfrm>
          <a:off x="685800" y="1858229"/>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527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DB5BB-F15A-B11D-05BD-50CB503191CC}"/>
              </a:ext>
            </a:extLst>
          </p:cNvPr>
          <p:cNvSpPr>
            <a:spLocks noGrp="1"/>
          </p:cNvSpPr>
          <p:nvPr>
            <p:ph type="title"/>
          </p:nvPr>
        </p:nvSpPr>
        <p:spPr>
          <a:xfrm>
            <a:off x="2748456" y="0"/>
            <a:ext cx="8610600" cy="1293028"/>
          </a:xfrm>
        </p:spPr>
        <p:txBody>
          <a:bodyPr/>
          <a:lstStyle/>
          <a:p>
            <a:pPr algn="ctr"/>
            <a:r>
              <a:rPr lang="en-US" dirty="0">
                <a:solidFill>
                  <a:schemeClr val="accent5">
                    <a:lumMod val="75000"/>
                  </a:schemeClr>
                </a:solidFill>
                <a:latin typeface="Algerian" panose="04020705040A02060702" pitchFamily="82" charset="0"/>
              </a:rPr>
              <a:t>DASHBOARD</a:t>
            </a:r>
          </a:p>
        </p:txBody>
      </p:sp>
      <p:sp>
        <p:nvSpPr>
          <p:cNvPr id="5" name="Content Placeholder 4">
            <a:extLst>
              <a:ext uri="{FF2B5EF4-FFF2-40B4-BE49-F238E27FC236}">
                <a16:creationId xmlns:a16="http://schemas.microsoft.com/office/drawing/2014/main" id="{D2AE437A-151C-E8E1-3CD8-176BF802B54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D7C9A19-BCF0-8389-064F-7AF7B6DF5541}"/>
              </a:ext>
            </a:extLst>
          </p:cNvPr>
          <p:cNvPicPr>
            <a:picLocks noChangeAspect="1"/>
          </p:cNvPicPr>
          <p:nvPr/>
        </p:nvPicPr>
        <p:blipFill rotWithShape="1">
          <a:blip r:embed="rId2"/>
          <a:srcRect l="4531" t="25277" r="31094" b="10556"/>
          <a:stretch/>
        </p:blipFill>
        <p:spPr>
          <a:xfrm>
            <a:off x="0" y="0"/>
            <a:ext cx="12231584" cy="6858000"/>
          </a:xfrm>
          <a:prstGeom prst="rect">
            <a:avLst/>
          </a:prstGeom>
        </p:spPr>
      </p:pic>
    </p:spTree>
    <p:extLst>
      <p:ext uri="{BB962C8B-B14F-4D97-AF65-F5344CB8AC3E}">
        <p14:creationId xmlns:p14="http://schemas.microsoft.com/office/powerpoint/2010/main" val="2852237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Pizza in a box">
            <a:extLst>
              <a:ext uri="{FF2B5EF4-FFF2-40B4-BE49-F238E27FC236}">
                <a16:creationId xmlns:a16="http://schemas.microsoft.com/office/drawing/2014/main" id="{E131D985-53B8-2502-A573-FC1F9B6CC667}"/>
              </a:ext>
            </a:extLst>
          </p:cNvPr>
          <p:cNvPicPr>
            <a:picLocks noChangeAspect="1"/>
          </p:cNvPicPr>
          <p:nvPr/>
        </p:nvPicPr>
        <p:blipFill rotWithShape="1">
          <a:blip r:embed="rId2">
            <a:alphaModFix amt="30000"/>
          </a:blip>
          <a:srcRect b="15730"/>
          <a:stretch/>
        </p:blipFill>
        <p:spPr>
          <a:xfrm>
            <a:off x="20" y="-286931"/>
            <a:ext cx="12363430" cy="6954431"/>
          </a:xfrm>
          <a:prstGeom prst="rect">
            <a:avLst/>
          </a:prstGeom>
        </p:spPr>
      </p:pic>
      <p:sp>
        <p:nvSpPr>
          <p:cNvPr id="2" name="Title 1">
            <a:extLst>
              <a:ext uri="{FF2B5EF4-FFF2-40B4-BE49-F238E27FC236}">
                <a16:creationId xmlns:a16="http://schemas.microsoft.com/office/drawing/2014/main" id="{45CFDC02-7F95-1607-57DE-EBD7CB4C09E1}"/>
              </a:ext>
            </a:extLst>
          </p:cNvPr>
          <p:cNvSpPr>
            <a:spLocks noGrp="1"/>
          </p:cNvSpPr>
          <p:nvPr>
            <p:ph type="title"/>
          </p:nvPr>
        </p:nvSpPr>
        <p:spPr>
          <a:xfrm>
            <a:off x="1114425" y="450771"/>
            <a:ext cx="8610600" cy="1293028"/>
          </a:xfrm>
        </p:spPr>
        <p:txBody>
          <a:bodyPr>
            <a:normAutofit/>
          </a:bodyPr>
          <a:lstStyle/>
          <a:p>
            <a:r>
              <a:rPr lang="en-US" dirty="0">
                <a:latin typeface="Algerian" panose="04020705040A02060702" pitchFamily="82" charset="0"/>
              </a:rPr>
              <a:t>InTERPRETING THE RESULTS</a:t>
            </a:r>
          </a:p>
        </p:txBody>
      </p:sp>
      <p:sp>
        <p:nvSpPr>
          <p:cNvPr id="3" name="Content Placeholder 2">
            <a:extLst>
              <a:ext uri="{FF2B5EF4-FFF2-40B4-BE49-F238E27FC236}">
                <a16:creationId xmlns:a16="http://schemas.microsoft.com/office/drawing/2014/main" id="{79003C1B-E7D2-597E-E166-8813E8E18EE9}"/>
              </a:ext>
            </a:extLst>
          </p:cNvPr>
          <p:cNvSpPr>
            <a:spLocks noGrp="1"/>
          </p:cNvSpPr>
          <p:nvPr>
            <p:ph idx="1"/>
          </p:nvPr>
        </p:nvSpPr>
        <p:spPr>
          <a:xfrm>
            <a:off x="685800" y="2194560"/>
            <a:ext cx="10820400" cy="4024125"/>
          </a:xfrm>
        </p:spPr>
        <p:txBody>
          <a:bodyPr>
            <a:normAutofit/>
          </a:bodyPr>
          <a:lstStyle/>
          <a:p>
            <a:pPr>
              <a:buFont typeface="Wingdings" panose="05000000000000000000" pitchFamily="2" charset="2"/>
              <a:buChar char="Ø"/>
            </a:pPr>
            <a:r>
              <a:rPr lang="en-US" sz="1400"/>
              <a:t>Based on the insights derived from your data analysis project, here's a final conclusion for increasing the revenue of pizza sales and addressing identified loopholes:</a:t>
            </a:r>
          </a:p>
          <a:p>
            <a:pPr>
              <a:buFont typeface="Wingdings" panose="05000000000000000000" pitchFamily="2" charset="2"/>
              <a:buChar char="Ø"/>
            </a:pPr>
            <a:r>
              <a:rPr lang="en-US" sz="1400"/>
              <a:t>Increasing Revenue:</a:t>
            </a:r>
          </a:p>
          <a:p>
            <a:pPr>
              <a:buFont typeface="Wingdings" panose="05000000000000000000" pitchFamily="2" charset="2"/>
              <a:buChar char="Ø"/>
            </a:pPr>
            <a:r>
              <a:rPr lang="en-US" sz="1400"/>
              <a:t> Focus marketing efforts and promotions on weekdays, especially Tuesday and Thursday evenings, as well as during peak hours from 12-2 pm and 3-8 pm to maximize order intake. </a:t>
            </a:r>
          </a:p>
          <a:p>
            <a:pPr>
              <a:buFont typeface="Wingdings" panose="05000000000000000000" pitchFamily="2" charset="2"/>
              <a:buChar char="Ø"/>
            </a:pPr>
            <a:r>
              <a:rPr lang="en-US" sz="1400"/>
              <a:t>Given that the Veggi and Spicy Paneer categories contribute to maximum sales and total orders, consider expanding and promoting these categories with new variations or deals to attract more customers.</a:t>
            </a:r>
          </a:p>
          <a:p>
            <a:pPr>
              <a:buFont typeface="Wingdings" panose="05000000000000000000" pitchFamily="2" charset="2"/>
              <a:buChar char="Ø"/>
            </a:pPr>
            <a:r>
              <a:rPr lang="en-US" sz="1400"/>
              <a:t>Outlets Performance: Concentrate resources and attention on the top-performing outlets like Marathahalli and BTM, as they contribute significantly to sales. Investigate ways to boost sales at the Koramangala outlet, which is performing at an average level. For the lowest-performing outlet, J.P. Nagar, consider assessing its viability and potential improvements or alternative strategies.</a:t>
            </a:r>
          </a:p>
          <a:p>
            <a:pPr>
              <a:buFont typeface="Wingdings" panose="05000000000000000000" pitchFamily="2" charset="2"/>
              <a:buChar char="Ø"/>
            </a:pPr>
            <a:r>
              <a:rPr lang="en-US" sz="1400"/>
              <a:t>Addressing Loopholes:The CSAT score of 3.27 out of 5 indicates room for improvement in customer satisfaction, particularly at specific locations. To address this, consider the following actions: </a:t>
            </a:r>
          </a:p>
          <a:p>
            <a:pPr>
              <a:buFont typeface="Wingdings" panose="05000000000000000000" pitchFamily="2" charset="2"/>
              <a:buChar char="Ø"/>
            </a:pPr>
            <a:r>
              <a:rPr lang="en-US" sz="1400"/>
              <a:t>Gather feedback from customers through surveys or reviews to pinpoint areas of concern.</a:t>
            </a:r>
          </a:p>
          <a:p>
            <a:pPr>
              <a:buFont typeface="Wingdings" panose="05000000000000000000" pitchFamily="2" charset="2"/>
              <a:buChar char="Ø"/>
            </a:pPr>
            <a:r>
              <a:rPr lang="en-US" sz="1400"/>
              <a:t> Implement training programs for staff to enhance service quality. Ensure consistency in food quality and delivery times. </a:t>
            </a:r>
          </a:p>
          <a:p>
            <a:pPr>
              <a:buFont typeface="Wingdings" panose="05000000000000000000" pitchFamily="2" charset="2"/>
              <a:buChar char="Ø"/>
            </a:pPr>
            <a:r>
              <a:rPr lang="en-US" sz="1400"/>
              <a:t>Offer promotions or discounts for customers to incentivize feedback and improve ratings.</a:t>
            </a:r>
          </a:p>
        </p:txBody>
      </p:sp>
    </p:spTree>
    <p:extLst>
      <p:ext uri="{BB962C8B-B14F-4D97-AF65-F5344CB8AC3E}">
        <p14:creationId xmlns:p14="http://schemas.microsoft.com/office/powerpoint/2010/main" val="237109172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Handshake">
            <a:extLst>
              <a:ext uri="{FF2B5EF4-FFF2-40B4-BE49-F238E27FC236}">
                <a16:creationId xmlns:a16="http://schemas.microsoft.com/office/drawing/2014/main" id="{48DA0C70-FF03-30ED-0C01-A7AF2ACE3F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705" y="1659922"/>
            <a:ext cx="3644962" cy="3644962"/>
          </a:xfrm>
          <a:prstGeom prst="rect">
            <a:avLst/>
          </a:prstGeom>
        </p:spPr>
      </p:pic>
      <p:graphicFrame>
        <p:nvGraphicFramePr>
          <p:cNvPr id="9" name="Content Placeholder 2">
            <a:extLst>
              <a:ext uri="{FF2B5EF4-FFF2-40B4-BE49-F238E27FC236}">
                <a16:creationId xmlns:a16="http://schemas.microsoft.com/office/drawing/2014/main" id="{4D5C0E8B-B499-2D7D-DFB1-9D3BE70EDE68}"/>
              </a:ext>
            </a:extLst>
          </p:cNvPr>
          <p:cNvGraphicFramePr>
            <a:graphicFrameLocks noGrp="1"/>
          </p:cNvGraphicFramePr>
          <p:nvPr>
            <p:ph idx="1"/>
          </p:nvPr>
        </p:nvGraphicFramePr>
        <p:xfrm>
          <a:off x="4673600" y="2194560"/>
          <a:ext cx="6832600" cy="4024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804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794B-1F24-E95B-8948-32DC4A651F09}"/>
              </a:ext>
            </a:extLst>
          </p:cNvPr>
          <p:cNvSpPr>
            <a:spLocks noGrp="1"/>
          </p:cNvSpPr>
          <p:nvPr>
            <p:ph type="title"/>
          </p:nvPr>
        </p:nvSpPr>
        <p:spPr>
          <a:xfrm>
            <a:off x="-1734558" y="785393"/>
            <a:ext cx="6257291" cy="1293028"/>
          </a:xfrm>
        </p:spPr>
        <p:txBody>
          <a:bodyPr>
            <a:normAutofit/>
          </a:bodyPr>
          <a:lstStyle/>
          <a:p>
            <a:r>
              <a:rPr lang="en-US" b="1" u="sng" dirty="0">
                <a:solidFill>
                  <a:schemeClr val="accent5">
                    <a:lumMod val="75000"/>
                  </a:schemeClr>
                </a:solidFill>
                <a:latin typeface="Algerian" panose="04020705040A02060702" pitchFamily="82" charset="0"/>
              </a:rPr>
              <a:t>KPIZZA</a:t>
            </a:r>
          </a:p>
        </p:txBody>
      </p:sp>
      <p:sp>
        <p:nvSpPr>
          <p:cNvPr id="3" name="Content Placeholder 2">
            <a:extLst>
              <a:ext uri="{FF2B5EF4-FFF2-40B4-BE49-F238E27FC236}">
                <a16:creationId xmlns:a16="http://schemas.microsoft.com/office/drawing/2014/main" id="{B4198620-BA4E-912D-8743-A585A74AD356}"/>
              </a:ext>
            </a:extLst>
          </p:cNvPr>
          <p:cNvSpPr>
            <a:spLocks noGrp="1"/>
          </p:cNvSpPr>
          <p:nvPr>
            <p:ph idx="1"/>
          </p:nvPr>
        </p:nvSpPr>
        <p:spPr>
          <a:xfrm>
            <a:off x="619760" y="2194560"/>
            <a:ext cx="6257290" cy="4024125"/>
          </a:xfrm>
        </p:spPr>
        <p:txBody>
          <a:bodyPr>
            <a:normAutofit/>
          </a:bodyPr>
          <a:lstStyle/>
          <a:p>
            <a:pPr>
              <a:buFont typeface="Wingdings" panose="05000000000000000000" pitchFamily="2" charset="2"/>
              <a:buChar char="Ø"/>
            </a:pPr>
            <a:r>
              <a:rPr lang="en-US" sz="2000" dirty="0"/>
              <a:t>KPIZZA is an Indian brand of Pizza place. It offers variety of veg and non-veg pizzas such as Chicken Pizza, Veggi pizzas, Spicy Paneer pizzas and Margherita pizzas along with various modes of payments and delivery options. The Brand has 4 outlets across the city operating from Morning to Evening.</a:t>
            </a:r>
          </a:p>
          <a:p>
            <a:pPr marL="0" indent="0">
              <a:buNone/>
            </a:pPr>
            <a:endParaRPr lang="en-US" sz="2000" dirty="0"/>
          </a:p>
          <a:p>
            <a:pPr>
              <a:buFont typeface="Wingdings" panose="05000000000000000000" pitchFamily="2" charset="2"/>
              <a:buChar char="Ø"/>
            </a:pPr>
            <a:r>
              <a:rPr lang="en-US" sz="2000" dirty="0"/>
              <a:t>Since the Brands database had huge amount of raw and unstructured data from 2018 to 2020 without the data analyst so, the management team/Director wanted to retrieve insights from the raw data to improve revenue and rectify the loopholes in their business. So, They hired a Data Analyst.</a:t>
            </a:r>
          </a:p>
        </p:txBody>
      </p:sp>
      <p:sp useBgFill="1">
        <p:nvSpPr>
          <p:cNvPr id="14" name="Rectangle 13">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zza in a box">
            <a:extLst>
              <a:ext uri="{FF2B5EF4-FFF2-40B4-BE49-F238E27FC236}">
                <a16:creationId xmlns:a16="http://schemas.microsoft.com/office/drawing/2014/main" id="{3F9E9EE5-69DF-D0B1-BCDC-B6F2536E590D}"/>
              </a:ext>
            </a:extLst>
          </p:cNvPr>
          <p:cNvPicPr>
            <a:picLocks noChangeAspect="1"/>
          </p:cNvPicPr>
          <p:nvPr/>
        </p:nvPicPr>
        <p:blipFill rotWithShape="1">
          <a:blip r:embed="rId2"/>
          <a:srcRect l="46784" r="7736" b="-1"/>
          <a:stretch/>
        </p:blipFill>
        <p:spPr>
          <a:xfrm>
            <a:off x="7519416" y="10"/>
            <a:ext cx="4672584" cy="6857989"/>
          </a:xfrm>
          <a:prstGeom prst="rect">
            <a:avLst/>
          </a:prstGeom>
        </p:spPr>
      </p:pic>
    </p:spTree>
    <p:extLst>
      <p:ext uri="{BB962C8B-B14F-4D97-AF65-F5344CB8AC3E}">
        <p14:creationId xmlns:p14="http://schemas.microsoft.com/office/powerpoint/2010/main" val="2799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5ED0-B478-25D9-DD2F-0085C49A0769}"/>
              </a:ext>
            </a:extLst>
          </p:cNvPr>
          <p:cNvSpPr>
            <a:spLocks noGrp="1"/>
          </p:cNvSpPr>
          <p:nvPr>
            <p:ph type="title"/>
          </p:nvPr>
        </p:nvSpPr>
        <p:spPr>
          <a:xfrm>
            <a:off x="1876096" y="886887"/>
            <a:ext cx="8610600" cy="1293028"/>
          </a:xfrm>
        </p:spPr>
        <p:txBody>
          <a:bodyPr>
            <a:normAutofit/>
          </a:bodyPr>
          <a:lstStyle/>
          <a:p>
            <a:pPr algn="ctr"/>
            <a:r>
              <a:rPr lang="en-US" sz="3600" u="sng" dirty="0">
                <a:solidFill>
                  <a:schemeClr val="accent5">
                    <a:lumMod val="75000"/>
                  </a:schemeClr>
                </a:solidFill>
                <a:latin typeface="Algerian" panose="04020705040A02060702" pitchFamily="82" charset="0"/>
              </a:rPr>
              <a:t>STEPS INVOLVED IN DATA ANALYSIS</a:t>
            </a:r>
          </a:p>
        </p:txBody>
      </p:sp>
      <p:graphicFrame>
        <p:nvGraphicFramePr>
          <p:cNvPr id="5" name="Content Placeholder 2">
            <a:extLst>
              <a:ext uri="{FF2B5EF4-FFF2-40B4-BE49-F238E27FC236}">
                <a16:creationId xmlns:a16="http://schemas.microsoft.com/office/drawing/2014/main" id="{B0B703DA-5711-1CB4-15FC-AB9BB887AA1F}"/>
              </a:ext>
            </a:extLst>
          </p:cNvPr>
          <p:cNvGraphicFramePr>
            <a:graphicFrameLocks noGrp="1"/>
          </p:cNvGraphicFramePr>
          <p:nvPr>
            <p:ph idx="1"/>
            <p:extLst>
              <p:ext uri="{D42A27DB-BD31-4B8C-83A1-F6EECF244321}">
                <p14:modId xmlns:p14="http://schemas.microsoft.com/office/powerpoint/2010/main" val="235119863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71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4BC5FDE-742F-4CD5-9802-0DCB8E7A1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5A3490F-59A2-47B7-9BD7-2F932A559D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5A92080-E309-CCDB-CDA7-BB1F3F27854B}"/>
              </a:ext>
            </a:extLst>
          </p:cNvPr>
          <p:cNvSpPr>
            <a:spLocks noGrp="1"/>
          </p:cNvSpPr>
          <p:nvPr>
            <p:ph type="title"/>
          </p:nvPr>
        </p:nvSpPr>
        <p:spPr>
          <a:xfrm>
            <a:off x="685800" y="1105622"/>
            <a:ext cx="3306744" cy="1293028"/>
          </a:xfrm>
        </p:spPr>
        <p:txBody>
          <a:bodyPr>
            <a:normAutofit/>
          </a:bodyPr>
          <a:lstStyle/>
          <a:p>
            <a:pPr algn="ctr"/>
            <a:r>
              <a:rPr lang="en-US" sz="2000" b="1" dirty="0">
                <a:solidFill>
                  <a:schemeClr val="accent5">
                    <a:lumMod val="75000"/>
                  </a:schemeClr>
                </a:solidFill>
                <a:latin typeface="Algerian" panose="04020705040A02060702" pitchFamily="82" charset="0"/>
              </a:rPr>
              <a:t>DATA COLLECTION/EXTRACTION</a:t>
            </a:r>
          </a:p>
        </p:txBody>
      </p:sp>
      <p:sp>
        <p:nvSpPr>
          <p:cNvPr id="3" name="Content Placeholder 2">
            <a:extLst>
              <a:ext uri="{FF2B5EF4-FFF2-40B4-BE49-F238E27FC236}">
                <a16:creationId xmlns:a16="http://schemas.microsoft.com/office/drawing/2014/main" id="{FB300300-F27A-F89B-D7DB-11B01AB0E98B}"/>
              </a:ext>
            </a:extLst>
          </p:cNvPr>
          <p:cNvSpPr>
            <a:spLocks noGrp="1"/>
          </p:cNvSpPr>
          <p:nvPr>
            <p:ph idx="1"/>
          </p:nvPr>
        </p:nvSpPr>
        <p:spPr>
          <a:xfrm>
            <a:off x="685801" y="2535810"/>
            <a:ext cx="3306742" cy="3682875"/>
          </a:xfrm>
        </p:spPr>
        <p:txBody>
          <a:bodyPr>
            <a:normAutofit/>
          </a:bodyPr>
          <a:lstStyle/>
          <a:p>
            <a:pPr>
              <a:buFont typeface="Wingdings" panose="05000000000000000000" pitchFamily="2" charset="2"/>
              <a:buChar char="Ø"/>
            </a:pPr>
            <a:r>
              <a:rPr lang="en-US" sz="1600" dirty="0">
                <a:latin typeface="+mj-lt"/>
                <a:cs typeface="Times New Roman" panose="02020603050405020304" pitchFamily="18" charset="0"/>
              </a:rPr>
              <a:t>Getting Email From Sales Team of KPIZZA</a:t>
            </a:r>
            <a:endParaRPr lang="en-US" sz="1600">
              <a:latin typeface="+mj-lt"/>
              <a:cs typeface="Times New Roman" panose="02020603050405020304" pitchFamily="18" charset="0"/>
            </a:endParaRPr>
          </a:p>
          <a:p>
            <a:pPr>
              <a:buFont typeface="Wingdings" panose="05000000000000000000" pitchFamily="2" charset="2"/>
              <a:buChar char="Ø"/>
            </a:pPr>
            <a:r>
              <a:rPr lang="en-US" sz="1600" dirty="0">
                <a:latin typeface="+mj-lt"/>
                <a:cs typeface="Times New Roman" panose="02020603050405020304" pitchFamily="18" charset="0"/>
              </a:rPr>
              <a:t>Downloading &amp; Importing Master Data in csv format from Email into Excel File.</a:t>
            </a:r>
            <a:endParaRPr lang="en-US" sz="1600">
              <a:latin typeface="+mj-lt"/>
              <a:cs typeface="Times New Roman" panose="02020603050405020304" pitchFamily="18" charset="0"/>
            </a:endParaRPr>
          </a:p>
          <a:p>
            <a:pPr>
              <a:buFont typeface="Wingdings" panose="05000000000000000000" pitchFamily="2" charset="2"/>
              <a:buChar char="Ø"/>
            </a:pPr>
            <a:r>
              <a:rPr lang="en-US" sz="1600" dirty="0">
                <a:latin typeface="+mj-lt"/>
                <a:cs typeface="Times New Roman" panose="02020603050405020304" pitchFamily="18" charset="0"/>
              </a:rPr>
              <a:t>Ensure the data is accurate, complete, and representative of the problem.</a:t>
            </a:r>
            <a:endParaRPr lang="en-US" sz="1600">
              <a:latin typeface="+mj-lt"/>
              <a:cs typeface="Times New Roman" panose="02020603050405020304" pitchFamily="18" charset="0"/>
            </a:endParaRPr>
          </a:p>
          <a:p>
            <a:pPr>
              <a:buFont typeface="Wingdings" panose="05000000000000000000" pitchFamily="2" charset="2"/>
              <a:buChar char="Ø"/>
            </a:pPr>
            <a:endParaRPr lang="en-US" sz="1600" dirty="0">
              <a:latin typeface="+mj-lt"/>
              <a:cs typeface="Times New Roman" panose="02020603050405020304" pitchFamily="18" charset="0"/>
            </a:endParaRPr>
          </a:p>
        </p:txBody>
      </p:sp>
      <p:sp>
        <p:nvSpPr>
          <p:cNvPr id="22" name="Rounded Rectangle 14">
            <a:extLst>
              <a:ext uri="{FF2B5EF4-FFF2-40B4-BE49-F238E27FC236}">
                <a16:creationId xmlns:a16="http://schemas.microsoft.com/office/drawing/2014/main" id="{D6132709-FB08-4579-805D-77B0F718F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CD0B03F6-5DA5-D909-5C16-8A707A02A896}"/>
              </a:ext>
            </a:extLst>
          </p:cNvPr>
          <p:cNvGraphicFramePr>
            <a:graphicFrameLocks noGrp="1"/>
          </p:cNvGraphicFramePr>
          <p:nvPr>
            <p:extLst>
              <p:ext uri="{D42A27DB-BD31-4B8C-83A1-F6EECF244321}">
                <p14:modId xmlns:p14="http://schemas.microsoft.com/office/powerpoint/2010/main" val="780337252"/>
              </p:ext>
            </p:extLst>
          </p:nvPr>
        </p:nvGraphicFramePr>
        <p:xfrm>
          <a:off x="4802819" y="1287262"/>
          <a:ext cx="6462942" cy="4731796"/>
        </p:xfrm>
        <a:graphic>
          <a:graphicData uri="http://schemas.openxmlformats.org/drawingml/2006/table">
            <a:tbl>
              <a:tblPr firstRow="1" bandRow="1">
                <a:tableStyleId>{8EC20E35-A176-4012-BC5E-935CFFF8708E}</a:tableStyleId>
              </a:tblPr>
              <a:tblGrid>
                <a:gridCol w="701611">
                  <a:extLst>
                    <a:ext uri="{9D8B030D-6E8A-4147-A177-3AD203B41FA5}">
                      <a16:colId xmlns:a16="http://schemas.microsoft.com/office/drawing/2014/main" val="1004082724"/>
                    </a:ext>
                  </a:extLst>
                </a:gridCol>
                <a:gridCol w="344263">
                  <a:extLst>
                    <a:ext uri="{9D8B030D-6E8A-4147-A177-3AD203B41FA5}">
                      <a16:colId xmlns:a16="http://schemas.microsoft.com/office/drawing/2014/main" val="955707895"/>
                    </a:ext>
                  </a:extLst>
                </a:gridCol>
                <a:gridCol w="447751">
                  <a:extLst>
                    <a:ext uri="{9D8B030D-6E8A-4147-A177-3AD203B41FA5}">
                      <a16:colId xmlns:a16="http://schemas.microsoft.com/office/drawing/2014/main" val="2440915356"/>
                    </a:ext>
                  </a:extLst>
                </a:gridCol>
                <a:gridCol w="823677">
                  <a:extLst>
                    <a:ext uri="{9D8B030D-6E8A-4147-A177-3AD203B41FA5}">
                      <a16:colId xmlns:a16="http://schemas.microsoft.com/office/drawing/2014/main" val="786893822"/>
                    </a:ext>
                  </a:extLst>
                </a:gridCol>
                <a:gridCol w="654732">
                  <a:extLst>
                    <a:ext uri="{9D8B030D-6E8A-4147-A177-3AD203B41FA5}">
                      <a16:colId xmlns:a16="http://schemas.microsoft.com/office/drawing/2014/main" val="3464405487"/>
                    </a:ext>
                  </a:extLst>
                </a:gridCol>
                <a:gridCol w="396449">
                  <a:extLst>
                    <a:ext uri="{9D8B030D-6E8A-4147-A177-3AD203B41FA5}">
                      <a16:colId xmlns:a16="http://schemas.microsoft.com/office/drawing/2014/main" val="1605826629"/>
                    </a:ext>
                  </a:extLst>
                </a:gridCol>
                <a:gridCol w="504361">
                  <a:extLst>
                    <a:ext uri="{9D8B030D-6E8A-4147-A177-3AD203B41FA5}">
                      <a16:colId xmlns:a16="http://schemas.microsoft.com/office/drawing/2014/main" val="3101046147"/>
                    </a:ext>
                  </a:extLst>
                </a:gridCol>
                <a:gridCol w="461905">
                  <a:extLst>
                    <a:ext uri="{9D8B030D-6E8A-4147-A177-3AD203B41FA5}">
                      <a16:colId xmlns:a16="http://schemas.microsoft.com/office/drawing/2014/main" val="3456905253"/>
                    </a:ext>
                  </a:extLst>
                </a:gridCol>
                <a:gridCol w="254924">
                  <a:extLst>
                    <a:ext uri="{9D8B030D-6E8A-4147-A177-3AD203B41FA5}">
                      <a16:colId xmlns:a16="http://schemas.microsoft.com/office/drawing/2014/main" val="1693784592"/>
                    </a:ext>
                  </a:extLst>
                </a:gridCol>
                <a:gridCol w="504361">
                  <a:extLst>
                    <a:ext uri="{9D8B030D-6E8A-4147-A177-3AD203B41FA5}">
                      <a16:colId xmlns:a16="http://schemas.microsoft.com/office/drawing/2014/main" val="69713119"/>
                    </a:ext>
                  </a:extLst>
                </a:gridCol>
                <a:gridCol w="589277">
                  <a:extLst>
                    <a:ext uri="{9D8B030D-6E8A-4147-A177-3AD203B41FA5}">
                      <a16:colId xmlns:a16="http://schemas.microsoft.com/office/drawing/2014/main" val="2093876512"/>
                    </a:ext>
                  </a:extLst>
                </a:gridCol>
                <a:gridCol w="435368">
                  <a:extLst>
                    <a:ext uri="{9D8B030D-6E8A-4147-A177-3AD203B41FA5}">
                      <a16:colId xmlns:a16="http://schemas.microsoft.com/office/drawing/2014/main" val="3385427330"/>
                    </a:ext>
                  </a:extLst>
                </a:gridCol>
                <a:gridCol w="344263">
                  <a:extLst>
                    <a:ext uri="{9D8B030D-6E8A-4147-A177-3AD203B41FA5}">
                      <a16:colId xmlns:a16="http://schemas.microsoft.com/office/drawing/2014/main" val="461174382"/>
                    </a:ext>
                  </a:extLst>
                </a:gridCol>
              </a:tblGrid>
              <a:tr h="183583">
                <a:tc>
                  <a:txBody>
                    <a:bodyPr/>
                    <a:lstStyle/>
                    <a:p>
                      <a:pPr algn="l" fontAlgn="b"/>
                      <a:r>
                        <a:rPr lang="en-US" sz="600" u="none" strike="noStrike">
                          <a:effectLst/>
                        </a:rPr>
                        <a:t>Customer_Name</a:t>
                      </a:r>
                      <a:endParaRPr lang="en-US" sz="600" b="1"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600" u="none" strike="noStrike">
                          <a:effectLst/>
                        </a:rPr>
                        <a:t>Review</a:t>
                      </a:r>
                      <a:endParaRPr lang="en-US" sz="600" b="1"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600" u="none" strike="noStrike">
                          <a:effectLst/>
                        </a:rPr>
                        <a:t>Mob</a:t>
                      </a:r>
                      <a:endParaRPr lang="en-US" sz="600" b="1"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600" u="none" strike="noStrike">
                          <a:effectLst/>
                        </a:rPr>
                        <a:t>Email</a:t>
                      </a:r>
                      <a:endParaRPr lang="en-US" sz="600" b="1"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600" u="none" strike="noStrike">
                          <a:effectLst/>
                        </a:rPr>
                        <a:t>Payment_Mode</a:t>
                      </a:r>
                      <a:endParaRPr lang="en-US" sz="600" b="1"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600" u="none" strike="noStrike">
                          <a:effectLst/>
                        </a:rPr>
                        <a:t>Order_Id</a:t>
                      </a:r>
                      <a:endParaRPr lang="en-US" sz="600" b="1"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600" u="none" strike="noStrike">
                          <a:effectLst/>
                        </a:rPr>
                        <a:t>Pizza_Type</a:t>
                      </a:r>
                      <a:endParaRPr lang="en-US" sz="600" b="1"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600" u="none" strike="noStrike">
                          <a:effectLst/>
                        </a:rPr>
                        <a:t>Location</a:t>
                      </a:r>
                      <a:endParaRPr lang="en-US" sz="600" b="1"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600" u="none" strike="noStrike">
                          <a:effectLst/>
                        </a:rPr>
                        <a:t>Price</a:t>
                      </a:r>
                      <a:endParaRPr lang="en-US" sz="600" b="1"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600" u="none" strike="noStrike">
                          <a:effectLst/>
                        </a:rPr>
                        <a:t>Order_Date</a:t>
                      </a:r>
                      <a:endParaRPr lang="en-US" sz="600" b="1"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600" u="none" strike="noStrike">
                          <a:effectLst/>
                        </a:rPr>
                        <a:t>Total_Amount</a:t>
                      </a:r>
                      <a:endParaRPr lang="en-US" sz="600" b="1"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Order_Time</a:t>
                      </a:r>
                      <a:endParaRPr lang="en-US" sz="500" b="1"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600" u="none" strike="noStrike">
                          <a:effectLst/>
                        </a:rPr>
                        <a:t>Gender</a:t>
                      </a:r>
                      <a:endParaRPr lang="en-US" sz="600" b="1"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1059334318"/>
                  </a:ext>
                </a:extLst>
              </a:tr>
              <a:tr h="158538">
                <a:tc>
                  <a:txBody>
                    <a:bodyPr/>
                    <a:lstStyle/>
                    <a:p>
                      <a:pPr algn="l" fontAlgn="b"/>
                      <a:r>
                        <a:rPr lang="en-US" sz="500" u="none" strike="noStrike">
                          <a:effectLst/>
                        </a:rPr>
                        <a:t>Raj Sharma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Good</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9906960566</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Raj@gmail.com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Online </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753</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Chicken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BTM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200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5-Dec-18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700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11:00:00 AM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1209118797"/>
                  </a:ext>
                </a:extLst>
              </a:tr>
              <a:tr h="158538">
                <a:tc>
                  <a:txBody>
                    <a:bodyPr/>
                    <a:lstStyle/>
                    <a:p>
                      <a:pPr algn="l" fontAlgn="b"/>
                      <a:r>
                        <a:rPr lang="en-US" sz="500" u="none" strike="noStrike">
                          <a:effectLst/>
                        </a:rPr>
                        <a:t>Sharad Gandhi</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Average</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5900874374</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Sharad@rediffmail.com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Cash</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109</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dirty="0">
                          <a:effectLst/>
                        </a:rPr>
                        <a:t>Veggi Pizza</a:t>
                      </a:r>
                      <a:endParaRPr lang="en-US" sz="500" b="0" i="0" u="none" strike="noStrike" dirty="0">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BTM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150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18-Jun-18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600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11:05:00 AM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Female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2321469397"/>
                  </a:ext>
                </a:extLst>
              </a:tr>
              <a:tr h="283761">
                <a:tc>
                  <a:txBody>
                    <a:bodyPr/>
                    <a:lstStyle/>
                    <a:p>
                      <a:pPr algn="l" fontAlgn="b"/>
                      <a:r>
                        <a:rPr lang="en-US" sz="500" u="none" strike="noStrike">
                          <a:effectLst/>
                        </a:rPr>
                        <a:t>Danish D'Souza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Bad</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453601168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Danish@gmail.com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Cash</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124</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Spicy Panner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Kormangala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140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3-Feb-18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600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11:10:00 AM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954463732"/>
                  </a:ext>
                </a:extLst>
              </a:tr>
              <a:tr h="283761">
                <a:tc>
                  <a:txBody>
                    <a:bodyPr/>
                    <a:lstStyle/>
                    <a:p>
                      <a:pPr algn="l" fontAlgn="b"/>
                      <a:r>
                        <a:rPr lang="en-US" sz="500" u="none" strike="noStrike">
                          <a:effectLst/>
                        </a:rPr>
                        <a:t>Deepthi Kelley</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Bad</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1032274597</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Deepthi@rediffmail.com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Cash</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161</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Spicy Panner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Maratthahalli</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140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13-May-18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267</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12:05:00 PM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Female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383101355"/>
                  </a:ext>
                </a:extLst>
              </a:tr>
              <a:tr h="283761">
                <a:tc>
                  <a:txBody>
                    <a:bodyPr/>
                    <a:lstStyle/>
                    <a:p>
                      <a:pPr algn="l" fontAlgn="b"/>
                      <a:r>
                        <a:rPr lang="en-US" sz="500" u="none" strike="noStrike">
                          <a:effectLst/>
                        </a:rPr>
                        <a:t>Rijo Paul</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No Review</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1664438923</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Rijo@gmail.com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Online </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533</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Chicken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BTM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200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11-Mar-18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400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11:25:00 AM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3320974575"/>
                  </a:ext>
                </a:extLst>
              </a:tr>
              <a:tr h="158538">
                <a:tc>
                  <a:txBody>
                    <a:bodyPr/>
                    <a:lstStyle/>
                    <a:p>
                      <a:pPr algn="l" fontAlgn="b"/>
                      <a:r>
                        <a:rPr lang="en-US" sz="500" u="none" strike="noStrike">
                          <a:effectLst/>
                        </a:rPr>
                        <a:t>Joseph P</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Excellent</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Not Available</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Joseph@yahoo.com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Online </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773</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dirty="0">
                          <a:effectLst/>
                        </a:rPr>
                        <a:t>Veggi Pizza</a:t>
                      </a:r>
                      <a:endParaRPr lang="en-US" sz="500" b="0" i="0" u="none" strike="noStrike" dirty="0">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J.P Nagar</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150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29-Mar-18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387</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11:30:00 AM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3037561054"/>
                  </a:ext>
                </a:extLst>
              </a:tr>
              <a:tr h="283761">
                <a:tc>
                  <a:txBody>
                    <a:bodyPr/>
                    <a:lstStyle/>
                    <a:p>
                      <a:pPr algn="l" fontAlgn="b"/>
                      <a:r>
                        <a:rPr lang="en-US" sz="500" u="none" strike="noStrike">
                          <a:effectLst/>
                        </a:rPr>
                        <a:t>Aakash Patel</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Excellent</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867038371</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Aakash@gmail.com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Online </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135</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Spicy Panner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BTM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140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17-Mar-18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400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11:35:00 AM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3104009008"/>
                  </a:ext>
                </a:extLst>
              </a:tr>
              <a:tr h="283761">
                <a:tc>
                  <a:txBody>
                    <a:bodyPr/>
                    <a:lstStyle/>
                    <a:p>
                      <a:pPr algn="l" fontAlgn="b"/>
                      <a:r>
                        <a:rPr lang="en-US" sz="500" u="none" strike="noStrike">
                          <a:effectLst/>
                        </a:rPr>
                        <a:t>Ganesh Rahu</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Excellent</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673760051</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Ganesh@g.com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Cash</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829</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Margherita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BTM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5-Feb-18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181</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11:40:00 AM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3636625738"/>
                  </a:ext>
                </a:extLst>
              </a:tr>
              <a:tr h="283761">
                <a:tc>
                  <a:txBody>
                    <a:bodyPr/>
                    <a:lstStyle/>
                    <a:p>
                      <a:pPr algn="l" fontAlgn="b"/>
                      <a:r>
                        <a:rPr lang="en-US" sz="500" u="none" strike="noStrike">
                          <a:effectLst/>
                        </a:rPr>
                        <a:t>Vinudas K.S</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No Review</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9671602033</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Vinudas@rediffmail.com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Online </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370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dirty="0">
                          <a:effectLst/>
                        </a:rPr>
                        <a:t>Veggi Pizza</a:t>
                      </a:r>
                      <a:endParaRPr lang="en-US" sz="500" b="0" i="0" u="none" strike="noStrike" dirty="0">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J.P Nagar</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150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29-Mar-18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500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11:45:00 AM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2344080875"/>
                  </a:ext>
                </a:extLst>
              </a:tr>
              <a:tr h="283761">
                <a:tc>
                  <a:txBody>
                    <a:bodyPr/>
                    <a:lstStyle/>
                    <a:p>
                      <a:pPr algn="l" fontAlgn="b"/>
                      <a:r>
                        <a:rPr lang="en-US" sz="500" u="none" strike="noStrike">
                          <a:effectLst/>
                        </a:rPr>
                        <a:t>Divya Kumar</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Good</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777063935</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Divya@gmail.com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Online </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885</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Spicy Panner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Maratthahalli</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140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17-Jul-18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1600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11:50:00 AM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Female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2087863861"/>
                  </a:ext>
                </a:extLst>
              </a:tr>
              <a:tr h="158538">
                <a:tc>
                  <a:txBody>
                    <a:bodyPr/>
                    <a:lstStyle/>
                    <a:p>
                      <a:pPr algn="l" fontAlgn="b"/>
                      <a:r>
                        <a:rPr lang="en-US" sz="500" u="none" strike="noStrike">
                          <a:effectLst/>
                        </a:rPr>
                        <a:t>Shilpa R</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Average</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9446055414</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Shilpa@rediffmail.com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Online </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480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Chicken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Kormangala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200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12-Dec-18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500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11:55:00 AM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Female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442713142"/>
                  </a:ext>
                </a:extLst>
              </a:tr>
              <a:tr h="158538">
                <a:tc>
                  <a:txBody>
                    <a:bodyPr/>
                    <a:lstStyle/>
                    <a:p>
                      <a:pPr algn="l" fontAlgn="b"/>
                      <a:r>
                        <a:rPr lang="en-US" sz="500" u="none" strike="noStrike">
                          <a:effectLst/>
                        </a:rPr>
                        <a:t>Sindhu J.P</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Bad</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6579979894</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Sindhu@rediffmail.com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Cash</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942</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dirty="0">
                          <a:effectLst/>
                        </a:rPr>
                        <a:t>Veggi Pizza</a:t>
                      </a:r>
                      <a:endParaRPr lang="en-US" sz="500" b="0" i="0" u="none" strike="noStrike" dirty="0">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BTM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150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9-Nov-18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600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12:00:00 PM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Female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2793348561"/>
                  </a:ext>
                </a:extLst>
              </a:tr>
              <a:tr h="283761">
                <a:tc>
                  <a:txBody>
                    <a:bodyPr/>
                    <a:lstStyle/>
                    <a:p>
                      <a:pPr algn="l" fontAlgn="b"/>
                      <a:r>
                        <a:rPr lang="en-US" sz="500" u="none" strike="noStrike">
                          <a:effectLst/>
                        </a:rPr>
                        <a:t>Deepthi Kelley</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Bad</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1032274597</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Deepthi@rediffmail.com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Cash</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161</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Spicy Panner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Maratthahalli</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140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13-May-18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267</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12:05:00 PM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Female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3495095889"/>
                  </a:ext>
                </a:extLst>
              </a:tr>
              <a:tr h="283761">
                <a:tc>
                  <a:txBody>
                    <a:bodyPr/>
                    <a:lstStyle/>
                    <a:p>
                      <a:pPr algn="l" fontAlgn="b"/>
                      <a:r>
                        <a:rPr lang="en-US" sz="500" u="none" strike="noStrike">
                          <a:effectLst/>
                        </a:rPr>
                        <a:t>Lijin k c</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Average</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7381285565</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Lijin@gmail.com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Online </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486</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Margherita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BTM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6-Oct-18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800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12:10:00 PM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Female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2978979941"/>
                  </a:ext>
                </a:extLst>
              </a:tr>
              <a:tr h="158538">
                <a:tc>
                  <a:txBody>
                    <a:bodyPr/>
                    <a:lstStyle/>
                    <a:p>
                      <a:pPr algn="l" fontAlgn="b"/>
                      <a:r>
                        <a:rPr lang="en-US" sz="500" u="none" strike="noStrike">
                          <a:effectLst/>
                        </a:rPr>
                        <a:t>Sayad Kelley</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Average</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7034071342</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Sayad@rediffmail.com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Online </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515</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Chicken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Kormangala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200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7-Sep-18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500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12:25:00 PM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3034340236"/>
                  </a:ext>
                </a:extLst>
              </a:tr>
              <a:tr h="158538">
                <a:tc>
                  <a:txBody>
                    <a:bodyPr/>
                    <a:lstStyle/>
                    <a:p>
                      <a:pPr algn="l" fontAlgn="b"/>
                      <a:r>
                        <a:rPr lang="en-US" sz="500" u="none" strike="noStrike">
                          <a:effectLst/>
                        </a:rPr>
                        <a:t>Ajil k Mohanan</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Excellent</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Not Available</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Ajil@rediffmail.com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Online </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295</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dirty="0">
                          <a:effectLst/>
                        </a:rPr>
                        <a:t>Veggi Pizza</a:t>
                      </a:r>
                      <a:endParaRPr lang="en-US" sz="500" b="0" i="0" u="none" strike="noStrike" dirty="0">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BTM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150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8-Jul-18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700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12:30:00 PM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3431433347"/>
                  </a:ext>
                </a:extLst>
              </a:tr>
              <a:tr h="158538">
                <a:tc>
                  <a:txBody>
                    <a:bodyPr/>
                    <a:lstStyle/>
                    <a:p>
                      <a:pPr algn="l" fontAlgn="b"/>
                      <a:r>
                        <a:rPr lang="en-US" sz="500" u="none" strike="noStrike">
                          <a:effectLst/>
                        </a:rPr>
                        <a:t>Edison ML</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Excellent</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9716982309</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Edison@y.com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Online </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200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Chicken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Maratthahalli</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200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2-Mar-18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1600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12:35:00 PM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2075561343"/>
                  </a:ext>
                </a:extLst>
              </a:tr>
              <a:tr h="283761">
                <a:tc>
                  <a:txBody>
                    <a:bodyPr/>
                    <a:lstStyle/>
                    <a:p>
                      <a:pPr algn="l" fontAlgn="b"/>
                      <a:r>
                        <a:rPr lang="en-US" sz="500" u="none" strike="noStrike">
                          <a:effectLst/>
                        </a:rPr>
                        <a:t>Basil P E</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No Review</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7722885079</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Basil@yahoo.com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Cash</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326</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Margherita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Kormangala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14-May-18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1600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12:40:00 PM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514184762"/>
                  </a:ext>
                </a:extLst>
              </a:tr>
              <a:tr h="283761">
                <a:tc>
                  <a:txBody>
                    <a:bodyPr/>
                    <a:lstStyle/>
                    <a:p>
                      <a:pPr algn="l" fontAlgn="b"/>
                      <a:r>
                        <a:rPr lang="en-US" sz="500" u="none" strike="noStrike">
                          <a:effectLst/>
                        </a:rPr>
                        <a:t>Jobin George</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Good</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3708983713</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Jobin@gmail.com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Cash</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482</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Spicy Panner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BTM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140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26-Mar-18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1000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12:45:00 PM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Male</a:t>
                      </a:r>
                      <a:endParaRPr lang="en-US" sz="500" b="0" i="0" u="none" strike="noStrike">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85708745"/>
                  </a:ext>
                </a:extLst>
              </a:tr>
              <a:tr h="158538">
                <a:tc>
                  <a:txBody>
                    <a:bodyPr/>
                    <a:lstStyle/>
                    <a:p>
                      <a:pPr algn="l" fontAlgn="b"/>
                      <a:r>
                        <a:rPr lang="en-US" sz="500" u="none" strike="noStrike">
                          <a:effectLst/>
                        </a:rPr>
                        <a:t>Jismon Sharma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Excellent</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1369353147</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Jismon@y.com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Online </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503</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Chicken Pizza</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Maratthahalli</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200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6-Aug-18</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1600</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a:effectLst/>
                        </a:rPr>
                        <a:t>12:50:00 PM</a:t>
                      </a:r>
                      <a:endParaRPr lang="en-US" sz="500" b="0" i="0" u="none" strike="noStrike">
                        <a:solidFill>
                          <a:srgbClr val="000000"/>
                        </a:solidFill>
                        <a:effectLst/>
                        <a:latin typeface="Calibri" panose="020F0502020204030204" pitchFamily="34" charset="0"/>
                      </a:endParaRPr>
                    </a:p>
                  </a:txBody>
                  <a:tcPr marL="2098" marR="2098" marT="2098" marB="0" anchor="b"/>
                </a:tc>
                <a:tc>
                  <a:txBody>
                    <a:bodyPr/>
                    <a:lstStyle/>
                    <a:p>
                      <a:pPr algn="l" fontAlgn="b"/>
                      <a:r>
                        <a:rPr lang="en-US" sz="500" u="none" strike="noStrike" dirty="0">
                          <a:effectLst/>
                        </a:rPr>
                        <a:t>Male</a:t>
                      </a:r>
                      <a:endParaRPr lang="en-US" sz="500" b="0" i="0" u="none" strike="noStrike" dirty="0">
                        <a:solidFill>
                          <a:srgbClr val="000000"/>
                        </a:solidFill>
                        <a:effectLst/>
                        <a:latin typeface="Calibri" panose="020F0502020204030204" pitchFamily="34" charset="0"/>
                      </a:endParaRPr>
                    </a:p>
                  </a:txBody>
                  <a:tcPr marL="2098" marR="2098" marT="2098" marB="0" anchor="b"/>
                </a:tc>
                <a:extLst>
                  <a:ext uri="{0D108BD9-81ED-4DB2-BD59-A6C34878D82A}">
                    <a16:rowId xmlns:a16="http://schemas.microsoft.com/office/drawing/2014/main" val="3707266739"/>
                  </a:ext>
                </a:extLst>
              </a:tr>
            </a:tbl>
          </a:graphicData>
        </a:graphic>
      </p:graphicFrame>
    </p:spTree>
    <p:extLst>
      <p:ext uri="{BB962C8B-B14F-4D97-AF65-F5344CB8AC3E}">
        <p14:creationId xmlns:p14="http://schemas.microsoft.com/office/powerpoint/2010/main" val="157573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C4E5-7D87-AC57-1CEF-19CB33D9B5BE}"/>
              </a:ext>
            </a:extLst>
          </p:cNvPr>
          <p:cNvSpPr>
            <a:spLocks noGrp="1"/>
          </p:cNvSpPr>
          <p:nvPr>
            <p:ph type="title"/>
          </p:nvPr>
        </p:nvSpPr>
        <p:spPr>
          <a:xfrm>
            <a:off x="2464676" y="764373"/>
            <a:ext cx="8610600" cy="1293028"/>
          </a:xfrm>
        </p:spPr>
        <p:txBody>
          <a:bodyPr>
            <a:normAutofit/>
          </a:bodyPr>
          <a:lstStyle/>
          <a:p>
            <a:pPr algn="ctr"/>
            <a:r>
              <a:rPr lang="en-US" sz="3600">
                <a:solidFill>
                  <a:schemeClr val="accent5">
                    <a:lumMod val="75000"/>
                  </a:schemeClr>
                </a:solidFill>
                <a:latin typeface="Algerian" panose="04020705040A02060702" pitchFamily="82" charset="0"/>
              </a:rPr>
              <a:t>Data cleaning/pre-processing</a:t>
            </a:r>
            <a:endParaRPr lang="en-US" sz="3600" dirty="0">
              <a:solidFill>
                <a:schemeClr val="accent5">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B004846-7823-3686-D286-29CFD78D9AB1}"/>
              </a:ext>
            </a:extLst>
          </p:cNvPr>
          <p:cNvSpPr>
            <a:spLocks noGrp="1"/>
          </p:cNvSpPr>
          <p:nvPr>
            <p:ph idx="1"/>
          </p:nvPr>
        </p:nvSpPr>
        <p:spPr/>
        <p:txBody>
          <a:bodyPr>
            <a:normAutofit fontScale="92500" lnSpcReduction="20000"/>
          </a:bodyPr>
          <a:lstStyle/>
          <a:p>
            <a:pPr>
              <a:lnSpc>
                <a:spcPct val="150000"/>
              </a:lnSpc>
              <a:buFont typeface="Wingdings" panose="05000000000000000000" pitchFamily="2" charset="2"/>
              <a:buChar char="Ø"/>
            </a:pPr>
            <a:r>
              <a:rPr lang="en-US"/>
              <a:t>Now in </a:t>
            </a:r>
            <a:r>
              <a:rPr lang="en-US" b="1"/>
              <a:t>Excel </a:t>
            </a:r>
            <a:r>
              <a:rPr lang="en-US"/>
              <a:t>we are Cleaning and Preprocessing the data to remove errors, inconsistencies, handling missing values, finding null values and outliers to ensure that it is accurate, reliable, and suitable for analysis.</a:t>
            </a:r>
          </a:p>
          <a:p>
            <a:pPr>
              <a:lnSpc>
                <a:spcPct val="150000"/>
              </a:lnSpc>
              <a:buFont typeface="Wingdings" panose="05000000000000000000" pitchFamily="2" charset="2"/>
              <a:buChar char="Ø"/>
            </a:pPr>
            <a:r>
              <a:rPr lang="en-US"/>
              <a:t>This step is crucial for ensuring the quality of your analysis.</a:t>
            </a:r>
          </a:p>
          <a:p>
            <a:pPr>
              <a:lnSpc>
                <a:spcPct val="150000"/>
              </a:lnSpc>
              <a:buFont typeface="Wingdings" panose="05000000000000000000" pitchFamily="2" charset="2"/>
              <a:buChar char="Ø"/>
            </a:pPr>
            <a:r>
              <a:rPr lang="en-US"/>
              <a:t>We have changed the attributes of some Columns and fill the missing values in location and Customer Review Column using Patterns and Autofill's for text, As we can't use imputation method for text values.</a:t>
            </a:r>
          </a:p>
          <a:p>
            <a:pPr>
              <a:lnSpc>
                <a:spcPct val="150000"/>
              </a:lnSpc>
              <a:buFont typeface="Wingdings" panose="05000000000000000000" pitchFamily="2" charset="2"/>
              <a:buChar char="Ø"/>
            </a:pPr>
            <a:r>
              <a:rPr lang="en-US"/>
              <a:t>We had Standardize and normalize our data to bring it to a common scale or format. This is essential when working with features that have different units or ranges.</a:t>
            </a:r>
            <a:endParaRPr lang="en-US" dirty="0"/>
          </a:p>
        </p:txBody>
      </p:sp>
    </p:spTree>
    <p:extLst>
      <p:ext uri="{BB962C8B-B14F-4D97-AF65-F5344CB8AC3E}">
        <p14:creationId xmlns:p14="http://schemas.microsoft.com/office/powerpoint/2010/main" val="380663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8089-2B2C-73D3-D00B-B56CD36A66E5}"/>
              </a:ext>
            </a:extLst>
          </p:cNvPr>
          <p:cNvSpPr>
            <a:spLocks noGrp="1"/>
          </p:cNvSpPr>
          <p:nvPr>
            <p:ph type="title"/>
          </p:nvPr>
        </p:nvSpPr>
        <p:spPr>
          <a:xfrm>
            <a:off x="2054773" y="753863"/>
            <a:ext cx="8610600" cy="1293028"/>
          </a:xfrm>
        </p:spPr>
        <p:txBody>
          <a:bodyPr>
            <a:normAutofit/>
          </a:bodyPr>
          <a:lstStyle/>
          <a:p>
            <a:r>
              <a:rPr lang="en-US" sz="3600" b="1" dirty="0">
                <a:solidFill>
                  <a:schemeClr val="accent5">
                    <a:lumMod val="75000"/>
                  </a:schemeClr>
                </a:solidFill>
                <a:latin typeface="Algerian" panose="04020705040A02060702" pitchFamily="82" charset="0"/>
              </a:rPr>
              <a:t>DATA EXPLORATION AND VALIDATION</a:t>
            </a:r>
          </a:p>
        </p:txBody>
      </p:sp>
      <p:sp>
        <p:nvSpPr>
          <p:cNvPr id="3" name="Content Placeholder 2">
            <a:extLst>
              <a:ext uri="{FF2B5EF4-FFF2-40B4-BE49-F238E27FC236}">
                <a16:creationId xmlns:a16="http://schemas.microsoft.com/office/drawing/2014/main" id="{2A31DFDC-B205-7277-E7B3-35F44B7D9DB1}"/>
              </a:ext>
            </a:extLst>
          </p:cNvPr>
          <p:cNvSpPr>
            <a:spLocks noGrp="1"/>
          </p:cNvSpPr>
          <p:nvPr>
            <p:ph idx="1"/>
          </p:nvPr>
        </p:nvSpPr>
        <p:spPr/>
        <p:txBody>
          <a:bodyPr/>
          <a:lstStyle/>
          <a:p>
            <a:pPr>
              <a:buFont typeface="Wingdings" panose="05000000000000000000" pitchFamily="2" charset="2"/>
              <a:buChar char="Ø"/>
            </a:pPr>
            <a:r>
              <a:rPr lang="en-US" dirty="0"/>
              <a:t>Importing our cleaned and structured Dataset into DATABASE MICROSOFT SQL  for doing Query through Analysis, more data cleaning and validation.</a:t>
            </a:r>
          </a:p>
          <a:p>
            <a:pPr marL="0" indent="0">
              <a:buNone/>
            </a:pPr>
            <a:endParaRPr lang="en-US" dirty="0"/>
          </a:p>
          <a:p>
            <a:pPr>
              <a:buFont typeface="Wingdings" panose="05000000000000000000" pitchFamily="2" charset="2"/>
              <a:buChar char="Ø"/>
            </a:pPr>
            <a:r>
              <a:rPr lang="en-US" dirty="0"/>
              <a:t>Performing SQL queries on the loaded Database…..</a:t>
            </a:r>
          </a:p>
          <a:p>
            <a:pPr>
              <a:buFont typeface="Wingdings" panose="05000000000000000000" pitchFamily="2" charset="2"/>
              <a:buChar char="Ø"/>
            </a:pPr>
            <a:endParaRPr lang="en-US" dirty="0"/>
          </a:p>
          <a:p>
            <a:pPr>
              <a:buFont typeface="Wingdings" panose="05000000000000000000" pitchFamily="2" charset="2"/>
              <a:buChar char="Ø"/>
            </a:pPr>
            <a:r>
              <a:rPr lang="en-US" b="1" dirty="0">
                <a:solidFill>
                  <a:schemeClr val="accent1">
                    <a:lumMod val="50000"/>
                  </a:schemeClr>
                </a:solidFill>
              </a:rPr>
              <a:t>CUSTOMER FEEDBACK ANALYSIS------</a:t>
            </a:r>
          </a:p>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Review</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DISTINCT</a:t>
            </a:r>
            <a:r>
              <a:rPr lang="en-US" sz="1800" dirty="0">
                <a:solidFill>
                  <a:prstClr val="black"/>
                </a:solidFill>
                <a:latin typeface="Consolas" panose="020B0609020204030204" pitchFamily="49" charset="0"/>
              </a:rPr>
              <a:t> Order_Id</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TOTALORDER </a:t>
            </a:r>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PIZZA </a:t>
            </a:r>
            <a:r>
              <a:rPr lang="en-US" sz="1800" dirty="0">
                <a:solidFill>
                  <a:srgbClr val="0000FF"/>
                </a:solidFill>
                <a:latin typeface="Consolas" panose="020B0609020204030204" pitchFamily="49" charset="0"/>
              </a:rPr>
              <a:t>GROUP</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Review</a:t>
            </a:r>
            <a:r>
              <a:rPr lang="en-US" sz="1800" dirty="0">
                <a:solidFill>
                  <a:srgbClr val="808080"/>
                </a:solidFill>
                <a:latin typeface="Consolas" panose="020B0609020204030204" pitchFamily="49" charset="0"/>
              </a:rPr>
              <a:t>;</a:t>
            </a:r>
            <a:endParaRPr lang="en-US" sz="1800" dirty="0">
              <a:solidFill>
                <a:prstClr val="black"/>
              </a:solidFill>
              <a:latin typeface="Consolas" panose="020B0609020204030204" pitchFamily="49" charset="0"/>
            </a:endParaRPr>
          </a:p>
          <a:p>
            <a:endParaRPr lang="en-US" sz="1800" dirty="0">
              <a:solidFill>
                <a:prstClr val="black"/>
              </a:solidFill>
              <a:latin typeface="Consolas" panose="020B0609020204030204" pitchFamily="49" charset="0"/>
            </a:endParaRPr>
          </a:p>
          <a:p>
            <a:endParaRPr lang="en-US" sz="1800" dirty="0">
              <a:solidFill>
                <a:prstClr val="black"/>
              </a:solidFill>
              <a:latin typeface="Consolas" panose="020B0609020204030204" pitchFamily="49"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6" name="Picture 5" descr="A computer screen with a white background&#10;&#10;Description automatically generated">
            <a:extLst>
              <a:ext uri="{FF2B5EF4-FFF2-40B4-BE49-F238E27FC236}">
                <a16:creationId xmlns:a16="http://schemas.microsoft.com/office/drawing/2014/main" id="{C0D53EEA-264F-E950-2EE0-74FE2EE5507C}"/>
              </a:ext>
            </a:extLst>
          </p:cNvPr>
          <p:cNvPicPr>
            <a:picLocks noChangeAspect="1"/>
          </p:cNvPicPr>
          <p:nvPr/>
        </p:nvPicPr>
        <p:blipFill rotWithShape="1">
          <a:blip r:embed="rId2">
            <a:extLst>
              <a:ext uri="{28A0092B-C50C-407E-A947-70E740481C1C}">
                <a14:useLocalDpi xmlns:a14="http://schemas.microsoft.com/office/drawing/2010/main" val="0"/>
              </a:ext>
            </a:extLst>
          </a:blip>
          <a:srcRect l="16541" t="32441" r="67685" b="51073"/>
          <a:stretch/>
        </p:blipFill>
        <p:spPr>
          <a:xfrm>
            <a:off x="2054773" y="5084634"/>
            <a:ext cx="2664372" cy="1566327"/>
          </a:xfrm>
          <a:prstGeom prst="rect">
            <a:avLst/>
          </a:prstGeom>
        </p:spPr>
      </p:pic>
    </p:spTree>
    <p:extLst>
      <p:ext uri="{BB962C8B-B14F-4D97-AF65-F5344CB8AC3E}">
        <p14:creationId xmlns:p14="http://schemas.microsoft.com/office/powerpoint/2010/main" val="696156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DBE0F-318A-BE9F-C720-E5367D7EE7D2}"/>
              </a:ext>
            </a:extLst>
          </p:cNvPr>
          <p:cNvSpPr>
            <a:spLocks noGrp="1"/>
          </p:cNvSpPr>
          <p:nvPr>
            <p:ph idx="1"/>
          </p:nvPr>
        </p:nvSpPr>
        <p:spPr>
          <a:xfrm>
            <a:off x="685800" y="1511388"/>
            <a:ext cx="10820400" cy="5015536"/>
          </a:xfrm>
        </p:spPr>
        <p:txBody>
          <a:bodyPr/>
          <a:lstStyle/>
          <a:p>
            <a:pPr>
              <a:buFont typeface="Wingdings" panose="05000000000000000000" pitchFamily="2" charset="2"/>
              <a:buChar char="Ø"/>
            </a:pPr>
            <a:r>
              <a:rPr lang="en-US" dirty="0">
                <a:solidFill>
                  <a:schemeClr val="accent1">
                    <a:lumMod val="50000"/>
                  </a:schemeClr>
                </a:solidFill>
              </a:rPr>
              <a:t>% OF SALES BY PIZZA ANALYSIS-----</a:t>
            </a:r>
          </a:p>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Pizza_Type</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Total_Amount</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100</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Total_Amount</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PIZZA</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SALESBYPERCENTAGE </a:t>
            </a:r>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PIZZA </a:t>
            </a:r>
            <a:r>
              <a:rPr lang="en-US" sz="1800" dirty="0">
                <a:solidFill>
                  <a:srgbClr val="0000FF"/>
                </a:solidFill>
                <a:latin typeface="Consolas" panose="020B0609020204030204" pitchFamily="49" charset="0"/>
              </a:rPr>
              <a:t>GROUP</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Pizza_Type</a:t>
            </a:r>
            <a:r>
              <a:rPr lang="en-US" sz="1800" dirty="0">
                <a:solidFill>
                  <a:srgbClr val="808080"/>
                </a:solidFill>
                <a:latin typeface="Consolas" panose="020B0609020204030204" pitchFamily="49" charset="0"/>
              </a:rPr>
              <a:t>;</a:t>
            </a:r>
          </a:p>
          <a:p>
            <a:pPr>
              <a:buFont typeface="Wingdings" panose="05000000000000000000" pitchFamily="2" charset="2"/>
              <a:buChar char="Ø"/>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Ø"/>
            </a:pPr>
            <a:r>
              <a:rPr lang="en-US" dirty="0">
                <a:solidFill>
                  <a:schemeClr val="accent1">
                    <a:lumMod val="50000"/>
                  </a:schemeClr>
                </a:solidFill>
              </a:rPr>
              <a:t>% OF SALES BY LOCATION ANALYSIS---</a:t>
            </a:r>
          </a:p>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Location</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Total_Amount</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100</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Total_Amount</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PIZZA</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SALESBYPERCENTAGE </a:t>
            </a:r>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PIZZA </a:t>
            </a:r>
            <a:r>
              <a:rPr lang="en-US" sz="1800" dirty="0">
                <a:solidFill>
                  <a:srgbClr val="0000FF"/>
                </a:solidFill>
                <a:latin typeface="Consolas" panose="020B0609020204030204" pitchFamily="49" charset="0"/>
              </a:rPr>
              <a:t>GROUP</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Location</a:t>
            </a:r>
            <a:r>
              <a:rPr lang="en-US" sz="1800" dirty="0">
                <a:solidFill>
                  <a:srgbClr val="808080"/>
                </a:solidFill>
                <a:latin typeface="Consolas" panose="020B0609020204030204" pitchFamily="49" charset="0"/>
              </a:rPr>
              <a:t>;</a:t>
            </a:r>
            <a:endParaRPr lang="en-US" sz="1800" dirty="0">
              <a:solidFill>
                <a:prstClr val="black"/>
              </a:solidFill>
              <a:latin typeface="Consolas" panose="020B0609020204030204" pitchFamily="49" charset="0"/>
            </a:endParaRPr>
          </a:p>
          <a:p>
            <a:endParaRPr lang="en-US" sz="1800" dirty="0">
              <a:solidFill>
                <a:prstClr val="black"/>
              </a:solidFill>
              <a:latin typeface="Consolas" panose="020B0609020204030204" pitchFamily="49" charset="0"/>
            </a:endParaRPr>
          </a:p>
          <a:p>
            <a:pPr>
              <a:buFont typeface="Wingdings" panose="05000000000000000000" pitchFamily="2" charset="2"/>
              <a:buChar char="Ø"/>
            </a:pPr>
            <a:endParaRPr lang="en-US" dirty="0"/>
          </a:p>
        </p:txBody>
      </p:sp>
      <p:pic>
        <p:nvPicPr>
          <p:cNvPr id="5" name="Picture 4" descr="A computer screen with a white background&#10;&#10;Description automatically generated">
            <a:extLst>
              <a:ext uri="{FF2B5EF4-FFF2-40B4-BE49-F238E27FC236}">
                <a16:creationId xmlns:a16="http://schemas.microsoft.com/office/drawing/2014/main" id="{9B515868-F018-F932-DB10-4F127501D3E4}"/>
              </a:ext>
            </a:extLst>
          </p:cNvPr>
          <p:cNvPicPr>
            <a:picLocks noChangeAspect="1"/>
          </p:cNvPicPr>
          <p:nvPr/>
        </p:nvPicPr>
        <p:blipFill rotWithShape="1">
          <a:blip r:embed="rId2">
            <a:extLst>
              <a:ext uri="{28A0092B-C50C-407E-A947-70E740481C1C}">
                <a14:useLocalDpi xmlns:a14="http://schemas.microsoft.com/office/drawing/2010/main" val="0"/>
              </a:ext>
            </a:extLst>
          </a:blip>
          <a:srcRect l="16724" t="23142" r="63879" b="62452"/>
          <a:stretch/>
        </p:blipFill>
        <p:spPr>
          <a:xfrm>
            <a:off x="2109212" y="2624295"/>
            <a:ext cx="3012640" cy="1258614"/>
          </a:xfrm>
          <a:prstGeom prst="rect">
            <a:avLst/>
          </a:prstGeom>
        </p:spPr>
      </p:pic>
      <p:pic>
        <p:nvPicPr>
          <p:cNvPr id="7" name="Picture 6" descr="A computer screen with a white background&#10;&#10;Description automatically generated">
            <a:extLst>
              <a:ext uri="{FF2B5EF4-FFF2-40B4-BE49-F238E27FC236}">
                <a16:creationId xmlns:a16="http://schemas.microsoft.com/office/drawing/2014/main" id="{C0AFD92A-FCA2-5C9F-C9D7-8D9CD8177ABC}"/>
              </a:ext>
            </a:extLst>
          </p:cNvPr>
          <p:cNvPicPr>
            <a:picLocks noChangeAspect="1"/>
          </p:cNvPicPr>
          <p:nvPr/>
        </p:nvPicPr>
        <p:blipFill rotWithShape="1">
          <a:blip r:embed="rId3">
            <a:extLst>
              <a:ext uri="{28A0092B-C50C-407E-A947-70E740481C1C}">
                <a14:useLocalDpi xmlns:a14="http://schemas.microsoft.com/office/drawing/2010/main" val="0"/>
              </a:ext>
            </a:extLst>
          </a:blip>
          <a:srcRect l="16552" t="23448" r="66724" b="63219"/>
          <a:stretch/>
        </p:blipFill>
        <p:spPr>
          <a:xfrm>
            <a:off x="2406868" y="5538951"/>
            <a:ext cx="2601490" cy="1166649"/>
          </a:xfrm>
          <a:prstGeom prst="rect">
            <a:avLst/>
          </a:prstGeom>
        </p:spPr>
      </p:pic>
    </p:spTree>
    <p:extLst>
      <p:ext uri="{BB962C8B-B14F-4D97-AF65-F5344CB8AC3E}">
        <p14:creationId xmlns:p14="http://schemas.microsoft.com/office/powerpoint/2010/main" val="60505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3DFB0-1EF5-0935-A3B1-16C85CBD7915}"/>
              </a:ext>
            </a:extLst>
          </p:cNvPr>
          <p:cNvSpPr>
            <a:spLocks noGrp="1"/>
          </p:cNvSpPr>
          <p:nvPr>
            <p:ph idx="1"/>
          </p:nvPr>
        </p:nvSpPr>
        <p:spPr>
          <a:xfrm>
            <a:off x="685800" y="1416937"/>
            <a:ext cx="10820400" cy="5141518"/>
          </a:xfrm>
        </p:spPr>
        <p:txBody>
          <a:bodyPr>
            <a:normAutofit fontScale="85000" lnSpcReduction="10000"/>
          </a:bodyPr>
          <a:lstStyle/>
          <a:p>
            <a:pPr>
              <a:buFont typeface="Wingdings" panose="05000000000000000000" pitchFamily="2" charset="2"/>
              <a:buChar char="Ø"/>
            </a:pPr>
            <a:r>
              <a:rPr lang="en-US" dirty="0">
                <a:solidFill>
                  <a:schemeClr val="accent1">
                    <a:lumMod val="50000"/>
                  </a:schemeClr>
                </a:solidFill>
              </a:rPr>
              <a:t>HOURLY-TREND ANALYSIS----</a:t>
            </a:r>
          </a:p>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p>
          <a:p>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CASE</a:t>
            </a:r>
            <a:r>
              <a:rPr lang="en-US" sz="1800" dirty="0">
                <a:solidFill>
                  <a:prstClr val="black"/>
                </a:solidFill>
                <a:latin typeface="Consolas" panose="020B0609020204030204" pitchFamily="49" charset="0"/>
              </a:rPr>
              <a:t> </a:t>
            </a:r>
          </a:p>
          <a:p>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DATEPART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HOUR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Order_Time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prstClr val="black"/>
                </a:solidFill>
                <a:latin typeface="Consolas" panose="020B0609020204030204" pitchFamily="49" charset="0"/>
              </a:rPr>
              <a:t> 10 </a:t>
            </a:r>
            <a:r>
              <a:rPr lang="en-US" sz="1800" dirty="0">
                <a:solidFill>
                  <a:srgbClr val="808080"/>
                </a:solidFill>
                <a:latin typeface="Consolas" panose="020B0609020204030204" pitchFamily="49" charset="0"/>
              </a:rPr>
              <a:t>AND</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DATEPART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HOUR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Order_Time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prstClr val="black"/>
                </a:solidFill>
                <a:latin typeface="Consolas" panose="020B0609020204030204" pitchFamily="49" charset="0"/>
              </a:rPr>
              <a:t> 12 </a:t>
            </a:r>
            <a:r>
              <a:rPr lang="en-US" sz="1800" dirty="0">
                <a:solidFill>
                  <a:srgbClr val="0000FF"/>
                </a:solidFill>
                <a:latin typeface="Consolas" panose="020B0609020204030204" pitchFamily="49" charset="0"/>
              </a:rPr>
              <a:t>THEN</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'Morning'</a:t>
            </a:r>
            <a:endParaRPr lang="en-US" sz="1800" dirty="0">
              <a:solidFill>
                <a:prstClr val="black"/>
              </a:solidFill>
              <a:latin typeface="Consolas" panose="020B0609020204030204" pitchFamily="49" charset="0"/>
            </a:endParaRPr>
          </a:p>
          <a:p>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DATEPART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HOUR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Order_Time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prstClr val="black"/>
                </a:solidFill>
                <a:latin typeface="Consolas" panose="020B0609020204030204" pitchFamily="49" charset="0"/>
              </a:rPr>
              <a:t> 12 </a:t>
            </a:r>
            <a:r>
              <a:rPr lang="en-US" sz="1800" dirty="0">
                <a:solidFill>
                  <a:srgbClr val="808080"/>
                </a:solidFill>
                <a:latin typeface="Consolas" panose="020B0609020204030204" pitchFamily="49" charset="0"/>
              </a:rPr>
              <a:t>AND</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DATEPART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HOUR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Order_Time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prstClr val="black"/>
                </a:solidFill>
                <a:latin typeface="Consolas" panose="020B0609020204030204" pitchFamily="49" charset="0"/>
              </a:rPr>
              <a:t> 15 </a:t>
            </a:r>
            <a:r>
              <a:rPr lang="en-US" sz="1800" dirty="0">
                <a:solidFill>
                  <a:srgbClr val="0000FF"/>
                </a:solidFill>
                <a:latin typeface="Consolas" panose="020B0609020204030204" pitchFamily="49" charset="0"/>
              </a:rPr>
              <a:t>THEN</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'Afternoon'</a:t>
            </a:r>
            <a:endParaRPr lang="en-US" sz="1800" dirty="0">
              <a:solidFill>
                <a:prstClr val="black"/>
              </a:solidFill>
              <a:latin typeface="Consolas" panose="020B0609020204030204" pitchFamily="49" charset="0"/>
            </a:endParaRPr>
          </a:p>
          <a:p>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ELSE</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'Evening'</a:t>
            </a:r>
            <a:endParaRPr lang="en-US" sz="1800" dirty="0">
              <a:solidFill>
                <a:prstClr val="black"/>
              </a:solidFill>
              <a:latin typeface="Consolas" panose="020B0609020204030204" pitchFamily="49" charset="0"/>
            </a:endParaRPr>
          </a:p>
          <a:p>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END</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Time_Of_Day</a:t>
            </a:r>
            <a:r>
              <a:rPr lang="en-US" sz="1800" dirty="0">
                <a:solidFill>
                  <a:srgbClr val="808080"/>
                </a:solidFill>
                <a:latin typeface="Consolas" panose="020B0609020204030204" pitchFamily="49" charset="0"/>
              </a:rPr>
              <a:t>,</a:t>
            </a:r>
            <a:endParaRPr lang="en-US" sz="1800" dirty="0">
              <a:solidFill>
                <a:prstClr val="black"/>
              </a:solidFill>
              <a:latin typeface="Consolas" panose="020B0609020204030204" pitchFamily="49" charset="0"/>
            </a:endParaRPr>
          </a:p>
          <a:p>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DISTINCT</a:t>
            </a:r>
            <a:r>
              <a:rPr lang="en-US" sz="1800" dirty="0">
                <a:solidFill>
                  <a:prstClr val="black"/>
                </a:solidFill>
                <a:latin typeface="Consolas" panose="020B0609020204030204" pitchFamily="49" charset="0"/>
              </a:rPr>
              <a:t> Order_Id</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TOTALORDER</a:t>
            </a: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PIZZA</a:t>
            </a:r>
          </a:p>
          <a:p>
            <a:r>
              <a:rPr lang="en-US" sz="1800" dirty="0">
                <a:solidFill>
                  <a:srgbClr val="0000FF"/>
                </a:solidFill>
                <a:latin typeface="Consolas" panose="020B0609020204030204" pitchFamily="49" charset="0"/>
              </a:rPr>
              <a:t>GROUP</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p>
          <a:p>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CASE</a:t>
            </a:r>
            <a:r>
              <a:rPr lang="en-US" sz="1800" dirty="0">
                <a:solidFill>
                  <a:prstClr val="black"/>
                </a:solidFill>
                <a:latin typeface="Consolas" panose="020B0609020204030204" pitchFamily="49" charset="0"/>
              </a:rPr>
              <a:t> </a:t>
            </a:r>
          </a:p>
          <a:p>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DATEPART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HOUR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Order_Time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prstClr val="black"/>
                </a:solidFill>
                <a:latin typeface="Consolas" panose="020B0609020204030204" pitchFamily="49" charset="0"/>
              </a:rPr>
              <a:t> 10 </a:t>
            </a:r>
            <a:r>
              <a:rPr lang="en-US" sz="1800" dirty="0">
                <a:solidFill>
                  <a:srgbClr val="808080"/>
                </a:solidFill>
                <a:latin typeface="Consolas" panose="020B0609020204030204" pitchFamily="49" charset="0"/>
              </a:rPr>
              <a:t>AND</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DATEPART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HOUR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Order_Time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prstClr val="black"/>
                </a:solidFill>
                <a:latin typeface="Consolas" panose="020B0609020204030204" pitchFamily="49" charset="0"/>
              </a:rPr>
              <a:t> 12 </a:t>
            </a:r>
            <a:r>
              <a:rPr lang="en-US" sz="1800" dirty="0">
                <a:solidFill>
                  <a:srgbClr val="0000FF"/>
                </a:solidFill>
                <a:latin typeface="Consolas" panose="020B0609020204030204" pitchFamily="49" charset="0"/>
              </a:rPr>
              <a:t>THEN</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'Morning'</a:t>
            </a:r>
            <a:endParaRPr lang="en-US" sz="1800" dirty="0">
              <a:solidFill>
                <a:prstClr val="black"/>
              </a:solidFill>
              <a:latin typeface="Consolas" panose="020B0609020204030204" pitchFamily="49" charset="0"/>
            </a:endParaRPr>
          </a:p>
          <a:p>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DATEPART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HOUR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Order_Time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prstClr val="black"/>
                </a:solidFill>
                <a:latin typeface="Consolas" panose="020B0609020204030204" pitchFamily="49" charset="0"/>
              </a:rPr>
              <a:t> 12 </a:t>
            </a:r>
            <a:r>
              <a:rPr lang="en-US" sz="1800" dirty="0">
                <a:solidFill>
                  <a:srgbClr val="808080"/>
                </a:solidFill>
                <a:latin typeface="Consolas" panose="020B0609020204030204" pitchFamily="49" charset="0"/>
              </a:rPr>
              <a:t>AND</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DATEPART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HOUR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Order_Time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prstClr val="black"/>
                </a:solidFill>
                <a:latin typeface="Consolas" panose="020B0609020204030204" pitchFamily="49" charset="0"/>
              </a:rPr>
              <a:t> 15 </a:t>
            </a:r>
            <a:r>
              <a:rPr lang="en-US" sz="1800" dirty="0">
                <a:solidFill>
                  <a:srgbClr val="0000FF"/>
                </a:solidFill>
                <a:latin typeface="Consolas" panose="020B0609020204030204" pitchFamily="49" charset="0"/>
              </a:rPr>
              <a:t>THEN</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'Afternoon'</a:t>
            </a:r>
            <a:endParaRPr lang="en-US" sz="1800" dirty="0">
              <a:solidFill>
                <a:prstClr val="black"/>
              </a:solidFill>
              <a:latin typeface="Consolas" panose="020B0609020204030204" pitchFamily="49" charset="0"/>
            </a:endParaRPr>
          </a:p>
          <a:p>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ELSE</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'Evening'</a:t>
            </a:r>
            <a:endParaRPr lang="en-US" sz="1800" dirty="0">
              <a:solidFill>
                <a:prstClr val="black"/>
              </a:solidFill>
              <a:latin typeface="Consolas" panose="020B0609020204030204" pitchFamily="49" charset="0"/>
            </a:endParaRPr>
          </a:p>
          <a:p>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END</a:t>
            </a:r>
            <a:r>
              <a:rPr lang="en-US" sz="1800" dirty="0">
                <a:solidFill>
                  <a:srgbClr val="808080"/>
                </a:solidFill>
                <a:latin typeface="Consolas" panose="020B0609020204030204" pitchFamily="49" charset="0"/>
              </a:rPr>
              <a:t>;</a:t>
            </a:r>
          </a:p>
          <a:p>
            <a:pPr>
              <a:buFont typeface="Wingdings" panose="05000000000000000000" pitchFamily="2" charset="2"/>
              <a:buChar char="Ø"/>
            </a:pPr>
            <a:endParaRPr lang="en-US" dirty="0">
              <a:solidFill>
                <a:schemeClr val="accent5">
                  <a:lumMod val="75000"/>
                </a:schemeClr>
              </a:solidFill>
            </a:endParaRPr>
          </a:p>
        </p:txBody>
      </p:sp>
      <p:pic>
        <p:nvPicPr>
          <p:cNvPr id="5" name="Picture 4" descr="A computer screen shot of a program&#10;&#10;Description automatically generated">
            <a:extLst>
              <a:ext uri="{FF2B5EF4-FFF2-40B4-BE49-F238E27FC236}">
                <a16:creationId xmlns:a16="http://schemas.microsoft.com/office/drawing/2014/main" id="{1EC45762-2C48-B350-9619-E352D5CDD5D9}"/>
              </a:ext>
            </a:extLst>
          </p:cNvPr>
          <p:cNvPicPr>
            <a:picLocks noChangeAspect="1"/>
          </p:cNvPicPr>
          <p:nvPr/>
        </p:nvPicPr>
        <p:blipFill rotWithShape="1">
          <a:blip r:embed="rId2">
            <a:extLst>
              <a:ext uri="{28A0092B-C50C-407E-A947-70E740481C1C}">
                <a14:useLocalDpi xmlns:a14="http://schemas.microsoft.com/office/drawing/2010/main" val="0"/>
              </a:ext>
            </a:extLst>
          </a:blip>
          <a:srcRect l="17155" t="49282" r="69382" b="38544"/>
          <a:stretch/>
        </p:blipFill>
        <p:spPr>
          <a:xfrm>
            <a:off x="4561487" y="5672831"/>
            <a:ext cx="2199265" cy="1118586"/>
          </a:xfrm>
          <a:prstGeom prst="rect">
            <a:avLst/>
          </a:prstGeom>
        </p:spPr>
      </p:pic>
    </p:spTree>
    <p:extLst>
      <p:ext uri="{BB962C8B-B14F-4D97-AF65-F5344CB8AC3E}">
        <p14:creationId xmlns:p14="http://schemas.microsoft.com/office/powerpoint/2010/main" val="81815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2D9A0-10B8-22E3-204A-64AADACE24E0}"/>
              </a:ext>
            </a:extLst>
          </p:cNvPr>
          <p:cNvSpPr>
            <a:spLocks noGrp="1"/>
          </p:cNvSpPr>
          <p:nvPr>
            <p:ph idx="1"/>
          </p:nvPr>
        </p:nvSpPr>
        <p:spPr>
          <a:xfrm>
            <a:off x="790904" y="1542919"/>
            <a:ext cx="10820400" cy="4024125"/>
          </a:xfrm>
        </p:spPr>
        <p:txBody>
          <a:bodyPr>
            <a:normAutofit fontScale="92500" lnSpcReduction="10000"/>
          </a:bodyPr>
          <a:lstStyle/>
          <a:p>
            <a:pPr>
              <a:buFont typeface="Wingdings" panose="05000000000000000000" pitchFamily="2" charset="2"/>
              <a:buChar char="Ø"/>
            </a:pPr>
            <a:r>
              <a:rPr lang="en-US" dirty="0">
                <a:solidFill>
                  <a:schemeClr val="accent1">
                    <a:lumMod val="50000"/>
                  </a:schemeClr>
                </a:solidFill>
              </a:rPr>
              <a:t>DAILY-TREND ANALYSIS-----</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DATENAME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DW</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Order_Date</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DAYOFWEEK</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DISTINCT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ORDER_Id</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TOTAL_ORDERS </a:t>
            </a:r>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PIZZA </a:t>
            </a:r>
            <a:r>
              <a:rPr lang="en-US" sz="1800" dirty="0">
                <a:solidFill>
                  <a:srgbClr val="0000FF"/>
                </a:solidFill>
                <a:latin typeface="Consolas" panose="020B0609020204030204" pitchFamily="49" charset="0"/>
              </a:rPr>
              <a:t>GROUP</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DATENAME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DW</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Order_Date</a:t>
            </a:r>
            <a:r>
              <a:rPr lang="en-US" sz="1800" dirty="0">
                <a:solidFill>
                  <a:srgbClr val="808080"/>
                </a:solidFill>
                <a:latin typeface="Consolas" panose="020B0609020204030204" pitchFamily="49" charset="0"/>
              </a:rPr>
              <a:t>);</a:t>
            </a:r>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r>
              <a:rPr lang="en-US" dirty="0">
                <a:solidFill>
                  <a:schemeClr val="accent1">
                    <a:lumMod val="50000"/>
                  </a:schemeClr>
                </a:solidFill>
              </a:rPr>
              <a:t>YEARLY-WISE REVENUE ANALYSIS----</a:t>
            </a:r>
          </a:p>
          <a:p>
            <a:pPr>
              <a:buFont typeface="Wingdings" panose="05000000000000000000" pitchFamily="2" charset="2"/>
              <a:buChar char="Ø"/>
            </a:pPr>
            <a:endParaRPr lang="en-US" dirty="0">
              <a:solidFill>
                <a:schemeClr val="accent5">
                  <a:lumMod val="75000"/>
                </a:schemeClr>
              </a:solidFill>
            </a:endParaRPr>
          </a:p>
          <a:p>
            <a:pPr>
              <a:buFont typeface="Wingdings" panose="05000000000000000000" pitchFamily="2" charset="2"/>
              <a:buChar char="Ø"/>
            </a:pPr>
            <a:endParaRPr lang="en-US" dirty="0">
              <a:solidFill>
                <a:schemeClr val="accent5">
                  <a:lumMod val="75000"/>
                </a:schemeClr>
              </a:solidFill>
            </a:endParaRPr>
          </a:p>
        </p:txBody>
      </p:sp>
      <p:pic>
        <p:nvPicPr>
          <p:cNvPr id="5" name="Picture 4" descr="A computer screen with a white background&#10;&#10;Description automatically generated">
            <a:extLst>
              <a:ext uri="{FF2B5EF4-FFF2-40B4-BE49-F238E27FC236}">
                <a16:creationId xmlns:a16="http://schemas.microsoft.com/office/drawing/2014/main" id="{DA4857C5-F1CE-882B-8EA6-F77317226418}"/>
              </a:ext>
            </a:extLst>
          </p:cNvPr>
          <p:cNvPicPr>
            <a:picLocks noChangeAspect="1"/>
          </p:cNvPicPr>
          <p:nvPr/>
        </p:nvPicPr>
        <p:blipFill rotWithShape="1">
          <a:blip r:embed="rId2">
            <a:extLst>
              <a:ext uri="{28A0092B-C50C-407E-A947-70E740481C1C}">
                <a14:useLocalDpi xmlns:a14="http://schemas.microsoft.com/office/drawing/2010/main" val="0"/>
              </a:ext>
            </a:extLst>
          </a:blip>
          <a:srcRect l="16552" t="25441" r="68707" b="54176"/>
          <a:stretch/>
        </p:blipFill>
        <p:spPr>
          <a:xfrm>
            <a:off x="1141686" y="2856042"/>
            <a:ext cx="2354318" cy="1673917"/>
          </a:xfrm>
          <a:prstGeom prst="rect">
            <a:avLst/>
          </a:prstGeom>
        </p:spPr>
      </p:pic>
      <p:pic>
        <p:nvPicPr>
          <p:cNvPr id="7" name="Picture 6" descr="A computer screen shot of a computer&#10;&#10;Description automatically generated">
            <a:extLst>
              <a:ext uri="{FF2B5EF4-FFF2-40B4-BE49-F238E27FC236}">
                <a16:creationId xmlns:a16="http://schemas.microsoft.com/office/drawing/2014/main" id="{77F44E62-428B-0185-96B4-6A5B9085F175}"/>
              </a:ext>
            </a:extLst>
          </p:cNvPr>
          <p:cNvPicPr>
            <a:picLocks noChangeAspect="1"/>
          </p:cNvPicPr>
          <p:nvPr/>
        </p:nvPicPr>
        <p:blipFill rotWithShape="1">
          <a:blip r:embed="rId3">
            <a:extLst>
              <a:ext uri="{28A0092B-C50C-407E-A947-70E740481C1C}">
                <a14:useLocalDpi xmlns:a14="http://schemas.microsoft.com/office/drawing/2010/main" val="0"/>
              </a:ext>
            </a:extLst>
          </a:blip>
          <a:srcRect l="16897" t="15326" r="57586" b="37971"/>
          <a:stretch/>
        </p:blipFill>
        <p:spPr>
          <a:xfrm>
            <a:off x="6993321" y="3429000"/>
            <a:ext cx="4056993" cy="3202885"/>
          </a:xfrm>
          <a:prstGeom prst="rect">
            <a:avLst/>
          </a:prstGeom>
        </p:spPr>
      </p:pic>
    </p:spTree>
    <p:extLst>
      <p:ext uri="{BB962C8B-B14F-4D97-AF65-F5344CB8AC3E}">
        <p14:creationId xmlns:p14="http://schemas.microsoft.com/office/powerpoint/2010/main" val="242203468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90</TotalTime>
  <Words>1394</Words>
  <Application>Microsoft Office PowerPoint</Application>
  <PresentationFormat>Widescreen</PresentationFormat>
  <Paragraphs>355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Consolas</vt:lpstr>
      <vt:lpstr>Wingdings</vt:lpstr>
      <vt:lpstr>Vapor Trail</vt:lpstr>
      <vt:lpstr>DATA ANALYSIS PROJECT</vt:lpstr>
      <vt:lpstr>KPIZZA</vt:lpstr>
      <vt:lpstr>STEPS INVOLVED IN DATA ANALYSIS</vt:lpstr>
      <vt:lpstr>DATA COLLECTION/EXTRACTION</vt:lpstr>
      <vt:lpstr>Data cleaning/pre-processing</vt:lpstr>
      <vt:lpstr>DATA EXPLORATION AND VALIDATION</vt:lpstr>
      <vt:lpstr>PowerPoint Presentation</vt:lpstr>
      <vt:lpstr>PowerPoint Presentation</vt:lpstr>
      <vt:lpstr>PowerPoint Presentation</vt:lpstr>
      <vt:lpstr>DATA VISUALIZATION</vt:lpstr>
      <vt:lpstr>DASHBOARD</vt:lpstr>
      <vt:lpstr>InTERPRETING THE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dc:title>
  <dc:creator>Abdul Rahim</dc:creator>
  <cp:lastModifiedBy>Abdul Rahim</cp:lastModifiedBy>
  <cp:revision>2</cp:revision>
  <dcterms:created xsi:type="dcterms:W3CDTF">2023-10-05T15:52:59Z</dcterms:created>
  <dcterms:modified xsi:type="dcterms:W3CDTF">2023-10-06T06:55:04Z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2023-10-05T19:07:59Z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4d75376b-c312-4c79-a975-c95c2cf6cb84</vt:lpwstr>
  </property>
  <property fmtid="{D5CDD505-2E9C-101B-9397-08002B2CF9AE}" pid="7" name="MSIP_Label_defa4170-0d19-0005-0004-bc88714345d2_ActionId">
    <vt:lpwstr>d6bed2c0-6f0d-4377-98f3-83f1d0c64bc2</vt:lpwstr>
  </property>
  <property fmtid="{D5CDD505-2E9C-101B-9397-08002B2CF9AE}" pid="8" name="MSIP_Label_defa4170-0d19-0005-0004-bc88714345d2_ContentBits">
    <vt:lpwstr>0</vt:lpwstr>
  </property>
</Properties>
</file>