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2" r:id="rId8"/>
    <p:sldId id="283" r:id="rId9"/>
    <p:sldId id="285" r:id="rId10"/>
    <p:sldId id="286" r:id="rId11"/>
    <p:sldId id="287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GANDHI" initials="MG" lastIdx="1" clrIdx="0">
    <p:extLst>
      <p:ext uri="{19B8F6BF-5375-455C-9EA6-DF929625EA0E}">
        <p15:presenceInfo xmlns:p15="http://schemas.microsoft.com/office/powerpoint/2012/main" userId="582ba89e4ae753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0.05913.pdf" TargetMode="External"/><Relationship Id="rId2" Type="http://schemas.openxmlformats.org/officeDocument/2006/relationships/hyperlink" Target="https://iopscience.iop.org/article/10.1088/1755-1315/69/1/012091/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s.harvard.edu/malan/publications/fp245-malan.pdf" TargetMode="External"/><Relationship Id="rId5" Type="http://schemas.openxmlformats.org/officeDocument/2006/relationships/hyperlink" Target="https://www.cs.tufts.edu/~nr/cs257/archive/brenda-cheang/automated-grading.pdf" TargetMode="External"/><Relationship Id="rId4" Type="http://schemas.openxmlformats.org/officeDocument/2006/relationships/hyperlink" Target="https://collaboration.csc.ncsu.edu/laurie/Papers/XPSardinia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3404503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dirty="0"/>
              <a:t>COMPUTER NETWORKS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1400" dirty="0"/>
              <a:t>Computer Engineering</a:t>
            </a:r>
            <a:r>
              <a:rPr lang="en-US" sz="40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7A67D-3412-464F-AF0E-A28D486BF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" y="56777"/>
            <a:ext cx="2019480" cy="17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776796"/>
            <a:ext cx="4538124" cy="1432264"/>
          </a:xfrm>
        </p:spPr>
        <p:txBody>
          <a:bodyPr anchor="b">
            <a:noAutofit/>
          </a:bodyPr>
          <a:lstStyle/>
          <a:p>
            <a:r>
              <a:rPr lang="en-US" sz="4400" dirty="0"/>
              <a:t>PEERCODE:  ONLINE CODING JUDGE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5" y="2530136"/>
            <a:ext cx="4403596" cy="3551068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1600" dirty="0"/>
              <a:t>Members:</a:t>
            </a:r>
          </a:p>
          <a:p>
            <a:r>
              <a:rPr lang="en-US" sz="1600" dirty="0"/>
              <a:t>Shrishail Kumbhar-TECOC329</a:t>
            </a:r>
          </a:p>
          <a:p>
            <a:r>
              <a:rPr lang="en-US" sz="1600" dirty="0"/>
              <a:t>Aniket Dhole-TECOC314</a:t>
            </a:r>
          </a:p>
          <a:p>
            <a:r>
              <a:rPr lang="en-US" sz="1600" dirty="0"/>
              <a:t>Mohit Gandhi-TECOC316</a:t>
            </a:r>
          </a:p>
          <a:p>
            <a:r>
              <a:rPr lang="en-US" sz="1600" dirty="0"/>
              <a:t>Harsh Singhal-TECOC361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55C0B-2A56-456F-8690-D0957B051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743" y="3429000"/>
            <a:ext cx="4016375" cy="4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E1D8-44E0-4F81-96C0-833EBE60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08" y="97656"/>
            <a:ext cx="6844684" cy="1049868"/>
          </a:xfrm>
        </p:spPr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6F4DD-70DF-4BE9-937C-D202CEAB6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091" y="1793290"/>
            <a:ext cx="9440034" cy="4691846"/>
          </a:xfrm>
        </p:spPr>
        <p:txBody>
          <a:bodyPr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/>
              <a:t>To make an Online Code Judge System which will allow users to code Online and get results immediately.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/>
              <a:t>To provide Interview and Practice Coding Questions to Ace Algorithm and Data Structures Skills.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/>
              <a:t>To provide User to create a group and solve Problems to promote Peer Learning.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/>
              <a:t>There will also be Weekly Contests on our Platform so that users could get insight on how real Coding Interview Rounds work.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29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589-940F-4E13-A57A-FA65A6FD9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4949"/>
            <a:ext cx="4838330" cy="745142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Motivation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6D4F4-362F-41B3-8413-8F9622776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14" y="1545194"/>
            <a:ext cx="9440034" cy="5121936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>
                <a:effectLst/>
              </a:rPr>
              <a:t>“Tell me and I forget. Teach me and I remember. Involve me and I learn”-  </a:t>
            </a:r>
            <a:r>
              <a:rPr lang="en-IN" sz="2400" b="1" dirty="0">
                <a:effectLst/>
              </a:rPr>
              <a:t>Benjamin Franklin .</a:t>
            </a:r>
            <a:endParaRPr lang="en-US" sz="2400" dirty="0">
              <a:effectLst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effectLst/>
              </a:rPr>
              <a:t> Building Up Coding Platform for College would Help Students / Faculties  to come together and Work Under One Roof . </a:t>
            </a:r>
            <a:endParaRPr lang="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effectLst/>
              </a:rPr>
              <a:t>Help Students improve Coding for Placements through Weekly Coding Contests . 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effectLst/>
              </a:rPr>
              <a:t>Promote And Run Competitive Programming Campaign Throughout Campus.  </a:t>
            </a:r>
            <a:endParaRPr lang="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601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36AB-B5C1-4A35-A821-7B35B7A64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1155"/>
            <a:ext cx="4497447" cy="778351"/>
          </a:xfrm>
        </p:spPr>
        <p:txBody>
          <a:bodyPr>
            <a:noAutofit/>
          </a:bodyPr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1385-0FF2-4B23-B555-84FF0E36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846" y="1731145"/>
            <a:ext cx="9440034" cy="4857641"/>
          </a:xfrm>
        </p:spPr>
        <p:txBody>
          <a:bodyPr>
            <a:no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dirty="0"/>
              <a:t>To Facilitate the idea of practicing coding questions for coding interviews and to improve how to approach to a problem.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/>
              <a:t>As we focus more on Peer Learning ,this would be the Platform for users which  will provide this Facility.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/>
              <a:t>It will provide the users to practice coding they learn from other website API’s like Udemy, Coursera and even of their own practice.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/>
              <a:t>This Product can be utilized by anyone. And also teachers can evaluate students for their coding skills.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/>
              <a:t>This product is compatible on Windows, Ubuntu, Mac etc.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/>
              <a:t>Peer to peer Learning.</a:t>
            </a:r>
            <a:endParaRPr lang="en-US" sz="2400" dirty="0"/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050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F98-5A63-4888-BB53-BFF28A83E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" y="260337"/>
            <a:ext cx="6095427" cy="867128"/>
          </a:xfrm>
        </p:spPr>
        <p:txBody>
          <a:bodyPr>
            <a:normAutofit/>
          </a:bodyPr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D7444-6916-457B-B4A5-A63566D3E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580" y="1651247"/>
            <a:ext cx="9380165" cy="452761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en-IN" sz="5600" dirty="0"/>
              <a:t>1. Design and Implementation of Online Automatic Judging System ( </a:t>
            </a:r>
            <a:r>
              <a:rPr lang="en-US" altLang="en-IN" sz="5600" dirty="0" err="1"/>
              <a:t>Haohui</a:t>
            </a:r>
            <a:r>
              <a:rPr lang="en-US" altLang="en-IN" sz="5600" dirty="0"/>
              <a:t> Liang) </a:t>
            </a:r>
          </a:p>
          <a:p>
            <a:pPr algn="l"/>
            <a:r>
              <a:rPr lang="en-US" altLang="en-IN" sz="5600" i="1" u="sng" dirty="0">
                <a:hlinkClick r:id="rId2"/>
              </a:rPr>
              <a:t>https://iopscience.iop.org/article/10.1088/1755-1315/69/1/012091/pdf</a:t>
            </a:r>
            <a:endParaRPr lang="en-US" altLang="en-IN" sz="5600" i="1" u="sng" dirty="0"/>
          </a:p>
          <a:p>
            <a:pPr algn="l"/>
            <a:endParaRPr lang="en-US" altLang="en-IN" sz="5600" dirty="0"/>
          </a:p>
          <a:p>
            <a:pPr algn="l"/>
            <a:r>
              <a:rPr lang="en-US" altLang="en-IN" sz="5600" dirty="0"/>
              <a:t>2.  A Survey on Online Judge Systems and Their Applications (Szymon </a:t>
            </a:r>
            <a:r>
              <a:rPr lang="en-US" altLang="en-IN" sz="5600" dirty="0" err="1"/>
              <a:t>Wasik,Macij</a:t>
            </a:r>
            <a:r>
              <a:rPr lang="en-US" altLang="en-IN" sz="5600" dirty="0"/>
              <a:t> </a:t>
            </a:r>
            <a:r>
              <a:rPr lang="en-US" altLang="en-IN" sz="5600" dirty="0" err="1"/>
              <a:t>Antczak</a:t>
            </a:r>
            <a:r>
              <a:rPr lang="en-US" altLang="en-IN" sz="5600" dirty="0"/>
              <a:t>) </a:t>
            </a:r>
          </a:p>
          <a:p>
            <a:pPr algn="l"/>
            <a:r>
              <a:rPr lang="en-US" altLang="en-IN" sz="5600" i="1" u="sng" dirty="0">
                <a:hlinkClick r:id="rId3"/>
              </a:rPr>
              <a:t>https://arxiv.org/pdf/1710.05913.pdf</a:t>
            </a:r>
            <a:endParaRPr lang="en-US" altLang="en-IN" sz="5600" i="1" u="sng" dirty="0"/>
          </a:p>
          <a:p>
            <a:pPr algn="l"/>
            <a:endParaRPr lang="en-US" altLang="en-IN" sz="5600" i="1" u="sng" dirty="0"/>
          </a:p>
          <a:p>
            <a:pPr algn="l"/>
            <a:r>
              <a:rPr lang="en-US" altLang="en-IN" sz="5600" dirty="0"/>
              <a:t>3.  </a:t>
            </a:r>
            <a:r>
              <a:rPr lang="en-US" altLang="en-IN" sz="5600" dirty="0">
                <a:effectLst/>
              </a:rPr>
              <a:t>The </a:t>
            </a:r>
            <a:r>
              <a:rPr lang="en-US" altLang="en-IN" sz="5600" dirty="0"/>
              <a:t>Costs and Benefits of Pair Programming (Alistair Cockburn, Laurie Williams) </a:t>
            </a:r>
          </a:p>
          <a:p>
            <a:pPr algn="l"/>
            <a:r>
              <a:rPr lang="en-US" altLang="en-IN" sz="5600" i="1" u="sng" dirty="0">
                <a:hlinkClick r:id="rId4"/>
              </a:rPr>
              <a:t>https://collaboration.csc.ncsu.edu/laurie/Papers/XPSardinia.PDF</a:t>
            </a:r>
            <a:endParaRPr lang="en-US" altLang="en-IN" sz="5600" i="1" u="sng" dirty="0"/>
          </a:p>
          <a:p>
            <a:pPr algn="l"/>
            <a:endParaRPr lang="en-US" altLang="en-IN" sz="5600" dirty="0"/>
          </a:p>
          <a:p>
            <a:pPr algn="l"/>
            <a:r>
              <a:rPr lang="en-US" altLang="en-IN" sz="5600" dirty="0"/>
              <a:t>4. On Automated Grading of Programming Assignments in an Academic </a:t>
            </a:r>
            <a:r>
              <a:rPr lang="en-US" altLang="en-US" sz="5600" dirty="0"/>
              <a:t>I</a:t>
            </a:r>
            <a:r>
              <a:rPr lang="en-US" altLang="en-IN" sz="5600" dirty="0"/>
              <a:t>nstitution (Brenda </a:t>
            </a:r>
            <a:r>
              <a:rPr lang="en-US" altLang="en-IN" sz="5600" dirty="0" err="1"/>
              <a:t>Cheanga</a:t>
            </a:r>
            <a:r>
              <a:rPr lang="en-US" altLang="en-IN" sz="5600" dirty="0"/>
              <a:t>, Andy </a:t>
            </a:r>
            <a:r>
              <a:rPr lang="en-US" altLang="en-IN" sz="5600" dirty="0" err="1"/>
              <a:t>Kurnia</a:t>
            </a:r>
            <a:r>
              <a:rPr lang="en-US" altLang="en-IN" sz="5600" dirty="0"/>
              <a:t>) </a:t>
            </a:r>
          </a:p>
          <a:p>
            <a:pPr algn="l"/>
            <a:r>
              <a:rPr lang="en-US" altLang="en-IN" sz="5600" i="1" u="sng" dirty="0">
                <a:hlinkClick r:id="rId5"/>
              </a:rPr>
              <a:t>https://www.cs.tufts.edu/~nr/cs257/archive/brenda-cheang/automated-grading.pdf</a:t>
            </a:r>
            <a:endParaRPr lang="en-US" altLang="en-IN" sz="5600" i="1" u="sng" dirty="0"/>
          </a:p>
          <a:p>
            <a:pPr algn="l"/>
            <a:endParaRPr lang="en-US" altLang="en-IN" sz="5600" dirty="0"/>
          </a:p>
          <a:p>
            <a:pPr algn="l"/>
            <a:r>
              <a:rPr lang="en-US" altLang="en-IN" sz="5600" dirty="0"/>
              <a:t>5.CS50 Sandbox Secure Execution of Untrusted Code (David J Malan) </a:t>
            </a:r>
          </a:p>
          <a:p>
            <a:pPr algn="l"/>
            <a:r>
              <a:rPr lang="en-US" altLang="en-IN" sz="5600" i="1" u="sng" dirty="0">
                <a:hlinkClick r:id="rId6"/>
              </a:rPr>
              <a:t>https://cs.harvard.edu/malan/publications/fp245-malan.pdf</a:t>
            </a:r>
            <a:endParaRPr lang="en-US" altLang="en-IN" sz="5600" i="1" u="sng" dirty="0"/>
          </a:p>
          <a:p>
            <a:pPr algn="l"/>
            <a:endParaRPr lang="en-US" altLang="en-IN" sz="3800" i="1" u="sng" dirty="0"/>
          </a:p>
          <a:p>
            <a:pPr algn="l"/>
            <a:endParaRPr lang="en-US" altLang="en-IN" sz="3800" i="1" u="sng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8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6F3E-2C21-4742-8B58-BFCDC486D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41" y="104230"/>
            <a:ext cx="10143645" cy="84568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Proposed Work(Architecture and technology)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EB0F3-C195-497D-85F4-4C6C8E9EF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00" y="1038688"/>
            <a:ext cx="10730828" cy="5819312"/>
          </a:xfrm>
        </p:spPr>
        <p:txBody>
          <a:bodyPr>
            <a:normAutofit/>
          </a:bodyPr>
          <a:lstStyle/>
          <a:p>
            <a:pPr marL="228600" lvl="1" indent="0" algn="l">
              <a:buNone/>
            </a:pPr>
            <a:r>
              <a:rPr lang="en-US" sz="1800" b="1" dirty="0">
                <a:solidFill>
                  <a:srgbClr val="FFC000"/>
                </a:solidFill>
                <a:sym typeface="+mn-ea"/>
              </a:rPr>
              <a:t>Frontend: </a:t>
            </a:r>
            <a:r>
              <a:rPr lang="en-US" sz="1600" dirty="0">
                <a:sym typeface="+mn-ea"/>
              </a:rPr>
              <a:t>React, JavaScript, HTML, CSS.</a:t>
            </a:r>
            <a:endParaRPr lang="en-US" sz="1600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altLang="en-IN" sz="1600" dirty="0">
                <a:sym typeface="+mn-ea"/>
              </a:rPr>
              <a:t> React: For easy testing of HTML and CSS code</a:t>
            </a:r>
            <a:endParaRPr lang="en-US" altLang="en-IN" sz="1600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altLang="en-IN" sz="1600" dirty="0">
                <a:sym typeface="+mn-ea"/>
              </a:rPr>
              <a:t> JavaScript : To communicate between Frontend and Backend</a:t>
            </a:r>
            <a:endParaRPr lang="en-US" altLang="en-IN" sz="1600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altLang="en-IN" sz="1600" dirty="0">
                <a:sym typeface="+mn-ea"/>
              </a:rPr>
              <a:t> HTML and CSS, Bootstrap: For Frontend</a:t>
            </a:r>
            <a:endParaRPr lang="en-IN" sz="1600" dirty="0"/>
          </a:p>
          <a:p>
            <a:pPr marL="228600" lvl="1" indent="0" algn="l">
              <a:buNone/>
            </a:pPr>
            <a:r>
              <a:rPr lang="en-IN" sz="1700" b="1" dirty="0">
                <a:solidFill>
                  <a:srgbClr val="FFC000"/>
                </a:solidFill>
                <a:sym typeface="+mn-ea"/>
              </a:rPr>
              <a:t>Backend:  </a:t>
            </a:r>
            <a:r>
              <a:rPr lang="en-IN" sz="1700" b="1" dirty="0">
                <a:sym typeface="+mn-ea"/>
              </a:rPr>
              <a:t>API,NODEJS</a:t>
            </a:r>
            <a:endParaRPr lang="en-IN" sz="1700" b="1" dirty="0"/>
          </a:p>
          <a:p>
            <a:pPr marL="0" indent="0" algn="l">
              <a:buNone/>
            </a:pPr>
            <a:r>
              <a:rPr lang="en-US" altLang="en-IN" sz="1600" dirty="0">
                <a:sym typeface="+mn-ea"/>
              </a:rPr>
              <a:t>1. API calls : To run user code efficiently on Online Co</a:t>
            </a:r>
            <a:r>
              <a:rPr lang="en-US" altLang="en-US" sz="1600" dirty="0">
                <a:sym typeface="+mn-ea"/>
              </a:rPr>
              <a:t>mpilers</a:t>
            </a:r>
            <a:endParaRPr lang="en-US" altLang="en-IN" sz="1600" dirty="0"/>
          </a:p>
          <a:p>
            <a:pPr marL="0" indent="0" algn="l">
              <a:buNone/>
            </a:pPr>
            <a:r>
              <a:rPr lang="en-US" altLang="en-IN" sz="1600" dirty="0">
                <a:sym typeface="+mn-ea"/>
              </a:rPr>
              <a:t>2. NodeJS : To communicate between API and Web</a:t>
            </a:r>
            <a:endParaRPr lang="en-IN" sz="1600" dirty="0"/>
          </a:p>
          <a:p>
            <a:pPr marL="228600" lvl="1" indent="0" algn="l">
              <a:buNone/>
            </a:pPr>
            <a:r>
              <a:rPr lang="en-IN" sz="1800" b="1" dirty="0">
                <a:solidFill>
                  <a:srgbClr val="FFC000"/>
                </a:solidFill>
                <a:sym typeface="+mn-ea"/>
              </a:rPr>
              <a:t>Storage and Hosting</a:t>
            </a:r>
            <a:r>
              <a:rPr lang="en-IN" sz="1800" b="1" dirty="0">
                <a:sym typeface="+mn-ea"/>
              </a:rPr>
              <a:t>: </a:t>
            </a:r>
            <a:r>
              <a:rPr lang="en-IN" sz="1800" dirty="0">
                <a:sym typeface="+mn-ea"/>
              </a:rPr>
              <a:t>Firebase, SQL/Mongo DB</a:t>
            </a:r>
            <a:endParaRPr lang="en-IN" sz="1600" dirty="0"/>
          </a:p>
          <a:p>
            <a:pPr marL="0" indent="0" algn="l">
              <a:buNone/>
            </a:pPr>
            <a:r>
              <a:rPr lang="en-US" altLang="en-IN" sz="1600" dirty="0">
                <a:sym typeface="+mn-ea"/>
              </a:rPr>
              <a:t>1. Firebase : For Authentication, Database and Hosting</a:t>
            </a:r>
            <a:endParaRPr lang="en-US" altLang="en-IN" sz="1600" dirty="0"/>
          </a:p>
          <a:p>
            <a:pPr marL="0" indent="0" algn="l">
              <a:buNone/>
            </a:pPr>
            <a:r>
              <a:rPr lang="en-US" altLang="en-IN" sz="1600" dirty="0">
                <a:sym typeface="+mn-ea"/>
              </a:rPr>
              <a:t>2. SQL/MongoDB : To format database easily</a:t>
            </a:r>
            <a:endParaRPr lang="en-IN" sz="1600" dirty="0"/>
          </a:p>
          <a:p>
            <a:pPr marL="228600" lvl="1" indent="0" algn="l">
              <a:buNone/>
            </a:pPr>
            <a:r>
              <a:rPr lang="en-IN" sz="1800" b="1" dirty="0">
                <a:solidFill>
                  <a:srgbClr val="FFC000"/>
                </a:solidFill>
                <a:sym typeface="+mn-ea"/>
              </a:rPr>
              <a:t>Networking: </a:t>
            </a:r>
            <a:r>
              <a:rPr lang="en-IN" sz="1800" dirty="0">
                <a:solidFill>
                  <a:srgbClr val="FFC000"/>
                </a:solidFill>
                <a:sym typeface="+mn-ea"/>
              </a:rPr>
              <a:t>  </a:t>
            </a:r>
            <a:r>
              <a:rPr lang="en-IN" sz="1800" dirty="0">
                <a:sym typeface="+mn-ea"/>
              </a:rPr>
              <a:t>TCP/IP, </a:t>
            </a:r>
            <a:r>
              <a:rPr lang="en-US" sz="1800" dirty="0">
                <a:sym typeface="+mn-ea"/>
              </a:rPr>
              <a:t>WebRTC</a:t>
            </a:r>
            <a:r>
              <a:rPr lang="en-US" altLang="en-IN" sz="1800" dirty="0">
                <a:sym typeface="+mn-ea"/>
              </a:rPr>
              <a:t>, HTTPS Requests</a:t>
            </a:r>
            <a:endParaRPr lang="en-IN" sz="1600" dirty="0"/>
          </a:p>
          <a:p>
            <a:pPr marL="0" indent="0" algn="l">
              <a:buNone/>
            </a:pPr>
            <a:r>
              <a:rPr lang="en-US" altLang="en-US" sz="1600" dirty="0">
                <a:sym typeface="+mn-ea"/>
              </a:rPr>
              <a:t>1. HTTPS Requests: To send HTTP Requests between backend and Frontend</a:t>
            </a:r>
            <a:endParaRPr lang="en-US" altLang="en-US" sz="1600" dirty="0"/>
          </a:p>
          <a:p>
            <a:pPr marL="0" indent="0" algn="l">
              <a:buNone/>
            </a:pPr>
            <a:r>
              <a:rPr lang="en-US" altLang="en-US" sz="1600" dirty="0">
                <a:sym typeface="+mn-ea"/>
              </a:rPr>
              <a:t>2. TCP/IP : For creating Peer to Peer Groups for multiple users</a:t>
            </a:r>
            <a:endParaRPr lang="en-US" altLang="en-US" sz="1600" dirty="0"/>
          </a:p>
          <a:p>
            <a:pPr marL="0" indent="0" algn="l">
              <a:buNone/>
            </a:pPr>
            <a:r>
              <a:rPr lang="en-US" altLang="en-US" sz="1600" dirty="0">
                <a:sym typeface="+mn-ea"/>
              </a:rPr>
              <a:t>3. WebRTC: Connecting multiple user to same Code Editor(P2P)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98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359539-C67B-462E-9060-AC88FC956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3012" y="0"/>
            <a:ext cx="9440034" cy="982538"/>
          </a:xfrm>
        </p:spPr>
        <p:txBody>
          <a:bodyPr/>
          <a:lstStyle/>
          <a:p>
            <a:r>
              <a:rPr lang="en-US" dirty="0"/>
              <a:t>Project Overview Diagram</a:t>
            </a:r>
            <a:endParaRPr lang="en-IN" dirty="0"/>
          </a:p>
        </p:txBody>
      </p:sp>
      <p:pic>
        <p:nvPicPr>
          <p:cNvPr id="9" name="Picture 8" descr="peercode_normal (1)">
            <a:extLst>
              <a:ext uri="{FF2B5EF4-FFF2-40B4-BE49-F238E27FC236}">
                <a16:creationId xmlns:a16="http://schemas.microsoft.com/office/drawing/2014/main" id="{BB5CEBBB-B8DC-4A41-A8FC-F8969D12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15" y="1420386"/>
            <a:ext cx="7670880" cy="50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B6AEA-277B-4B90-997F-156C86E7358E}"/>
              </a:ext>
            </a:extLst>
          </p:cNvPr>
          <p:cNvSpPr/>
          <p:nvPr/>
        </p:nvSpPr>
        <p:spPr>
          <a:xfrm>
            <a:off x="2142067" y="2644170"/>
            <a:ext cx="77125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4305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Custom 35">
    <a:dk1>
      <a:sysClr val="windowText" lastClr="000000"/>
    </a:dk1>
    <a:lt1>
      <a:sysClr val="window" lastClr="FFFFFF"/>
    </a:lt1>
    <a:dk2>
      <a:srgbClr val="4E3B30"/>
    </a:dk2>
    <a:lt2>
      <a:srgbClr val="F4EDD8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589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Goudy Old Style</vt:lpstr>
      <vt:lpstr>Wingdings</vt:lpstr>
      <vt:lpstr>Wingdings 2</vt:lpstr>
      <vt:lpstr>SlateVTI</vt:lpstr>
      <vt:lpstr> COMPUTER NETWORKS   Computer Engineering.</vt:lpstr>
      <vt:lpstr>PEERCODE:  ONLINE CODING JUDGE</vt:lpstr>
      <vt:lpstr>Problem Definition</vt:lpstr>
      <vt:lpstr>Motivation </vt:lpstr>
      <vt:lpstr>Objectives</vt:lpstr>
      <vt:lpstr>Literature Survey</vt:lpstr>
      <vt:lpstr>Proposed Work(Architecture and technology)</vt:lpstr>
      <vt:lpstr>Project Overview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  Computer Engineering.</dc:title>
  <dc:creator>MOHIT GANDHI</dc:creator>
  <cp:lastModifiedBy>MOHIT GANDHI</cp:lastModifiedBy>
  <cp:revision>9</cp:revision>
  <dcterms:created xsi:type="dcterms:W3CDTF">2020-09-20T09:08:53Z</dcterms:created>
  <dcterms:modified xsi:type="dcterms:W3CDTF">2020-09-22T16:50:06Z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