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305" r:id="rId4"/>
    <p:sldId id="306" r:id="rId5"/>
    <p:sldId id="314" r:id="rId6"/>
    <p:sldId id="315" r:id="rId7"/>
    <p:sldId id="287" r:id="rId8"/>
    <p:sldId id="309" r:id="rId9"/>
    <p:sldId id="310" r:id="rId10"/>
    <p:sldId id="311" r:id="rId11"/>
    <p:sldId id="312" r:id="rId12"/>
    <p:sldId id="313" r:id="rId13"/>
    <p:sldId id="264" r:id="rId14"/>
    <p:sldId id="307" r:id="rId15"/>
    <p:sldId id="308" r:id="rId16"/>
  </p:sldIdLst>
  <p:sldSz cx="9144000" cy="5143500" type="screen16x9"/>
  <p:notesSz cx="6858000" cy="9144000"/>
  <p:embeddedFontLst>
    <p:embeddedFont>
      <p:font typeface="Unica One" charset="0"/>
      <p:regular r:id="rId18"/>
    </p:embeddedFont>
    <p:embeddedFont>
      <p:font typeface="Archivo" charset="0"/>
      <p:regular r:id="rId19"/>
      <p:bold r:id="rId20"/>
      <p:italic r:id="rId21"/>
      <p:boldItalic r:id="rId22"/>
    </p:embeddedFont>
    <p:embeddedFont>
      <p:font typeface="Paytone One" charset="0"/>
      <p:regular r:id="rId23"/>
    </p:embeddedFont>
    <p:embeddedFont>
      <p:font typeface="Inter" charset="0"/>
      <p:regular r:id="rId24"/>
      <p:bold r:id="rId25"/>
    </p:embeddedFont>
    <p:embeddedFont>
      <p:font typeface="Verdana" pitchFamily="34" charset="0"/>
      <p:regular r:id="rId26"/>
      <p:bold r:id="rId27"/>
      <p:italic r:id="rId28"/>
      <p:boldItalic r:id="rId29"/>
    </p:embeddedFont>
    <p:embeddedFont>
      <p:font typeface="Abel" charset="0"/>
      <p:regular r:id="rId30"/>
    </p:embeddedFont>
    <p:embeddedFont>
      <p:font typeface="Comic Sans MS" pitchFamily="66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2CD321-272F-4D57-AD47-B48F0C42138A}">
  <a:tblStyle styleId="{852CD321-272F-4D57-AD47-B48F0C42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5" autoAdjust="0"/>
  </p:normalViewPr>
  <p:slideViewPr>
    <p:cSldViewPr snapToGrid="0">
      <p:cViewPr>
        <p:scale>
          <a:sx n="121" d="100"/>
          <a:sy n="121" d="100"/>
        </p:scale>
        <p:origin x="-3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679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25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0c982cef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0c982cef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0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5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5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7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1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9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3da1a4385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63da1a4385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8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73825" y="0"/>
            <a:ext cx="6270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946">
            <a:off x="4178400" y="1241700"/>
            <a:ext cx="43602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327">
            <a:off x="4216500" y="3544600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6461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 flipH="1">
            <a:off x="1794250" y="3369300"/>
            <a:ext cx="25632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 flipH="1">
            <a:off x="1205350" y="1094475"/>
            <a:ext cx="3152100" cy="19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57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 flipH="1">
            <a:off x="606300" y="1026225"/>
            <a:ext cx="7817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00" b="1"/>
            </a:lvl1pPr>
            <a:lvl2pPr lvl="1">
              <a:buNone/>
              <a:defRPr sz="1800" b="1"/>
            </a:lvl2pPr>
            <a:lvl3pPr lvl="2">
              <a:buNone/>
              <a:defRPr sz="1800" b="1"/>
            </a:lvl3pPr>
            <a:lvl4pPr lvl="3">
              <a:buNone/>
              <a:defRPr sz="1800" b="1"/>
            </a:lvl4pPr>
            <a:lvl5pPr lvl="4">
              <a:buNone/>
              <a:defRPr sz="1800" b="1"/>
            </a:lvl5pPr>
            <a:lvl6pPr lvl="5">
              <a:buNone/>
              <a:defRPr sz="1800" b="1"/>
            </a:lvl6pPr>
            <a:lvl7pPr lvl="6">
              <a:buNone/>
              <a:defRPr sz="1800" b="1"/>
            </a:lvl7pPr>
            <a:lvl8pPr lvl="7">
              <a:buNone/>
              <a:defRPr sz="1800" b="1"/>
            </a:lvl8pPr>
            <a:lvl9pPr lvl="8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 txBox="1">
            <a:spLocks noGrp="1"/>
          </p:cNvSpPr>
          <p:nvPr>
            <p:ph type="ctrTitle"/>
          </p:nvPr>
        </p:nvSpPr>
        <p:spPr>
          <a:xfrm flipH="1">
            <a:off x="1742877" y="1446225"/>
            <a:ext cx="203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 flipH="1">
            <a:off x="1742918" y="1868512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ctrTitle" idx="2"/>
          </p:nvPr>
        </p:nvSpPr>
        <p:spPr>
          <a:xfrm flipH="1">
            <a:off x="5378648" y="1446225"/>
            <a:ext cx="207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3"/>
          </p:nvPr>
        </p:nvSpPr>
        <p:spPr>
          <a:xfrm flipH="1">
            <a:off x="5378599" y="1870850"/>
            <a:ext cx="2499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ctrTitle" idx="4"/>
          </p:nvPr>
        </p:nvSpPr>
        <p:spPr>
          <a:xfrm flipH="1">
            <a:off x="1742975" y="3180575"/>
            <a:ext cx="226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5"/>
          </p:nvPr>
        </p:nvSpPr>
        <p:spPr>
          <a:xfrm flipH="1">
            <a:off x="1730066" y="3603468"/>
            <a:ext cx="2262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 idx="6"/>
          </p:nvPr>
        </p:nvSpPr>
        <p:spPr>
          <a:xfrm flipH="1">
            <a:off x="5378522" y="3180575"/>
            <a:ext cx="249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7"/>
          </p:nvPr>
        </p:nvSpPr>
        <p:spPr>
          <a:xfrm flipH="1">
            <a:off x="5365671" y="3603468"/>
            <a:ext cx="2425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8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 b="1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778675" y="1267948"/>
            <a:ext cx="35268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31236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23"/>
          <p:cNvCxnSpPr/>
          <p:nvPr/>
        </p:nvCxnSpPr>
        <p:spPr>
          <a:xfrm>
            <a:off x="0" y="954825"/>
            <a:ext cx="915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475175" y="2524432"/>
            <a:ext cx="3526800" cy="2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 Thin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8475950" y="0"/>
            <a:ext cx="668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0" y="0"/>
            <a:ext cx="69246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2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00" b="1"/>
            </a:lvl1pPr>
            <a:lvl2pPr lvl="1" rtl="0">
              <a:buNone/>
              <a:defRPr sz="1800" b="1"/>
            </a:lvl2pPr>
            <a:lvl3pPr lvl="2" rtl="0">
              <a:buNone/>
              <a:defRPr sz="1800" b="1"/>
            </a:lvl3pPr>
            <a:lvl4pPr lvl="3" rtl="0">
              <a:buNone/>
              <a:defRPr sz="1800" b="1"/>
            </a:lvl4pPr>
            <a:lvl5pPr lvl="4" rtl="0">
              <a:buNone/>
              <a:defRPr sz="1800" b="1"/>
            </a:lvl5pPr>
            <a:lvl6pPr lvl="5" rtl="0">
              <a:buNone/>
              <a:defRPr sz="1800" b="1"/>
            </a:lvl6pPr>
            <a:lvl7pPr lvl="6" rtl="0">
              <a:buNone/>
              <a:defRPr sz="1800" b="1"/>
            </a:lvl7pPr>
            <a:lvl8pPr lvl="7" rtl="0">
              <a:buNone/>
              <a:defRPr sz="1800" b="1"/>
            </a:lvl8pPr>
            <a:lvl9pPr lvl="8" rtl="0">
              <a:buNone/>
              <a:defRPr sz="1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2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aijse.com/" TargetMode="External"/><Relationship Id="rId7" Type="http://schemas.openxmlformats.org/officeDocument/2006/relationships/hyperlink" Target="https://reactjs.org/docs/getting-started.html" TargetMode="External"/><Relationship Id="rId2" Type="http://schemas.openxmlformats.org/officeDocument/2006/relationships/hyperlink" Target="https://idl-bnc-idrc.dspacedirect.org/handle/10625/417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nodejs.org/en/docs/" TargetMode="External"/><Relationship Id="rId4" Type="http://schemas.openxmlformats.org/officeDocument/2006/relationships/hyperlink" Target="http://citeseerx.ist.psu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946">
            <a:off x="4178499" y="1320794"/>
            <a:ext cx="4360200" cy="876325"/>
          </a:xfrm>
        </p:spPr>
        <p:txBody>
          <a:bodyPr/>
          <a:lstStyle/>
          <a:p>
            <a:r>
              <a:rPr lang="en-US" dirty="0"/>
              <a:t>e</a:t>
            </a:r>
            <a:r>
              <a:rPr lang="hi-IN" sz="5400" dirty="0" smtClean="0"/>
              <a:t>ग्रामपंचायत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327">
            <a:off x="5016489" y="2336811"/>
            <a:ext cx="3968689" cy="1845463"/>
          </a:xfrm>
        </p:spPr>
        <p:txBody>
          <a:bodyPr/>
          <a:lstStyle/>
          <a:p>
            <a:r>
              <a:rPr lang="en-GB" dirty="0"/>
              <a:t>One step towards </a:t>
            </a:r>
            <a:r>
              <a:rPr lang="en-GB" dirty="0" err="1"/>
              <a:t>आत्मनिर्भर</a:t>
            </a:r>
            <a:r>
              <a:rPr lang="en-GB" dirty="0"/>
              <a:t> </a:t>
            </a:r>
            <a:r>
              <a:rPr lang="en-GB" dirty="0" err="1"/>
              <a:t>भारत</a:t>
            </a:r>
            <a:endParaRPr lang="en-GB" dirty="0"/>
          </a:p>
          <a:p>
            <a:endParaRPr lang="en-US" dirty="0"/>
          </a:p>
        </p:txBody>
      </p:sp>
      <p:cxnSp>
        <p:nvCxnSpPr>
          <p:cNvPr id="9" name="Google Shape;204;p33"/>
          <p:cNvCxnSpPr/>
          <p:nvPr/>
        </p:nvCxnSpPr>
        <p:spPr>
          <a:xfrm>
            <a:off x="4005011" y="2070729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5250"/>
            <a:ext cx="2023533" cy="1517650"/>
          </a:xfrm>
          <a:prstGeom prst="rect">
            <a:avLst/>
          </a:prstGeom>
        </p:spPr>
      </p:pic>
      <p:pic>
        <p:nvPicPr>
          <p:cNvPr id="11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33" y="1918417"/>
            <a:ext cx="2598750" cy="11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341" y="3576475"/>
            <a:ext cx="2483002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LOGIN PAGE PROTOTYPE.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8489950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REGISTER PAGE PROTOTYPE.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8850"/>
            <a:ext cx="8483599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HOME PAGE PROTOTYPE.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50"/>
            <a:ext cx="8483599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 idx="8"/>
          </p:nvPr>
        </p:nvSpPr>
        <p:spPr>
          <a:xfrm>
            <a:off x="82550" y="339650"/>
            <a:ext cx="8388349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TECHNOLOGY STACK.</a:t>
            </a: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1"/>
          </p:nvPr>
        </p:nvSpPr>
        <p:spPr>
          <a:xfrm flipH="1">
            <a:off x="981792" y="1950162"/>
            <a:ext cx="3660101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React </a:t>
            </a:r>
            <a:r>
              <a:rPr lang="en-US" sz="1200" dirty="0" err="1" smtClean="0"/>
              <a:t>js:</a:t>
            </a:r>
            <a:r>
              <a:rPr lang="en-US" sz="1200" dirty="0" err="1"/>
              <a:t>To</a:t>
            </a:r>
            <a:r>
              <a:rPr lang="en-US" sz="1200" dirty="0"/>
              <a:t> develop web pages in component form</a:t>
            </a:r>
            <a:r>
              <a:rPr lang="en-US" sz="1200" dirty="0" smtClean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Bootstrap,JSX,CSS:For</a:t>
            </a:r>
            <a:r>
              <a:rPr lang="en-US" sz="1200" dirty="0" smtClean="0"/>
              <a:t> responsive design and styling.</a:t>
            </a:r>
            <a:endParaRPr sz="1200" dirty="0"/>
          </a:p>
        </p:txBody>
      </p:sp>
      <p:sp>
        <p:nvSpPr>
          <p:cNvPr id="297" name="Google Shape;297;p41"/>
          <p:cNvSpPr txBox="1">
            <a:spLocks noGrp="1"/>
          </p:cNvSpPr>
          <p:nvPr>
            <p:ph type="subTitle" idx="5"/>
          </p:nvPr>
        </p:nvSpPr>
        <p:spPr>
          <a:xfrm flipH="1">
            <a:off x="1072184" y="3685118"/>
            <a:ext cx="3159772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err="1" smtClean="0"/>
              <a:t>MongoDB:Data</a:t>
            </a:r>
            <a:r>
              <a:rPr lang="en-US" sz="1200" dirty="0" smtClean="0"/>
              <a:t> will be stored in JSON format.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Amazon </a:t>
            </a:r>
            <a:r>
              <a:rPr lang="en-US" sz="1200" dirty="0" err="1" smtClean="0"/>
              <a:t>AWS:For</a:t>
            </a:r>
            <a:r>
              <a:rPr lang="en-US" sz="1200" dirty="0" smtClean="0"/>
              <a:t> fast and authenticated web hosting.</a:t>
            </a:r>
            <a:endParaRPr sz="1200" dirty="0"/>
          </a:p>
        </p:txBody>
      </p:sp>
      <p:sp>
        <p:nvSpPr>
          <p:cNvPr id="298" name="Google Shape;298;p41"/>
          <p:cNvSpPr txBox="1">
            <a:spLocks noGrp="1"/>
          </p:cNvSpPr>
          <p:nvPr>
            <p:ph type="ctrTitle"/>
          </p:nvPr>
        </p:nvSpPr>
        <p:spPr>
          <a:xfrm flipH="1">
            <a:off x="998472" y="1446225"/>
            <a:ext cx="276435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Front End.</a:t>
            </a:r>
            <a:endParaRPr b="1" dirty="0"/>
          </a:p>
        </p:txBody>
      </p:sp>
      <p:sp>
        <p:nvSpPr>
          <p:cNvPr id="299" name="Google Shape;299;p41"/>
          <p:cNvSpPr txBox="1">
            <a:spLocks noGrp="1"/>
          </p:cNvSpPr>
          <p:nvPr>
            <p:ph type="ctrTitle" idx="2"/>
          </p:nvPr>
        </p:nvSpPr>
        <p:spPr>
          <a:xfrm flipH="1">
            <a:off x="5365670" y="1446225"/>
            <a:ext cx="28448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Server side development.</a:t>
            </a:r>
            <a:endParaRPr b="1" dirty="0"/>
          </a:p>
        </p:txBody>
      </p:sp>
      <p:sp>
        <p:nvSpPr>
          <p:cNvPr id="300" name="Google Shape;300;p41"/>
          <p:cNvSpPr txBox="1">
            <a:spLocks noGrp="1"/>
          </p:cNvSpPr>
          <p:nvPr>
            <p:ph type="ctrTitle" idx="4"/>
          </p:nvPr>
        </p:nvSpPr>
        <p:spPr>
          <a:xfrm flipH="1">
            <a:off x="1038729" y="3180575"/>
            <a:ext cx="29536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Storage and Hosting.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7"/>
          </p:nvPr>
        </p:nvSpPr>
        <p:spPr>
          <a:xfrm flipH="1">
            <a:off x="5365669" y="3685118"/>
            <a:ext cx="310523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API </a:t>
            </a:r>
            <a:r>
              <a:rPr lang="en-US" sz="1200" dirty="0" err="1" smtClean="0"/>
              <a:t>Routing:using</a:t>
            </a:r>
            <a:r>
              <a:rPr lang="en-US" sz="1200" dirty="0" smtClean="0"/>
              <a:t> express </a:t>
            </a:r>
            <a:r>
              <a:rPr lang="en-US" sz="1200" dirty="0" err="1" smtClean="0"/>
              <a:t>js</a:t>
            </a:r>
            <a:r>
              <a:rPr lang="en-US" sz="1200" dirty="0" smtClean="0"/>
              <a:t> Routing for get/post requests.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Client-server </a:t>
            </a:r>
            <a:r>
              <a:rPr lang="en-US" sz="1200" dirty="0" err="1" smtClean="0"/>
              <a:t>Archietecture:developing</a:t>
            </a:r>
            <a:r>
              <a:rPr lang="en-US" sz="1200" dirty="0" smtClean="0"/>
              <a:t> client using React </a:t>
            </a:r>
            <a:r>
              <a:rPr lang="en-US" sz="1200" dirty="0" err="1" smtClean="0"/>
              <a:t>js</a:t>
            </a:r>
            <a:r>
              <a:rPr lang="en-US" sz="1200" dirty="0" smtClean="0"/>
              <a:t> and Node </a:t>
            </a:r>
            <a:r>
              <a:rPr lang="en-US" sz="1200" dirty="0" err="1" smtClean="0"/>
              <a:t>js</a:t>
            </a:r>
            <a:r>
              <a:rPr lang="en-US" sz="1200" dirty="0" smtClean="0"/>
              <a:t> for server development.</a:t>
            </a:r>
            <a:endParaRPr sz="1200" dirty="0"/>
          </a:p>
        </p:txBody>
      </p:sp>
      <p:sp>
        <p:nvSpPr>
          <p:cNvPr id="302" name="Google Shape;302;p41"/>
          <p:cNvSpPr txBox="1">
            <a:spLocks noGrp="1"/>
          </p:cNvSpPr>
          <p:nvPr>
            <p:ph type="subTitle" idx="3"/>
          </p:nvPr>
        </p:nvSpPr>
        <p:spPr>
          <a:xfrm flipH="1">
            <a:off x="5365670" y="1952500"/>
            <a:ext cx="304172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Node </a:t>
            </a:r>
            <a:r>
              <a:rPr lang="en-US" sz="1200" dirty="0" err="1" smtClean="0"/>
              <a:t>js:For</a:t>
            </a:r>
            <a:r>
              <a:rPr lang="en-US" sz="1200" dirty="0" smtClean="0"/>
              <a:t> secure and robust server development.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Express </a:t>
            </a:r>
            <a:r>
              <a:rPr lang="en-US" sz="1200" dirty="0" err="1" smtClean="0"/>
              <a:t>js:For</a:t>
            </a:r>
            <a:r>
              <a:rPr lang="en-US" sz="1200" dirty="0" smtClean="0"/>
              <a:t> API Routing.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 smtClean="0"/>
              <a:t>React </a:t>
            </a:r>
            <a:r>
              <a:rPr lang="en-US" sz="1200" dirty="0" err="1" smtClean="0"/>
              <a:t>Redux:to</a:t>
            </a:r>
            <a:r>
              <a:rPr lang="en-US" sz="1200" dirty="0" smtClean="0"/>
              <a:t> establish connection with Node </a:t>
            </a:r>
            <a:r>
              <a:rPr lang="en-US" sz="1200" dirty="0" err="1" smtClean="0"/>
              <a:t>js</a:t>
            </a:r>
            <a:r>
              <a:rPr lang="en-US" sz="1200" dirty="0" smtClean="0"/>
              <a:t> server from client side.</a:t>
            </a:r>
            <a:endParaRPr sz="1200" dirty="0"/>
          </a:p>
        </p:txBody>
      </p:sp>
      <p:sp>
        <p:nvSpPr>
          <p:cNvPr id="303" name="Google Shape;303;p41"/>
          <p:cNvSpPr txBox="1">
            <a:spLocks noGrp="1"/>
          </p:cNvSpPr>
          <p:nvPr>
            <p:ph type="ctrTitle" idx="6"/>
          </p:nvPr>
        </p:nvSpPr>
        <p:spPr>
          <a:xfrm flipH="1">
            <a:off x="5365671" y="3180575"/>
            <a:ext cx="249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Networking.</a:t>
            </a:r>
            <a:endParaRPr b="1" dirty="0"/>
          </a:p>
        </p:txBody>
      </p:sp>
      <p:sp>
        <p:nvSpPr>
          <p:cNvPr id="304" name="Google Shape;304;p41"/>
          <p:cNvSpPr/>
          <p:nvPr/>
        </p:nvSpPr>
        <p:spPr>
          <a:xfrm>
            <a:off x="319867" y="1694698"/>
            <a:ext cx="577800" cy="5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321383" y="3417336"/>
            <a:ext cx="577800" cy="5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4648325" y="1703603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4648325" y="3442155"/>
            <a:ext cx="577800" cy="5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41"/>
          <p:cNvGrpSpPr/>
          <p:nvPr/>
        </p:nvGrpSpPr>
        <p:grpSpPr>
          <a:xfrm>
            <a:off x="433288" y="1852076"/>
            <a:ext cx="350958" cy="263043"/>
            <a:chOff x="1817317" y="2480330"/>
            <a:chExt cx="350958" cy="263043"/>
          </a:xfrm>
        </p:grpSpPr>
        <p:sp>
          <p:nvSpPr>
            <p:cNvPr id="309" name="Google Shape;309;p41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41"/>
          <p:cNvGrpSpPr/>
          <p:nvPr/>
        </p:nvGrpSpPr>
        <p:grpSpPr>
          <a:xfrm>
            <a:off x="452830" y="3583993"/>
            <a:ext cx="367255" cy="244486"/>
            <a:chOff x="4629306" y="3409193"/>
            <a:chExt cx="367255" cy="244486"/>
          </a:xfrm>
        </p:grpSpPr>
        <p:sp>
          <p:nvSpPr>
            <p:cNvPr id="315" name="Google Shape;315;p41"/>
            <p:cNvSpPr/>
            <p:nvPr/>
          </p:nvSpPr>
          <p:spPr>
            <a:xfrm>
              <a:off x="4629306" y="3409193"/>
              <a:ext cx="367255" cy="244486"/>
            </a:xfrm>
            <a:custGeom>
              <a:avLst/>
              <a:gdLst/>
              <a:ahLst/>
              <a:cxnLst/>
              <a:rect l="l" t="t" r="r" b="b"/>
              <a:pathLst>
                <a:path w="11538" h="7681" extrusionOk="0">
                  <a:moveTo>
                    <a:pt x="10966" y="358"/>
                  </a:moveTo>
                  <a:cubicBezTo>
                    <a:pt x="11085" y="358"/>
                    <a:pt x="11181" y="453"/>
                    <a:pt x="11181" y="572"/>
                  </a:cubicBezTo>
                  <a:lnTo>
                    <a:pt x="11181" y="7121"/>
                  </a:lnTo>
                  <a:cubicBezTo>
                    <a:pt x="11181" y="7240"/>
                    <a:pt x="11085" y="7323"/>
                    <a:pt x="10966" y="7323"/>
                  </a:cubicBezTo>
                  <a:lnTo>
                    <a:pt x="560" y="7323"/>
                  </a:lnTo>
                  <a:cubicBezTo>
                    <a:pt x="441" y="7323"/>
                    <a:pt x="358" y="7240"/>
                    <a:pt x="358" y="7121"/>
                  </a:cubicBezTo>
                  <a:lnTo>
                    <a:pt x="358" y="572"/>
                  </a:lnTo>
                  <a:cubicBezTo>
                    <a:pt x="358" y="453"/>
                    <a:pt x="441" y="358"/>
                    <a:pt x="560" y="358"/>
                  </a:cubicBezTo>
                  <a:close/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lnTo>
                    <a:pt x="1" y="7121"/>
                  </a:lnTo>
                  <a:cubicBezTo>
                    <a:pt x="1" y="7430"/>
                    <a:pt x="251" y="7680"/>
                    <a:pt x="560" y="7680"/>
                  </a:cubicBezTo>
                  <a:lnTo>
                    <a:pt x="10966" y="7680"/>
                  </a:lnTo>
                  <a:cubicBezTo>
                    <a:pt x="11276" y="7680"/>
                    <a:pt x="11526" y="7430"/>
                    <a:pt x="11526" y="7121"/>
                  </a:cubicBezTo>
                  <a:lnTo>
                    <a:pt x="11526" y="572"/>
                  </a:lnTo>
                  <a:cubicBezTo>
                    <a:pt x="11538" y="263"/>
                    <a:pt x="11276" y="1"/>
                    <a:pt x="10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665688" y="3433447"/>
              <a:ext cx="294109" cy="195595"/>
            </a:xfrm>
            <a:custGeom>
              <a:avLst/>
              <a:gdLst/>
              <a:ahLst/>
              <a:cxnLst/>
              <a:rect l="l" t="t" r="r" b="b"/>
              <a:pathLst>
                <a:path w="9240" h="6145" extrusionOk="0">
                  <a:moveTo>
                    <a:pt x="8871" y="370"/>
                  </a:moveTo>
                  <a:lnTo>
                    <a:pt x="8871" y="5787"/>
                  </a:lnTo>
                  <a:lnTo>
                    <a:pt x="370" y="5787"/>
                  </a:lnTo>
                  <a:lnTo>
                    <a:pt x="370" y="370"/>
                  </a:lnTo>
                  <a:close/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5966"/>
                  </a:lnTo>
                  <a:cubicBezTo>
                    <a:pt x="1" y="6073"/>
                    <a:pt x="72" y="6144"/>
                    <a:pt x="179" y="6144"/>
                  </a:cubicBezTo>
                  <a:lnTo>
                    <a:pt x="9049" y="6144"/>
                  </a:lnTo>
                  <a:cubicBezTo>
                    <a:pt x="9157" y="6144"/>
                    <a:pt x="9228" y="6073"/>
                    <a:pt x="9228" y="5966"/>
                  </a:cubicBezTo>
                  <a:lnTo>
                    <a:pt x="9228" y="179"/>
                  </a:lnTo>
                  <a:cubicBezTo>
                    <a:pt x="9240" y="96"/>
                    <a:pt x="9157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4647895" y="3519866"/>
              <a:ext cx="11395" cy="23522"/>
            </a:xfrm>
            <a:custGeom>
              <a:avLst/>
              <a:gdLst/>
              <a:ahLst/>
              <a:cxnLst/>
              <a:rect l="l" t="t" r="r" b="b"/>
              <a:pathLst>
                <a:path w="358" h="73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560"/>
                  </a:lnTo>
                  <a:cubicBezTo>
                    <a:pt x="0" y="667"/>
                    <a:pt x="72" y="739"/>
                    <a:pt x="179" y="739"/>
                  </a:cubicBezTo>
                  <a:cubicBezTo>
                    <a:pt x="274" y="739"/>
                    <a:pt x="357" y="667"/>
                    <a:pt x="357" y="560"/>
                  </a:cubicBezTo>
                  <a:lnTo>
                    <a:pt x="357" y="179"/>
                  </a:lnTo>
                  <a:cubicBezTo>
                    <a:pt x="357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4966609" y="3513404"/>
              <a:ext cx="11395" cy="36063"/>
            </a:xfrm>
            <a:custGeom>
              <a:avLst/>
              <a:gdLst/>
              <a:ahLst/>
              <a:cxnLst/>
              <a:rect l="l" t="t" r="r" b="b"/>
              <a:pathLst>
                <a:path w="358" h="1133" extrusionOk="0">
                  <a:moveTo>
                    <a:pt x="179" y="1"/>
                  </a:moveTo>
                  <a:cubicBezTo>
                    <a:pt x="72" y="1"/>
                    <a:pt x="0" y="84"/>
                    <a:pt x="0" y="180"/>
                  </a:cubicBezTo>
                  <a:lnTo>
                    <a:pt x="0" y="953"/>
                  </a:lnTo>
                  <a:cubicBezTo>
                    <a:pt x="0" y="1061"/>
                    <a:pt x="72" y="1132"/>
                    <a:pt x="179" y="1132"/>
                  </a:cubicBezTo>
                  <a:cubicBezTo>
                    <a:pt x="286" y="1132"/>
                    <a:pt x="357" y="1061"/>
                    <a:pt x="357" y="953"/>
                  </a:cubicBezTo>
                  <a:lnTo>
                    <a:pt x="357" y="180"/>
                  </a:lnTo>
                  <a:cubicBezTo>
                    <a:pt x="357" y="84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966609" y="3433447"/>
              <a:ext cx="11777" cy="11395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84" y="358"/>
                    <a:pt x="179" y="358"/>
                  </a:cubicBezTo>
                  <a:cubicBezTo>
                    <a:pt x="286" y="358"/>
                    <a:pt x="357" y="286"/>
                    <a:pt x="357" y="179"/>
                  </a:cubicBezTo>
                  <a:cubicBezTo>
                    <a:pt x="369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647895" y="3488799"/>
              <a:ext cx="11395" cy="17825"/>
            </a:xfrm>
            <a:custGeom>
              <a:avLst/>
              <a:gdLst/>
              <a:ahLst/>
              <a:cxnLst/>
              <a:rect l="l" t="t" r="r" b="b"/>
              <a:pathLst>
                <a:path w="358" h="560" extrusionOk="0">
                  <a:moveTo>
                    <a:pt x="179" y="0"/>
                  </a:moveTo>
                  <a:cubicBezTo>
                    <a:pt x="72" y="0"/>
                    <a:pt x="0" y="83"/>
                    <a:pt x="0" y="179"/>
                  </a:cubicBezTo>
                  <a:lnTo>
                    <a:pt x="0" y="381"/>
                  </a:lnTo>
                  <a:cubicBezTo>
                    <a:pt x="0" y="476"/>
                    <a:pt x="72" y="560"/>
                    <a:pt x="179" y="560"/>
                  </a:cubicBezTo>
                  <a:cubicBezTo>
                    <a:pt x="274" y="560"/>
                    <a:pt x="357" y="476"/>
                    <a:pt x="357" y="381"/>
                  </a:cubicBezTo>
                  <a:lnTo>
                    <a:pt x="357" y="179"/>
                  </a:lnTo>
                  <a:cubicBezTo>
                    <a:pt x="357" y="83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4647895" y="3556247"/>
              <a:ext cx="11395" cy="17475"/>
            </a:xfrm>
            <a:custGeom>
              <a:avLst/>
              <a:gdLst/>
              <a:ahLst/>
              <a:cxnLst/>
              <a:rect l="l" t="t" r="r" b="b"/>
              <a:pathLst>
                <a:path w="358" h="54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369"/>
                  </a:lnTo>
                  <a:cubicBezTo>
                    <a:pt x="0" y="477"/>
                    <a:pt x="72" y="548"/>
                    <a:pt x="179" y="548"/>
                  </a:cubicBezTo>
                  <a:cubicBezTo>
                    <a:pt x="274" y="548"/>
                    <a:pt x="357" y="477"/>
                    <a:pt x="357" y="369"/>
                  </a:cubicBezTo>
                  <a:lnTo>
                    <a:pt x="357" y="179"/>
                  </a:ln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4690324" y="3574804"/>
              <a:ext cx="244486" cy="36032"/>
            </a:xfrm>
            <a:custGeom>
              <a:avLst/>
              <a:gdLst/>
              <a:ahLst/>
              <a:cxnLst/>
              <a:rect l="l" t="t" r="r" b="b"/>
              <a:pathLst>
                <a:path w="7681" h="1132" extrusionOk="0">
                  <a:moveTo>
                    <a:pt x="1727" y="358"/>
                  </a:moveTo>
                  <a:cubicBezTo>
                    <a:pt x="1846" y="358"/>
                    <a:pt x="1941" y="441"/>
                    <a:pt x="1941" y="560"/>
                  </a:cubicBezTo>
                  <a:cubicBezTo>
                    <a:pt x="1941" y="679"/>
                    <a:pt x="1846" y="775"/>
                    <a:pt x="1727" y="775"/>
                  </a:cubicBezTo>
                  <a:cubicBezTo>
                    <a:pt x="1608" y="775"/>
                    <a:pt x="1525" y="679"/>
                    <a:pt x="1525" y="560"/>
                  </a:cubicBezTo>
                  <a:cubicBezTo>
                    <a:pt x="1525" y="441"/>
                    <a:pt x="1608" y="358"/>
                    <a:pt x="1727" y="358"/>
                  </a:cubicBezTo>
                  <a:close/>
                  <a:moveTo>
                    <a:pt x="1727" y="1"/>
                  </a:moveTo>
                  <a:cubicBezTo>
                    <a:pt x="1477" y="1"/>
                    <a:pt x="1263" y="156"/>
                    <a:pt x="1191" y="382"/>
                  </a:cubicBezTo>
                  <a:lnTo>
                    <a:pt x="179" y="382"/>
                  </a:lnTo>
                  <a:cubicBezTo>
                    <a:pt x="72" y="382"/>
                    <a:pt x="1" y="453"/>
                    <a:pt x="1" y="560"/>
                  </a:cubicBezTo>
                  <a:cubicBezTo>
                    <a:pt x="1" y="668"/>
                    <a:pt x="72" y="739"/>
                    <a:pt x="179" y="739"/>
                  </a:cubicBezTo>
                  <a:lnTo>
                    <a:pt x="1191" y="739"/>
                  </a:lnTo>
                  <a:cubicBezTo>
                    <a:pt x="1263" y="965"/>
                    <a:pt x="1477" y="1132"/>
                    <a:pt x="1727" y="1132"/>
                  </a:cubicBezTo>
                  <a:cubicBezTo>
                    <a:pt x="1977" y="1132"/>
                    <a:pt x="2191" y="965"/>
                    <a:pt x="2263" y="739"/>
                  </a:cubicBezTo>
                  <a:lnTo>
                    <a:pt x="7502" y="739"/>
                  </a:lnTo>
                  <a:cubicBezTo>
                    <a:pt x="7609" y="739"/>
                    <a:pt x="7680" y="668"/>
                    <a:pt x="7680" y="560"/>
                  </a:cubicBezTo>
                  <a:cubicBezTo>
                    <a:pt x="7680" y="453"/>
                    <a:pt x="7609" y="382"/>
                    <a:pt x="7513" y="382"/>
                  </a:cubicBezTo>
                  <a:lnTo>
                    <a:pt x="2263" y="382"/>
                  </a:lnTo>
                  <a:cubicBezTo>
                    <a:pt x="2191" y="156"/>
                    <a:pt x="1977" y="1"/>
                    <a:pt x="1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4788870" y="3486635"/>
              <a:ext cx="53092" cy="52965"/>
            </a:xfrm>
            <a:custGeom>
              <a:avLst/>
              <a:gdLst/>
              <a:ahLst/>
              <a:cxnLst/>
              <a:rect l="l" t="t" r="r" b="b"/>
              <a:pathLst>
                <a:path w="1668" h="1664" extrusionOk="0">
                  <a:moveTo>
                    <a:pt x="357" y="354"/>
                  </a:moveTo>
                  <a:lnTo>
                    <a:pt x="1286" y="818"/>
                  </a:lnTo>
                  <a:cubicBezTo>
                    <a:pt x="1298" y="818"/>
                    <a:pt x="1298" y="830"/>
                    <a:pt x="1298" y="842"/>
                  </a:cubicBezTo>
                  <a:lnTo>
                    <a:pt x="369" y="1306"/>
                  </a:lnTo>
                  <a:lnTo>
                    <a:pt x="357" y="1306"/>
                  </a:lnTo>
                  <a:lnTo>
                    <a:pt x="357" y="1294"/>
                  </a:lnTo>
                  <a:lnTo>
                    <a:pt x="357" y="366"/>
                  </a:lnTo>
                  <a:lnTo>
                    <a:pt x="357" y="354"/>
                  </a:lnTo>
                  <a:close/>
                  <a:moveTo>
                    <a:pt x="361" y="1"/>
                  </a:moveTo>
                  <a:cubicBezTo>
                    <a:pt x="297" y="1"/>
                    <a:pt x="235" y="19"/>
                    <a:pt x="179" y="56"/>
                  </a:cubicBezTo>
                  <a:cubicBezTo>
                    <a:pt x="72" y="128"/>
                    <a:pt x="0" y="247"/>
                    <a:pt x="0" y="366"/>
                  </a:cubicBezTo>
                  <a:lnTo>
                    <a:pt x="0" y="1294"/>
                  </a:lnTo>
                  <a:cubicBezTo>
                    <a:pt x="0" y="1425"/>
                    <a:pt x="60" y="1544"/>
                    <a:pt x="179" y="1604"/>
                  </a:cubicBezTo>
                  <a:cubicBezTo>
                    <a:pt x="238" y="1652"/>
                    <a:pt x="310" y="1663"/>
                    <a:pt x="369" y="1663"/>
                  </a:cubicBezTo>
                  <a:cubicBezTo>
                    <a:pt x="429" y="1663"/>
                    <a:pt x="488" y="1652"/>
                    <a:pt x="536" y="1616"/>
                  </a:cubicBezTo>
                  <a:lnTo>
                    <a:pt x="1465" y="1163"/>
                  </a:lnTo>
                  <a:cubicBezTo>
                    <a:pt x="1596" y="1104"/>
                    <a:pt x="1667" y="961"/>
                    <a:pt x="1667" y="830"/>
                  </a:cubicBezTo>
                  <a:cubicBezTo>
                    <a:pt x="1655" y="687"/>
                    <a:pt x="1584" y="568"/>
                    <a:pt x="1465" y="509"/>
                  </a:cubicBezTo>
                  <a:lnTo>
                    <a:pt x="536" y="44"/>
                  </a:lnTo>
                  <a:cubicBezTo>
                    <a:pt x="479" y="16"/>
                    <a:pt x="420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4745645" y="3458084"/>
              <a:ext cx="134195" cy="109941"/>
            </a:xfrm>
            <a:custGeom>
              <a:avLst/>
              <a:gdLst/>
              <a:ahLst/>
              <a:cxnLst/>
              <a:rect l="l" t="t" r="r" b="b"/>
              <a:pathLst>
                <a:path w="4216" h="3454" extrusionOk="0">
                  <a:moveTo>
                    <a:pt x="3263" y="358"/>
                  </a:moveTo>
                  <a:cubicBezTo>
                    <a:pt x="3597" y="358"/>
                    <a:pt x="3859" y="632"/>
                    <a:pt x="3859" y="953"/>
                  </a:cubicBezTo>
                  <a:lnTo>
                    <a:pt x="3859" y="2501"/>
                  </a:lnTo>
                  <a:cubicBezTo>
                    <a:pt x="3859" y="2834"/>
                    <a:pt x="3597" y="3096"/>
                    <a:pt x="3263" y="3096"/>
                  </a:cubicBezTo>
                  <a:lnTo>
                    <a:pt x="953" y="3096"/>
                  </a:lnTo>
                  <a:cubicBezTo>
                    <a:pt x="632" y="3096"/>
                    <a:pt x="358" y="2834"/>
                    <a:pt x="358" y="2501"/>
                  </a:cubicBezTo>
                  <a:lnTo>
                    <a:pt x="358" y="953"/>
                  </a:lnTo>
                  <a:cubicBezTo>
                    <a:pt x="358" y="632"/>
                    <a:pt x="632" y="358"/>
                    <a:pt x="953" y="358"/>
                  </a:cubicBezTo>
                  <a:close/>
                  <a:moveTo>
                    <a:pt x="953" y="1"/>
                  </a:moveTo>
                  <a:cubicBezTo>
                    <a:pt x="441" y="1"/>
                    <a:pt x="1" y="429"/>
                    <a:pt x="1" y="953"/>
                  </a:cubicBezTo>
                  <a:lnTo>
                    <a:pt x="1" y="2501"/>
                  </a:lnTo>
                  <a:cubicBezTo>
                    <a:pt x="1" y="3025"/>
                    <a:pt x="441" y="3453"/>
                    <a:pt x="953" y="3453"/>
                  </a:cubicBezTo>
                  <a:lnTo>
                    <a:pt x="3263" y="3453"/>
                  </a:lnTo>
                  <a:cubicBezTo>
                    <a:pt x="3787" y="3453"/>
                    <a:pt x="4216" y="3025"/>
                    <a:pt x="4216" y="2501"/>
                  </a:cubicBezTo>
                  <a:lnTo>
                    <a:pt x="4216" y="953"/>
                  </a:lnTo>
                  <a:cubicBezTo>
                    <a:pt x="4216" y="429"/>
                    <a:pt x="3799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4757620" y="3567149"/>
            <a:ext cx="359213" cy="327807"/>
            <a:chOff x="1958520" y="2302574"/>
            <a:chExt cx="359213" cy="327807"/>
          </a:xfrm>
        </p:grpSpPr>
        <p:sp>
          <p:nvSpPr>
            <p:cNvPr id="326" name="Google Shape;326;p41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41"/>
          <p:cNvGrpSpPr/>
          <p:nvPr/>
        </p:nvGrpSpPr>
        <p:grpSpPr>
          <a:xfrm>
            <a:off x="4756060" y="1810379"/>
            <a:ext cx="362321" cy="364231"/>
            <a:chOff x="6069423" y="2891892"/>
            <a:chExt cx="362321" cy="364231"/>
          </a:xfrm>
        </p:grpSpPr>
        <p:sp>
          <p:nvSpPr>
            <p:cNvPr id="330" name="Google Shape;330;p41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515281" y="959185"/>
            <a:ext cx="599300" cy="551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solidFill>
                <a:schemeClr val="lt1"/>
              </a:solidFill>
              <a:latin typeface="Unica One"/>
            </a:endParaRPr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 flipH="1">
            <a:off x="857247" y="1007339"/>
            <a:ext cx="5238751" cy="1640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4800" b="1" dirty="0" smtClean="0">
                <a:latin typeface="Verdana" pitchFamily="34" charset="0"/>
                <a:ea typeface="Verdana" pitchFamily="34" charset="0"/>
              </a:rPr>
              <a:t>Suggestions?</a:t>
            </a:r>
            <a:endParaRPr sz="4800" b="1" dirty="0">
              <a:latin typeface="Verdana" pitchFamily="34" charset="0"/>
              <a:ea typeface="Verdana" pitchFamily="34" charset="0"/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>
            <a:off x="3216431" y="2732875"/>
            <a:ext cx="3015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20396" y="506282"/>
            <a:ext cx="4911760" cy="950700"/>
          </a:xfrm>
        </p:spPr>
        <p:txBody>
          <a:bodyPr/>
          <a:lstStyle/>
          <a:p>
            <a:pPr algn="l"/>
            <a:r>
              <a:rPr lang="en-IN" sz="4800" dirty="0" smtClean="0">
                <a:latin typeface="Verdana" pitchFamily="34" charset="0"/>
                <a:ea typeface="Verdana" pitchFamily="34" charset="0"/>
              </a:rPr>
              <a:t>THANK YOU</a:t>
            </a:r>
            <a:endParaRPr lang="en-IN" sz="4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49505" y="2273736"/>
            <a:ext cx="3152100" cy="1909200"/>
          </a:xfrm>
        </p:spPr>
        <p:txBody>
          <a:bodyPr/>
          <a:lstStyle/>
          <a:p>
            <a:pPr algn="l"/>
            <a:r>
              <a:rPr lang="en-US" sz="1400" b="1" dirty="0" err="1" smtClean="0">
                <a:latin typeface="Verdana" pitchFamily="34" charset="0"/>
                <a:ea typeface="Verdana" pitchFamily="34" charset="0"/>
              </a:rPr>
              <a:t>Rohit</a:t>
            </a:r>
            <a:r>
              <a:rPr lang="en-US" sz="1400" b="1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Naikade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(339)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Mehul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Lokhande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(331)</a:t>
            </a:r>
          </a:p>
          <a:p>
            <a:pPr algn="l"/>
            <a:r>
              <a:rPr lang="en-US" sz="1400" b="1" dirty="0">
                <a:latin typeface="Verdana" pitchFamily="34" charset="0"/>
                <a:ea typeface="Verdana" pitchFamily="34" charset="0"/>
              </a:rPr>
              <a:t>Vijay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Dabhade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(308)</a:t>
            </a:r>
          </a:p>
          <a:p>
            <a:pPr algn="l"/>
            <a:r>
              <a:rPr lang="en-US" sz="1400" b="1" dirty="0" err="1">
                <a:latin typeface="Verdana" pitchFamily="34" charset="0"/>
                <a:ea typeface="Verdana" pitchFamily="34" charset="0"/>
              </a:rPr>
              <a:t>Govind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</a:rPr>
              <a:t>Madankar</a:t>
            </a:r>
            <a:r>
              <a:rPr lang="en-US" sz="1400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1400" dirty="0">
                <a:latin typeface="Verdana" pitchFamily="34" charset="0"/>
                <a:ea typeface="Verdana" pitchFamily="34" charset="0"/>
              </a:rPr>
              <a:t>(332)</a:t>
            </a:r>
          </a:p>
          <a:p>
            <a:pPr algn="l"/>
            <a:endParaRPr lang="en-IN" sz="1400" dirty="0"/>
          </a:p>
        </p:txBody>
      </p:sp>
      <p:sp>
        <p:nvSpPr>
          <p:cNvPr id="4" name="AutoShape 5" descr="Free Vector | Smart, ecological farming cartoon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oogle Shape;16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6187" y="2820266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187" y="540847"/>
            <a:ext cx="1313350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Online and secure payment gateway to pay revenue taxes online.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Provide receipt of payment in pdf format.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Floating a govt. schemes on website to provide awareness among villagers.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Admin dashboard to maintain transaction data of revenue taxes and decide revenue taxes.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Villagers can apply for residential certificate online.</a:t>
            </a:r>
          </a:p>
          <a:p>
            <a:pPr lvl="0" indent="-304800">
              <a:lnSpc>
                <a:spcPct val="200000"/>
              </a:lnSpc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Villagers will get certificate through email after complete process.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PROBLEM DEFINITION.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Let the villages of the future live in our imagination, so that we might one day come to live in them!</a:t>
            </a:r>
            <a:r>
              <a:rPr lang="en-GB" sz="1400" dirty="0"/>
              <a:t> </a:t>
            </a:r>
            <a:endParaRPr lang="en-GB" sz="1400" dirty="0" smtClean="0"/>
          </a:p>
          <a:p>
            <a:pPr marL="152400" indent="0">
              <a:lnSpc>
                <a:spcPct val="200000"/>
              </a:lnSpc>
              <a:buNone/>
            </a:pPr>
            <a:r>
              <a:rPr lang="en-GB" sz="1400" dirty="0">
                <a:latin typeface="Verdana" pitchFamily="34" charset="0"/>
                <a:ea typeface="Verdana" pitchFamily="34" charset="0"/>
              </a:rPr>
              <a:t>	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--Mahatma Gandhi(Nationalist and political leader)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Build a system for villagers to be aware of govt. schemes and notify them about revenue taxes of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farm,water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home.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Verdana" pitchFamily="34" charset="0"/>
                <a:ea typeface="Verdana" pitchFamily="34" charset="0"/>
                <a:cs typeface="Comic Sans MS"/>
                <a:sym typeface="Comic Sans MS"/>
              </a:rPr>
              <a:t>This project can be scaled to bring the Gram Panchayat at the fingertips of the Villager.</a:t>
            </a:r>
          </a:p>
          <a:p>
            <a:pPr marL="4381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Our aim is to develop a robust and secure system which will be adopted by govt. for all villages.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651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 flipH="1">
            <a:off x="606225" y="1140525"/>
            <a:ext cx="71757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To establish a connection between gram panchayat and villagers for official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work,maintaining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revenue payment records.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Villagers can apply for residential certificate online except of visiting gram panchayat office.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Provide secure and fast payment gateway for villagers to pay their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home,farm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and water related revenue taxes.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Floating govt. schemes related to farmers on web application.</a:t>
            </a: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Verdana" pitchFamily="34" charset="0"/>
                <a:ea typeface="Verdana" pitchFamily="34" charset="0"/>
              </a:rPr>
              <a:t>This web application is compatible </a:t>
            </a:r>
            <a:r>
              <a:rPr lang="en-GB" sz="1400" dirty="0" err="1" smtClean="0">
                <a:latin typeface="Verdana" pitchFamily="34" charset="0"/>
                <a:ea typeface="Verdana" pitchFamily="34" charset="0"/>
              </a:rPr>
              <a:t>Windows,Ubantu,Mac</a:t>
            </a:r>
            <a:r>
              <a:rPr lang="en-GB" sz="1400" dirty="0" smtClean="0">
                <a:latin typeface="Verdana" pitchFamily="34" charset="0"/>
                <a:ea typeface="Verdana" pitchFamily="34" charset="0"/>
              </a:rPr>
              <a:t> etc.</a:t>
            </a:r>
            <a:endParaRPr lang="en-GB" sz="1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8628200" y="440475"/>
            <a:ext cx="36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591875" y="339650"/>
            <a:ext cx="50814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28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Verdana" pitchFamily="34" charset="0"/>
                <a:ea typeface="Verdana" pitchFamily="34" charset="0"/>
              </a:rPr>
              <a:t>E-Gram </a:t>
            </a: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Panchayat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</a:rPr>
              <a:t>: https://www.ijresm.com/Vol.3_2020/Vol3_Iss4_April20/IJRESM_V3_I4_85.pdf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Verdana" pitchFamily="34" charset="0"/>
                <a:ea typeface="Verdana" pitchFamily="34" charset="0"/>
              </a:rPr>
              <a:t>E-Gram </a:t>
            </a:r>
            <a:r>
              <a:rPr lang="en-IN" b="1" dirty="0" err="1">
                <a:latin typeface="Verdana" pitchFamily="34" charset="0"/>
                <a:ea typeface="Verdana" pitchFamily="34" charset="0"/>
              </a:rPr>
              <a:t>Panchayat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 Management System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https://www.ijresm.com/Vol.3_2020/Vol3_Iss5_May20/IJRESM_V3_I5_24.pdf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Verdana" pitchFamily="34" charset="0"/>
                <a:ea typeface="Verdana" pitchFamily="34" charset="0"/>
              </a:rPr>
              <a:t>Building an alternative e-governance model : lessons from e-Gram in Gujarat : </a:t>
            </a:r>
            <a:r>
              <a:rPr lang="en-US" dirty="0">
                <a:latin typeface="Verdana" pitchFamily="34" charset="0"/>
                <a:ea typeface="Verdana" pitchFamily="34" charset="0"/>
                <a:hlinkClick r:id="rId2"/>
              </a:rPr>
              <a:t>https://</a:t>
            </a:r>
            <a:r>
              <a:rPr lang="en-US" dirty="0" smtClean="0">
                <a:latin typeface="Verdana" pitchFamily="34" charset="0"/>
                <a:ea typeface="Verdana" pitchFamily="34" charset="0"/>
                <a:hlinkClick r:id="rId2"/>
              </a:rPr>
              <a:t>idl-bnc-idrc.dspacedirect.org/handle/10625/41775</a:t>
            </a:r>
            <a:endParaRPr lang="en-US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Verdana" pitchFamily="34" charset="0"/>
                <a:ea typeface="Verdana" pitchFamily="34" charset="0"/>
              </a:rPr>
              <a:t>E-GRAM PANCHAYAT MANAGEMENT </a:t>
            </a:r>
            <a:r>
              <a:rPr lang="en-IN" b="1" dirty="0" smtClean="0">
                <a:latin typeface="Verdana" pitchFamily="34" charset="0"/>
                <a:ea typeface="Verdana" pitchFamily="34" charset="0"/>
              </a:rPr>
              <a:t>SYSTEM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: </a:t>
            </a:r>
            <a:r>
              <a:rPr lang="en-IN" dirty="0">
                <a:latin typeface="Verdana" pitchFamily="34" charset="0"/>
                <a:ea typeface="Verdana" pitchFamily="34" charset="0"/>
                <a:hlinkClick r:id="rId3"/>
              </a:rPr>
              <a:t>http://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3"/>
              </a:rPr>
              <a:t>oaijse.com/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Verdana" pitchFamily="34" charset="0"/>
                <a:ea typeface="Verdana" pitchFamily="34" charset="0"/>
              </a:rPr>
              <a:t>Hurdles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in rural e-government projects in India: lessons for developing countries 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citeseerx.ist.psu.edu</a:t>
            </a:r>
            <a:endParaRPr lang="en-IN" b="1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nodejs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5"/>
              </a:rPr>
              <a:t>https://nodejs.org/en/docs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5"/>
              </a:rPr>
              <a:t>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expressjs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6"/>
              </a:rPr>
              <a:t>https://expressjs.com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6"/>
              </a:rPr>
              <a:t>/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Reactjs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: </a:t>
            </a:r>
            <a:r>
              <a:rPr lang="en-IN" dirty="0">
                <a:latin typeface="Verdana" pitchFamily="34" charset="0"/>
                <a:ea typeface="Verdana" pitchFamily="34" charset="0"/>
                <a:hlinkClick r:id="rId7"/>
              </a:rPr>
              <a:t>https://</a:t>
            </a:r>
            <a:r>
              <a:rPr lang="en-IN" dirty="0" smtClean="0">
                <a:latin typeface="Verdana" pitchFamily="34" charset="0"/>
                <a:ea typeface="Verdana" pitchFamily="34" charset="0"/>
                <a:hlinkClick r:id="rId7"/>
              </a:rPr>
              <a:t>reactjs.org/docs/getting-started.html</a:t>
            </a:r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err="1" smtClean="0">
                <a:latin typeface="Verdana" pitchFamily="34" charset="0"/>
                <a:ea typeface="Verdana" pitchFamily="34" charset="0"/>
              </a:rPr>
              <a:t>MongoDB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IN" dirty="0">
                <a:latin typeface="Verdana" pitchFamily="34" charset="0"/>
                <a:ea typeface="Verdana" pitchFamily="34" charset="0"/>
              </a:rPr>
              <a:t>: https://docs.mongodb.com/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</a:t>
            </a:r>
            <a:r>
              <a:rPr lang="en-US" b="1" dirty="0" smtClean="0"/>
              <a:t> </a:t>
            </a:r>
            <a:r>
              <a:rPr lang="en-US" b="1" dirty="0"/>
              <a:t>Survey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11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ER Diagram</a:t>
            </a:r>
            <a:endParaRPr lang="en-IN" b="1" dirty="0"/>
          </a:p>
        </p:txBody>
      </p:sp>
      <p:pic>
        <p:nvPicPr>
          <p:cNvPr id="1026" name="Picture 2" descr="C:\Users\91906\Downloads\ER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5" y="1193021"/>
            <a:ext cx="7813390" cy="38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61498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ARCHIETECTURE.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Google Shape;105;p20"/>
          <p:cNvPicPr preferRelativeResize="0"/>
          <p:nvPr/>
        </p:nvPicPr>
        <p:blipFill rotWithShape="1">
          <a:blip r:embed="rId3">
            <a:alphaModFix/>
          </a:blip>
          <a:srcRect t="9060"/>
          <a:stretch/>
        </p:blipFill>
        <p:spPr>
          <a:xfrm>
            <a:off x="123987" y="976392"/>
            <a:ext cx="8351964" cy="416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61498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DATABASE SCHEMA FOR LOGIN MODULE.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9799"/>
            <a:ext cx="8477250" cy="42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>
            <a:spLocks noGrp="1"/>
          </p:cNvSpPr>
          <p:nvPr>
            <p:ph type="title"/>
          </p:nvPr>
        </p:nvSpPr>
        <p:spPr>
          <a:xfrm>
            <a:off x="123988" y="339650"/>
            <a:ext cx="7064212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DATABASE SCHEMA FOR SCHEMES MODULE.</a:t>
            </a:r>
            <a:endParaRPr b="1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sldNum" idx="12"/>
          </p:nvPr>
        </p:nvSpPr>
        <p:spPr>
          <a:xfrm>
            <a:off x="8537775" y="440475"/>
            <a:ext cx="54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2500"/>
            <a:ext cx="847725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After Coronavirus by Slidesgo">
  <a:themeElements>
    <a:clrScheme name="Simple Light">
      <a:dk1>
        <a:srgbClr val="040404"/>
      </a:dk1>
      <a:lt1>
        <a:srgbClr val="FFFFFF"/>
      </a:lt1>
      <a:dk2>
        <a:srgbClr val="F3F3F3"/>
      </a:dk2>
      <a:lt2>
        <a:srgbClr val="666666"/>
      </a:lt2>
      <a:accent1>
        <a:srgbClr val="FFF2CC"/>
      </a:accent1>
      <a:accent2>
        <a:srgbClr val="FFE599"/>
      </a:accent2>
      <a:accent3>
        <a:srgbClr val="FFD966"/>
      </a:accent3>
      <a:accent4>
        <a:srgbClr val="F1C232"/>
      </a:accent4>
      <a:accent5>
        <a:srgbClr val="BF9000"/>
      </a:accent5>
      <a:accent6>
        <a:srgbClr val="7F6000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405</Words>
  <Application>Microsoft Office PowerPoint</Application>
  <PresentationFormat>On-screen Show (16:9)</PresentationFormat>
  <Paragraphs>70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Roboto Condensed Light</vt:lpstr>
      <vt:lpstr>Unica One</vt:lpstr>
      <vt:lpstr>Archivo</vt:lpstr>
      <vt:lpstr>Paytone One</vt:lpstr>
      <vt:lpstr>Inter</vt:lpstr>
      <vt:lpstr>Raleway Thin</vt:lpstr>
      <vt:lpstr>Verdana</vt:lpstr>
      <vt:lpstr>Abel</vt:lpstr>
      <vt:lpstr>Wingdings</vt:lpstr>
      <vt:lpstr>Comic Sans MS</vt:lpstr>
      <vt:lpstr>World After Coronavirus by Slidesgo</vt:lpstr>
      <vt:lpstr>eग्रामपंचायत</vt:lpstr>
      <vt:lpstr>PROBLEM DEFINITION.</vt:lpstr>
      <vt:lpstr>MOTIVATION.</vt:lpstr>
      <vt:lpstr>OBJECTIVES.</vt:lpstr>
      <vt:lpstr>Literature Survey</vt:lpstr>
      <vt:lpstr>ER Diagram</vt:lpstr>
      <vt:lpstr>ARCHIETECTURE.</vt:lpstr>
      <vt:lpstr>DATABASE SCHEMA FOR LOGIN MODULE.</vt:lpstr>
      <vt:lpstr>DATABASE SCHEMA FOR SCHEMES MODULE.</vt:lpstr>
      <vt:lpstr>LOGIN PAGE PROTOTYPE.</vt:lpstr>
      <vt:lpstr>REGISTER PAGE PROTOTYPE.</vt:lpstr>
      <vt:lpstr>HOME PAGE PROTOTYPE.</vt:lpstr>
      <vt:lpstr>TECHNOLOGY STACK.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eग्रामपंचायत</dc:title>
  <dc:creator>BHOLE SARKAR</dc:creator>
  <cp:lastModifiedBy>Mehul Lokhande</cp:lastModifiedBy>
  <cp:revision>16</cp:revision>
  <dcterms:modified xsi:type="dcterms:W3CDTF">2020-11-11T03:52:41Z</dcterms:modified>
</cp:coreProperties>
</file>