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7"/>
  </p:notesMasterIdLst>
  <p:sldIdLst>
    <p:sldId id="256" r:id="rId2"/>
    <p:sldId id="257" r:id="rId3"/>
    <p:sldId id="305" r:id="rId4"/>
    <p:sldId id="306" r:id="rId5"/>
    <p:sldId id="311" r:id="rId6"/>
    <p:sldId id="309" r:id="rId7"/>
    <p:sldId id="310" r:id="rId8"/>
    <p:sldId id="312" r:id="rId9"/>
    <p:sldId id="313" r:id="rId10"/>
    <p:sldId id="314" r:id="rId11"/>
    <p:sldId id="317" r:id="rId12"/>
    <p:sldId id="315" r:id="rId13"/>
    <p:sldId id="316" r:id="rId14"/>
    <p:sldId id="307" r:id="rId15"/>
    <p:sldId id="308" r:id="rId16"/>
  </p:sldIdLst>
  <p:sldSz cx="9144000" cy="5143500" type="screen16x9"/>
  <p:notesSz cx="6858000" cy="9144000"/>
  <p:embeddedFontLst>
    <p:embeddedFont>
      <p:font typeface="Abel" charset="0"/>
      <p:regular r:id="rId18"/>
    </p:embeddedFont>
    <p:embeddedFont>
      <p:font typeface="Paytone One" charset="0"/>
      <p:regular r:id="rId19"/>
    </p:embeddedFont>
    <p:embeddedFont>
      <p:font typeface="Inter" charset="0"/>
      <p:regular r:id="rId20"/>
      <p:bold r:id="rId21"/>
    </p:embeddedFont>
    <p:embeddedFont>
      <p:font typeface="Comic Sans MS" pitchFamily="66" charset="0"/>
      <p:regular r:id="rId22"/>
      <p:bold r:id="rId23"/>
      <p:italic r:id="rId24"/>
      <p:boldItalic r:id="rId25"/>
    </p:embeddedFont>
    <p:embeddedFont>
      <p:font typeface="Verdana" pitchFamily="34" charset="0"/>
      <p:regular r:id="rId26"/>
      <p:bold r:id="rId27"/>
      <p:italic r:id="rId28"/>
      <p:boldItalic r:id="rId29"/>
    </p:embeddedFont>
    <p:embeddedFont>
      <p:font typeface="Archivo" charset="0"/>
      <p:regular r:id="rId30"/>
      <p:bold r:id="rId31"/>
      <p:italic r:id="rId32"/>
      <p:boldItalic r:id="rId33"/>
    </p:embeddedFont>
    <p:embeddedFont>
      <p:font typeface="Unica One" charset="0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852CD321-272F-4D57-AD47-B48F0C42138A}">
  <a:tblStyle styleId="{852CD321-272F-4D57-AD47-B48F0C4213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45" autoAdjust="0"/>
  </p:normalViewPr>
  <p:slideViewPr>
    <p:cSldViewPr snapToGrid="0">
      <p:cViewPr>
        <p:scale>
          <a:sx n="121" d="100"/>
          <a:sy n="121" d="100"/>
        </p:scale>
        <p:origin x="-346" y="-2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36794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040f09d03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040f09d03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3da1a4385_0_16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3da1a4385_0_16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3da1a4385_0_16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3da1a4385_0_16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6355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3da1a4385_0_16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3da1a4385_0_16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4058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640c982cef_2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640c982cef_2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2041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73825" y="0"/>
            <a:ext cx="62703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 rot="946">
            <a:off x="4178400" y="1241700"/>
            <a:ext cx="4360200" cy="17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5200" b="1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 rot="1327">
            <a:off x="4216500" y="3544600"/>
            <a:ext cx="3109200" cy="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8475950" y="0"/>
            <a:ext cx="6681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7"/>
          <p:cNvCxnSpPr/>
          <p:nvPr/>
        </p:nvCxnSpPr>
        <p:spPr>
          <a:xfrm>
            <a:off x="0" y="954825"/>
            <a:ext cx="9154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Google Shape;42;p7"/>
          <p:cNvSpPr txBox="1">
            <a:spLocks noGrp="1"/>
          </p:cNvSpPr>
          <p:nvPr>
            <p:ph type="subTitle" idx="1"/>
          </p:nvPr>
        </p:nvSpPr>
        <p:spPr>
          <a:xfrm flipH="1">
            <a:off x="606300" y="1026225"/>
            <a:ext cx="7817700" cy="37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800" b="1"/>
            </a:lvl1pPr>
            <a:lvl2pPr lvl="1">
              <a:buNone/>
              <a:defRPr sz="1800" b="1"/>
            </a:lvl2pPr>
            <a:lvl3pPr lvl="2">
              <a:buNone/>
              <a:defRPr sz="1800" b="1"/>
            </a:lvl3pPr>
            <a:lvl4pPr lvl="3">
              <a:buNone/>
              <a:defRPr sz="1800" b="1"/>
            </a:lvl4pPr>
            <a:lvl5pPr lvl="4">
              <a:buNone/>
              <a:defRPr sz="1800" b="1"/>
            </a:lvl5pPr>
            <a:lvl6pPr lvl="5">
              <a:buNone/>
              <a:defRPr sz="1800" b="1"/>
            </a:lvl6pPr>
            <a:lvl7pPr lvl="6">
              <a:buNone/>
              <a:defRPr sz="1800" b="1"/>
            </a:lvl7pPr>
            <a:lvl8pPr lvl="7">
              <a:buNone/>
              <a:defRPr sz="1800" b="1"/>
            </a:lvl8pPr>
            <a:lvl9pPr lvl="8">
              <a:buNone/>
              <a:defRPr sz="1800" b="1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591875" y="339650"/>
            <a:ext cx="50814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6010300" y="2131575"/>
            <a:ext cx="2505900" cy="1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5427350" y="356124"/>
            <a:ext cx="3097800" cy="9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bg>
      <p:bgPr>
        <a:solidFill>
          <a:schemeClr val="lt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/>
          <p:nvPr/>
        </p:nvSpPr>
        <p:spPr>
          <a:xfrm>
            <a:off x="8475950" y="0"/>
            <a:ext cx="6681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7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800" b="1"/>
            </a:lvl1pPr>
            <a:lvl2pPr lvl="1" rtl="0">
              <a:buNone/>
              <a:defRPr sz="1800" b="1"/>
            </a:lvl2pPr>
            <a:lvl3pPr lvl="2" rtl="0">
              <a:buNone/>
              <a:defRPr sz="1800" b="1"/>
            </a:lvl3pPr>
            <a:lvl4pPr lvl="3" rtl="0">
              <a:buNone/>
              <a:defRPr sz="1800" b="1"/>
            </a:lvl4pPr>
            <a:lvl5pPr lvl="4" rtl="0">
              <a:buNone/>
              <a:defRPr sz="1800" b="1"/>
            </a:lvl5pPr>
            <a:lvl6pPr lvl="5" rtl="0">
              <a:buNone/>
              <a:defRPr sz="1800" b="1"/>
            </a:lvl6pPr>
            <a:lvl7pPr lvl="6" rtl="0">
              <a:buNone/>
              <a:defRPr sz="1800" b="1"/>
            </a:lvl7pPr>
            <a:lvl8pPr lvl="7" rtl="0">
              <a:buNone/>
              <a:defRPr sz="1800" b="1"/>
            </a:lvl8pPr>
            <a:lvl9pPr lvl="8" rtl="0">
              <a:buNone/>
              <a:defRPr sz="1800" b="1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6_1">
    <p:bg>
      <p:bgPr>
        <a:solidFill>
          <a:schemeClr val="lt1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/>
          <p:nvPr/>
        </p:nvSpPr>
        <p:spPr>
          <a:xfrm>
            <a:off x="0" y="0"/>
            <a:ext cx="69246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8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800" b="1"/>
            </a:lvl1pPr>
            <a:lvl2pPr lvl="1" rtl="0">
              <a:buNone/>
              <a:defRPr sz="1800" b="1"/>
            </a:lvl2pPr>
            <a:lvl3pPr lvl="2" rtl="0">
              <a:buNone/>
              <a:defRPr sz="1800" b="1"/>
            </a:lvl3pPr>
            <a:lvl4pPr lvl="3" rtl="0">
              <a:buNone/>
              <a:defRPr sz="1800" b="1"/>
            </a:lvl4pPr>
            <a:lvl5pPr lvl="4" rtl="0">
              <a:buNone/>
              <a:defRPr sz="1800" b="1"/>
            </a:lvl5pPr>
            <a:lvl6pPr lvl="5" rtl="0">
              <a:buNone/>
              <a:defRPr sz="1800" b="1"/>
            </a:lvl6pPr>
            <a:lvl7pPr lvl="6" rtl="0">
              <a:buNone/>
              <a:defRPr sz="1800" b="1"/>
            </a:lvl7pPr>
            <a:lvl8pPr lvl="7" rtl="0">
              <a:buNone/>
              <a:defRPr sz="1800" b="1"/>
            </a:lvl8pPr>
            <a:lvl9pPr lvl="8" rtl="0">
              <a:buNone/>
              <a:defRPr sz="1800" b="1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6_2">
    <p:bg>
      <p:bgPr>
        <a:solidFill>
          <a:schemeClr val="accent3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800" b="1"/>
            </a:lvl1pPr>
            <a:lvl2pPr lvl="1" rtl="0">
              <a:buNone/>
              <a:defRPr sz="1800" b="1"/>
            </a:lvl2pPr>
            <a:lvl3pPr lvl="2" rtl="0">
              <a:buNone/>
              <a:defRPr sz="1800" b="1"/>
            </a:lvl3pPr>
            <a:lvl4pPr lvl="3" rtl="0">
              <a:buNone/>
              <a:defRPr sz="1800" b="1"/>
            </a:lvl4pPr>
            <a:lvl5pPr lvl="4" rtl="0">
              <a:buNone/>
              <a:defRPr sz="1800" b="1"/>
            </a:lvl5pPr>
            <a:lvl6pPr lvl="5" rtl="0">
              <a:buNone/>
              <a:defRPr sz="1800" b="1"/>
            </a:lvl6pPr>
            <a:lvl7pPr lvl="6" rtl="0">
              <a:buNone/>
              <a:defRPr sz="1800" b="1"/>
            </a:lvl7pPr>
            <a:lvl8pPr lvl="7" rtl="0">
              <a:buNone/>
              <a:defRPr sz="1800" b="1"/>
            </a:lvl8pPr>
            <a:lvl9pPr lvl="8" rtl="0">
              <a:buNone/>
              <a:defRPr sz="1800" b="1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/>
          <p:nvPr/>
        </p:nvSpPr>
        <p:spPr>
          <a:xfrm>
            <a:off x="0" y="0"/>
            <a:ext cx="64611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ctrTitle"/>
          </p:nvPr>
        </p:nvSpPr>
        <p:spPr>
          <a:xfrm flipH="1">
            <a:off x="1794250" y="3369300"/>
            <a:ext cx="2563200" cy="9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1"/>
          </p:nvPr>
        </p:nvSpPr>
        <p:spPr>
          <a:xfrm flipH="1">
            <a:off x="1205350" y="1094475"/>
            <a:ext cx="3152100" cy="19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8570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bel"/>
              <a:buNone/>
              <a:defRPr sz="24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ica One"/>
              <a:buNone/>
              <a:defRPr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ica One"/>
              <a:buNone/>
              <a:defRPr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ica One"/>
              <a:buNone/>
              <a:defRPr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ica One"/>
              <a:buNone/>
              <a:defRPr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ica One"/>
              <a:buNone/>
              <a:defRPr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ica One"/>
              <a:buNone/>
              <a:defRPr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ica One"/>
              <a:buNone/>
              <a:defRPr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ica One"/>
              <a:buNone/>
              <a:defRPr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●"/>
              <a:defRPr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73" r:id="rId4"/>
    <p:sldLayoutId id="2147483674" r:id="rId5"/>
    <p:sldLayoutId id="2147483675" r:id="rId6"/>
    <p:sldLayoutId id="2147483676" r:id="rId7"/>
    <p:sldLayoutId id="2147483680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tawsifurrahman/covid19-radiography-databas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946">
            <a:off x="2965419" y="3275548"/>
            <a:ext cx="5598505" cy="876325"/>
          </a:xfrm>
        </p:spPr>
        <p:txBody>
          <a:bodyPr/>
          <a:lstStyle/>
          <a:p>
            <a:r>
              <a:rPr lang="en-US" sz="4400" dirty="0"/>
              <a:t>Detecting COVID-19 with Chest X-Ray with Geo visualization of the  </a:t>
            </a:r>
            <a:r>
              <a:rPr lang="en-US" sz="4400" dirty="0" smtClean="0"/>
              <a:t>Dataset</a:t>
            </a:r>
            <a:endParaRPr lang="en-US" sz="4400" dirty="0"/>
          </a:p>
        </p:txBody>
      </p:sp>
      <p:cxnSp>
        <p:nvCxnSpPr>
          <p:cNvPr id="9" name="Google Shape;204;p33"/>
          <p:cNvCxnSpPr/>
          <p:nvPr/>
        </p:nvCxnSpPr>
        <p:spPr>
          <a:xfrm>
            <a:off x="3014410" y="4152644"/>
            <a:ext cx="3015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5250"/>
            <a:ext cx="2023533" cy="1517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en-IN" sz="1400" b="1" dirty="0" smtClean="0"/>
              <a:t>PART II : </a:t>
            </a:r>
            <a:r>
              <a:rPr lang="en-US" sz="1400" b="1" dirty="0"/>
              <a:t>Geo visualization of the  Dataset</a:t>
            </a:r>
            <a:endParaRPr lang="en-IN" sz="1400" b="1" dirty="0" smtClean="0"/>
          </a:p>
          <a:p>
            <a:pPr marL="114300" indent="0">
              <a:buNone/>
            </a:pPr>
            <a:endParaRPr lang="en-IN" dirty="0"/>
          </a:p>
          <a:p>
            <a:pPr marL="285750" indent="-171450">
              <a:buFont typeface="Arial" pitchFamily="34" charset="0"/>
              <a:buChar char="•"/>
            </a:pPr>
            <a:r>
              <a:rPr lang="en-IN" dirty="0"/>
              <a:t>Access data via an </a:t>
            </a:r>
            <a:r>
              <a:rPr lang="en-IN" dirty="0" smtClean="0"/>
              <a:t>API by sending a GET request to </a:t>
            </a:r>
            <a:r>
              <a:rPr lang="en-IN" dirty="0" smtClean="0"/>
              <a:t>the Database Server.</a:t>
            </a:r>
            <a:endParaRPr lang="en-IN" dirty="0"/>
          </a:p>
          <a:p>
            <a:pPr marL="285750" indent="-171450">
              <a:buFont typeface="Arial" pitchFamily="34" charset="0"/>
              <a:buChar char="•"/>
            </a:pPr>
            <a:endParaRPr lang="en-IN" dirty="0"/>
          </a:p>
          <a:p>
            <a:pPr marL="285750" indent="-171450">
              <a:buFont typeface="Arial" pitchFamily="34" charset="0"/>
              <a:buChar char="•"/>
            </a:pPr>
            <a:r>
              <a:rPr lang="en-IN" dirty="0" smtClean="0"/>
              <a:t>Processing the received Data into a suitable JSON format.</a:t>
            </a:r>
            <a:endParaRPr lang="en-IN" dirty="0"/>
          </a:p>
          <a:p>
            <a:pPr marL="285750" indent="-171450">
              <a:buFont typeface="Arial" pitchFamily="34" charset="0"/>
              <a:buChar char="•"/>
            </a:pPr>
            <a:endParaRPr lang="en-IN" dirty="0"/>
          </a:p>
          <a:p>
            <a:pPr marL="285750" indent="-171450">
              <a:buFont typeface="Arial" pitchFamily="34" charset="0"/>
              <a:buChar char="•"/>
            </a:pPr>
            <a:r>
              <a:rPr lang="en-IN" dirty="0" smtClean="0"/>
              <a:t>Generate </a:t>
            </a:r>
            <a:r>
              <a:rPr lang="en-IN" dirty="0"/>
              <a:t>a </a:t>
            </a:r>
            <a:r>
              <a:rPr lang="en-IN" dirty="0" err="1" smtClean="0"/>
              <a:t>Choropleth</a:t>
            </a:r>
            <a:r>
              <a:rPr lang="en-IN" dirty="0" smtClean="0"/>
              <a:t> map , </a:t>
            </a:r>
            <a:r>
              <a:rPr lang="en-IN" dirty="0"/>
              <a:t>heat </a:t>
            </a:r>
            <a:r>
              <a:rPr lang="en-IN" dirty="0" smtClean="0"/>
              <a:t>map etc. with Circular Markers :</a:t>
            </a:r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r>
              <a:rPr lang="en-IN" dirty="0" smtClean="0"/>
              <a:t>      - </a:t>
            </a:r>
            <a:r>
              <a:rPr lang="en-US" dirty="0" smtClean="0"/>
              <a:t>A </a:t>
            </a:r>
            <a:r>
              <a:rPr lang="en-US" dirty="0" err="1" smtClean="0">
                <a:solidFill>
                  <a:srgbClr val="00B050"/>
                </a:solidFill>
              </a:rPr>
              <a:t>Choropleth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map </a:t>
            </a:r>
            <a:r>
              <a:rPr lang="en-US" dirty="0"/>
              <a:t>has shaded or patterned regions corresponding to a statistical variable that represents an aggregate summary of a geographic characteristic within each area.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 - A </a:t>
            </a:r>
            <a:r>
              <a:rPr lang="en-US" dirty="0" smtClean="0">
                <a:solidFill>
                  <a:srgbClr val="FF0000"/>
                </a:solidFill>
              </a:rPr>
              <a:t>Heat </a:t>
            </a:r>
            <a:r>
              <a:rPr lang="en-US" dirty="0">
                <a:solidFill>
                  <a:srgbClr val="FF0000"/>
                </a:solidFill>
              </a:rPr>
              <a:t>map </a:t>
            </a:r>
            <a:r>
              <a:rPr lang="en-US" dirty="0"/>
              <a:t>is a data visualization technique that shows magnitude of a phenomenon as two dimensional colors.</a:t>
            </a:r>
          </a:p>
          <a:p>
            <a:pPr marL="114300" indent="0">
              <a:buNone/>
            </a:pPr>
            <a:endParaRPr lang="en-IN" dirty="0"/>
          </a:p>
          <a:p>
            <a:pPr marL="285750" indent="-171450">
              <a:buFont typeface="Arial" pitchFamily="34" charset="0"/>
              <a:buChar char="•"/>
            </a:pPr>
            <a:endParaRPr lang="en-IN" dirty="0" smtClean="0"/>
          </a:p>
          <a:p>
            <a:pPr marL="285750" indent="-171450">
              <a:buFont typeface="Arial" pitchFamily="34" charset="0"/>
              <a:buChar char="•"/>
            </a:pPr>
            <a:r>
              <a:rPr lang="en-IN" dirty="0" smtClean="0"/>
              <a:t>Convert </a:t>
            </a:r>
            <a:r>
              <a:rPr lang="en-IN" dirty="0" err="1"/>
              <a:t>Jupyter</a:t>
            </a:r>
            <a:r>
              <a:rPr lang="en-IN" dirty="0"/>
              <a:t> notebook to </a:t>
            </a:r>
            <a:r>
              <a:rPr lang="en-IN" dirty="0" smtClean="0"/>
              <a:t>dashboard : This step generates a “.html” file , which provides a suitable dashboard.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>
          <a:xfrm>
            <a:off x="8628200" y="440475"/>
            <a:ext cx="5158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2956" y="352262"/>
            <a:ext cx="5081400" cy="674700"/>
          </a:xfrm>
        </p:spPr>
        <p:txBody>
          <a:bodyPr/>
          <a:lstStyle/>
          <a:p>
            <a:r>
              <a:rPr lang="en-IN" dirty="0" smtClean="0"/>
              <a:t>Theory (continued)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3676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>
          <a:xfrm>
            <a:off x="8628200" y="440475"/>
            <a:ext cx="4396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Archietecture</a:t>
            </a:r>
            <a:r>
              <a:rPr lang="en-US" dirty="0" smtClean="0"/>
              <a:t> Diagram.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5200"/>
            <a:ext cx="3726180" cy="4178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80" y="965200"/>
            <a:ext cx="432816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550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>
          <a:xfrm>
            <a:off x="8628200" y="440475"/>
            <a:ext cx="4650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Implementation </a:t>
            </a:r>
            <a:endParaRPr lang="en-IN" dirty="0"/>
          </a:p>
        </p:txBody>
      </p:sp>
      <p:pic>
        <p:nvPicPr>
          <p:cNvPr id="2050" name="Picture 2" descr="C:\Users\91906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48" y="996381"/>
            <a:ext cx="6974667" cy="389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93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>
          <a:xfrm>
            <a:off x="8572500" y="440475"/>
            <a:ext cx="5715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Implementation.</a:t>
            </a:r>
            <a:endParaRPr lang="en-IN" dirty="0"/>
          </a:p>
        </p:txBody>
      </p:sp>
      <p:pic>
        <p:nvPicPr>
          <p:cNvPr id="5" name="Picture 3" descr="C:\Users\91906\Desktop\Captur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01" y="1143645"/>
            <a:ext cx="7258445" cy="39143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0854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0"/>
          <p:cNvSpPr/>
          <p:nvPr/>
        </p:nvSpPr>
        <p:spPr>
          <a:xfrm>
            <a:off x="515281" y="959185"/>
            <a:ext cx="599300" cy="5518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>
                <a:noFill/>
              </a:ln>
              <a:solidFill>
                <a:schemeClr val="lt1"/>
              </a:solidFill>
              <a:latin typeface="Unica One"/>
            </a:endParaRPr>
          </a:p>
        </p:txBody>
      </p:sp>
      <p:sp>
        <p:nvSpPr>
          <p:cNvPr id="287" name="Google Shape;287;p40"/>
          <p:cNvSpPr txBox="1">
            <a:spLocks noGrp="1"/>
          </p:cNvSpPr>
          <p:nvPr>
            <p:ph type="subTitle" idx="1"/>
          </p:nvPr>
        </p:nvSpPr>
        <p:spPr>
          <a:xfrm flipH="1">
            <a:off x="857247" y="1007339"/>
            <a:ext cx="5238751" cy="16406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4800" b="1" dirty="0" smtClean="0">
                <a:latin typeface="Verdana" pitchFamily="34" charset="0"/>
                <a:ea typeface="Verdana" pitchFamily="34" charset="0"/>
              </a:rPr>
              <a:t>Suggestions?</a:t>
            </a:r>
            <a:endParaRPr sz="4800" b="1" dirty="0">
              <a:latin typeface="Verdana" pitchFamily="34" charset="0"/>
              <a:ea typeface="Verdana" pitchFamily="34" charset="0"/>
            </a:endParaRPr>
          </a:p>
        </p:txBody>
      </p:sp>
      <p:cxnSp>
        <p:nvCxnSpPr>
          <p:cNvPr id="288" name="Google Shape;288;p40"/>
          <p:cNvCxnSpPr/>
          <p:nvPr/>
        </p:nvCxnSpPr>
        <p:spPr>
          <a:xfrm>
            <a:off x="3216431" y="2732875"/>
            <a:ext cx="3015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1816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H="1">
            <a:off x="520396" y="506282"/>
            <a:ext cx="4911760" cy="950700"/>
          </a:xfrm>
        </p:spPr>
        <p:txBody>
          <a:bodyPr/>
          <a:lstStyle/>
          <a:p>
            <a:pPr algn="l"/>
            <a:r>
              <a:rPr lang="en-IN" sz="4800" dirty="0" smtClean="0">
                <a:latin typeface="Verdana" pitchFamily="34" charset="0"/>
                <a:ea typeface="Verdana" pitchFamily="34" charset="0"/>
              </a:rPr>
              <a:t>THANK YOU.</a:t>
            </a:r>
            <a:endParaRPr lang="en-IN" sz="48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>
            <a:off x="549505" y="2273736"/>
            <a:ext cx="3152100" cy="1909200"/>
          </a:xfrm>
        </p:spPr>
        <p:txBody>
          <a:bodyPr/>
          <a:lstStyle/>
          <a:p>
            <a:pPr algn="l"/>
            <a:r>
              <a:rPr lang="en-US" sz="1800" b="1" dirty="0" smtClean="0">
                <a:latin typeface="Verdana" pitchFamily="34" charset="0"/>
                <a:ea typeface="Verdana" pitchFamily="34" charset="0"/>
              </a:rPr>
              <a:t>Team Baltic Knights:</a:t>
            </a:r>
            <a:endParaRPr lang="en-US" sz="1800" b="1" dirty="0">
              <a:latin typeface="Verdana" pitchFamily="34" charset="0"/>
              <a:ea typeface="Verdana" pitchFamily="34" charset="0"/>
            </a:endParaRPr>
          </a:p>
          <a:p>
            <a:pPr algn="l"/>
            <a:r>
              <a:rPr lang="en-US" sz="1400" b="1" dirty="0" err="1">
                <a:latin typeface="Verdana" pitchFamily="34" charset="0"/>
                <a:ea typeface="Verdana" pitchFamily="34" charset="0"/>
              </a:rPr>
              <a:t>Rohit</a:t>
            </a:r>
            <a:r>
              <a:rPr lang="en-US" sz="1400" b="1" dirty="0">
                <a:latin typeface="Verdana" pitchFamily="34" charset="0"/>
                <a:ea typeface="Verdana" pitchFamily="34" charset="0"/>
              </a:rPr>
              <a:t> </a:t>
            </a:r>
            <a:r>
              <a:rPr lang="en-US" sz="1400" b="1" dirty="0" err="1">
                <a:latin typeface="Verdana" pitchFamily="34" charset="0"/>
                <a:ea typeface="Verdana" pitchFamily="34" charset="0"/>
              </a:rPr>
              <a:t>Naikade</a:t>
            </a:r>
            <a:r>
              <a:rPr lang="en-US" sz="1400" b="1" dirty="0">
                <a:latin typeface="Verdana" pitchFamily="34" charset="0"/>
                <a:ea typeface="Verdana" pitchFamily="34" charset="0"/>
              </a:rPr>
              <a:t> </a:t>
            </a:r>
            <a:r>
              <a:rPr lang="en-US" sz="1400" dirty="0">
                <a:latin typeface="Verdana" pitchFamily="34" charset="0"/>
                <a:ea typeface="Verdana" pitchFamily="34" charset="0"/>
              </a:rPr>
              <a:t>(339)</a:t>
            </a:r>
          </a:p>
          <a:p>
            <a:pPr algn="l"/>
            <a:r>
              <a:rPr lang="en-US" sz="1400" b="1" dirty="0" err="1">
                <a:latin typeface="Verdana" pitchFamily="34" charset="0"/>
                <a:ea typeface="Verdana" pitchFamily="34" charset="0"/>
              </a:rPr>
              <a:t>Mehul</a:t>
            </a:r>
            <a:r>
              <a:rPr lang="en-US" sz="1400" b="1" dirty="0">
                <a:latin typeface="Verdana" pitchFamily="34" charset="0"/>
                <a:ea typeface="Verdana" pitchFamily="34" charset="0"/>
              </a:rPr>
              <a:t> </a:t>
            </a:r>
            <a:r>
              <a:rPr lang="en-US" sz="1400" b="1" dirty="0" err="1">
                <a:latin typeface="Verdana" pitchFamily="34" charset="0"/>
                <a:ea typeface="Verdana" pitchFamily="34" charset="0"/>
              </a:rPr>
              <a:t>Lokhande</a:t>
            </a:r>
            <a:r>
              <a:rPr lang="en-US" sz="1400" b="1" dirty="0">
                <a:latin typeface="Verdana" pitchFamily="34" charset="0"/>
                <a:ea typeface="Verdana" pitchFamily="34" charset="0"/>
              </a:rPr>
              <a:t> </a:t>
            </a:r>
            <a:r>
              <a:rPr lang="en-US" sz="1400" dirty="0">
                <a:latin typeface="Verdana" pitchFamily="34" charset="0"/>
                <a:ea typeface="Verdana" pitchFamily="34" charset="0"/>
              </a:rPr>
              <a:t>(331)</a:t>
            </a:r>
          </a:p>
          <a:p>
            <a:pPr algn="l"/>
            <a:r>
              <a:rPr lang="en-US" sz="1400" b="1" dirty="0">
                <a:latin typeface="Verdana" pitchFamily="34" charset="0"/>
                <a:ea typeface="Verdana" pitchFamily="34" charset="0"/>
              </a:rPr>
              <a:t>Vijay </a:t>
            </a:r>
            <a:r>
              <a:rPr lang="en-US" sz="1400" b="1" dirty="0" err="1">
                <a:latin typeface="Verdana" pitchFamily="34" charset="0"/>
                <a:ea typeface="Verdana" pitchFamily="34" charset="0"/>
              </a:rPr>
              <a:t>Dabhade</a:t>
            </a:r>
            <a:r>
              <a:rPr lang="en-US" sz="1400" b="1" dirty="0">
                <a:latin typeface="Verdana" pitchFamily="34" charset="0"/>
                <a:ea typeface="Verdana" pitchFamily="34" charset="0"/>
              </a:rPr>
              <a:t> </a:t>
            </a:r>
            <a:r>
              <a:rPr lang="en-US" sz="1400" dirty="0">
                <a:latin typeface="Verdana" pitchFamily="34" charset="0"/>
                <a:ea typeface="Verdana" pitchFamily="34" charset="0"/>
              </a:rPr>
              <a:t>(308)</a:t>
            </a:r>
          </a:p>
          <a:p>
            <a:pPr algn="l"/>
            <a:r>
              <a:rPr lang="en-US" sz="1400" b="1" dirty="0" err="1">
                <a:latin typeface="Verdana" pitchFamily="34" charset="0"/>
                <a:ea typeface="Verdana" pitchFamily="34" charset="0"/>
              </a:rPr>
              <a:t>Govind</a:t>
            </a:r>
            <a:r>
              <a:rPr lang="en-US" sz="1400" b="1" dirty="0">
                <a:latin typeface="Verdana" pitchFamily="34" charset="0"/>
                <a:ea typeface="Verdana" pitchFamily="34" charset="0"/>
              </a:rPr>
              <a:t> </a:t>
            </a:r>
            <a:r>
              <a:rPr lang="en-US" sz="1400" b="1" dirty="0" err="1">
                <a:latin typeface="Verdana" pitchFamily="34" charset="0"/>
                <a:ea typeface="Verdana" pitchFamily="34" charset="0"/>
              </a:rPr>
              <a:t>Madankar</a:t>
            </a:r>
            <a:r>
              <a:rPr lang="en-US" sz="1400" b="1" dirty="0">
                <a:latin typeface="Verdana" pitchFamily="34" charset="0"/>
                <a:ea typeface="Verdana" pitchFamily="34" charset="0"/>
              </a:rPr>
              <a:t> </a:t>
            </a:r>
            <a:r>
              <a:rPr lang="en-US" sz="1400" dirty="0">
                <a:latin typeface="Verdana" pitchFamily="34" charset="0"/>
                <a:ea typeface="Verdana" pitchFamily="34" charset="0"/>
              </a:rPr>
              <a:t>(332)</a:t>
            </a:r>
          </a:p>
          <a:p>
            <a:pPr algn="l"/>
            <a:endParaRPr lang="en-IN" sz="1400" dirty="0"/>
          </a:p>
        </p:txBody>
      </p:sp>
      <p:sp>
        <p:nvSpPr>
          <p:cNvPr id="4" name="AutoShape 5" descr="Free Vector | Smart, ecological farming cartoon illustr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53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subTitle" idx="1"/>
          </p:nvPr>
        </p:nvSpPr>
        <p:spPr>
          <a:xfrm flipH="1">
            <a:off x="606225" y="1815289"/>
            <a:ext cx="7175700" cy="37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Create an image classification model that can predict Chest X-Ray scans that belong to one of the three classes with a reasonably high accuracy. 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Visualize </a:t>
            </a:r>
            <a:r>
              <a:rPr lang="en-US" sz="1800" dirty="0"/>
              <a:t>the number of cases of covid-19 using different maps.</a:t>
            </a:r>
            <a:endParaRPr lang="en-IN" sz="1800" dirty="0"/>
          </a:p>
        </p:txBody>
      </p:sp>
      <p:sp>
        <p:nvSpPr>
          <p:cNvPr id="211" name="Google Shape;211;p34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12" name="Google Shape;212;p34"/>
          <p:cNvSpPr txBox="1">
            <a:spLocks noGrp="1"/>
          </p:cNvSpPr>
          <p:nvPr>
            <p:ph type="title"/>
          </p:nvPr>
        </p:nvSpPr>
        <p:spPr>
          <a:xfrm>
            <a:off x="591875" y="339650"/>
            <a:ext cx="50814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PROBLEM DEFINITION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subTitle" idx="1"/>
          </p:nvPr>
        </p:nvSpPr>
        <p:spPr>
          <a:xfrm flipH="1">
            <a:off x="606225" y="1140524"/>
            <a:ext cx="7175700" cy="4002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81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400" dirty="0">
                <a:latin typeface="Verdana" pitchFamily="34" charset="0"/>
                <a:ea typeface="Verdana" pitchFamily="34" charset="0"/>
              </a:rPr>
              <a:t>Watching the huge impact of covid-19 on global level, it is time to design and develop some smart and effective solutions. </a:t>
            </a:r>
            <a:endParaRPr lang="en-GB" sz="1400" dirty="0" smtClean="0">
              <a:latin typeface="Verdana" pitchFamily="34" charset="0"/>
              <a:ea typeface="Verdana" pitchFamily="34" charset="0"/>
            </a:endParaRPr>
          </a:p>
          <a:p>
            <a:pPr marL="4381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400" dirty="0">
                <a:latin typeface="Verdana" pitchFamily="34" charset="0"/>
                <a:ea typeface="Verdana" pitchFamily="34" charset="0"/>
              </a:rPr>
              <a:t> Medical staff and doctors have played a major role in tackling the pandemic</a:t>
            </a:r>
            <a:r>
              <a:rPr lang="en-GB" sz="1400" dirty="0" smtClean="0">
                <a:latin typeface="Verdana" pitchFamily="34" charset="0"/>
                <a:ea typeface="Verdana" pitchFamily="34" charset="0"/>
              </a:rPr>
              <a:t>.</a:t>
            </a:r>
          </a:p>
          <a:p>
            <a:pPr marL="4381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400" dirty="0">
                <a:latin typeface="Verdana" pitchFamily="34" charset="0"/>
                <a:ea typeface="Verdana" pitchFamily="34" charset="0"/>
                <a:cs typeface="Comic Sans MS"/>
                <a:sym typeface="Comic Sans MS"/>
              </a:rPr>
              <a:t>In order to assist these </a:t>
            </a:r>
            <a:r>
              <a:rPr lang="en-GB" sz="1400" dirty="0" err="1">
                <a:latin typeface="Verdana" pitchFamily="34" charset="0"/>
                <a:ea typeface="Verdana" pitchFamily="34" charset="0"/>
                <a:cs typeface="Comic Sans MS"/>
                <a:sym typeface="Comic Sans MS"/>
              </a:rPr>
              <a:t>Covid</a:t>
            </a:r>
            <a:r>
              <a:rPr lang="en-GB" sz="1400" dirty="0">
                <a:latin typeface="Verdana" pitchFamily="34" charset="0"/>
                <a:ea typeface="Verdana" pitchFamily="34" charset="0"/>
                <a:cs typeface="Comic Sans MS"/>
                <a:sym typeface="Comic Sans MS"/>
              </a:rPr>
              <a:t> warriors, we have designed a machine learning model that helps classifying and identifying the respective condition of the patient</a:t>
            </a:r>
            <a:r>
              <a:rPr lang="en-GB" sz="1400" dirty="0" smtClean="0">
                <a:latin typeface="Verdana" pitchFamily="34" charset="0"/>
                <a:ea typeface="Verdana" pitchFamily="34" charset="0"/>
                <a:cs typeface="Comic Sans MS"/>
                <a:sym typeface="Comic Sans MS"/>
              </a:rPr>
              <a:t>.</a:t>
            </a:r>
          </a:p>
          <a:p>
            <a:pPr marL="4381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400" dirty="0">
                <a:latin typeface="Verdana" pitchFamily="34" charset="0"/>
                <a:ea typeface="Verdana" pitchFamily="34" charset="0"/>
              </a:rPr>
              <a:t> This will provide consulting advice to doctors and help in speedy treatment</a:t>
            </a:r>
            <a:r>
              <a:rPr lang="en-GB" sz="1400" dirty="0" smtClean="0">
                <a:latin typeface="Verdana" pitchFamily="34" charset="0"/>
                <a:ea typeface="Verdana" pitchFamily="34" charset="0"/>
              </a:rPr>
              <a:t>.</a:t>
            </a:r>
          </a:p>
          <a:p>
            <a:pPr marL="4381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400" dirty="0">
                <a:latin typeface="Verdana" pitchFamily="34" charset="0"/>
                <a:ea typeface="Verdana" pitchFamily="34" charset="0"/>
              </a:rPr>
              <a:t>For assisting administrative field, we are developing a dashboard which provides geo visualisation of the cases around different regions of the world.</a:t>
            </a:r>
          </a:p>
        </p:txBody>
      </p:sp>
      <p:sp>
        <p:nvSpPr>
          <p:cNvPr id="211" name="Google Shape;211;p34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12" name="Google Shape;212;p34"/>
          <p:cNvSpPr txBox="1">
            <a:spLocks noGrp="1"/>
          </p:cNvSpPr>
          <p:nvPr>
            <p:ph type="title"/>
          </p:nvPr>
        </p:nvSpPr>
        <p:spPr>
          <a:xfrm>
            <a:off x="591875" y="339650"/>
            <a:ext cx="50814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MOTIVATION.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46510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subTitle" idx="1"/>
          </p:nvPr>
        </p:nvSpPr>
        <p:spPr>
          <a:xfrm flipH="1">
            <a:off x="606225" y="1140525"/>
            <a:ext cx="7175700" cy="37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81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Create an image classification model that can </a:t>
            </a:r>
            <a:r>
              <a:rPr lang="en-US" sz="1400" dirty="0" smtClean="0"/>
              <a:t>classify the Chest </a:t>
            </a:r>
            <a:r>
              <a:rPr lang="en-US" sz="1400" dirty="0"/>
              <a:t>X-Ray scans </a:t>
            </a:r>
            <a:r>
              <a:rPr lang="en-GB" sz="1400" dirty="0" smtClean="0">
                <a:latin typeface="Verdana" pitchFamily="34" charset="0"/>
                <a:ea typeface="Verdana" pitchFamily="34" charset="0"/>
              </a:rPr>
              <a:t>into one of the 3 categories – Normal , Covid-19 or </a:t>
            </a:r>
            <a:r>
              <a:rPr lang="en-IN" sz="1400" dirty="0" smtClean="0"/>
              <a:t>Viral </a:t>
            </a:r>
            <a:r>
              <a:rPr lang="en-IN" sz="1400" dirty="0" err="1" smtClean="0"/>
              <a:t>Pneuomonia</a:t>
            </a:r>
            <a:r>
              <a:rPr lang="en-IN" sz="1400" dirty="0" smtClean="0"/>
              <a:t>.</a:t>
            </a:r>
            <a:endParaRPr lang="en-GB" sz="1400" dirty="0" smtClean="0">
              <a:latin typeface="Verdana" pitchFamily="34" charset="0"/>
              <a:ea typeface="Verdana" pitchFamily="34" charset="0"/>
            </a:endParaRPr>
          </a:p>
          <a:p>
            <a:pPr marL="4381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400" dirty="0" smtClean="0">
                <a:latin typeface="Verdana" pitchFamily="34" charset="0"/>
                <a:ea typeface="Verdana" pitchFamily="34" charset="0"/>
              </a:rPr>
              <a:t>Classifying, will help predict the accurate disease or result.</a:t>
            </a:r>
          </a:p>
          <a:p>
            <a:pPr marL="4381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400" dirty="0" smtClean="0">
                <a:latin typeface="Verdana" pitchFamily="34" charset="0"/>
                <a:ea typeface="Verdana" pitchFamily="34" charset="0"/>
              </a:rPr>
              <a:t>Generate different visual maps like – Heat Map </a:t>
            </a:r>
            <a:r>
              <a:rPr lang="en-GB" sz="1400" dirty="0">
                <a:latin typeface="Verdana" pitchFamily="34" charset="0"/>
                <a:ea typeface="Verdana" pitchFamily="34" charset="0"/>
              </a:rPr>
              <a:t>, </a:t>
            </a:r>
            <a:r>
              <a:rPr lang="en-GB" sz="1400" dirty="0" err="1" smtClean="0">
                <a:latin typeface="Verdana" pitchFamily="34" charset="0"/>
                <a:ea typeface="Verdana" pitchFamily="34" charset="0"/>
              </a:rPr>
              <a:t>Choropleth</a:t>
            </a:r>
            <a:r>
              <a:rPr lang="en-GB" sz="1400" dirty="0" smtClean="0">
                <a:latin typeface="Verdana" pitchFamily="34" charset="0"/>
                <a:ea typeface="Verdana" pitchFamily="34" charset="0"/>
              </a:rPr>
              <a:t> Map etc. with Circular Markers for better visuals.</a:t>
            </a:r>
          </a:p>
          <a:p>
            <a:pPr marL="4381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Verdana" pitchFamily="34" charset="0"/>
                <a:ea typeface="Verdana" pitchFamily="34" charset="0"/>
              </a:rPr>
              <a:t>Convert </a:t>
            </a:r>
            <a:r>
              <a:rPr lang="en-US" sz="1400" dirty="0" err="1">
                <a:latin typeface="Verdana" pitchFamily="34" charset="0"/>
                <a:ea typeface="Verdana" pitchFamily="34" charset="0"/>
              </a:rPr>
              <a:t>Jupyter</a:t>
            </a:r>
            <a:r>
              <a:rPr lang="en-US" sz="1400" dirty="0">
                <a:latin typeface="Verdana" pitchFamily="34" charset="0"/>
                <a:ea typeface="Verdana" pitchFamily="34" charset="0"/>
              </a:rPr>
              <a:t> notebook to dashboard.</a:t>
            </a:r>
            <a:endParaRPr lang="en-GB" sz="1400" dirty="0" smtClean="0">
              <a:latin typeface="Verdana" pitchFamily="34" charset="0"/>
              <a:ea typeface="Verdana" pitchFamily="34" charset="0"/>
            </a:endParaRPr>
          </a:p>
          <a:p>
            <a:pPr marL="4381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GB" sz="1400" dirty="0" smtClean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211" name="Google Shape;211;p34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12" name="Google Shape;212;p34"/>
          <p:cNvSpPr txBox="1">
            <a:spLocks noGrp="1"/>
          </p:cNvSpPr>
          <p:nvPr>
            <p:ph type="title"/>
          </p:nvPr>
        </p:nvSpPr>
        <p:spPr>
          <a:xfrm>
            <a:off x="591875" y="339650"/>
            <a:ext cx="50814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OBJECTIVES.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29289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z="1600" dirty="0" smtClean="0"/>
              <a:t>Any OS which can support </a:t>
            </a:r>
            <a:r>
              <a:rPr lang="en-IN" sz="1600" dirty="0" err="1" smtClean="0"/>
              <a:t>Jupyter</a:t>
            </a:r>
            <a:r>
              <a:rPr lang="en-IN" sz="1600" dirty="0" smtClean="0"/>
              <a:t> </a:t>
            </a:r>
            <a:r>
              <a:rPr lang="en-IN" sz="1600" dirty="0" err="1" smtClean="0"/>
              <a:t>NoteBook</a:t>
            </a:r>
            <a:r>
              <a:rPr lang="en-IN" sz="1600" dirty="0" smtClean="0"/>
              <a:t> .</a:t>
            </a:r>
          </a:p>
          <a:p>
            <a:endParaRPr lang="en-IN" sz="1600" dirty="0"/>
          </a:p>
          <a:p>
            <a:r>
              <a:rPr lang="en-IN" sz="1600" dirty="0" smtClean="0"/>
              <a:t>Anaconda or </a:t>
            </a:r>
            <a:r>
              <a:rPr lang="en-IN" sz="1600" dirty="0" err="1" smtClean="0"/>
              <a:t>Jupyter</a:t>
            </a:r>
            <a:r>
              <a:rPr lang="en-IN" sz="1600" dirty="0" smtClean="0"/>
              <a:t> Notebook.</a:t>
            </a:r>
          </a:p>
          <a:p>
            <a:endParaRPr lang="en-IN" sz="1600" dirty="0" smtClean="0"/>
          </a:p>
          <a:p>
            <a:r>
              <a:rPr lang="en-IN" sz="1600" dirty="0" smtClean="0"/>
              <a:t>Python (any version above 3).</a:t>
            </a:r>
          </a:p>
          <a:p>
            <a:endParaRPr lang="en-IN" sz="1600" dirty="0"/>
          </a:p>
          <a:p>
            <a:r>
              <a:rPr lang="en-IN" sz="1600" dirty="0" smtClean="0"/>
              <a:t>Browser.</a:t>
            </a:r>
          </a:p>
          <a:p>
            <a:pPr marL="114300" indent="0">
              <a:buNone/>
            </a:pPr>
            <a:r>
              <a:rPr lang="en-IN" sz="1600" dirty="0"/>
              <a:t>	</a:t>
            </a:r>
            <a:endParaRPr lang="en-IN" sz="16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Hardware and </a:t>
            </a:r>
            <a:r>
              <a:rPr lang="en-IN" dirty="0"/>
              <a:t>S</a:t>
            </a:r>
            <a:r>
              <a:rPr lang="en-IN" dirty="0" smtClean="0"/>
              <a:t>oftware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5945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 flipH="1">
            <a:off x="606300" y="1303698"/>
            <a:ext cx="7817700" cy="3785700"/>
          </a:xfrm>
        </p:spPr>
        <p:txBody>
          <a:bodyPr/>
          <a:lstStyle/>
          <a:p>
            <a:r>
              <a:rPr lang="en-IN" b="1" dirty="0" smtClean="0"/>
              <a:t>Dataset for Classification : </a:t>
            </a:r>
          </a:p>
          <a:p>
            <a:pPr marL="114300" indent="0">
              <a:buNone/>
            </a:pPr>
            <a:r>
              <a:rPr lang="en-IN" dirty="0"/>
              <a:t>	</a:t>
            </a:r>
            <a:r>
              <a:rPr lang="en-IN" dirty="0" smtClean="0">
                <a:hlinkClick r:id="rId2"/>
              </a:rPr>
              <a:t>https</a:t>
            </a:r>
            <a:r>
              <a:rPr lang="en-IN" dirty="0">
                <a:hlinkClick r:id="rId2"/>
              </a:rPr>
              <a:t>://</a:t>
            </a:r>
            <a:r>
              <a:rPr lang="en-IN" dirty="0" smtClean="0">
                <a:hlinkClick r:id="rId2"/>
              </a:rPr>
              <a:t>www.kaggle.com/tawsifurrahman/covid19-radiography-database</a:t>
            </a:r>
            <a:endParaRPr lang="en-IN" dirty="0" smtClean="0"/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r>
              <a:rPr lang="en-IN" dirty="0" smtClean="0"/>
              <a:t> </a:t>
            </a:r>
          </a:p>
          <a:p>
            <a:pPr marL="114300" indent="0">
              <a:buNone/>
            </a:pPr>
            <a:r>
              <a:rPr lang="en-IN" dirty="0"/>
              <a:t> </a:t>
            </a:r>
            <a:r>
              <a:rPr lang="en-IN" dirty="0" smtClean="0"/>
              <a:t>       </a:t>
            </a:r>
            <a:r>
              <a:rPr lang="en-IN" b="1" dirty="0" smtClean="0"/>
              <a:t>Description of Dataset :</a:t>
            </a:r>
          </a:p>
          <a:p>
            <a:pPr marL="114300" indent="0">
              <a:buNone/>
            </a:pPr>
            <a:endParaRPr lang="en-IN" b="1" dirty="0" smtClean="0"/>
          </a:p>
          <a:p>
            <a:pPr marL="285750" indent="-171450">
              <a:buFont typeface="Arial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database of chest X-ray images for COVID-19 positive cases along with Normal and Viral Pneumonia images</a:t>
            </a:r>
            <a:r>
              <a:rPr lang="en-US" dirty="0" smtClean="0"/>
              <a:t>.</a:t>
            </a:r>
          </a:p>
          <a:p>
            <a:pPr marL="285750" indent="-171450">
              <a:buFont typeface="Arial" pitchFamily="34" charset="0"/>
              <a:buChar char="•"/>
            </a:pPr>
            <a:r>
              <a:rPr lang="en-US" dirty="0" smtClean="0"/>
              <a:t>There are </a:t>
            </a:r>
            <a:r>
              <a:rPr lang="en-US" dirty="0"/>
              <a:t>219 COVID-19 positive images, 1341 normal images and 1345 viral </a:t>
            </a:r>
            <a:r>
              <a:rPr lang="en-US" dirty="0" err="1"/>
              <a:t>pneuomonia</a:t>
            </a:r>
            <a:r>
              <a:rPr lang="en-US" dirty="0"/>
              <a:t> </a:t>
            </a:r>
            <a:r>
              <a:rPr lang="en-US" dirty="0" smtClean="0"/>
              <a:t>images.</a:t>
            </a:r>
          </a:p>
          <a:p>
            <a:pPr marL="285750" indent="-171450">
              <a:buFont typeface="Arial" pitchFamily="34" charset="0"/>
              <a:buChar char="•"/>
            </a:pPr>
            <a:r>
              <a:rPr lang="en-US" dirty="0" smtClean="0"/>
              <a:t>This database if open source and researchers </a:t>
            </a:r>
            <a:r>
              <a:rPr lang="en-US" dirty="0"/>
              <a:t>can use this database to produce useful and impactful scholarly work on COVID-19, which can help in tackling this pandemic. </a:t>
            </a:r>
            <a:r>
              <a:rPr lang="en-IN" b="1" dirty="0"/>
              <a:t>	</a:t>
            </a:r>
            <a:endParaRPr lang="en-IN" b="1" dirty="0" smtClean="0"/>
          </a:p>
          <a:p>
            <a:pPr marL="285750" indent="-171450">
              <a:buFont typeface="Arial" pitchFamily="34" charset="0"/>
              <a:buChar char="•"/>
            </a:pPr>
            <a:endParaRPr lang="en-IN" b="1" dirty="0"/>
          </a:p>
          <a:p>
            <a:pPr marL="114300" indent="0">
              <a:buNone/>
            </a:pPr>
            <a:r>
              <a:rPr lang="en-IN" b="1" dirty="0" smtClean="0"/>
              <a:t>      Format of Dataset :</a:t>
            </a:r>
          </a:p>
          <a:p>
            <a:pPr marL="285750" indent="-171450">
              <a:buFont typeface="Arial" pitchFamily="34" charset="0"/>
              <a:buChar char="•"/>
            </a:pPr>
            <a:r>
              <a:rPr lang="en-US" dirty="0"/>
              <a:t>All the images are in Portable Network Graphics (PNG) file format and resolution is 1024*1024 pixels, which can be easily converted to 224*224 or 227*227 pixels typically required by the popular Convolutional Neural Networks (CNNs).</a:t>
            </a:r>
            <a:endParaRPr lang="en-IN" b="1" dirty="0" smtClean="0"/>
          </a:p>
          <a:p>
            <a:pPr marL="114300" indent="0">
              <a:buNone/>
            </a:pPr>
            <a:r>
              <a:rPr lang="en-IN" b="1" dirty="0"/>
              <a:t>	</a:t>
            </a:r>
            <a:r>
              <a:rPr lang="en-IN" dirty="0" smtClean="0"/>
              <a:t>			</a:t>
            </a:r>
            <a:r>
              <a:rPr lang="en-IN" dirty="0"/>
              <a:t>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1728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381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b="1" dirty="0" smtClean="0"/>
              <a:t>API </a:t>
            </a:r>
            <a:r>
              <a:rPr lang="en-IN" b="1" dirty="0"/>
              <a:t>for Geo-visualisation</a:t>
            </a:r>
            <a:r>
              <a:rPr lang="en-IN" dirty="0"/>
              <a:t> : </a:t>
            </a:r>
            <a:r>
              <a:rPr lang="en-GB" dirty="0">
                <a:solidFill>
                  <a:srgbClr val="00B0F0"/>
                </a:solidFill>
                <a:latin typeface="Verdana" pitchFamily="34" charset="0"/>
                <a:ea typeface="Verdana" pitchFamily="34" charset="0"/>
              </a:rPr>
              <a:t>https://covid19api.com</a:t>
            </a:r>
            <a:r>
              <a:rPr lang="en-GB" dirty="0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</a:rPr>
              <a:t>/</a:t>
            </a:r>
            <a:endParaRPr lang="en-IN" dirty="0" smtClean="0">
              <a:solidFill>
                <a:srgbClr val="00B0F0"/>
              </a:solidFill>
            </a:endParaRPr>
          </a:p>
          <a:p>
            <a:pPr marL="11430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The JSON response </a:t>
            </a:r>
            <a:r>
              <a:rPr lang="en-IN" dirty="0" err="1" smtClean="0">
                <a:solidFill>
                  <a:schemeClr val="tx1"/>
                </a:solidFill>
              </a:rPr>
              <a:t>recieve</a:t>
            </a:r>
            <a:r>
              <a:rPr lang="en-IN" dirty="0" smtClean="0">
                <a:solidFill>
                  <a:schemeClr val="tx1"/>
                </a:solidFill>
              </a:rPr>
              <a:t> by the API GET request: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</a:t>
            </a:r>
            <a:endParaRPr lang="en-IN" dirty="0"/>
          </a:p>
        </p:txBody>
      </p:sp>
      <p:pic>
        <p:nvPicPr>
          <p:cNvPr id="1026" name="Picture 2" descr="D:\College Projects\SDL Project\Python World Map Geovisualization Dashboard using Covid Data\Resourses\ap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" y="1771650"/>
            <a:ext cx="8058325" cy="32887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4018152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 err="1"/>
              <a:t>n</a:t>
            </a:r>
            <a:r>
              <a:rPr lang="en-IN" dirty="0" err="1" smtClean="0"/>
              <a:t>umpy</a:t>
            </a:r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dirty="0"/>
              <a:t>p</a:t>
            </a:r>
            <a:r>
              <a:rPr lang="en-IN" dirty="0" smtClean="0"/>
              <a:t>andas</a:t>
            </a:r>
          </a:p>
          <a:p>
            <a:pPr>
              <a:lnSpc>
                <a:spcPct val="150000"/>
              </a:lnSpc>
            </a:pPr>
            <a:r>
              <a:rPr lang="en-IN" dirty="0"/>
              <a:t>t</a:t>
            </a:r>
            <a:r>
              <a:rPr lang="en-IN" dirty="0" smtClean="0"/>
              <a:t>orch</a:t>
            </a:r>
          </a:p>
          <a:p>
            <a:pPr>
              <a:lnSpc>
                <a:spcPct val="150000"/>
              </a:lnSpc>
            </a:pPr>
            <a:r>
              <a:rPr lang="en-IN" dirty="0" err="1"/>
              <a:t>t</a:t>
            </a:r>
            <a:r>
              <a:rPr lang="en-IN" dirty="0" err="1" smtClean="0"/>
              <a:t>orchvision</a:t>
            </a:r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dirty="0" smtClean="0"/>
              <a:t>random</a:t>
            </a:r>
          </a:p>
          <a:p>
            <a:pPr>
              <a:lnSpc>
                <a:spcPct val="150000"/>
              </a:lnSpc>
            </a:pPr>
            <a:r>
              <a:rPr lang="en-IN" dirty="0"/>
              <a:t>f</a:t>
            </a:r>
            <a:r>
              <a:rPr lang="en-IN" dirty="0" smtClean="0"/>
              <a:t>olium</a:t>
            </a:r>
          </a:p>
          <a:p>
            <a:pPr>
              <a:lnSpc>
                <a:spcPct val="150000"/>
              </a:lnSpc>
            </a:pPr>
            <a:r>
              <a:rPr lang="en-IN" dirty="0" err="1" smtClean="0"/>
              <a:t>json</a:t>
            </a:r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dirty="0" err="1" smtClean="0"/>
              <a:t>http.client</a:t>
            </a:r>
            <a:endParaRPr lang="en-IN" dirty="0" smtClean="0"/>
          </a:p>
          <a:p>
            <a:pPr>
              <a:lnSpc>
                <a:spcPct val="150000"/>
              </a:lnSpc>
            </a:pPr>
            <a:endParaRPr lang="en-IN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Libraries Used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6547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z="1400" b="1" dirty="0" smtClean="0"/>
              <a:t>PART I : </a:t>
            </a:r>
            <a:r>
              <a:rPr lang="en-US" sz="1400" b="1" dirty="0" smtClean="0"/>
              <a:t>Image Classification Model</a:t>
            </a:r>
            <a:r>
              <a:rPr lang="en-IN" sz="1400" b="1" dirty="0" smtClean="0"/>
              <a:t> </a:t>
            </a:r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 smtClean="0"/>
          </a:p>
          <a:p>
            <a:pPr marL="285750" indent="-171450">
              <a:buFont typeface="Arial" pitchFamily="34" charset="0"/>
              <a:buChar char="•"/>
            </a:pPr>
            <a:r>
              <a:rPr lang="en-US" sz="1400" dirty="0"/>
              <a:t>Create custom Dataset and </a:t>
            </a:r>
            <a:r>
              <a:rPr lang="en-US" sz="1400" dirty="0" err="1"/>
              <a:t>DataLoader</a:t>
            </a:r>
            <a:r>
              <a:rPr lang="en-US" sz="1400" dirty="0"/>
              <a:t> in </a:t>
            </a:r>
            <a:r>
              <a:rPr lang="en-US" sz="1400" dirty="0" err="1" smtClean="0"/>
              <a:t>PyTorch</a:t>
            </a:r>
            <a:r>
              <a:rPr lang="en-US" sz="1400" dirty="0" smtClean="0"/>
              <a:t> :</a:t>
            </a:r>
          </a:p>
          <a:p>
            <a:pPr marL="114300" indent="0">
              <a:buNone/>
            </a:pPr>
            <a:endParaRPr lang="en-US" sz="1400" dirty="0" smtClean="0"/>
          </a:p>
          <a:p>
            <a:pPr marL="11430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- This involves creating a custom Dataset and preparing a </a:t>
            </a:r>
            <a:r>
              <a:rPr lang="en-US" sz="1400" dirty="0" err="1" smtClean="0"/>
              <a:t>DataLoader</a:t>
            </a:r>
            <a:r>
              <a:rPr lang="en-US" sz="1400" dirty="0" smtClean="0"/>
              <a:t> in </a:t>
            </a:r>
            <a:r>
              <a:rPr lang="en-US" sz="1400" dirty="0" err="1" smtClean="0"/>
              <a:t>Pytorch</a:t>
            </a:r>
            <a:r>
              <a:rPr lang="en-US" sz="1400" dirty="0" smtClean="0"/>
              <a:t>.</a:t>
            </a:r>
          </a:p>
          <a:p>
            <a:pPr marL="114300" indent="0">
              <a:buNone/>
            </a:pPr>
            <a:endParaRPr lang="en-US" sz="1400" dirty="0"/>
          </a:p>
          <a:p>
            <a:pPr marL="114300" indent="0">
              <a:buNone/>
            </a:pPr>
            <a:endParaRPr lang="en-US" sz="1400" dirty="0"/>
          </a:p>
          <a:p>
            <a:pPr marL="285750" indent="-171450">
              <a:buFont typeface="Arial" pitchFamily="34" charset="0"/>
              <a:buChar char="•"/>
            </a:pPr>
            <a:r>
              <a:rPr lang="en-US" sz="1400" dirty="0" smtClean="0"/>
              <a:t>Feeding the data to</a:t>
            </a:r>
            <a:r>
              <a:rPr lang="en-US" sz="1400" dirty="0" smtClean="0"/>
              <a:t> </a:t>
            </a:r>
            <a:r>
              <a:rPr lang="en-US" sz="1400" dirty="0"/>
              <a:t>a ResNet-18 model in </a:t>
            </a:r>
            <a:r>
              <a:rPr lang="en-US" sz="1400" dirty="0" err="1"/>
              <a:t>PyTorch</a:t>
            </a:r>
            <a:r>
              <a:rPr lang="en-US" sz="1400" dirty="0"/>
              <a:t> to perform Image </a:t>
            </a:r>
            <a:r>
              <a:rPr lang="en-US" sz="1400" dirty="0" smtClean="0"/>
              <a:t>Classification  :</a:t>
            </a:r>
          </a:p>
          <a:p>
            <a:pPr marL="114300" indent="0">
              <a:buNone/>
            </a:pPr>
            <a:endParaRPr lang="en-US" sz="1400" dirty="0" smtClean="0"/>
          </a:p>
          <a:p>
            <a:pPr marL="114300" indent="0">
              <a:buNone/>
            </a:pPr>
            <a:r>
              <a:rPr lang="en-US" sz="1400" dirty="0" smtClean="0"/>
              <a:t>         - </a:t>
            </a:r>
            <a:r>
              <a:rPr lang="en-US" sz="1400" dirty="0"/>
              <a:t>ResNet-18 is a convolutional neural network that is 18 layers deep</a:t>
            </a:r>
            <a:r>
              <a:rPr lang="en-US" sz="1400" dirty="0" smtClean="0"/>
              <a:t>.</a:t>
            </a:r>
          </a:p>
          <a:p>
            <a:pPr marL="114300" indent="0">
              <a:buNone/>
            </a:pPr>
            <a:r>
              <a:rPr lang="en-US" sz="1400" dirty="0" smtClean="0"/>
              <a:t>         - It is a </a:t>
            </a:r>
            <a:r>
              <a:rPr lang="en-IN" sz="1400" dirty="0"/>
              <a:t>Pre-trained Model for </a:t>
            </a:r>
            <a:r>
              <a:rPr lang="en-IN" sz="1400" dirty="0" err="1" smtClean="0"/>
              <a:t>PyTorch</a:t>
            </a:r>
            <a:r>
              <a:rPr lang="en-IN" sz="1400" dirty="0"/>
              <a:t>.</a:t>
            </a:r>
            <a:endParaRPr lang="en-US" sz="1400" dirty="0"/>
          </a:p>
          <a:p>
            <a:pPr marL="114300" indent="0">
              <a:buNone/>
            </a:pPr>
            <a:r>
              <a:rPr lang="en-US" sz="1400" dirty="0"/>
              <a:t>         - </a:t>
            </a:r>
            <a:r>
              <a:rPr lang="en-US" sz="1400" dirty="0" smtClean="0"/>
              <a:t>Use </a:t>
            </a:r>
            <a:r>
              <a:rPr lang="en-US" sz="1400" dirty="0"/>
              <a:t>a ResNet-18 model and train it on a COVID-19 Radiography </a:t>
            </a:r>
            <a:r>
              <a:rPr lang="en-US" sz="1400" dirty="0" smtClean="0"/>
              <a:t>dataset.</a:t>
            </a:r>
          </a:p>
          <a:p>
            <a:pPr marL="114300" indent="0">
              <a:buNone/>
            </a:pPr>
            <a:endParaRPr lang="en-US" sz="1400" dirty="0" smtClean="0"/>
          </a:p>
          <a:p>
            <a:pPr marL="114300" indent="0">
              <a:buNone/>
            </a:pPr>
            <a:endParaRPr lang="en-US" sz="1400" dirty="0"/>
          </a:p>
          <a:p>
            <a:pPr marL="114300" indent="0">
              <a:buNone/>
            </a:pPr>
            <a:r>
              <a:rPr lang="en-US" sz="1400" dirty="0" smtClean="0"/>
              <a:t>	</a:t>
            </a:r>
            <a:endParaRPr lang="en-IN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6816279"/>
      </p:ext>
    </p:extLst>
  </p:cSld>
  <p:clrMapOvr>
    <a:masterClrMapping/>
  </p:clrMapOvr>
</p:sld>
</file>

<file path=ppt/theme/theme1.xml><?xml version="1.0" encoding="utf-8"?>
<a:theme xmlns:a="http://schemas.openxmlformats.org/drawingml/2006/main" name="World After Coronavirus by Slidesgo">
  <a:themeElements>
    <a:clrScheme name="Simple Light">
      <a:dk1>
        <a:srgbClr val="040404"/>
      </a:dk1>
      <a:lt1>
        <a:srgbClr val="FFFFFF"/>
      </a:lt1>
      <a:dk2>
        <a:srgbClr val="F3F3F3"/>
      </a:dk2>
      <a:lt2>
        <a:srgbClr val="666666"/>
      </a:lt2>
      <a:accent1>
        <a:srgbClr val="FFF2CC"/>
      </a:accent1>
      <a:accent2>
        <a:srgbClr val="FFE599"/>
      </a:accent2>
      <a:accent3>
        <a:srgbClr val="FFD966"/>
      </a:accent3>
      <a:accent4>
        <a:srgbClr val="F1C232"/>
      </a:accent4>
      <a:accent5>
        <a:srgbClr val="BF9000"/>
      </a:accent5>
      <a:accent6>
        <a:srgbClr val="7F6000"/>
      </a:accent6>
      <a:hlink>
        <a:srgbClr val="04040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3106</TotalTime>
  <Words>528</Words>
  <Application>Microsoft Office PowerPoint</Application>
  <PresentationFormat>On-screen Show (16:9)</PresentationFormat>
  <Paragraphs>106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Abel</vt:lpstr>
      <vt:lpstr>Paytone One</vt:lpstr>
      <vt:lpstr>Inter</vt:lpstr>
      <vt:lpstr>Wingdings</vt:lpstr>
      <vt:lpstr>Roboto Condensed Light</vt:lpstr>
      <vt:lpstr>Comic Sans MS</vt:lpstr>
      <vt:lpstr>Verdana</vt:lpstr>
      <vt:lpstr>Archivo</vt:lpstr>
      <vt:lpstr>Unica One</vt:lpstr>
      <vt:lpstr>World After Coronavirus by Slidesgo</vt:lpstr>
      <vt:lpstr>Detecting COVID-19 with Chest X-Ray with Geo visualization of the  Dataset</vt:lpstr>
      <vt:lpstr>PROBLEM DEFINITION</vt:lpstr>
      <vt:lpstr>MOTIVATION.</vt:lpstr>
      <vt:lpstr>OBJECTIVES.</vt:lpstr>
      <vt:lpstr>Hardware and Software</vt:lpstr>
      <vt:lpstr>Dataset</vt:lpstr>
      <vt:lpstr>Dataset</vt:lpstr>
      <vt:lpstr>Libraries Used</vt:lpstr>
      <vt:lpstr>Theory</vt:lpstr>
      <vt:lpstr>Theory (continued)</vt:lpstr>
      <vt:lpstr>Archietecture Diagram.</vt:lpstr>
      <vt:lpstr>Implementation </vt:lpstr>
      <vt:lpstr>Implementation.</vt:lpstr>
      <vt:lpstr>PowerPoint Presentation</vt:lpstr>
      <vt:lpstr>THANK YOU.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eग्रामपंचायत</dc:title>
  <dc:creator>BHOLE SARKAR</dc:creator>
  <cp:lastModifiedBy>Mehul Lokhande</cp:lastModifiedBy>
  <cp:revision>28</cp:revision>
  <dcterms:modified xsi:type="dcterms:W3CDTF">2020-11-03T06:52:23Z</dcterms:modified>
</cp:coreProperties>
</file>