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320" r:id="rId3"/>
    <p:sldId id="257" r:id="rId4"/>
    <p:sldId id="305" r:id="rId5"/>
    <p:sldId id="306" r:id="rId6"/>
    <p:sldId id="311" r:id="rId7"/>
    <p:sldId id="310" r:id="rId8"/>
    <p:sldId id="309" r:id="rId9"/>
    <p:sldId id="312" r:id="rId10"/>
    <p:sldId id="313" r:id="rId11"/>
    <p:sldId id="314" r:id="rId12"/>
    <p:sldId id="317" r:id="rId13"/>
    <p:sldId id="315" r:id="rId14"/>
    <p:sldId id="316" r:id="rId15"/>
    <p:sldId id="318" r:id="rId16"/>
    <p:sldId id="307" r:id="rId17"/>
    <p:sldId id="308" r:id="rId18"/>
  </p:sldIdLst>
  <p:sldSz cx="9144000" cy="5143500" type="screen16x9"/>
  <p:notesSz cx="6858000" cy="9144000"/>
  <p:embeddedFontLst>
    <p:embeddedFont>
      <p:font typeface="Verdana" pitchFamily="34" charset="0"/>
      <p:regular r:id="rId20"/>
      <p:bold r:id="rId21"/>
      <p:italic r:id="rId22"/>
      <p:boldItalic r:id="rId23"/>
    </p:embeddedFont>
    <p:embeddedFont>
      <p:font typeface="Comic Sans MS" pitchFamily="66" charset="0"/>
      <p:regular r:id="rId24"/>
      <p:bold r:id="rId25"/>
      <p:italic r:id="rId26"/>
      <p:boldItalic r:id="rId27"/>
    </p:embeddedFont>
    <p:embeddedFont>
      <p:font typeface="Inter" charset="0"/>
      <p:regular r:id="rId28"/>
      <p:bold r:id="rId29"/>
    </p:embeddedFont>
    <p:embeddedFont>
      <p:font typeface="Paytone One" charset="0"/>
      <p:regular r:id="rId30"/>
    </p:embeddedFont>
    <p:embeddedFont>
      <p:font typeface="Abel" charset="0"/>
      <p:regular r:id="rId31"/>
    </p:embeddedFont>
    <p:embeddedFont>
      <p:font typeface="Unica One" charset="0"/>
      <p:regular r:id="rId32"/>
    </p:embeddedFont>
    <p:embeddedFont>
      <p:font typeface="Archiv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2CD321-272F-4D57-AD47-B48F0C42138A}">
  <a:tblStyle styleId="{852CD321-272F-4D57-AD47-B48F0C421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5" autoAdjust="0"/>
  </p:normalViewPr>
  <p:slideViewPr>
    <p:cSldViewPr snapToGrid="0">
      <p:cViewPr>
        <p:scale>
          <a:sx n="121" d="100"/>
          <a:sy n="121" d="100"/>
        </p:scale>
        <p:origin x="-346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679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12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55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5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5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73" r:id="rId4"/>
    <p:sldLayoutId id="2147483674" r:id="rId5"/>
    <p:sldLayoutId id="2147483675" r:id="rId6"/>
    <p:sldLayoutId id="2147483676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awsifurrahman/covid19-radiography-data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46">
            <a:off x="2965419" y="3275548"/>
            <a:ext cx="5598505" cy="876325"/>
          </a:xfrm>
        </p:spPr>
        <p:txBody>
          <a:bodyPr/>
          <a:lstStyle/>
          <a:p>
            <a:r>
              <a:rPr lang="en-US" sz="4400" dirty="0"/>
              <a:t>Detecting COVID-19 with Chest X-Ray with Geo visualization of the  </a:t>
            </a:r>
            <a:r>
              <a:rPr lang="en-US" sz="4400" dirty="0" smtClean="0"/>
              <a:t>Dataset</a:t>
            </a:r>
            <a:endParaRPr lang="en-US" sz="4400" dirty="0"/>
          </a:p>
        </p:txBody>
      </p:sp>
      <p:cxnSp>
        <p:nvCxnSpPr>
          <p:cNvPr id="9" name="Google Shape;204;p33"/>
          <p:cNvCxnSpPr/>
          <p:nvPr/>
        </p:nvCxnSpPr>
        <p:spPr>
          <a:xfrm>
            <a:off x="3014410" y="4152644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400" b="1" dirty="0" smtClean="0"/>
              <a:t>PART I : </a:t>
            </a:r>
            <a:r>
              <a:rPr lang="en-US" sz="1400" b="1" dirty="0" smtClean="0"/>
              <a:t>Image Classification Model</a:t>
            </a:r>
            <a:r>
              <a:rPr lang="en-IN" sz="1400" b="1" dirty="0" smtClean="0"/>
              <a:t> 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US" sz="1400" dirty="0"/>
              <a:t>Create custom Dataset and </a:t>
            </a:r>
            <a:r>
              <a:rPr lang="en-US" sz="1400" dirty="0" err="1"/>
              <a:t>DataLoader</a:t>
            </a:r>
            <a:r>
              <a:rPr lang="en-US" sz="1400" dirty="0"/>
              <a:t> in </a:t>
            </a:r>
            <a:r>
              <a:rPr lang="en-US" sz="1400" dirty="0" err="1" smtClean="0"/>
              <a:t>PyTorch</a:t>
            </a:r>
            <a:r>
              <a:rPr lang="en-US" sz="1400" dirty="0" smtClean="0"/>
              <a:t> :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- This involves creating a custom Dataset and preparing a </a:t>
            </a:r>
            <a:r>
              <a:rPr lang="en-US" sz="1400" dirty="0" err="1" smtClean="0"/>
              <a:t>DataLoader</a:t>
            </a:r>
            <a:r>
              <a:rPr lang="en-US" sz="1400" dirty="0" smtClean="0"/>
              <a:t> in </a:t>
            </a:r>
            <a:r>
              <a:rPr lang="en-US" sz="1400" dirty="0" err="1" smtClean="0"/>
              <a:t>Pytorch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285750" indent="-171450">
              <a:buFont typeface="Arial" pitchFamily="34" charset="0"/>
              <a:buChar char="•"/>
            </a:pPr>
            <a:r>
              <a:rPr lang="en-US" sz="1400" dirty="0"/>
              <a:t>Train a ResNet-18 model in </a:t>
            </a:r>
            <a:r>
              <a:rPr lang="en-US" sz="1400" dirty="0" err="1"/>
              <a:t>PyTorch</a:t>
            </a:r>
            <a:r>
              <a:rPr lang="en-US" sz="1400" dirty="0"/>
              <a:t> to perform Image </a:t>
            </a:r>
            <a:r>
              <a:rPr lang="en-US" sz="1400" dirty="0" smtClean="0"/>
              <a:t>Classification  :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         - </a:t>
            </a:r>
            <a:r>
              <a:rPr lang="en-US" sz="1400" dirty="0"/>
              <a:t>ResNet-18 is a convolutional neural network that is 18 layers deep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r>
              <a:rPr lang="en-US" sz="1400" dirty="0" smtClean="0"/>
              <a:t>         - It is a </a:t>
            </a:r>
            <a:r>
              <a:rPr lang="en-IN" sz="1400" dirty="0"/>
              <a:t>Pre-trained Model for </a:t>
            </a:r>
            <a:r>
              <a:rPr lang="en-IN" sz="1400" dirty="0" err="1" smtClean="0"/>
              <a:t>PyTorch</a:t>
            </a:r>
            <a:r>
              <a:rPr lang="en-IN" sz="1400" dirty="0"/>
              <a:t>.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- </a:t>
            </a:r>
            <a:r>
              <a:rPr lang="en-US" sz="1400" dirty="0" smtClean="0"/>
              <a:t>Use </a:t>
            </a:r>
            <a:r>
              <a:rPr lang="en-US" sz="1400" dirty="0"/>
              <a:t>a ResNet-18 model and train it on a COVID-19 Radiography </a:t>
            </a:r>
            <a:r>
              <a:rPr lang="en-US" sz="1400" dirty="0" smtClean="0"/>
              <a:t>dataset.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	</a:t>
            </a:r>
            <a:endParaRPr lang="en-IN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81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IN" sz="1400" b="1" dirty="0" smtClean="0"/>
              <a:t>PART II : </a:t>
            </a:r>
            <a:r>
              <a:rPr lang="en-US" sz="1400" b="1" dirty="0"/>
              <a:t>Geo visualization of the  Dataset</a:t>
            </a:r>
            <a:endParaRPr lang="en-IN" sz="1400" b="1" dirty="0" smtClean="0"/>
          </a:p>
          <a:p>
            <a:pPr marL="114300" indent="0">
              <a:buNone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/>
              <a:t>Access data via an </a:t>
            </a:r>
            <a:r>
              <a:rPr lang="en-IN" dirty="0" smtClean="0"/>
              <a:t>API by sending a GET request to the API.</a:t>
            </a: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Processing the received Data into a suitable JSON format.</a:t>
            </a: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Generate </a:t>
            </a:r>
            <a:r>
              <a:rPr lang="en-IN" dirty="0"/>
              <a:t>a </a:t>
            </a:r>
            <a:r>
              <a:rPr lang="en-IN" dirty="0" err="1" smtClean="0"/>
              <a:t>Choropleth</a:t>
            </a:r>
            <a:r>
              <a:rPr lang="en-IN" dirty="0" smtClean="0"/>
              <a:t> map , </a:t>
            </a:r>
            <a:r>
              <a:rPr lang="en-IN" dirty="0"/>
              <a:t>heat </a:t>
            </a:r>
            <a:r>
              <a:rPr lang="en-IN" dirty="0" smtClean="0"/>
              <a:t>map etc. with Circular Markers :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      - </a:t>
            </a:r>
            <a:r>
              <a:rPr lang="en-US" dirty="0" smtClean="0"/>
              <a:t>A </a:t>
            </a:r>
            <a:r>
              <a:rPr lang="en-US" dirty="0" err="1" smtClean="0">
                <a:solidFill>
                  <a:srgbClr val="00B050"/>
                </a:solidFill>
              </a:rPr>
              <a:t>Choropleth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dirty="0"/>
              <a:t>has shaded or patterned regions corresponding to a statistical variable that represents an aggregate summary of a geographic characteristic within each area.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- A </a:t>
            </a:r>
            <a:r>
              <a:rPr lang="en-US" dirty="0" smtClean="0">
                <a:solidFill>
                  <a:srgbClr val="FF0000"/>
                </a:solidFill>
              </a:rPr>
              <a:t>Heat </a:t>
            </a:r>
            <a:r>
              <a:rPr lang="en-US" dirty="0">
                <a:solidFill>
                  <a:srgbClr val="FF0000"/>
                </a:solidFill>
              </a:rPr>
              <a:t>map </a:t>
            </a:r>
            <a:r>
              <a:rPr lang="en-US" dirty="0"/>
              <a:t>is a data visualization technique that shows magnitude of a phenomenon as two dimensional colors.</a:t>
            </a:r>
          </a:p>
          <a:p>
            <a:pPr marL="114300" indent="0">
              <a:buNone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Convert </a:t>
            </a:r>
            <a:r>
              <a:rPr lang="en-IN" dirty="0" err="1"/>
              <a:t>Jupyter</a:t>
            </a:r>
            <a:r>
              <a:rPr lang="en-IN" dirty="0"/>
              <a:t> notebook to </a:t>
            </a:r>
            <a:r>
              <a:rPr lang="en-IN" dirty="0" smtClean="0"/>
              <a:t>dashboard : This step generates a “.html” file , which provides a suitable dashboard.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5158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2956" y="352262"/>
            <a:ext cx="5081400" cy="674700"/>
          </a:xfrm>
        </p:spPr>
        <p:txBody>
          <a:bodyPr/>
          <a:lstStyle/>
          <a:p>
            <a:r>
              <a:rPr lang="en-IN" dirty="0" smtClean="0"/>
              <a:t>Theory (continued)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67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396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Archietecture</a:t>
            </a:r>
            <a:r>
              <a:rPr lang="en-US" dirty="0" smtClean="0"/>
              <a:t> Diagram.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3726180" cy="417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80" y="965200"/>
            <a:ext cx="432816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650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</a:t>
            </a:r>
            <a:endParaRPr lang="en-IN" dirty="0"/>
          </a:p>
        </p:txBody>
      </p:sp>
      <p:pic>
        <p:nvPicPr>
          <p:cNvPr id="2050" name="Picture 2" descr="C:\Users\91906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8" y="996381"/>
            <a:ext cx="6974667" cy="38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572500" y="440475"/>
            <a:ext cx="5715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Implementation.</a:t>
            </a:r>
            <a:endParaRPr lang="en-IN" dirty="0"/>
          </a:p>
        </p:txBody>
      </p:sp>
      <p:pic>
        <p:nvPicPr>
          <p:cNvPr id="5" name="Picture 3" descr="C:\Users\91906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1" y="1143645"/>
            <a:ext cx="7258445" cy="3914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8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536932" y="1524415"/>
            <a:ext cx="7817700" cy="37857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IN" sz="1400" dirty="0" smtClean="0"/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Thus this dashboard will help in easy geo visualisation of the 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cases </a:t>
            </a:r>
            <a:r>
              <a:rPr lang="en-GB" sz="1400" dirty="0">
                <a:latin typeface="Verdana" pitchFamily="34" charset="0"/>
                <a:ea typeface="Verdana" pitchFamily="34" charset="0"/>
              </a:rPr>
              <a:t>around different regions of the world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 machine </a:t>
            </a:r>
            <a:r>
              <a:rPr lang="en-GB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learning model </a:t>
            </a:r>
            <a:r>
              <a:rPr lang="en-GB" sz="14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helps </a:t>
            </a:r>
            <a:r>
              <a:rPr lang="en-GB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classifying and identifying the respective condition of the patient.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 This will provide consulting advice to doctors and help in speedy treatment.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and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46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lt1"/>
              </a:solidFill>
              <a:latin typeface="Unica One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857247" y="1007339"/>
            <a:ext cx="5238751" cy="1640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4800" b="1" dirty="0" smtClean="0">
                <a:latin typeface="Verdana" pitchFamily="34" charset="0"/>
                <a:ea typeface="Verdana" pitchFamily="34" charset="0"/>
              </a:rPr>
              <a:t>Suggestions?</a:t>
            </a:r>
            <a:endParaRPr sz="48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3216431" y="27328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8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YOU.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Team Baltic Knights:</a:t>
            </a:r>
            <a:endParaRPr lang="en-US" sz="1800" b="1" dirty="0"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46">
            <a:off x="3130568" y="2749440"/>
            <a:ext cx="5407564" cy="2139919"/>
          </a:xfrm>
        </p:spPr>
        <p:txBody>
          <a:bodyPr/>
          <a:lstStyle/>
          <a:p>
            <a:r>
              <a:rPr lang="en-US" sz="1400" b="0" dirty="0" smtClean="0">
                <a:latin typeface="Verdana" pitchFamily="34" charset="0"/>
                <a:ea typeface="Verdana" pitchFamily="34" charset="0"/>
              </a:rPr>
              <a:t/>
            </a:r>
            <a:br>
              <a:rPr lang="en-US" sz="1400" b="0" dirty="0" smtClean="0">
                <a:latin typeface="Verdana" pitchFamily="34" charset="0"/>
                <a:ea typeface="Verdana" pitchFamily="34" charset="0"/>
              </a:rPr>
            </a:br>
            <a:r>
              <a:rPr lang="en-US" sz="1800" dirty="0" smtClean="0">
                <a:latin typeface="Verdana" pitchFamily="34" charset="0"/>
                <a:ea typeface="Verdana" pitchFamily="34" charset="0"/>
              </a:rPr>
              <a:t>Project Guide</a:t>
            </a:r>
            <a:r>
              <a:rPr lang="en-US" sz="1800" dirty="0">
                <a:latin typeface="Verdana" pitchFamily="34" charset="0"/>
                <a:ea typeface="Verdana" pitchFamily="34" charset="0"/>
              </a:rPr>
              <a:t>: </a:t>
            </a:r>
            <a:r>
              <a:rPr lang="en-US" sz="1800" dirty="0" smtClean="0">
                <a:latin typeface="Verdana" pitchFamily="34" charset="0"/>
                <a:ea typeface="Verdana" pitchFamily="34" charset="0"/>
              </a:rPr>
              <a:t>Mr. Rajesh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</a:rPr>
              <a:t>Lomte</a:t>
            </a:r>
            <a:r>
              <a:rPr lang="en-US" sz="1400" b="0" dirty="0" smtClean="0">
                <a:latin typeface="Verdana" pitchFamily="34" charset="0"/>
                <a:ea typeface="Verdana" pitchFamily="34" charset="0"/>
              </a:rPr>
              <a:t/>
            </a:r>
            <a:br>
              <a:rPr lang="en-US" sz="1400" b="0" dirty="0" smtClean="0">
                <a:latin typeface="Verdana" pitchFamily="34" charset="0"/>
                <a:ea typeface="Verdana" pitchFamily="34" charset="0"/>
              </a:rPr>
            </a:br>
            <a:r>
              <a:rPr lang="en-US" sz="1400" b="0" dirty="0" smtClean="0">
                <a:latin typeface="Verdana" pitchFamily="34" charset="0"/>
                <a:ea typeface="Verdana" pitchFamily="34" charset="0"/>
              </a:rPr>
              <a:t/>
            </a:r>
            <a:br>
              <a:rPr lang="en-US" sz="1400" b="0" dirty="0" smtClean="0">
                <a:latin typeface="Verdana" pitchFamily="34" charset="0"/>
                <a:ea typeface="Verdana" pitchFamily="34" charset="0"/>
              </a:rPr>
            </a:br>
            <a:r>
              <a:rPr lang="en-US" sz="1400" dirty="0" smtClean="0">
                <a:latin typeface="Verdana" pitchFamily="34" charset="0"/>
                <a:ea typeface="Verdana" pitchFamily="34" charset="0"/>
              </a:rPr>
              <a:t>Team Members: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/>
            </a:r>
            <a:br>
              <a:rPr lang="en-US" sz="1400" b="0" dirty="0">
                <a:latin typeface="Verdana" pitchFamily="34" charset="0"/>
                <a:ea typeface="Verdana" pitchFamily="34" charset="0"/>
              </a:rPr>
            </a:br>
            <a:r>
              <a:rPr lang="en-US" sz="1400" b="0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0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0" dirty="0" smtClean="0">
                <a:latin typeface="Verdana" pitchFamily="34" charset="0"/>
                <a:ea typeface="Verdana" pitchFamily="34" charset="0"/>
              </a:rPr>
              <a:t>(TE COC 339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)</a:t>
            </a:r>
            <a:br>
              <a:rPr lang="en-US" sz="1400" b="0" dirty="0">
                <a:latin typeface="Verdana" pitchFamily="34" charset="0"/>
                <a:ea typeface="Verdana" pitchFamily="34" charset="0"/>
              </a:rPr>
            </a:br>
            <a:r>
              <a:rPr lang="en-US" sz="1400" b="0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0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(TE COC 331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)</a:t>
            </a:r>
            <a:br>
              <a:rPr lang="en-US" sz="1400" b="0" dirty="0">
                <a:latin typeface="Verdana" pitchFamily="34" charset="0"/>
                <a:ea typeface="Verdana" pitchFamily="34" charset="0"/>
              </a:rPr>
            </a:br>
            <a:r>
              <a:rPr lang="en-US" sz="1400" b="0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0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(TE COC 308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)</a:t>
            </a:r>
            <a:br>
              <a:rPr lang="en-US" sz="1400" b="0" dirty="0">
                <a:latin typeface="Verdana" pitchFamily="34" charset="0"/>
                <a:ea typeface="Verdana" pitchFamily="34" charset="0"/>
              </a:rPr>
            </a:br>
            <a:r>
              <a:rPr lang="en-US" sz="1400" b="0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0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0">
                <a:latin typeface="Verdana" pitchFamily="34" charset="0"/>
                <a:ea typeface="Verdana" pitchFamily="34" charset="0"/>
              </a:rPr>
              <a:t>(TE COC 332</a:t>
            </a:r>
            <a:r>
              <a:rPr lang="en-US" sz="1400" b="0" dirty="0">
                <a:latin typeface="Verdana" pitchFamily="34" charset="0"/>
                <a:ea typeface="Verdana" pitchFamily="34" charset="0"/>
              </a:rPr>
              <a:t>)</a:t>
            </a:r>
            <a:br>
              <a:rPr lang="en-US" sz="1400" b="0" dirty="0">
                <a:latin typeface="Verdana" pitchFamily="34" charset="0"/>
                <a:ea typeface="Verdana" pitchFamily="34" charset="0"/>
              </a:rPr>
            </a:br>
            <a:endParaRPr lang="en-US" sz="1400" b="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946">
            <a:off x="3009974" y="298379"/>
            <a:ext cx="5924559" cy="158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aytone One"/>
              <a:buNone/>
              <a:defRPr sz="5200" b="1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aytone One"/>
              <a:buNone/>
              <a:defRPr sz="96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aytone One"/>
              <a:buNone/>
              <a:defRPr sz="96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aytone One"/>
              <a:buNone/>
              <a:defRPr sz="96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aytone One"/>
              <a:buNone/>
              <a:defRPr sz="96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aytone One"/>
              <a:buNone/>
              <a:defRPr sz="96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aytone One"/>
              <a:buNone/>
              <a:defRPr sz="96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aytone One"/>
              <a:buNone/>
              <a:defRPr sz="96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aytone One"/>
              <a:buNone/>
              <a:defRPr sz="96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3200" dirty="0" smtClean="0">
                <a:latin typeface="Verdana" pitchFamily="34" charset="0"/>
                <a:ea typeface="Verdana" pitchFamily="34" charset="0"/>
              </a:rPr>
              <a:t>SDL Project</a:t>
            </a:r>
            <a:r>
              <a:rPr lang="en-US" sz="1400" b="0" dirty="0" smtClean="0">
                <a:latin typeface="Verdana" pitchFamily="34" charset="0"/>
                <a:ea typeface="Verdana" pitchFamily="34" charset="0"/>
              </a:rPr>
              <a:t/>
            </a:r>
            <a:br>
              <a:rPr lang="en-US" sz="1400" b="0" dirty="0" smtClean="0">
                <a:latin typeface="Verdana" pitchFamily="34" charset="0"/>
                <a:ea typeface="Verdana" pitchFamily="34" charset="0"/>
              </a:rPr>
            </a:br>
            <a:endParaRPr lang="en-US" sz="1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07950" y="1740727"/>
            <a:ext cx="2635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Department Of </a:t>
            </a:r>
          </a:p>
          <a:p>
            <a:r>
              <a:rPr lang="en-US" sz="2400" b="1" dirty="0" smtClean="0"/>
              <a:t>Computer Engineering.</a:t>
            </a:r>
          </a:p>
          <a:p>
            <a:endParaRPr lang="en-US" sz="2400" b="1" dirty="0"/>
          </a:p>
          <a:p>
            <a:r>
              <a:rPr lang="en-US" sz="1600" dirty="0" smtClean="0"/>
              <a:t>Academic Year:2020-21.</a:t>
            </a:r>
          </a:p>
          <a:p>
            <a:r>
              <a:rPr lang="en-US" sz="1600" dirty="0" err="1" smtClean="0"/>
              <a:t>Semester:V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64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815289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Create an image classification model that can predict Chest X-Ray scans that belong to one of the three classes with a reasonably high accuracy.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Visualize </a:t>
            </a:r>
            <a:r>
              <a:rPr lang="en-US" sz="1800" dirty="0"/>
              <a:t>the number of cases of covid-19 using different maps.</a:t>
            </a:r>
            <a:endParaRPr lang="en-IN" sz="1800"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PROBLEM DEFINITION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4"/>
            <a:ext cx="7175700" cy="400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Watching the huge impact of covid-19 on global level, it is time to design and develop some smart and effective solutions. 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 Medical staff and doctors have played a major role in tackling the pandemic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In order to assist these </a:t>
            </a:r>
            <a:r>
              <a:rPr lang="en-GB" sz="1400" dirty="0" err="1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Covid</a:t>
            </a:r>
            <a:r>
              <a:rPr lang="en-GB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 warriors, we have designed a machine learning model that helps classifying and identifying the respective condition of the patient</a:t>
            </a:r>
            <a:r>
              <a:rPr lang="en-GB" sz="14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 This will provide consulting advice to doctors and help in speedy treatment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For assisting administrative field, we are developing a dashboard which provides geo visualisation of the cases around different regions of the world.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MOTIVATION.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651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Create an image classification model that can </a:t>
            </a:r>
            <a:r>
              <a:rPr lang="en-US" sz="1400" dirty="0" smtClean="0"/>
              <a:t>classify the Chest </a:t>
            </a:r>
            <a:r>
              <a:rPr lang="en-US" sz="1400" dirty="0"/>
              <a:t>X-Ray scans 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into one of the 3 categories – Normal , Covid-19 or </a:t>
            </a:r>
            <a:r>
              <a:rPr lang="en-IN" sz="1400" dirty="0" smtClean="0"/>
              <a:t>Viral </a:t>
            </a:r>
            <a:r>
              <a:rPr lang="en-IN" sz="1400" dirty="0" err="1" smtClean="0"/>
              <a:t>Pneuomonia</a:t>
            </a:r>
            <a:r>
              <a:rPr lang="en-IN" sz="1400" dirty="0" smtClean="0"/>
              <a:t>.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Classifying, will help predict the accurate disease or result.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Generate different visual maps like – Heat Map </a:t>
            </a:r>
            <a:r>
              <a:rPr lang="en-GB" sz="1400" dirty="0">
                <a:latin typeface="Verdana" pitchFamily="34" charset="0"/>
                <a:ea typeface="Verdana" pitchFamily="34" charset="0"/>
              </a:rPr>
              <a:t>,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Choropleth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Map etc. with Circular Markers for better visuals.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itchFamily="34" charset="0"/>
                <a:ea typeface="Verdana" pitchFamily="34" charset="0"/>
              </a:rPr>
              <a:t>Convert </a:t>
            </a:r>
            <a:r>
              <a:rPr lang="en-US" sz="1400" dirty="0" err="1">
                <a:latin typeface="Verdana" pitchFamily="34" charset="0"/>
                <a:ea typeface="Verdana" pitchFamily="34" charset="0"/>
              </a:rPr>
              <a:t>Jupyter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 notebook to dashboard.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1400" dirty="0" smtClean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928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600" dirty="0" smtClean="0"/>
              <a:t>Any OS which can support </a:t>
            </a:r>
            <a:r>
              <a:rPr lang="en-IN" sz="1600" dirty="0" err="1" smtClean="0"/>
              <a:t>Jupyter</a:t>
            </a:r>
            <a:r>
              <a:rPr lang="en-IN" sz="1600" dirty="0" smtClean="0"/>
              <a:t> </a:t>
            </a:r>
            <a:r>
              <a:rPr lang="en-IN" sz="1600" dirty="0" err="1" smtClean="0"/>
              <a:t>NoteBook</a:t>
            </a:r>
            <a:r>
              <a:rPr lang="en-IN" sz="1600" dirty="0" smtClean="0"/>
              <a:t> .</a:t>
            </a:r>
          </a:p>
          <a:p>
            <a:endParaRPr lang="en-IN" sz="1600" dirty="0"/>
          </a:p>
          <a:p>
            <a:r>
              <a:rPr lang="en-IN" sz="1600" dirty="0" smtClean="0"/>
              <a:t>Anaconda or </a:t>
            </a:r>
            <a:r>
              <a:rPr lang="en-IN" sz="1600" dirty="0" err="1" smtClean="0"/>
              <a:t>Jupyter</a:t>
            </a:r>
            <a:r>
              <a:rPr lang="en-IN" sz="1600" dirty="0" smtClean="0"/>
              <a:t> Notebook </a:t>
            </a:r>
            <a:r>
              <a:rPr lang="en-IN" sz="1600" dirty="0" err="1" smtClean="0"/>
              <a:t>Kaggle</a:t>
            </a:r>
            <a:r>
              <a:rPr lang="en-IN" sz="1600" dirty="0" smtClean="0"/>
              <a:t> Kernel.</a:t>
            </a:r>
          </a:p>
          <a:p>
            <a:endParaRPr lang="en-IN" sz="1600" dirty="0" smtClean="0"/>
          </a:p>
          <a:p>
            <a:r>
              <a:rPr lang="en-IN" sz="1600" dirty="0" smtClean="0"/>
              <a:t>Python (any version above 3).</a:t>
            </a:r>
          </a:p>
          <a:p>
            <a:endParaRPr lang="en-IN" sz="1600" dirty="0"/>
          </a:p>
          <a:p>
            <a:r>
              <a:rPr lang="en-IN" sz="1600" dirty="0" smtClean="0"/>
              <a:t>Browser.</a:t>
            </a:r>
          </a:p>
          <a:p>
            <a:pPr marL="114300" indent="0">
              <a:buNone/>
            </a:pPr>
            <a:r>
              <a:rPr lang="en-IN" sz="1600" dirty="0"/>
              <a:t>	</a:t>
            </a:r>
            <a:endParaRPr lang="en-IN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and </a:t>
            </a:r>
            <a:r>
              <a:rPr lang="en-IN" dirty="0"/>
              <a:t>S</a:t>
            </a:r>
            <a:r>
              <a:rPr lang="en-IN" dirty="0" smtClean="0"/>
              <a:t>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API </a:t>
            </a:r>
            <a:r>
              <a:rPr lang="en-IN" b="1" dirty="0"/>
              <a:t>for Geo-visualisation</a:t>
            </a:r>
            <a:r>
              <a:rPr lang="en-IN" dirty="0"/>
              <a:t> : </a:t>
            </a:r>
            <a:r>
              <a:rPr lang="en-GB" dirty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https://covid19api.com</a:t>
            </a:r>
            <a:r>
              <a:rPr lang="en-GB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/</a:t>
            </a:r>
            <a:endParaRPr lang="en-IN" dirty="0" smtClean="0">
              <a:solidFill>
                <a:srgbClr val="00B0F0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JSON response </a:t>
            </a:r>
            <a:r>
              <a:rPr lang="en-IN" dirty="0" err="1" smtClean="0">
                <a:solidFill>
                  <a:schemeClr val="tx1"/>
                </a:solidFill>
              </a:rPr>
              <a:t>recieve</a:t>
            </a:r>
            <a:r>
              <a:rPr lang="en-IN" dirty="0" smtClean="0">
                <a:solidFill>
                  <a:schemeClr val="tx1"/>
                </a:solidFill>
              </a:rPr>
              <a:t> by the API GET request: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pic>
        <p:nvPicPr>
          <p:cNvPr id="1026" name="Picture 2" descr="D:\College Projects\SDL Project\Python World Map Geovisualization Dashboard using Covid Data\Resourses\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771650"/>
            <a:ext cx="8058325" cy="3288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1815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606300" y="1303698"/>
            <a:ext cx="7817700" cy="3785700"/>
          </a:xfrm>
        </p:spPr>
        <p:txBody>
          <a:bodyPr/>
          <a:lstStyle/>
          <a:p>
            <a:r>
              <a:rPr lang="en-IN" b="1" dirty="0" smtClean="0"/>
              <a:t>Dataset for Classification : 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www.kaggle.com/tawsifurrahman/covid19-radiography-database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b="1" dirty="0" smtClean="0"/>
              <a:t>Description of Dataset :</a:t>
            </a:r>
          </a:p>
          <a:p>
            <a:pPr marL="114300" indent="0">
              <a:buNone/>
            </a:pPr>
            <a:endParaRPr lang="en-IN" b="1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database of chest X-ray images for COVID-19 positive cases along with Normal and Viral Pneumonia images</a:t>
            </a:r>
            <a:r>
              <a:rPr lang="en-US" dirty="0" smtClean="0"/>
              <a:t>.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There are </a:t>
            </a:r>
            <a:r>
              <a:rPr lang="en-US" dirty="0"/>
              <a:t>219 COVID-19 positive images, 1341 normal images and 1345 viral </a:t>
            </a:r>
            <a:r>
              <a:rPr lang="en-US" dirty="0" err="1"/>
              <a:t>pneuomonia</a:t>
            </a:r>
            <a:r>
              <a:rPr lang="en-US" dirty="0"/>
              <a:t> </a:t>
            </a:r>
            <a:r>
              <a:rPr lang="en-US" dirty="0" smtClean="0"/>
              <a:t>images.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This database if open source and researchers </a:t>
            </a:r>
            <a:r>
              <a:rPr lang="en-US" dirty="0"/>
              <a:t>can use this database to produce useful and impactful scholarly work on COVID-19, which can help in tackling this pandemic. </a:t>
            </a:r>
            <a:r>
              <a:rPr lang="en-IN" b="1" dirty="0"/>
              <a:t>	</a:t>
            </a:r>
            <a:endParaRPr lang="en-IN" b="1" dirty="0" smtClean="0"/>
          </a:p>
          <a:p>
            <a:pPr marL="285750" indent="-171450">
              <a:buFont typeface="Arial" pitchFamily="34" charset="0"/>
              <a:buChar char="•"/>
            </a:pPr>
            <a:endParaRPr lang="en-IN" b="1" dirty="0"/>
          </a:p>
          <a:p>
            <a:pPr marL="114300" indent="0">
              <a:buNone/>
            </a:pPr>
            <a:r>
              <a:rPr lang="en-IN" b="1" dirty="0" smtClean="0"/>
              <a:t>      Format of Dataset :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/>
              <a:t>All the images are in Portable Network Graphics (PNG) file format and resolution is 1024*1024 pixels, which can be easily converted to 224*224 or 227*227 pixels typically required by the popular Convolutional Neural Networks (CNNs).</a:t>
            </a:r>
            <a:endParaRPr lang="en-IN" b="1" dirty="0" smtClean="0"/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dirty="0" smtClean="0"/>
              <a:t>			</a:t>
            </a:r>
            <a:r>
              <a:rPr lang="en-IN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2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err="1"/>
              <a:t>n</a:t>
            </a:r>
            <a:r>
              <a:rPr lang="en-IN" dirty="0" err="1" smtClean="0"/>
              <a:t>umpy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/>
              <a:t>p</a:t>
            </a:r>
            <a:r>
              <a:rPr lang="en-IN" dirty="0" smtClean="0"/>
              <a:t>andas</a:t>
            </a:r>
          </a:p>
          <a:p>
            <a:pPr>
              <a:lnSpc>
                <a:spcPct val="150000"/>
              </a:lnSpc>
            </a:pPr>
            <a:r>
              <a:rPr lang="en-IN" dirty="0"/>
              <a:t>t</a:t>
            </a:r>
            <a:r>
              <a:rPr lang="en-IN" dirty="0" smtClean="0"/>
              <a:t>orch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t</a:t>
            </a:r>
            <a:r>
              <a:rPr lang="en-IN" dirty="0" err="1" smtClean="0"/>
              <a:t>orchvision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random</a:t>
            </a:r>
          </a:p>
          <a:p>
            <a:pPr>
              <a:lnSpc>
                <a:spcPct val="150000"/>
              </a:lnSpc>
            </a:pPr>
            <a:r>
              <a:rPr lang="en-IN" dirty="0"/>
              <a:t>f</a:t>
            </a:r>
            <a:r>
              <a:rPr lang="en-IN" dirty="0" smtClean="0"/>
              <a:t>olium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json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http.client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547525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589</Words>
  <Application>Microsoft Office PowerPoint</Application>
  <PresentationFormat>On-screen Show (16:9)</PresentationFormat>
  <Paragraphs>119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Verdana</vt:lpstr>
      <vt:lpstr>Comic Sans MS</vt:lpstr>
      <vt:lpstr>Roboto Condensed Light</vt:lpstr>
      <vt:lpstr>Inter</vt:lpstr>
      <vt:lpstr>Paytone One</vt:lpstr>
      <vt:lpstr>Abel</vt:lpstr>
      <vt:lpstr>Wingdings</vt:lpstr>
      <vt:lpstr>Unica One</vt:lpstr>
      <vt:lpstr>Archivo</vt:lpstr>
      <vt:lpstr>World After Coronavirus by Slidesgo</vt:lpstr>
      <vt:lpstr>Detecting COVID-19 with Chest X-Ray with Geo visualization of the  Dataset</vt:lpstr>
      <vt:lpstr> Project Guide: Mr. Rajesh Lomte  Team Members: Rohit Naikade (TE COC 339) Mehul Lokhande (TE COC 331) Vijay Dabhade (TE COC 308) Govind Madankar (TE COC 332) </vt:lpstr>
      <vt:lpstr>PROBLEM DEFINITION</vt:lpstr>
      <vt:lpstr>MOTIVATION.</vt:lpstr>
      <vt:lpstr>OBJECTIVES.</vt:lpstr>
      <vt:lpstr>Hardware and Software</vt:lpstr>
      <vt:lpstr>Dataset</vt:lpstr>
      <vt:lpstr>Dataset</vt:lpstr>
      <vt:lpstr>Libraries Used</vt:lpstr>
      <vt:lpstr>Theory</vt:lpstr>
      <vt:lpstr>Theory (continued)</vt:lpstr>
      <vt:lpstr>Archietecture Diagram.</vt:lpstr>
      <vt:lpstr>Implementation </vt:lpstr>
      <vt:lpstr>Implementation.</vt:lpstr>
      <vt:lpstr>Applications and Conclusion</vt:lpstr>
      <vt:lpstr>PowerPoint Presentation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dc:creator>BHOLE SARKAR</dc:creator>
  <cp:lastModifiedBy>Mehul Lokhande</cp:lastModifiedBy>
  <cp:revision>30</cp:revision>
  <dcterms:modified xsi:type="dcterms:W3CDTF">2020-12-14T17:23:17Z</dcterms:modified>
</cp:coreProperties>
</file>