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baa54313297ffa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baa54313297ffa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baa54313297ffa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baa54313297ffa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baa54313297ffa8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baa54313297ffa8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ef5104a9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ef5104a9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baa54313297ffa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baa54313297ffa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0f5205c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0f5205c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baa54313297ffa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baa54313297ffa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0f5205c5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0f5205c5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ef5104a9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ef5104a9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ef5104a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ef5104a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ef5104a9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ef5104a9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0f5205c5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0f5205c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ef5104a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ef5104a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108e1ace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108e1ace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0f5205c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0f5205c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ef5104a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ef5104a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baa54313297ffa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baa54313297ffa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9.jpg"/><Relationship Id="rId5"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73400" y="1781525"/>
            <a:ext cx="85206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E-GRAM</a:t>
            </a:r>
            <a:endParaRPr/>
          </a:p>
        </p:txBody>
      </p:sp>
      <p:pic>
        <p:nvPicPr>
          <p:cNvPr id="55" name="Google Shape;55;p13"/>
          <p:cNvPicPr preferRelativeResize="0"/>
          <p:nvPr/>
        </p:nvPicPr>
        <p:blipFill>
          <a:blip r:embed="rId3">
            <a:alphaModFix/>
          </a:blip>
          <a:stretch>
            <a:fillRect/>
          </a:stretch>
        </p:blipFill>
        <p:spPr>
          <a:xfrm>
            <a:off x="5514475" y="172875"/>
            <a:ext cx="3570825" cy="792600"/>
          </a:xfrm>
          <a:prstGeom prst="rect">
            <a:avLst/>
          </a:prstGeom>
          <a:noFill/>
          <a:ln>
            <a:noFill/>
          </a:ln>
        </p:spPr>
      </p:pic>
      <p:pic>
        <p:nvPicPr>
          <p:cNvPr id="56" name="Google Shape;56;p13"/>
          <p:cNvPicPr preferRelativeResize="0"/>
          <p:nvPr/>
        </p:nvPicPr>
        <p:blipFill>
          <a:blip r:embed="rId4">
            <a:alphaModFix/>
          </a:blip>
          <a:stretch>
            <a:fillRect/>
          </a:stretch>
        </p:blipFill>
        <p:spPr>
          <a:xfrm>
            <a:off x="143173" y="172875"/>
            <a:ext cx="2598750" cy="112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132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SDLC</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Communication</a:t>
            </a:r>
            <a:endParaRPr/>
          </a:p>
          <a:p>
            <a:pPr indent="-342900" lvl="0" marL="457200" rtl="0" algn="l">
              <a:spcBef>
                <a:spcPts val="0"/>
              </a:spcBef>
              <a:spcAft>
                <a:spcPts val="0"/>
              </a:spcAft>
              <a:buSzPts val="1800"/>
              <a:buChar char="●"/>
            </a:pPr>
            <a:r>
              <a:rPr lang="en-GB"/>
              <a:t>Planning - 3 M’s</a:t>
            </a:r>
            <a:endParaRPr/>
          </a:p>
          <a:p>
            <a:pPr indent="-342900" lvl="0" marL="457200" rtl="0" algn="l">
              <a:spcBef>
                <a:spcPts val="0"/>
              </a:spcBef>
              <a:spcAft>
                <a:spcPts val="0"/>
              </a:spcAft>
              <a:buSzPts val="1800"/>
              <a:buChar char="●"/>
            </a:pPr>
            <a:r>
              <a:rPr lang="en-GB"/>
              <a:t>Modelling - used Agile</a:t>
            </a:r>
            <a:endParaRPr/>
          </a:p>
          <a:p>
            <a:pPr indent="-342900" lvl="0" marL="457200" rtl="0" algn="l">
              <a:spcBef>
                <a:spcPts val="0"/>
              </a:spcBef>
              <a:spcAft>
                <a:spcPts val="0"/>
              </a:spcAft>
              <a:buSzPts val="1800"/>
              <a:buChar char="●"/>
            </a:pPr>
            <a:r>
              <a:rPr lang="en-GB"/>
              <a:t>Construction </a:t>
            </a:r>
            <a:endParaRPr/>
          </a:p>
          <a:p>
            <a:pPr indent="-317500" lvl="1" marL="914400" rtl="0" algn="l">
              <a:spcBef>
                <a:spcPts val="0"/>
              </a:spcBef>
              <a:spcAft>
                <a:spcPts val="0"/>
              </a:spcAft>
              <a:buSzPts val="1400"/>
              <a:buChar char="○"/>
            </a:pPr>
            <a:r>
              <a:rPr lang="en-GB"/>
              <a:t>Coding</a:t>
            </a:r>
            <a:endParaRPr/>
          </a:p>
          <a:p>
            <a:pPr indent="-317500" lvl="1" marL="914400" rtl="0" algn="l">
              <a:spcBef>
                <a:spcPts val="0"/>
              </a:spcBef>
              <a:spcAft>
                <a:spcPts val="0"/>
              </a:spcAft>
              <a:buSzPts val="1400"/>
              <a:buChar char="○"/>
            </a:pPr>
            <a:r>
              <a:rPr lang="en-GB"/>
              <a:t>2 V’s</a:t>
            </a:r>
            <a:endParaRPr/>
          </a:p>
          <a:p>
            <a:pPr indent="-342900" lvl="0" marL="457200" rtl="0" algn="l">
              <a:spcBef>
                <a:spcPts val="0"/>
              </a:spcBef>
              <a:spcAft>
                <a:spcPts val="0"/>
              </a:spcAft>
              <a:buSzPts val="1800"/>
              <a:buChar char="●"/>
            </a:pPr>
            <a:r>
              <a:rPr lang="en-GB"/>
              <a:t>Deployment</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Waterfall model</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Write and Explain this points</a:t>
            </a:r>
            <a:endParaRPr/>
          </a:p>
        </p:txBody>
      </p:sp>
      <p:sp>
        <p:nvSpPr>
          <p:cNvPr id="126" name="Google Shape;126;p23"/>
          <p:cNvSpPr/>
          <p:nvPr/>
        </p:nvSpPr>
        <p:spPr>
          <a:xfrm>
            <a:off x="4281846" y="1609275"/>
            <a:ext cx="4550453" cy="3298650"/>
          </a:xfrm>
          <a:prstGeom prst="rect">
            <a:avLst/>
          </a:prstGeom>
          <a:noFill/>
          <a:ln>
            <a:noFill/>
          </a:ln>
        </p:spPr>
      </p:sp>
      <p:sp>
        <p:nvSpPr>
          <p:cNvPr id="127" name="Google Shape;127;p23"/>
          <p:cNvSpPr/>
          <p:nvPr/>
        </p:nvSpPr>
        <p:spPr>
          <a:xfrm>
            <a:off x="611599" y="1945125"/>
            <a:ext cx="3499200" cy="3298650"/>
          </a:xfrm>
          <a:prstGeom prst="rect">
            <a:avLst/>
          </a:prstGeom>
          <a:no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JIRA</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Extra images (remove this slide)</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5"/>
          <p:cNvPicPr preferRelativeResize="0"/>
          <p:nvPr/>
        </p:nvPicPr>
        <p:blipFill>
          <a:blip r:embed="rId3">
            <a:alphaModFix/>
          </a:blip>
          <a:stretch>
            <a:fillRect/>
          </a:stretch>
        </p:blipFill>
        <p:spPr>
          <a:xfrm>
            <a:off x="4511850" y="1090113"/>
            <a:ext cx="4217275" cy="2361675"/>
          </a:xfrm>
          <a:prstGeom prst="rect">
            <a:avLst/>
          </a:prstGeom>
          <a:noFill/>
          <a:ln>
            <a:noFill/>
          </a:ln>
        </p:spPr>
      </p:pic>
      <p:pic>
        <p:nvPicPr>
          <p:cNvPr id="141" name="Google Shape;141;p25"/>
          <p:cNvPicPr preferRelativeResize="0"/>
          <p:nvPr/>
        </p:nvPicPr>
        <p:blipFill>
          <a:blip r:embed="rId4">
            <a:alphaModFix/>
          </a:blip>
          <a:stretch>
            <a:fillRect/>
          </a:stretch>
        </p:blipFill>
        <p:spPr>
          <a:xfrm>
            <a:off x="1895850" y="3163638"/>
            <a:ext cx="3997125" cy="2238375"/>
          </a:xfrm>
          <a:prstGeom prst="rect">
            <a:avLst/>
          </a:prstGeom>
          <a:noFill/>
          <a:ln>
            <a:noFill/>
          </a:ln>
        </p:spPr>
      </p:pic>
      <p:pic>
        <p:nvPicPr>
          <p:cNvPr id="142" name="Google Shape;142;p25"/>
          <p:cNvPicPr preferRelativeResize="0"/>
          <p:nvPr/>
        </p:nvPicPr>
        <p:blipFill>
          <a:blip r:embed="rId5">
            <a:alphaModFix/>
          </a:blip>
          <a:stretch>
            <a:fillRect/>
          </a:stretch>
        </p:blipFill>
        <p:spPr>
          <a:xfrm>
            <a:off x="492013" y="1463263"/>
            <a:ext cx="3057525" cy="149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2214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Designs  </a:t>
            </a:r>
            <a:endParaRPr/>
          </a:p>
        </p:txBody>
      </p:sp>
      <p:sp>
        <p:nvSpPr>
          <p:cNvPr id="148" name="Google Shape;148;p26"/>
          <p:cNvSpPr txBox="1"/>
          <p:nvPr>
            <p:ph idx="1" type="body"/>
          </p:nvPr>
        </p:nvSpPr>
        <p:spPr>
          <a:xfrm>
            <a:off x="311700" y="4933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Sketched rough designs for clear understanding of out product.</a:t>
            </a:r>
            <a:endParaRPr/>
          </a:p>
        </p:txBody>
      </p:sp>
      <p:pic>
        <p:nvPicPr>
          <p:cNvPr id="149" name="Google Shape;149;p26"/>
          <p:cNvPicPr preferRelativeResize="0"/>
          <p:nvPr/>
        </p:nvPicPr>
        <p:blipFill>
          <a:blip r:embed="rId3">
            <a:alphaModFix/>
          </a:blip>
          <a:stretch>
            <a:fillRect/>
          </a:stretch>
        </p:blipFill>
        <p:spPr>
          <a:xfrm>
            <a:off x="2240825" y="3418975"/>
            <a:ext cx="3167226" cy="1674401"/>
          </a:xfrm>
          <a:prstGeom prst="rect">
            <a:avLst/>
          </a:prstGeom>
          <a:noFill/>
          <a:ln cap="flat" cmpd="sng" w="19050">
            <a:solidFill>
              <a:schemeClr val="dk2"/>
            </a:solidFill>
            <a:prstDash val="solid"/>
            <a:round/>
            <a:headEnd len="sm" w="sm" type="none"/>
            <a:tailEnd len="sm" w="sm" type="none"/>
          </a:ln>
        </p:spPr>
      </p:pic>
      <p:sp>
        <p:nvSpPr>
          <p:cNvPr id="150" name="Google Shape;150;p26"/>
          <p:cNvSpPr/>
          <p:nvPr/>
        </p:nvSpPr>
        <p:spPr>
          <a:xfrm>
            <a:off x="5488250" y="1283375"/>
            <a:ext cx="3550425" cy="3739824"/>
          </a:xfrm>
          <a:prstGeom prst="rect">
            <a:avLst/>
          </a:prstGeom>
          <a:noFill/>
          <a:ln cap="flat" cmpd="sng" w="19050">
            <a:solidFill>
              <a:schemeClr val="dk2"/>
            </a:solidFill>
            <a:prstDash val="solid"/>
            <a:round/>
            <a:headEnd len="sm" w="sm" type="none"/>
            <a:tailEnd len="sm" w="sm" type="none"/>
          </a:ln>
        </p:spPr>
      </p:sp>
      <p:pic>
        <p:nvPicPr>
          <p:cNvPr id="151" name="Google Shape;151;p26"/>
          <p:cNvPicPr preferRelativeResize="0"/>
          <p:nvPr/>
        </p:nvPicPr>
        <p:blipFill>
          <a:blip r:embed="rId4">
            <a:alphaModFix/>
          </a:blip>
          <a:stretch>
            <a:fillRect/>
          </a:stretch>
        </p:blipFill>
        <p:spPr>
          <a:xfrm>
            <a:off x="601600" y="1759716"/>
            <a:ext cx="4946826" cy="17459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62800" y="-48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Prototype (Register) developed in React JS </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7"/>
          <p:cNvPicPr preferRelativeResize="0"/>
          <p:nvPr/>
        </p:nvPicPr>
        <p:blipFill>
          <a:blip r:embed="rId3">
            <a:alphaModFix/>
          </a:blip>
          <a:stretch>
            <a:fillRect/>
          </a:stretch>
        </p:blipFill>
        <p:spPr>
          <a:xfrm>
            <a:off x="919175" y="664950"/>
            <a:ext cx="7206773" cy="4234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(continued) Prototype (Login)</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8"/>
          <p:cNvPicPr preferRelativeResize="0"/>
          <p:nvPr/>
        </p:nvPicPr>
        <p:blipFill>
          <a:blip r:embed="rId3">
            <a:alphaModFix/>
          </a:blip>
          <a:stretch>
            <a:fillRect/>
          </a:stretch>
        </p:blipFill>
        <p:spPr>
          <a:xfrm>
            <a:off x="968075" y="860500"/>
            <a:ext cx="7392552" cy="4038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Benefits</a:t>
            </a:r>
            <a:endParaRPr>
              <a:latin typeface="Comic Sans MS"/>
              <a:ea typeface="Comic Sans MS"/>
              <a:cs typeface="Comic Sans MS"/>
              <a:sym typeface="Comic Sans MS"/>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latin typeface="Comic Sans MS"/>
                <a:ea typeface="Comic Sans MS"/>
                <a:cs typeface="Comic Sans MS"/>
                <a:sym typeface="Comic Sans MS"/>
              </a:rPr>
              <a:t>Gram Panchayat staff will easily manage records                               without any paperwork (Paperless Work).</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The Needy will be benefited with the schemes,as 						there will be no middlemen and hence no corruption. The schemes can be directly viewed from site</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Villagers can concentrate on farming and their duties , as time will be saved of visiting the gram Panchayat.</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The Central Government can direct keep in touch with the lowest level of democracy.</a:t>
            </a:r>
            <a:endParaRPr>
              <a:latin typeface="Comic Sans MS"/>
              <a:ea typeface="Comic Sans MS"/>
              <a:cs typeface="Comic Sans MS"/>
              <a:sym typeface="Comic Sans MS"/>
            </a:endParaRPr>
          </a:p>
        </p:txBody>
      </p:sp>
      <p:pic>
        <p:nvPicPr>
          <p:cNvPr id="172" name="Google Shape;172;p29"/>
          <p:cNvPicPr preferRelativeResize="0"/>
          <p:nvPr/>
        </p:nvPicPr>
        <p:blipFill>
          <a:blip r:embed="rId3">
            <a:alphaModFix/>
          </a:blip>
          <a:stretch>
            <a:fillRect/>
          </a:stretch>
        </p:blipFill>
        <p:spPr>
          <a:xfrm>
            <a:off x="6218425" y="445025"/>
            <a:ext cx="2692275" cy="1668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1509025" y="858275"/>
            <a:ext cx="8520600" cy="1604400"/>
          </a:xfrm>
          <a:prstGeom prst="rect">
            <a:avLst/>
          </a:prstGeom>
        </p:spPr>
        <p:txBody>
          <a:bodyPr anchorCtr="0" anchor="t" bIns="91425" lIns="91425" spcFirstLastPara="1" rIns="91425" wrap="square" tIns="91425">
            <a:noAutofit/>
          </a:bodyPr>
          <a:lstStyle/>
          <a:p>
            <a:pPr indent="0" lvl="0" marL="1828800" rtl="0" algn="l">
              <a:spcBef>
                <a:spcPts val="0"/>
              </a:spcBef>
              <a:spcAft>
                <a:spcPts val="0"/>
              </a:spcAft>
              <a:buNone/>
            </a:pPr>
            <a:r>
              <a:rPr lang="en-GB" sz="6000">
                <a:latin typeface="Comic Sans MS"/>
                <a:ea typeface="Comic Sans MS"/>
                <a:cs typeface="Comic Sans MS"/>
                <a:sym typeface="Comic Sans MS"/>
              </a:rPr>
              <a:t>THANK YOU</a:t>
            </a:r>
            <a:endParaRPr sz="6000">
              <a:latin typeface="Comic Sans MS"/>
              <a:ea typeface="Comic Sans MS"/>
              <a:cs typeface="Comic Sans MS"/>
              <a:sym typeface="Comic Sans MS"/>
            </a:endParaRPr>
          </a:p>
        </p:txBody>
      </p:sp>
      <p:pic>
        <p:nvPicPr>
          <p:cNvPr id="178" name="Google Shape;178;p30"/>
          <p:cNvPicPr preferRelativeResize="0"/>
          <p:nvPr/>
        </p:nvPicPr>
        <p:blipFill>
          <a:blip r:embed="rId3">
            <a:alphaModFix/>
          </a:blip>
          <a:stretch>
            <a:fillRect/>
          </a:stretch>
        </p:blipFill>
        <p:spPr>
          <a:xfrm>
            <a:off x="5929500" y="3347975"/>
            <a:ext cx="2895600" cy="1581150"/>
          </a:xfrm>
          <a:prstGeom prst="rect">
            <a:avLst/>
          </a:prstGeom>
          <a:noFill/>
          <a:ln>
            <a:noFill/>
          </a:ln>
        </p:spPr>
      </p:pic>
      <p:sp>
        <p:nvSpPr>
          <p:cNvPr id="179" name="Google Shape;179;p30"/>
          <p:cNvSpPr txBox="1"/>
          <p:nvPr/>
        </p:nvSpPr>
        <p:spPr>
          <a:xfrm>
            <a:off x="550150" y="1882475"/>
            <a:ext cx="4530600" cy="21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2300">
                <a:latin typeface="Comic Sans MS"/>
                <a:ea typeface="Comic Sans MS"/>
                <a:cs typeface="Comic Sans MS"/>
                <a:sym typeface="Comic Sans MS"/>
              </a:rPr>
              <a:t>Team - Baltic Knights</a:t>
            </a:r>
            <a:endParaRPr sz="23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sz="1800">
                <a:latin typeface="Comic Sans MS"/>
                <a:ea typeface="Comic Sans MS"/>
                <a:cs typeface="Comic Sans MS"/>
                <a:sym typeface="Comic Sans MS"/>
              </a:rPr>
              <a:t>Vijay(TECOC308)</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sz="1800">
                <a:latin typeface="Comic Sans MS"/>
                <a:ea typeface="Comic Sans MS"/>
                <a:cs typeface="Comic Sans MS"/>
                <a:sym typeface="Comic Sans MS"/>
              </a:rPr>
              <a:t>Govind(TECOC332)</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sz="1800">
                <a:latin typeface="Comic Sans MS"/>
                <a:ea typeface="Comic Sans MS"/>
                <a:cs typeface="Comic Sans MS"/>
                <a:sym typeface="Comic Sans MS"/>
              </a:rPr>
              <a:t>Rohit(TECOC339)</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sz="1800">
                <a:latin typeface="Comic Sans MS"/>
                <a:ea typeface="Comic Sans MS"/>
                <a:cs typeface="Comic Sans MS"/>
                <a:sym typeface="Comic Sans MS"/>
              </a:rPr>
              <a:t>Mehul(TECOC331)</a:t>
            </a:r>
            <a:endParaRPr sz="1800">
              <a:latin typeface="Comic Sans MS"/>
              <a:ea typeface="Comic Sans MS"/>
              <a:cs typeface="Comic Sans MS"/>
              <a:sym typeface="Comic Sans MS"/>
            </a:endParaRPr>
          </a:p>
        </p:txBody>
      </p:sp>
      <p:pic>
        <p:nvPicPr>
          <p:cNvPr id="180" name="Google Shape;180;p30"/>
          <p:cNvPicPr preferRelativeResize="0"/>
          <p:nvPr/>
        </p:nvPicPr>
        <p:blipFill>
          <a:blip r:embed="rId4">
            <a:alphaModFix/>
          </a:blip>
          <a:stretch>
            <a:fillRect/>
          </a:stretch>
        </p:blipFill>
        <p:spPr>
          <a:xfrm>
            <a:off x="7631675" y="83375"/>
            <a:ext cx="1313350" cy="158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449725" y="374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ic Sans MS"/>
                <a:ea typeface="Comic Sans MS"/>
                <a:cs typeface="Comic Sans MS"/>
                <a:sym typeface="Comic Sans MS"/>
              </a:rPr>
              <a:t>Problems </a:t>
            </a:r>
            <a:r>
              <a:rPr b="1" lang="en-GB">
                <a:latin typeface="Comic Sans MS"/>
                <a:ea typeface="Comic Sans MS"/>
                <a:cs typeface="Comic Sans MS"/>
                <a:sym typeface="Comic Sans MS"/>
              </a:rPr>
              <a:t>faced by traditional System</a:t>
            </a:r>
            <a:endParaRPr b="1">
              <a:latin typeface="Comic Sans MS"/>
              <a:ea typeface="Comic Sans MS"/>
              <a:cs typeface="Comic Sans MS"/>
              <a:sym typeface="Comic Sans MS"/>
            </a:endParaRPr>
          </a:p>
        </p:txBody>
      </p:sp>
      <p:sp>
        <p:nvSpPr>
          <p:cNvPr id="62" name="Google Shape;62;p14"/>
          <p:cNvSpPr txBox="1"/>
          <p:nvPr>
            <p:ph idx="1" type="body"/>
          </p:nvPr>
        </p:nvSpPr>
        <p:spPr>
          <a:xfrm>
            <a:off x="291600" y="1275825"/>
            <a:ext cx="5344200" cy="298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In villages,All records of villagers are managed by Gram Panchayat of respective village.There is no integrated system for data management and storage.Its too annoying and difficult to manage records.Also there is less interaction between villager and Gram Panchayat. During this corona pandemic, situation has become worst. So we are developing an integrated web system for Gram Panchayat.</a:t>
            </a:r>
            <a:endParaRPr>
              <a:latin typeface="Comic Sans MS"/>
              <a:ea typeface="Comic Sans MS"/>
              <a:cs typeface="Comic Sans MS"/>
              <a:sym typeface="Comic Sans MS"/>
            </a:endParaRPr>
          </a:p>
        </p:txBody>
      </p:sp>
      <p:pic>
        <p:nvPicPr>
          <p:cNvPr id="63" name="Google Shape;63;p14"/>
          <p:cNvPicPr preferRelativeResize="0"/>
          <p:nvPr/>
        </p:nvPicPr>
        <p:blipFill>
          <a:blip r:embed="rId3">
            <a:alphaModFix/>
          </a:blip>
          <a:stretch>
            <a:fillRect/>
          </a:stretch>
        </p:blipFill>
        <p:spPr>
          <a:xfrm>
            <a:off x="5826625" y="1926300"/>
            <a:ext cx="3025775" cy="196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Our Solutions </a:t>
            </a:r>
            <a:endParaRPr>
              <a:latin typeface="Comic Sans MS"/>
              <a:ea typeface="Comic Sans MS"/>
              <a:cs typeface="Comic Sans MS"/>
              <a:sym typeface="Comic Sans MS"/>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Villagers are able to pay revenue taxes of                                          Home, Water, Elecrticity and Farm online.</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Villager will  get receipt of transaction as                                                 a proof.</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Gram Panchayat will provide Resedential certificate and other documents in PDF format on Villager's email.</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Latest schemes of government for villager's development will be floated on website.Villagers will get information about scheme on site.</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Monthly notifications regarding bill payments will be sent to the villagers. </a:t>
            </a:r>
            <a:endParaRPr>
              <a:latin typeface="Comic Sans MS"/>
              <a:ea typeface="Comic Sans MS"/>
              <a:cs typeface="Comic Sans MS"/>
              <a:sym typeface="Comic Sans MS"/>
            </a:endParaRPr>
          </a:p>
          <a:p>
            <a:pPr indent="0" lvl="0" marL="0" rtl="0" algn="l">
              <a:spcBef>
                <a:spcPts val="1600"/>
              </a:spcBef>
              <a:spcAft>
                <a:spcPts val="1600"/>
              </a:spcAft>
              <a:buNone/>
            </a:pPr>
            <a:r>
              <a:t/>
            </a:r>
            <a:endParaRPr>
              <a:latin typeface="Comic Sans MS"/>
              <a:ea typeface="Comic Sans MS"/>
              <a:cs typeface="Comic Sans MS"/>
              <a:sym typeface="Comic Sans MS"/>
            </a:endParaRPr>
          </a:p>
        </p:txBody>
      </p:sp>
      <p:pic>
        <p:nvPicPr>
          <p:cNvPr id="70" name="Google Shape;70;p15"/>
          <p:cNvPicPr preferRelativeResize="0"/>
          <p:nvPr/>
        </p:nvPicPr>
        <p:blipFill>
          <a:blip r:embed="rId3">
            <a:alphaModFix/>
          </a:blip>
          <a:stretch>
            <a:fillRect/>
          </a:stretch>
        </p:blipFill>
        <p:spPr>
          <a:xfrm>
            <a:off x="5704600" y="341850"/>
            <a:ext cx="3246300" cy="192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Technology stack</a:t>
            </a:r>
            <a:endParaRPr>
              <a:latin typeface="Comic Sans MS"/>
              <a:ea typeface="Comic Sans MS"/>
              <a:cs typeface="Comic Sans MS"/>
              <a:sym typeface="Comic Sans MS"/>
            </a:endParaRPr>
          </a:p>
        </p:txBody>
      </p:sp>
      <p:sp>
        <p:nvSpPr>
          <p:cNvPr id="76" name="Google Shape;76;p16"/>
          <p:cNvSpPr txBox="1"/>
          <p:nvPr>
            <p:ph idx="1" type="body"/>
          </p:nvPr>
        </p:nvSpPr>
        <p:spPr>
          <a:xfrm>
            <a:off x="311700" y="16512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Modelling and Designs - Figma</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Frontend - React,Reactstrap,Javascript,HTML,CSS, JSX</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Server-side - Node JS , Express JS.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Backend - MongoDB Atlas</a:t>
            </a:r>
            <a:endParaRPr>
              <a:latin typeface="Comic Sans MS"/>
              <a:ea typeface="Comic Sans MS"/>
              <a:cs typeface="Comic Sans MS"/>
              <a:sym typeface="Comic Sans MS"/>
            </a:endParaRPr>
          </a:p>
        </p:txBody>
      </p:sp>
      <p:pic>
        <p:nvPicPr>
          <p:cNvPr id="77" name="Google Shape;77;p16"/>
          <p:cNvPicPr preferRelativeResize="0"/>
          <p:nvPr/>
        </p:nvPicPr>
        <p:blipFill>
          <a:blip r:embed="rId3">
            <a:alphaModFix/>
          </a:blip>
          <a:stretch>
            <a:fillRect/>
          </a:stretch>
        </p:blipFill>
        <p:spPr>
          <a:xfrm>
            <a:off x="5055500" y="2757550"/>
            <a:ext cx="3849276" cy="210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Layout</a:t>
            </a:r>
            <a:endParaRPr>
              <a:latin typeface="Comic Sans MS"/>
              <a:ea typeface="Comic Sans MS"/>
              <a:cs typeface="Comic Sans MS"/>
              <a:sym typeface="Comic Sans MS"/>
            </a:endParaRPr>
          </a:p>
        </p:txBody>
      </p:sp>
      <p:sp>
        <p:nvSpPr>
          <p:cNvPr id="83" name="Google Shape;83;p17"/>
          <p:cNvSpPr txBox="1"/>
          <p:nvPr>
            <p:ph idx="1" type="body"/>
          </p:nvPr>
        </p:nvSpPr>
        <p:spPr>
          <a:xfrm>
            <a:off x="541550" y="1325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Home Page : </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This will contain Basic info about village ,                                                                                its different amenities , programmes and                                                                            schemes currently ran by govt.  </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Schemes :</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Display Schemes (Both Centre and States)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Admin Page :</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Display Dashboard for Admin</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Verify information about new users</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Generate bills for User</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Send Notifications to users</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Add new Schemes to Schemes Tab</a:t>
            </a:r>
            <a:endParaRPr>
              <a:latin typeface="Comic Sans MS"/>
              <a:ea typeface="Comic Sans MS"/>
              <a:cs typeface="Comic Sans MS"/>
              <a:sym typeface="Comic Sans MS"/>
            </a:endParaRPr>
          </a:p>
          <a:p>
            <a:pPr indent="0" lvl="0" marL="457200" rtl="0" algn="l">
              <a:spcBef>
                <a:spcPts val="1600"/>
              </a:spcBef>
              <a:spcAft>
                <a:spcPts val="1600"/>
              </a:spcAft>
              <a:buNone/>
            </a:pPr>
            <a:r>
              <a:t/>
            </a:r>
            <a:endParaRPr>
              <a:latin typeface="Comic Sans MS"/>
              <a:ea typeface="Comic Sans MS"/>
              <a:cs typeface="Comic Sans MS"/>
              <a:sym typeface="Comic Sans MS"/>
            </a:endParaRPr>
          </a:p>
        </p:txBody>
      </p:sp>
      <p:pic>
        <p:nvPicPr>
          <p:cNvPr id="84" name="Google Shape;84;p17"/>
          <p:cNvPicPr preferRelativeResize="0"/>
          <p:nvPr/>
        </p:nvPicPr>
        <p:blipFill>
          <a:blip r:embed="rId3">
            <a:alphaModFix/>
          </a:blip>
          <a:stretch>
            <a:fillRect/>
          </a:stretch>
        </p:blipFill>
        <p:spPr>
          <a:xfrm>
            <a:off x="5223875" y="218275"/>
            <a:ext cx="3737825" cy="205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Layout (continued)</a:t>
            </a:r>
            <a:endParaRPr>
              <a:latin typeface="Comic Sans MS"/>
              <a:ea typeface="Comic Sans MS"/>
              <a:cs typeface="Comic Sans MS"/>
              <a:sym typeface="Comic Sans MS"/>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User Login and Bill Payment:</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Register as new user</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Update or Change Personal Details</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Check for pending bills</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Pay bills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Documents:</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Here user can issue residence certificates , other similar important documents.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About the Village:</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Contain the information about village.</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Display Contact details of Gram Panchayat , Sarpanch etc.</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Display Location on google Maps</a:t>
            </a:r>
            <a:endParaRPr>
              <a:latin typeface="Comic Sans MS"/>
              <a:ea typeface="Comic Sans MS"/>
              <a:cs typeface="Comic Sans MS"/>
              <a:sym typeface="Comic Sans MS"/>
            </a:endParaRPr>
          </a:p>
          <a:p>
            <a:pPr indent="0" lvl="0" marL="0" rtl="0" algn="l">
              <a:spcBef>
                <a:spcPts val="1600"/>
              </a:spcBef>
              <a:spcAft>
                <a:spcPts val="0"/>
              </a:spcAft>
              <a:buNone/>
            </a:pPr>
            <a:r>
              <a:t/>
            </a:r>
            <a:endParaRPr>
              <a:latin typeface="Comic Sans MS"/>
              <a:ea typeface="Comic Sans MS"/>
              <a:cs typeface="Comic Sans MS"/>
              <a:sym typeface="Comic Sans MS"/>
            </a:endParaRPr>
          </a:p>
          <a:p>
            <a:pPr indent="0" lvl="0" marL="0" rtl="0" algn="l">
              <a:spcBef>
                <a:spcPts val="160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5032975" y="445025"/>
            <a:ext cx="3718950" cy="191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Stake Holders</a:t>
            </a:r>
            <a:endParaRPr>
              <a:latin typeface="Comic Sans MS"/>
              <a:ea typeface="Comic Sans MS"/>
              <a:cs typeface="Comic Sans MS"/>
              <a:sym typeface="Comic Sans MS"/>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Villagers</a:t>
            </a:r>
            <a:endParaRPr/>
          </a:p>
          <a:p>
            <a:pPr indent="-342900" lvl="0" marL="457200" rtl="0" algn="l">
              <a:spcBef>
                <a:spcPts val="0"/>
              </a:spcBef>
              <a:spcAft>
                <a:spcPts val="0"/>
              </a:spcAft>
              <a:buSzPts val="1800"/>
              <a:buChar char="●"/>
            </a:pPr>
            <a:r>
              <a:rPr lang="en-GB"/>
              <a:t>Government Officials</a:t>
            </a:r>
            <a:endParaRPr/>
          </a:p>
          <a:p>
            <a:pPr indent="-342900" lvl="0" marL="457200" rtl="0" algn="l">
              <a:spcBef>
                <a:spcPts val="0"/>
              </a:spcBef>
              <a:spcAft>
                <a:spcPts val="0"/>
              </a:spcAft>
              <a:buSzPts val="1800"/>
              <a:buChar char="●"/>
            </a:pPr>
            <a:r>
              <a:rPr lang="en-GB"/>
              <a:t>Government</a:t>
            </a:r>
            <a:endParaRPr/>
          </a:p>
          <a:p>
            <a:pPr indent="-342900" lvl="0" marL="457200" rtl="0" algn="l">
              <a:spcBef>
                <a:spcPts val="0"/>
              </a:spcBef>
              <a:spcAft>
                <a:spcPts val="0"/>
              </a:spcAft>
              <a:buSzPts val="1800"/>
              <a:buChar char="●"/>
            </a:pPr>
            <a:r>
              <a:rPr lang="en-GB"/>
              <a:t>Village Council - Gram Panchayat</a:t>
            </a:r>
            <a:endParaRPr/>
          </a:p>
        </p:txBody>
      </p:sp>
      <p:pic>
        <p:nvPicPr>
          <p:cNvPr id="98" name="Google Shape;98;p19"/>
          <p:cNvPicPr preferRelativeResize="0"/>
          <p:nvPr/>
        </p:nvPicPr>
        <p:blipFill>
          <a:blip r:embed="rId3">
            <a:alphaModFix/>
          </a:blip>
          <a:stretch>
            <a:fillRect/>
          </a:stretch>
        </p:blipFill>
        <p:spPr>
          <a:xfrm>
            <a:off x="4572000" y="1429000"/>
            <a:ext cx="4081250" cy="228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UML Use-case</a:t>
            </a:r>
            <a:endParaRPr>
              <a:latin typeface="Comic Sans MS"/>
              <a:ea typeface="Comic Sans MS"/>
              <a:cs typeface="Comic Sans MS"/>
              <a:sym typeface="Comic Sans MS"/>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4192100" y="-78175"/>
            <a:ext cx="3836024" cy="6039172"/>
          </a:xfrm>
          <a:prstGeom prst="rect">
            <a:avLst/>
          </a:prstGeom>
          <a:noFill/>
          <a:ln>
            <a:noFill/>
          </a:ln>
        </p:spPr>
      </p:pic>
      <p:sp>
        <p:nvSpPr>
          <p:cNvPr id="106" name="Google Shape;106;p20"/>
          <p:cNvSpPr/>
          <p:nvPr/>
        </p:nvSpPr>
        <p:spPr>
          <a:xfrm>
            <a:off x="1427675" y="2073150"/>
            <a:ext cx="1124400" cy="49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530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Bird’s eye view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1"/>
          <p:cNvPicPr preferRelativeResize="0"/>
          <p:nvPr/>
        </p:nvPicPr>
        <p:blipFill>
          <a:blip r:embed="rId3">
            <a:alphaModFix/>
          </a:blip>
          <a:stretch>
            <a:fillRect/>
          </a:stretch>
        </p:blipFill>
        <p:spPr>
          <a:xfrm>
            <a:off x="311700" y="572700"/>
            <a:ext cx="8674749" cy="4453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