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60" r:id="rId5"/>
    <p:sldId id="261" r:id="rId6"/>
    <p:sldId id="262" r:id="rId7"/>
    <p:sldId id="263" r:id="rId8"/>
    <p:sldId id="264" r:id="rId9"/>
    <p:sldId id="274" r:id="rId10"/>
    <p:sldId id="265" r:id="rId11"/>
    <p:sldId id="267" r:id="rId12"/>
    <p:sldId id="269" r:id="rId13"/>
    <p:sldId id="270" r:id="rId14"/>
    <p:sldId id="271" r:id="rId15"/>
    <p:sldId id="259" r:id="rId16"/>
    <p:sldId id="272" r:id="rId17"/>
    <p:sldId id="273"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37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baa54313297ffa8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baa54313297ffa8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baa54313297ffa8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baa54313297ffa8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90f5205c5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90f5205c5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baa54313297ffa8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baa54313297ffa8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0f5205c5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0f5205c5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0f5205c5b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0f5205c5b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ef5104a9a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8ef5104a9a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8ef5104a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8ef5104a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ef5104a9a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ef5104a9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ef5104a9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ef5104a9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9108e1ace5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9108e1ace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90f5205c5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90f5205c5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ef5104a9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ef5104a9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baa54313297ffa8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baa54313297ffa8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baa54313297ffa8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baa54313297ffa8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0.jp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031966" y="2148839"/>
            <a:ext cx="7076984" cy="96588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smtClean="0"/>
              <a:t>						        									</a:t>
            </a:r>
            <a:r>
              <a:rPr lang="en-GB" dirty="0" err="1" smtClean="0"/>
              <a:t>eGramPanchayat</a:t>
            </a:r>
            <a:endParaRPr dirty="0"/>
          </a:p>
        </p:txBody>
      </p:sp>
      <p:pic>
        <p:nvPicPr>
          <p:cNvPr id="55" name="Google Shape;55;p13"/>
          <p:cNvPicPr preferRelativeResize="0"/>
          <p:nvPr/>
        </p:nvPicPr>
        <p:blipFill>
          <a:blip r:embed="rId3">
            <a:alphaModFix/>
          </a:blip>
          <a:stretch>
            <a:fillRect/>
          </a:stretch>
        </p:blipFill>
        <p:spPr>
          <a:xfrm>
            <a:off x="5514475" y="172875"/>
            <a:ext cx="3570825" cy="792600"/>
          </a:xfrm>
          <a:prstGeom prst="rect">
            <a:avLst/>
          </a:prstGeom>
          <a:noFill/>
          <a:ln>
            <a:noFill/>
          </a:ln>
        </p:spPr>
      </p:pic>
      <p:pic>
        <p:nvPicPr>
          <p:cNvPr id="56" name="Google Shape;56;p13"/>
          <p:cNvPicPr preferRelativeResize="0"/>
          <p:nvPr/>
        </p:nvPicPr>
        <p:blipFill>
          <a:blip r:embed="rId4">
            <a:alphaModFix/>
          </a:blip>
          <a:stretch>
            <a:fillRect/>
          </a:stretch>
        </p:blipFill>
        <p:spPr>
          <a:xfrm>
            <a:off x="143173" y="172875"/>
            <a:ext cx="2598750" cy="11279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132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9" name="Google Shape;11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endParaRPr dirty="0"/>
          </a:p>
          <a:p>
            <a:pPr marL="457200" lvl="0" indent="0" algn="l" rtl="0">
              <a:spcBef>
                <a:spcPts val="1600"/>
              </a:spcBef>
              <a:spcAft>
                <a:spcPts val="0"/>
              </a:spcAft>
              <a:buNone/>
            </a:pPr>
            <a:endParaRPr dirty="0"/>
          </a:p>
          <a:p>
            <a:pPr marL="0" lvl="0" indent="0" algn="l" rtl="0">
              <a:spcBef>
                <a:spcPts val="1600"/>
              </a:spcBef>
              <a:spcAft>
                <a:spcPts val="0"/>
              </a:spcAft>
              <a:buNone/>
            </a:pPr>
            <a:endParaRPr dirty="0"/>
          </a:p>
          <a:p>
            <a:pPr marL="914400" lvl="0" indent="0" algn="l" rtl="0">
              <a:spcBef>
                <a:spcPts val="1600"/>
              </a:spcBef>
              <a:spcAft>
                <a:spcPts val="1600"/>
              </a:spcAft>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4099" y="0"/>
            <a:ext cx="4034393" cy="51435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JIRA</a:t>
            </a:r>
            <a:endParaRPr/>
          </a:p>
        </p:txBody>
      </p:sp>
      <p:sp>
        <p:nvSpPr>
          <p:cNvPr id="133" name="Google Shape;133;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221475"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Designs  </a:t>
            </a:r>
            <a:endParaRPr/>
          </a:p>
        </p:txBody>
      </p:sp>
      <p:sp>
        <p:nvSpPr>
          <p:cNvPr id="148" name="Google Shape;148;p26"/>
          <p:cNvSpPr txBox="1">
            <a:spLocks noGrp="1"/>
          </p:cNvSpPr>
          <p:nvPr>
            <p:ph type="body" idx="1"/>
          </p:nvPr>
        </p:nvSpPr>
        <p:spPr>
          <a:xfrm>
            <a:off x="311700" y="49335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Sketched rough designs for clear understanding of out product.</a:t>
            </a:r>
            <a:endParaRPr/>
          </a:p>
        </p:txBody>
      </p:sp>
      <p:pic>
        <p:nvPicPr>
          <p:cNvPr id="150" name="Google Shape;150;p26"/>
          <p:cNvPicPr preferRelativeResize="0"/>
          <p:nvPr/>
        </p:nvPicPr>
        <p:blipFill>
          <a:blip r:embed="rId3">
            <a:alphaModFix/>
          </a:blip>
          <a:stretch>
            <a:fillRect/>
          </a:stretch>
        </p:blipFill>
        <p:spPr>
          <a:xfrm>
            <a:off x="5157198" y="977150"/>
            <a:ext cx="3584877" cy="3861275"/>
          </a:xfrm>
          <a:prstGeom prst="rect">
            <a:avLst/>
          </a:prstGeom>
          <a:noFill/>
          <a:ln w="19050" cap="flat" cmpd="sng">
            <a:solidFill>
              <a:schemeClr val="dk2"/>
            </a:solidFill>
            <a:prstDash val="solid"/>
            <a:round/>
            <a:headEnd type="none" w="sm" len="sm"/>
            <a:tailEnd type="none" w="sm" len="sm"/>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675" y="977150"/>
            <a:ext cx="3801983" cy="151480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450" y="2491950"/>
            <a:ext cx="3801983" cy="265155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262800" y="-488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Prototype (Register) developed in React JS </a:t>
            </a:r>
            <a:endParaRPr/>
          </a:p>
        </p:txBody>
      </p:sp>
      <p:sp>
        <p:nvSpPr>
          <p:cNvPr id="157" name="Google Shape;157;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8" name="Google Shape;158;p27"/>
          <p:cNvPicPr preferRelativeResize="0"/>
          <p:nvPr/>
        </p:nvPicPr>
        <p:blipFill>
          <a:blip r:embed="rId3">
            <a:alphaModFix/>
          </a:blip>
          <a:stretch>
            <a:fillRect/>
          </a:stretch>
        </p:blipFill>
        <p:spPr>
          <a:xfrm>
            <a:off x="919175" y="664950"/>
            <a:ext cx="7206773" cy="4234076"/>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(continued) Prototype (Login)</a:t>
            </a:r>
            <a:endParaRPr/>
          </a:p>
        </p:txBody>
      </p:sp>
      <p:sp>
        <p:nvSpPr>
          <p:cNvPr id="164" name="Google Shape;164;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5" name="Google Shape;165;p28"/>
          <p:cNvPicPr preferRelativeResize="0"/>
          <p:nvPr/>
        </p:nvPicPr>
        <p:blipFill>
          <a:blip r:embed="rId3">
            <a:alphaModFix/>
          </a:blip>
          <a:stretch>
            <a:fillRect/>
          </a:stretch>
        </p:blipFill>
        <p:spPr>
          <a:xfrm>
            <a:off x="968075" y="860500"/>
            <a:ext cx="7392552" cy="4038525"/>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omic Sans MS"/>
                <a:ea typeface="Comic Sans MS"/>
                <a:cs typeface="Comic Sans MS"/>
                <a:sym typeface="Comic Sans MS"/>
              </a:rPr>
              <a:t>Technology stack</a:t>
            </a:r>
            <a:endParaRPr>
              <a:latin typeface="Comic Sans MS"/>
              <a:ea typeface="Comic Sans MS"/>
              <a:cs typeface="Comic Sans MS"/>
              <a:sym typeface="Comic Sans MS"/>
            </a:endParaRPr>
          </a:p>
        </p:txBody>
      </p:sp>
      <p:sp>
        <p:nvSpPr>
          <p:cNvPr id="76" name="Google Shape;76;p16"/>
          <p:cNvSpPr txBox="1">
            <a:spLocks noGrp="1"/>
          </p:cNvSpPr>
          <p:nvPr>
            <p:ph type="body" idx="1"/>
          </p:nvPr>
        </p:nvSpPr>
        <p:spPr>
          <a:xfrm>
            <a:off x="311700" y="16512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omic Sans MS"/>
              <a:buChar char="●"/>
            </a:pPr>
            <a:r>
              <a:rPr lang="en-GB">
                <a:latin typeface="Comic Sans MS"/>
                <a:ea typeface="Comic Sans MS"/>
                <a:cs typeface="Comic Sans MS"/>
                <a:sym typeface="Comic Sans MS"/>
              </a:rPr>
              <a:t>Modelling and Designs - Figma</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GB">
                <a:latin typeface="Comic Sans MS"/>
                <a:ea typeface="Comic Sans MS"/>
                <a:cs typeface="Comic Sans MS"/>
                <a:sym typeface="Comic Sans MS"/>
              </a:rPr>
              <a:t>Frontend - React,Reactstrap,Javascript,HTML,CSS, JSX</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GB">
                <a:latin typeface="Comic Sans MS"/>
                <a:ea typeface="Comic Sans MS"/>
                <a:cs typeface="Comic Sans MS"/>
                <a:sym typeface="Comic Sans MS"/>
              </a:rPr>
              <a:t>Server-side - Node JS , Express JS.</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GB">
                <a:latin typeface="Comic Sans MS"/>
                <a:ea typeface="Comic Sans MS"/>
                <a:cs typeface="Comic Sans MS"/>
                <a:sym typeface="Comic Sans MS"/>
              </a:rPr>
              <a:t>Backend - MongoDB Atlas</a:t>
            </a:r>
            <a:endParaRPr>
              <a:latin typeface="Comic Sans MS"/>
              <a:ea typeface="Comic Sans MS"/>
              <a:cs typeface="Comic Sans MS"/>
              <a:sym typeface="Comic Sans MS"/>
            </a:endParaRPr>
          </a:p>
        </p:txBody>
      </p:sp>
      <p:pic>
        <p:nvPicPr>
          <p:cNvPr id="77" name="Google Shape;77;p16"/>
          <p:cNvPicPr preferRelativeResize="0"/>
          <p:nvPr/>
        </p:nvPicPr>
        <p:blipFill>
          <a:blip r:embed="rId3">
            <a:alphaModFix/>
          </a:blip>
          <a:stretch>
            <a:fillRect/>
          </a:stretch>
        </p:blipFill>
        <p:spPr>
          <a:xfrm>
            <a:off x="5055500" y="2757550"/>
            <a:ext cx="3849276" cy="2109775"/>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omic Sans MS"/>
                <a:ea typeface="Comic Sans MS"/>
                <a:cs typeface="Comic Sans MS"/>
                <a:sym typeface="Comic Sans MS"/>
              </a:rPr>
              <a:t>Benefits</a:t>
            </a:r>
            <a:endParaRPr>
              <a:latin typeface="Comic Sans MS"/>
              <a:ea typeface="Comic Sans MS"/>
              <a:cs typeface="Comic Sans MS"/>
              <a:sym typeface="Comic Sans MS"/>
            </a:endParaRPr>
          </a:p>
        </p:txBody>
      </p:sp>
      <p:sp>
        <p:nvSpPr>
          <p:cNvPr id="171" name="Google Shape;17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latin typeface="Comic Sans MS"/>
                <a:ea typeface="Comic Sans MS"/>
                <a:cs typeface="Comic Sans MS"/>
                <a:sym typeface="Comic Sans MS"/>
              </a:rPr>
              <a:t>Gram Panchayat staff will easily manage records                               without any paperwork (Paperless Work).</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GB">
                <a:latin typeface="Comic Sans MS"/>
                <a:ea typeface="Comic Sans MS"/>
                <a:cs typeface="Comic Sans MS"/>
                <a:sym typeface="Comic Sans MS"/>
              </a:rPr>
              <a:t>The Needy will be benefited with the schemes,as 						there will be no middlemen and hence no corruption. The schemes can be directly viewed from site</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GB">
                <a:latin typeface="Comic Sans MS"/>
                <a:ea typeface="Comic Sans MS"/>
                <a:cs typeface="Comic Sans MS"/>
                <a:sym typeface="Comic Sans MS"/>
              </a:rPr>
              <a:t>Villagers can concentrate on farming and their duties , as time will be saved of visiting the gram Panchayat.</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GB">
                <a:latin typeface="Comic Sans MS"/>
                <a:ea typeface="Comic Sans MS"/>
                <a:cs typeface="Comic Sans MS"/>
                <a:sym typeface="Comic Sans MS"/>
              </a:rPr>
              <a:t>The Central Government can direct keep in touch with the lowest level of democracy.</a:t>
            </a:r>
            <a:endParaRPr>
              <a:latin typeface="Comic Sans MS"/>
              <a:ea typeface="Comic Sans MS"/>
              <a:cs typeface="Comic Sans MS"/>
              <a:sym typeface="Comic Sans MS"/>
            </a:endParaRPr>
          </a:p>
        </p:txBody>
      </p:sp>
      <p:pic>
        <p:nvPicPr>
          <p:cNvPr id="172" name="Google Shape;172;p29"/>
          <p:cNvPicPr preferRelativeResize="0"/>
          <p:nvPr/>
        </p:nvPicPr>
        <p:blipFill>
          <a:blip r:embed="rId3">
            <a:alphaModFix/>
          </a:blip>
          <a:stretch>
            <a:fillRect/>
          </a:stretch>
        </p:blipFill>
        <p:spPr>
          <a:xfrm>
            <a:off x="6218425" y="445025"/>
            <a:ext cx="2692275" cy="1668875"/>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1509025" y="858275"/>
            <a:ext cx="8520600" cy="1604400"/>
          </a:xfrm>
          <a:prstGeom prst="rect">
            <a:avLst/>
          </a:prstGeom>
        </p:spPr>
        <p:txBody>
          <a:bodyPr spcFirstLastPara="1" wrap="square" lIns="91425" tIns="91425" rIns="91425" bIns="91425" anchor="t" anchorCtr="0">
            <a:noAutofit/>
          </a:bodyPr>
          <a:lstStyle/>
          <a:p>
            <a:pPr marL="1828800" lvl="0" indent="0" algn="l" rtl="0">
              <a:spcBef>
                <a:spcPts val="0"/>
              </a:spcBef>
              <a:spcAft>
                <a:spcPts val="0"/>
              </a:spcAft>
              <a:buNone/>
            </a:pPr>
            <a:r>
              <a:rPr lang="en-GB" sz="6000">
                <a:latin typeface="Comic Sans MS"/>
                <a:ea typeface="Comic Sans MS"/>
                <a:cs typeface="Comic Sans MS"/>
                <a:sym typeface="Comic Sans MS"/>
              </a:rPr>
              <a:t>THANK YOU</a:t>
            </a:r>
            <a:endParaRPr sz="6000">
              <a:latin typeface="Comic Sans MS"/>
              <a:ea typeface="Comic Sans MS"/>
              <a:cs typeface="Comic Sans MS"/>
              <a:sym typeface="Comic Sans MS"/>
            </a:endParaRPr>
          </a:p>
        </p:txBody>
      </p:sp>
      <p:pic>
        <p:nvPicPr>
          <p:cNvPr id="178" name="Google Shape;178;p30"/>
          <p:cNvPicPr preferRelativeResize="0"/>
          <p:nvPr/>
        </p:nvPicPr>
        <p:blipFill>
          <a:blip r:embed="rId3">
            <a:alphaModFix/>
          </a:blip>
          <a:stretch>
            <a:fillRect/>
          </a:stretch>
        </p:blipFill>
        <p:spPr>
          <a:xfrm>
            <a:off x="5772746" y="3207800"/>
            <a:ext cx="2895600" cy="1581150"/>
          </a:xfrm>
          <a:prstGeom prst="rect">
            <a:avLst/>
          </a:prstGeom>
          <a:noFill/>
          <a:ln>
            <a:noFill/>
          </a:ln>
        </p:spPr>
      </p:pic>
      <p:sp>
        <p:nvSpPr>
          <p:cNvPr id="179" name="Google Shape;179;p30"/>
          <p:cNvSpPr txBox="1"/>
          <p:nvPr/>
        </p:nvSpPr>
        <p:spPr>
          <a:xfrm>
            <a:off x="550150" y="1882475"/>
            <a:ext cx="4530600" cy="21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GB" sz="2300">
                <a:latin typeface="Comic Sans MS"/>
                <a:ea typeface="Comic Sans MS"/>
                <a:cs typeface="Comic Sans MS"/>
                <a:sym typeface="Comic Sans MS"/>
              </a:rPr>
              <a:t>Team - Baltic Knights</a:t>
            </a:r>
            <a:endParaRPr sz="2300">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GB" sz="1800">
                <a:latin typeface="Comic Sans MS"/>
                <a:ea typeface="Comic Sans MS"/>
                <a:cs typeface="Comic Sans MS"/>
                <a:sym typeface="Comic Sans MS"/>
              </a:rPr>
              <a:t>Vijay(TECOC308)</a:t>
            </a:r>
            <a:endParaRPr sz="1800">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GB" sz="1800">
                <a:latin typeface="Comic Sans MS"/>
                <a:ea typeface="Comic Sans MS"/>
                <a:cs typeface="Comic Sans MS"/>
                <a:sym typeface="Comic Sans MS"/>
              </a:rPr>
              <a:t>Govind(TECOC332)</a:t>
            </a:r>
            <a:endParaRPr sz="1800">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GB" sz="1800">
                <a:latin typeface="Comic Sans MS"/>
                <a:ea typeface="Comic Sans MS"/>
                <a:cs typeface="Comic Sans MS"/>
                <a:sym typeface="Comic Sans MS"/>
              </a:rPr>
              <a:t>Rohit(TECOC339)</a:t>
            </a:r>
            <a:endParaRPr sz="1800">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GB" sz="1800">
                <a:latin typeface="Comic Sans MS"/>
                <a:ea typeface="Comic Sans MS"/>
                <a:cs typeface="Comic Sans MS"/>
                <a:sym typeface="Comic Sans MS"/>
              </a:rPr>
              <a:t>Mehul(TECOC331)</a:t>
            </a:r>
            <a:endParaRPr sz="1800">
              <a:latin typeface="Comic Sans MS"/>
              <a:ea typeface="Comic Sans MS"/>
              <a:cs typeface="Comic Sans MS"/>
              <a:sym typeface="Comic Sans MS"/>
            </a:endParaRPr>
          </a:p>
        </p:txBody>
      </p:sp>
      <p:pic>
        <p:nvPicPr>
          <p:cNvPr id="180" name="Google Shape;180;p30"/>
          <p:cNvPicPr preferRelativeResize="0"/>
          <p:nvPr/>
        </p:nvPicPr>
        <p:blipFill>
          <a:blip r:embed="rId4">
            <a:alphaModFix/>
          </a:blip>
          <a:stretch>
            <a:fillRect/>
          </a:stretch>
        </p:blipFill>
        <p:spPr>
          <a:xfrm>
            <a:off x="7442263" y="101577"/>
            <a:ext cx="1313350" cy="158115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49725" y="3740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Comic Sans MS"/>
                <a:ea typeface="Comic Sans MS"/>
                <a:cs typeface="Comic Sans MS"/>
                <a:sym typeface="Comic Sans MS"/>
              </a:rPr>
              <a:t>Problems faced by traditional System</a:t>
            </a:r>
            <a:endParaRPr b="1">
              <a:latin typeface="Comic Sans MS"/>
              <a:ea typeface="Comic Sans MS"/>
              <a:cs typeface="Comic Sans MS"/>
              <a:sym typeface="Comic Sans MS"/>
            </a:endParaRPr>
          </a:p>
        </p:txBody>
      </p:sp>
      <p:sp>
        <p:nvSpPr>
          <p:cNvPr id="62" name="Google Shape;62;p14"/>
          <p:cNvSpPr txBox="1">
            <a:spLocks noGrp="1"/>
          </p:cNvSpPr>
          <p:nvPr>
            <p:ph type="body" idx="1"/>
          </p:nvPr>
        </p:nvSpPr>
        <p:spPr>
          <a:xfrm>
            <a:off x="291600" y="1275825"/>
            <a:ext cx="5344200" cy="2981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omic Sans MS"/>
              <a:buChar char="●"/>
            </a:pPr>
            <a:r>
              <a:rPr lang="en-GB">
                <a:latin typeface="Comic Sans MS"/>
                <a:ea typeface="Comic Sans MS"/>
                <a:cs typeface="Comic Sans MS"/>
                <a:sym typeface="Comic Sans MS"/>
              </a:rPr>
              <a:t>In villages,All records of villagers are managed by Gram Panchayat of respective village.There is no integrated system for data management and storage.Its too annoying and difficult to manage records.Also there is less interaction between villager and Gram Panchayat. During this corona pandemic, situation has become worst. So we are developing an integrated web system for Gram Panchayat.</a:t>
            </a:r>
            <a:endParaRPr>
              <a:latin typeface="Comic Sans MS"/>
              <a:ea typeface="Comic Sans MS"/>
              <a:cs typeface="Comic Sans MS"/>
              <a:sym typeface="Comic Sans MS"/>
            </a:endParaRPr>
          </a:p>
        </p:txBody>
      </p:sp>
      <p:pic>
        <p:nvPicPr>
          <p:cNvPr id="63" name="Google Shape;63;p14"/>
          <p:cNvPicPr preferRelativeResize="0"/>
          <p:nvPr/>
        </p:nvPicPr>
        <p:blipFill>
          <a:blip r:embed="rId3">
            <a:alphaModFix/>
          </a:blip>
          <a:stretch>
            <a:fillRect/>
          </a:stretch>
        </p:blipFill>
        <p:spPr>
          <a:xfrm>
            <a:off x="5826625" y="1926300"/>
            <a:ext cx="3025775" cy="196560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omic Sans MS"/>
                <a:ea typeface="Comic Sans MS"/>
                <a:cs typeface="Comic Sans MS"/>
                <a:sym typeface="Comic Sans MS"/>
              </a:rPr>
              <a:t>Our Solutions </a:t>
            </a:r>
            <a:endParaRPr>
              <a:latin typeface="Comic Sans MS"/>
              <a:ea typeface="Comic Sans MS"/>
              <a:cs typeface="Comic Sans MS"/>
              <a:sym typeface="Comic Sans MS"/>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omic Sans MS"/>
              <a:buChar char="●"/>
            </a:pPr>
            <a:r>
              <a:rPr lang="en-GB">
                <a:latin typeface="Comic Sans MS"/>
                <a:ea typeface="Comic Sans MS"/>
                <a:cs typeface="Comic Sans MS"/>
                <a:sym typeface="Comic Sans MS"/>
              </a:rPr>
              <a:t>Villagers are able to pay revenue taxes of                                          Home, Water, Elecrticity and Farm online.</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GB">
                <a:latin typeface="Comic Sans MS"/>
                <a:ea typeface="Comic Sans MS"/>
                <a:cs typeface="Comic Sans MS"/>
                <a:sym typeface="Comic Sans MS"/>
              </a:rPr>
              <a:t>Villager will  get receipt of transaction as                                                 a proof.</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GB">
                <a:latin typeface="Comic Sans MS"/>
                <a:ea typeface="Comic Sans MS"/>
                <a:cs typeface="Comic Sans MS"/>
                <a:sym typeface="Comic Sans MS"/>
              </a:rPr>
              <a:t>Gram Panchayat will provide Resedential certificate and other documents in PDF format on Villager's email.</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GB">
                <a:latin typeface="Comic Sans MS"/>
                <a:ea typeface="Comic Sans MS"/>
                <a:cs typeface="Comic Sans MS"/>
                <a:sym typeface="Comic Sans MS"/>
              </a:rPr>
              <a:t>Latest schemes of government for villager's development will be floated on website.Villagers will get information about scheme on site.</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GB">
                <a:latin typeface="Comic Sans MS"/>
                <a:ea typeface="Comic Sans MS"/>
                <a:cs typeface="Comic Sans MS"/>
                <a:sym typeface="Comic Sans MS"/>
              </a:rPr>
              <a:t>Monthly notifications regarding bill payments will be sent to the villagers. </a:t>
            </a:r>
            <a:endParaRPr>
              <a:latin typeface="Comic Sans MS"/>
              <a:ea typeface="Comic Sans MS"/>
              <a:cs typeface="Comic Sans MS"/>
              <a:sym typeface="Comic Sans MS"/>
            </a:endParaRPr>
          </a:p>
          <a:p>
            <a:pPr marL="0" lvl="0" indent="0" algn="l" rtl="0">
              <a:spcBef>
                <a:spcPts val="1600"/>
              </a:spcBef>
              <a:spcAft>
                <a:spcPts val="1600"/>
              </a:spcAft>
              <a:buNone/>
            </a:pPr>
            <a:endParaRPr>
              <a:latin typeface="Comic Sans MS"/>
              <a:ea typeface="Comic Sans MS"/>
              <a:cs typeface="Comic Sans MS"/>
              <a:sym typeface="Comic Sans MS"/>
            </a:endParaRPr>
          </a:p>
        </p:txBody>
      </p:sp>
      <p:pic>
        <p:nvPicPr>
          <p:cNvPr id="70" name="Google Shape;70;p15"/>
          <p:cNvPicPr preferRelativeResize="0"/>
          <p:nvPr/>
        </p:nvPicPr>
        <p:blipFill>
          <a:blip r:embed="rId3">
            <a:alphaModFix/>
          </a:blip>
          <a:stretch>
            <a:fillRect/>
          </a:stretch>
        </p:blipFill>
        <p:spPr>
          <a:xfrm>
            <a:off x="5704600" y="341850"/>
            <a:ext cx="3246300" cy="1928525"/>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omic Sans MS"/>
                <a:ea typeface="Comic Sans MS"/>
                <a:cs typeface="Comic Sans MS"/>
                <a:sym typeface="Comic Sans MS"/>
              </a:rPr>
              <a:t>Layout</a:t>
            </a:r>
            <a:endParaRPr>
              <a:latin typeface="Comic Sans MS"/>
              <a:ea typeface="Comic Sans MS"/>
              <a:cs typeface="Comic Sans MS"/>
              <a:sym typeface="Comic Sans MS"/>
            </a:endParaRPr>
          </a:p>
        </p:txBody>
      </p:sp>
      <p:sp>
        <p:nvSpPr>
          <p:cNvPr id="83" name="Google Shape;83;p17"/>
          <p:cNvSpPr txBox="1">
            <a:spLocks noGrp="1"/>
          </p:cNvSpPr>
          <p:nvPr>
            <p:ph type="body" idx="1"/>
          </p:nvPr>
        </p:nvSpPr>
        <p:spPr>
          <a:xfrm>
            <a:off x="541550" y="13252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omic Sans MS"/>
              <a:buChar char="●"/>
            </a:pPr>
            <a:r>
              <a:rPr lang="en-GB">
                <a:latin typeface="Comic Sans MS"/>
                <a:ea typeface="Comic Sans MS"/>
                <a:cs typeface="Comic Sans MS"/>
                <a:sym typeface="Comic Sans MS"/>
              </a:rPr>
              <a:t>Home Page : </a:t>
            </a:r>
            <a:endParaRPr>
              <a:latin typeface="Comic Sans MS"/>
              <a:ea typeface="Comic Sans MS"/>
              <a:cs typeface="Comic Sans MS"/>
              <a:sym typeface="Comic Sans MS"/>
            </a:endParaRPr>
          </a:p>
          <a:p>
            <a:pPr marL="914400" lvl="1" indent="-317500" algn="l" rtl="0">
              <a:spcBef>
                <a:spcPts val="0"/>
              </a:spcBef>
              <a:spcAft>
                <a:spcPts val="0"/>
              </a:spcAft>
              <a:buSzPts val="1400"/>
              <a:buFont typeface="Comic Sans MS"/>
              <a:buChar char="○"/>
            </a:pPr>
            <a:r>
              <a:rPr lang="en-GB">
                <a:latin typeface="Comic Sans MS"/>
                <a:ea typeface="Comic Sans MS"/>
                <a:cs typeface="Comic Sans MS"/>
                <a:sym typeface="Comic Sans MS"/>
              </a:rPr>
              <a:t>This will contain Basic info about village ,                                                                                its different amenities , programmes and                                                                            schemes currently ran by govt.  </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GB">
                <a:latin typeface="Comic Sans MS"/>
                <a:ea typeface="Comic Sans MS"/>
                <a:cs typeface="Comic Sans MS"/>
                <a:sym typeface="Comic Sans MS"/>
              </a:rPr>
              <a:t>Schemes :</a:t>
            </a:r>
            <a:endParaRPr>
              <a:latin typeface="Comic Sans MS"/>
              <a:ea typeface="Comic Sans MS"/>
              <a:cs typeface="Comic Sans MS"/>
              <a:sym typeface="Comic Sans MS"/>
            </a:endParaRPr>
          </a:p>
          <a:p>
            <a:pPr marL="914400" lvl="1" indent="-317500" algn="l" rtl="0">
              <a:spcBef>
                <a:spcPts val="0"/>
              </a:spcBef>
              <a:spcAft>
                <a:spcPts val="0"/>
              </a:spcAft>
              <a:buSzPts val="1400"/>
              <a:buFont typeface="Comic Sans MS"/>
              <a:buChar char="○"/>
            </a:pPr>
            <a:r>
              <a:rPr lang="en-GB">
                <a:latin typeface="Comic Sans MS"/>
                <a:ea typeface="Comic Sans MS"/>
                <a:cs typeface="Comic Sans MS"/>
                <a:sym typeface="Comic Sans MS"/>
              </a:rPr>
              <a:t>Display Schemes (Both Centre and States)</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GB">
                <a:latin typeface="Comic Sans MS"/>
                <a:ea typeface="Comic Sans MS"/>
                <a:cs typeface="Comic Sans MS"/>
                <a:sym typeface="Comic Sans MS"/>
              </a:rPr>
              <a:t>Admin Page :</a:t>
            </a:r>
            <a:endParaRPr>
              <a:latin typeface="Comic Sans MS"/>
              <a:ea typeface="Comic Sans MS"/>
              <a:cs typeface="Comic Sans MS"/>
              <a:sym typeface="Comic Sans MS"/>
            </a:endParaRPr>
          </a:p>
          <a:p>
            <a:pPr marL="914400" lvl="1" indent="-317500" algn="l" rtl="0">
              <a:spcBef>
                <a:spcPts val="0"/>
              </a:spcBef>
              <a:spcAft>
                <a:spcPts val="0"/>
              </a:spcAft>
              <a:buSzPts val="1400"/>
              <a:buFont typeface="Comic Sans MS"/>
              <a:buChar char="○"/>
            </a:pPr>
            <a:r>
              <a:rPr lang="en-GB">
                <a:latin typeface="Comic Sans MS"/>
                <a:ea typeface="Comic Sans MS"/>
                <a:cs typeface="Comic Sans MS"/>
                <a:sym typeface="Comic Sans MS"/>
              </a:rPr>
              <a:t>Display Dashboard for Admin</a:t>
            </a:r>
            <a:endParaRPr>
              <a:latin typeface="Comic Sans MS"/>
              <a:ea typeface="Comic Sans MS"/>
              <a:cs typeface="Comic Sans MS"/>
              <a:sym typeface="Comic Sans MS"/>
            </a:endParaRPr>
          </a:p>
          <a:p>
            <a:pPr marL="914400" lvl="1" indent="-317500" algn="l" rtl="0">
              <a:spcBef>
                <a:spcPts val="0"/>
              </a:spcBef>
              <a:spcAft>
                <a:spcPts val="0"/>
              </a:spcAft>
              <a:buSzPts val="1400"/>
              <a:buFont typeface="Comic Sans MS"/>
              <a:buChar char="○"/>
            </a:pPr>
            <a:r>
              <a:rPr lang="en-GB">
                <a:latin typeface="Comic Sans MS"/>
                <a:ea typeface="Comic Sans MS"/>
                <a:cs typeface="Comic Sans MS"/>
                <a:sym typeface="Comic Sans MS"/>
              </a:rPr>
              <a:t>Verify information about new users</a:t>
            </a:r>
            <a:endParaRPr>
              <a:latin typeface="Comic Sans MS"/>
              <a:ea typeface="Comic Sans MS"/>
              <a:cs typeface="Comic Sans MS"/>
              <a:sym typeface="Comic Sans MS"/>
            </a:endParaRPr>
          </a:p>
          <a:p>
            <a:pPr marL="914400" lvl="1" indent="-317500" algn="l" rtl="0">
              <a:spcBef>
                <a:spcPts val="0"/>
              </a:spcBef>
              <a:spcAft>
                <a:spcPts val="0"/>
              </a:spcAft>
              <a:buSzPts val="1400"/>
              <a:buFont typeface="Comic Sans MS"/>
              <a:buChar char="○"/>
            </a:pPr>
            <a:r>
              <a:rPr lang="en-GB">
                <a:latin typeface="Comic Sans MS"/>
                <a:ea typeface="Comic Sans MS"/>
                <a:cs typeface="Comic Sans MS"/>
                <a:sym typeface="Comic Sans MS"/>
              </a:rPr>
              <a:t>Generate bills for User</a:t>
            </a:r>
            <a:endParaRPr>
              <a:latin typeface="Comic Sans MS"/>
              <a:ea typeface="Comic Sans MS"/>
              <a:cs typeface="Comic Sans MS"/>
              <a:sym typeface="Comic Sans MS"/>
            </a:endParaRPr>
          </a:p>
          <a:p>
            <a:pPr marL="914400" lvl="1" indent="-317500" algn="l" rtl="0">
              <a:spcBef>
                <a:spcPts val="0"/>
              </a:spcBef>
              <a:spcAft>
                <a:spcPts val="0"/>
              </a:spcAft>
              <a:buSzPts val="1400"/>
              <a:buFont typeface="Comic Sans MS"/>
              <a:buChar char="○"/>
            </a:pPr>
            <a:r>
              <a:rPr lang="en-GB">
                <a:latin typeface="Comic Sans MS"/>
                <a:ea typeface="Comic Sans MS"/>
                <a:cs typeface="Comic Sans MS"/>
                <a:sym typeface="Comic Sans MS"/>
              </a:rPr>
              <a:t>Send Notifications to users</a:t>
            </a:r>
            <a:endParaRPr>
              <a:latin typeface="Comic Sans MS"/>
              <a:ea typeface="Comic Sans MS"/>
              <a:cs typeface="Comic Sans MS"/>
              <a:sym typeface="Comic Sans MS"/>
            </a:endParaRPr>
          </a:p>
          <a:p>
            <a:pPr marL="914400" lvl="1" indent="-317500" algn="l" rtl="0">
              <a:spcBef>
                <a:spcPts val="0"/>
              </a:spcBef>
              <a:spcAft>
                <a:spcPts val="0"/>
              </a:spcAft>
              <a:buSzPts val="1400"/>
              <a:buFont typeface="Comic Sans MS"/>
              <a:buChar char="○"/>
            </a:pPr>
            <a:r>
              <a:rPr lang="en-GB">
                <a:latin typeface="Comic Sans MS"/>
                <a:ea typeface="Comic Sans MS"/>
                <a:cs typeface="Comic Sans MS"/>
                <a:sym typeface="Comic Sans MS"/>
              </a:rPr>
              <a:t>Add new Schemes to Schemes Tab</a:t>
            </a:r>
            <a:endParaRPr>
              <a:latin typeface="Comic Sans MS"/>
              <a:ea typeface="Comic Sans MS"/>
              <a:cs typeface="Comic Sans MS"/>
              <a:sym typeface="Comic Sans MS"/>
            </a:endParaRPr>
          </a:p>
          <a:p>
            <a:pPr marL="457200" lvl="0" indent="0" algn="l" rtl="0">
              <a:spcBef>
                <a:spcPts val="1600"/>
              </a:spcBef>
              <a:spcAft>
                <a:spcPts val="1600"/>
              </a:spcAft>
              <a:buNone/>
            </a:pPr>
            <a:endParaRPr>
              <a:latin typeface="Comic Sans MS"/>
              <a:ea typeface="Comic Sans MS"/>
              <a:cs typeface="Comic Sans MS"/>
              <a:sym typeface="Comic Sans MS"/>
            </a:endParaRPr>
          </a:p>
        </p:txBody>
      </p:sp>
      <p:pic>
        <p:nvPicPr>
          <p:cNvPr id="84" name="Google Shape;84;p17"/>
          <p:cNvPicPr preferRelativeResize="0"/>
          <p:nvPr/>
        </p:nvPicPr>
        <p:blipFill>
          <a:blip r:embed="rId3">
            <a:alphaModFix/>
          </a:blip>
          <a:stretch>
            <a:fillRect/>
          </a:stretch>
        </p:blipFill>
        <p:spPr>
          <a:xfrm>
            <a:off x="5223875" y="218275"/>
            <a:ext cx="3737825" cy="20521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omic Sans MS"/>
                <a:ea typeface="Comic Sans MS"/>
                <a:cs typeface="Comic Sans MS"/>
                <a:sym typeface="Comic Sans MS"/>
              </a:rPr>
              <a:t>Layout (continued)</a:t>
            </a:r>
            <a:endParaRPr>
              <a:latin typeface="Comic Sans MS"/>
              <a:ea typeface="Comic Sans MS"/>
              <a:cs typeface="Comic Sans MS"/>
              <a:sym typeface="Comic Sans MS"/>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omic Sans MS"/>
              <a:buChar char="●"/>
            </a:pPr>
            <a:r>
              <a:rPr lang="en-GB">
                <a:latin typeface="Comic Sans MS"/>
                <a:ea typeface="Comic Sans MS"/>
                <a:cs typeface="Comic Sans MS"/>
                <a:sym typeface="Comic Sans MS"/>
              </a:rPr>
              <a:t>User Login and Bill Payment:</a:t>
            </a:r>
            <a:endParaRPr>
              <a:latin typeface="Comic Sans MS"/>
              <a:ea typeface="Comic Sans MS"/>
              <a:cs typeface="Comic Sans MS"/>
              <a:sym typeface="Comic Sans MS"/>
            </a:endParaRPr>
          </a:p>
          <a:p>
            <a:pPr marL="914400" lvl="1" indent="-317500" algn="l" rtl="0">
              <a:spcBef>
                <a:spcPts val="0"/>
              </a:spcBef>
              <a:spcAft>
                <a:spcPts val="0"/>
              </a:spcAft>
              <a:buSzPts val="1400"/>
              <a:buFont typeface="Comic Sans MS"/>
              <a:buChar char="○"/>
            </a:pPr>
            <a:r>
              <a:rPr lang="en-GB">
                <a:latin typeface="Comic Sans MS"/>
                <a:ea typeface="Comic Sans MS"/>
                <a:cs typeface="Comic Sans MS"/>
                <a:sym typeface="Comic Sans MS"/>
              </a:rPr>
              <a:t>Register as new user</a:t>
            </a:r>
            <a:endParaRPr>
              <a:latin typeface="Comic Sans MS"/>
              <a:ea typeface="Comic Sans MS"/>
              <a:cs typeface="Comic Sans MS"/>
              <a:sym typeface="Comic Sans MS"/>
            </a:endParaRPr>
          </a:p>
          <a:p>
            <a:pPr marL="914400" lvl="1" indent="-317500" algn="l" rtl="0">
              <a:spcBef>
                <a:spcPts val="0"/>
              </a:spcBef>
              <a:spcAft>
                <a:spcPts val="0"/>
              </a:spcAft>
              <a:buSzPts val="1400"/>
              <a:buFont typeface="Comic Sans MS"/>
              <a:buChar char="○"/>
            </a:pPr>
            <a:r>
              <a:rPr lang="en-GB">
                <a:latin typeface="Comic Sans MS"/>
                <a:ea typeface="Comic Sans MS"/>
                <a:cs typeface="Comic Sans MS"/>
                <a:sym typeface="Comic Sans MS"/>
              </a:rPr>
              <a:t>Update or Change Personal Details</a:t>
            </a:r>
            <a:endParaRPr>
              <a:latin typeface="Comic Sans MS"/>
              <a:ea typeface="Comic Sans MS"/>
              <a:cs typeface="Comic Sans MS"/>
              <a:sym typeface="Comic Sans MS"/>
            </a:endParaRPr>
          </a:p>
          <a:p>
            <a:pPr marL="914400" lvl="1" indent="-317500" algn="l" rtl="0">
              <a:spcBef>
                <a:spcPts val="0"/>
              </a:spcBef>
              <a:spcAft>
                <a:spcPts val="0"/>
              </a:spcAft>
              <a:buSzPts val="1400"/>
              <a:buFont typeface="Comic Sans MS"/>
              <a:buChar char="○"/>
            </a:pPr>
            <a:r>
              <a:rPr lang="en-GB">
                <a:latin typeface="Comic Sans MS"/>
                <a:ea typeface="Comic Sans MS"/>
                <a:cs typeface="Comic Sans MS"/>
                <a:sym typeface="Comic Sans MS"/>
              </a:rPr>
              <a:t>Check for pending bills</a:t>
            </a:r>
            <a:endParaRPr>
              <a:latin typeface="Comic Sans MS"/>
              <a:ea typeface="Comic Sans MS"/>
              <a:cs typeface="Comic Sans MS"/>
              <a:sym typeface="Comic Sans MS"/>
            </a:endParaRPr>
          </a:p>
          <a:p>
            <a:pPr marL="914400" lvl="1" indent="-317500" algn="l" rtl="0">
              <a:spcBef>
                <a:spcPts val="0"/>
              </a:spcBef>
              <a:spcAft>
                <a:spcPts val="0"/>
              </a:spcAft>
              <a:buSzPts val="1400"/>
              <a:buFont typeface="Comic Sans MS"/>
              <a:buChar char="○"/>
            </a:pPr>
            <a:r>
              <a:rPr lang="en-GB">
                <a:latin typeface="Comic Sans MS"/>
                <a:ea typeface="Comic Sans MS"/>
                <a:cs typeface="Comic Sans MS"/>
                <a:sym typeface="Comic Sans MS"/>
              </a:rPr>
              <a:t>Pay bills</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GB">
                <a:latin typeface="Comic Sans MS"/>
                <a:ea typeface="Comic Sans MS"/>
                <a:cs typeface="Comic Sans MS"/>
                <a:sym typeface="Comic Sans MS"/>
              </a:rPr>
              <a:t>Documents:</a:t>
            </a:r>
            <a:endParaRPr>
              <a:latin typeface="Comic Sans MS"/>
              <a:ea typeface="Comic Sans MS"/>
              <a:cs typeface="Comic Sans MS"/>
              <a:sym typeface="Comic Sans MS"/>
            </a:endParaRPr>
          </a:p>
          <a:p>
            <a:pPr marL="914400" lvl="1" indent="-317500" algn="l" rtl="0">
              <a:spcBef>
                <a:spcPts val="0"/>
              </a:spcBef>
              <a:spcAft>
                <a:spcPts val="0"/>
              </a:spcAft>
              <a:buSzPts val="1400"/>
              <a:buFont typeface="Comic Sans MS"/>
              <a:buChar char="○"/>
            </a:pPr>
            <a:r>
              <a:rPr lang="en-GB">
                <a:latin typeface="Comic Sans MS"/>
                <a:ea typeface="Comic Sans MS"/>
                <a:cs typeface="Comic Sans MS"/>
                <a:sym typeface="Comic Sans MS"/>
              </a:rPr>
              <a:t>Here user can issue residence certificates , other similar important documents.</a:t>
            </a:r>
            <a:endParaRPr>
              <a:latin typeface="Comic Sans MS"/>
              <a:ea typeface="Comic Sans MS"/>
              <a:cs typeface="Comic Sans MS"/>
              <a:sym typeface="Comic Sans MS"/>
            </a:endParaRPr>
          </a:p>
          <a:p>
            <a:pPr marL="457200" lvl="0" indent="-342900" algn="l" rtl="0">
              <a:spcBef>
                <a:spcPts val="0"/>
              </a:spcBef>
              <a:spcAft>
                <a:spcPts val="0"/>
              </a:spcAft>
              <a:buSzPts val="1800"/>
              <a:buFont typeface="Comic Sans MS"/>
              <a:buChar char="●"/>
            </a:pPr>
            <a:r>
              <a:rPr lang="en-GB">
                <a:latin typeface="Comic Sans MS"/>
                <a:ea typeface="Comic Sans MS"/>
                <a:cs typeface="Comic Sans MS"/>
                <a:sym typeface="Comic Sans MS"/>
              </a:rPr>
              <a:t>About the Village:</a:t>
            </a:r>
            <a:endParaRPr>
              <a:latin typeface="Comic Sans MS"/>
              <a:ea typeface="Comic Sans MS"/>
              <a:cs typeface="Comic Sans MS"/>
              <a:sym typeface="Comic Sans MS"/>
            </a:endParaRPr>
          </a:p>
          <a:p>
            <a:pPr marL="914400" lvl="1" indent="-317500" algn="l" rtl="0">
              <a:spcBef>
                <a:spcPts val="0"/>
              </a:spcBef>
              <a:spcAft>
                <a:spcPts val="0"/>
              </a:spcAft>
              <a:buSzPts val="1400"/>
              <a:buFont typeface="Comic Sans MS"/>
              <a:buChar char="○"/>
            </a:pPr>
            <a:r>
              <a:rPr lang="en-GB">
                <a:latin typeface="Comic Sans MS"/>
                <a:ea typeface="Comic Sans MS"/>
                <a:cs typeface="Comic Sans MS"/>
                <a:sym typeface="Comic Sans MS"/>
              </a:rPr>
              <a:t>Contain the information about village.</a:t>
            </a:r>
            <a:endParaRPr>
              <a:latin typeface="Comic Sans MS"/>
              <a:ea typeface="Comic Sans MS"/>
              <a:cs typeface="Comic Sans MS"/>
              <a:sym typeface="Comic Sans MS"/>
            </a:endParaRPr>
          </a:p>
          <a:p>
            <a:pPr marL="914400" lvl="1" indent="-317500" algn="l" rtl="0">
              <a:spcBef>
                <a:spcPts val="0"/>
              </a:spcBef>
              <a:spcAft>
                <a:spcPts val="0"/>
              </a:spcAft>
              <a:buSzPts val="1400"/>
              <a:buFont typeface="Comic Sans MS"/>
              <a:buChar char="○"/>
            </a:pPr>
            <a:r>
              <a:rPr lang="en-GB">
                <a:latin typeface="Comic Sans MS"/>
                <a:ea typeface="Comic Sans MS"/>
                <a:cs typeface="Comic Sans MS"/>
                <a:sym typeface="Comic Sans MS"/>
              </a:rPr>
              <a:t>Display Contact details of Gram Panchayat , Sarpanch etc.</a:t>
            </a:r>
            <a:endParaRPr>
              <a:latin typeface="Comic Sans MS"/>
              <a:ea typeface="Comic Sans MS"/>
              <a:cs typeface="Comic Sans MS"/>
              <a:sym typeface="Comic Sans MS"/>
            </a:endParaRPr>
          </a:p>
          <a:p>
            <a:pPr marL="914400" lvl="1" indent="-317500" algn="l" rtl="0">
              <a:spcBef>
                <a:spcPts val="0"/>
              </a:spcBef>
              <a:spcAft>
                <a:spcPts val="0"/>
              </a:spcAft>
              <a:buSzPts val="1400"/>
              <a:buFont typeface="Comic Sans MS"/>
              <a:buChar char="○"/>
            </a:pPr>
            <a:r>
              <a:rPr lang="en-GB">
                <a:latin typeface="Comic Sans MS"/>
                <a:ea typeface="Comic Sans MS"/>
                <a:cs typeface="Comic Sans MS"/>
                <a:sym typeface="Comic Sans MS"/>
              </a:rPr>
              <a:t>Display Location on google Maps</a:t>
            </a:r>
            <a:endParaRPr>
              <a:latin typeface="Comic Sans MS"/>
              <a:ea typeface="Comic Sans MS"/>
              <a:cs typeface="Comic Sans MS"/>
              <a:sym typeface="Comic Sans MS"/>
            </a:endParaRPr>
          </a:p>
          <a:p>
            <a:pPr marL="0" lvl="0" indent="0" algn="l" rtl="0">
              <a:spcBef>
                <a:spcPts val="1600"/>
              </a:spcBef>
              <a:spcAft>
                <a:spcPts val="0"/>
              </a:spcAft>
              <a:buNone/>
            </a:pPr>
            <a:endParaRPr>
              <a:latin typeface="Comic Sans MS"/>
              <a:ea typeface="Comic Sans MS"/>
              <a:cs typeface="Comic Sans MS"/>
              <a:sym typeface="Comic Sans MS"/>
            </a:endParaRPr>
          </a:p>
          <a:p>
            <a:pPr marL="0" lvl="0" indent="0" algn="l" rtl="0">
              <a:spcBef>
                <a:spcPts val="1600"/>
              </a:spcBef>
              <a:spcAft>
                <a:spcPts val="1600"/>
              </a:spcAft>
              <a:buNone/>
            </a:pPr>
            <a:endParaRPr/>
          </a:p>
        </p:txBody>
      </p:sp>
      <p:pic>
        <p:nvPicPr>
          <p:cNvPr id="91" name="Google Shape;91;p18"/>
          <p:cNvPicPr preferRelativeResize="0"/>
          <p:nvPr/>
        </p:nvPicPr>
        <p:blipFill>
          <a:blip r:embed="rId3">
            <a:alphaModFix/>
          </a:blip>
          <a:stretch>
            <a:fillRect/>
          </a:stretch>
        </p:blipFill>
        <p:spPr>
          <a:xfrm>
            <a:off x="5032975" y="445025"/>
            <a:ext cx="3718950" cy="191085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omic Sans MS"/>
                <a:ea typeface="Comic Sans MS"/>
                <a:cs typeface="Comic Sans MS"/>
                <a:sym typeface="Comic Sans MS"/>
              </a:rPr>
              <a:t>Stake Holders</a:t>
            </a:r>
            <a:endParaRPr>
              <a:latin typeface="Comic Sans MS"/>
              <a:ea typeface="Comic Sans MS"/>
              <a:cs typeface="Comic Sans MS"/>
              <a:sym typeface="Comic Sans MS"/>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Villagers</a:t>
            </a:r>
            <a:endParaRPr/>
          </a:p>
          <a:p>
            <a:pPr marL="457200" lvl="0" indent="-342900" algn="l" rtl="0">
              <a:spcBef>
                <a:spcPts val="0"/>
              </a:spcBef>
              <a:spcAft>
                <a:spcPts val="0"/>
              </a:spcAft>
              <a:buSzPts val="1800"/>
              <a:buChar char="●"/>
            </a:pPr>
            <a:r>
              <a:rPr lang="en-GB"/>
              <a:t>Government Officials</a:t>
            </a:r>
            <a:endParaRPr/>
          </a:p>
          <a:p>
            <a:pPr marL="457200" lvl="0" indent="-342900" algn="l" rtl="0">
              <a:spcBef>
                <a:spcPts val="0"/>
              </a:spcBef>
              <a:spcAft>
                <a:spcPts val="0"/>
              </a:spcAft>
              <a:buSzPts val="1800"/>
              <a:buChar char="●"/>
            </a:pPr>
            <a:r>
              <a:rPr lang="en-GB"/>
              <a:t>Government</a:t>
            </a:r>
            <a:endParaRPr/>
          </a:p>
          <a:p>
            <a:pPr marL="457200" lvl="0" indent="-342900" algn="l" rtl="0">
              <a:spcBef>
                <a:spcPts val="0"/>
              </a:spcBef>
              <a:spcAft>
                <a:spcPts val="0"/>
              </a:spcAft>
              <a:buSzPts val="1800"/>
              <a:buChar char="●"/>
            </a:pPr>
            <a:r>
              <a:rPr lang="en-GB"/>
              <a:t>Village Council - Gram Panchayat</a:t>
            </a:r>
            <a:endParaRPr/>
          </a:p>
        </p:txBody>
      </p:sp>
      <p:pic>
        <p:nvPicPr>
          <p:cNvPr id="98" name="Google Shape;98;p19"/>
          <p:cNvPicPr preferRelativeResize="0"/>
          <p:nvPr/>
        </p:nvPicPr>
        <p:blipFill>
          <a:blip r:embed="rId3">
            <a:alphaModFix/>
          </a:blip>
          <a:stretch>
            <a:fillRect/>
          </a:stretch>
        </p:blipFill>
        <p:spPr>
          <a:xfrm>
            <a:off x="4572000" y="1429000"/>
            <a:ext cx="4081250" cy="22855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Comic Sans MS"/>
                <a:ea typeface="Comic Sans MS"/>
                <a:cs typeface="Comic Sans MS"/>
                <a:sym typeface="Comic Sans MS"/>
              </a:rPr>
              <a:t>UML Use-case</a:t>
            </a:r>
            <a:endParaRPr dirty="0">
              <a:latin typeface="Comic Sans MS"/>
              <a:ea typeface="Comic Sans MS"/>
              <a:cs typeface="Comic Sans MS"/>
              <a:sym typeface="Comic Sans MS"/>
            </a:endParaRPr>
          </a:p>
        </p:txBody>
      </p:sp>
      <p:sp>
        <p:nvSpPr>
          <p:cNvPr id="104" name="Google Shape;10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0" y="6350"/>
            <a:ext cx="6102350" cy="51435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253025"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smtClean="0"/>
              <a:t> </a:t>
            </a:r>
            <a:endParaRPr dirty="0"/>
          </a:p>
        </p:txBody>
      </p:sp>
      <p:sp>
        <p:nvSpPr>
          <p:cNvPr id="112" name="Google Shape;11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6350"/>
            <a:ext cx="9144000" cy="47610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5754" y="-44450"/>
            <a:ext cx="5274696" cy="5143500"/>
          </a:xfrm>
          <a:prstGeom prst="rect">
            <a:avLst/>
          </a:prstGeom>
        </p:spPr>
      </p:pic>
    </p:spTree>
    <p:extLst>
      <p:ext uri="{BB962C8B-B14F-4D97-AF65-F5344CB8AC3E}">
        <p14:creationId xmlns:p14="http://schemas.microsoft.com/office/powerpoint/2010/main" val="3148740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639</TotalTime>
  <Words>372</Words>
  <Application>Microsoft Office PowerPoint</Application>
  <PresentationFormat>On-screen Show (16:9)</PresentationFormat>
  <Paragraphs>64</Paragraphs>
  <Slides>17</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Comic Sans MS</vt:lpstr>
      <vt:lpstr>Simple Light</vt:lpstr>
      <vt:lpstr>                       eGramPanchayat</vt:lpstr>
      <vt:lpstr>Problems faced by traditional System</vt:lpstr>
      <vt:lpstr>Our Solutions </vt:lpstr>
      <vt:lpstr>Layout</vt:lpstr>
      <vt:lpstr>Layout (continued)</vt:lpstr>
      <vt:lpstr>Stake Holders</vt:lpstr>
      <vt:lpstr>UML Use-case</vt:lpstr>
      <vt:lpstr> </vt:lpstr>
      <vt:lpstr>Project Plan:</vt:lpstr>
      <vt:lpstr>PowerPoint Presentation</vt:lpstr>
      <vt:lpstr>JIRA</vt:lpstr>
      <vt:lpstr>Designs  </vt:lpstr>
      <vt:lpstr>Prototype (Register) developed in React JS </vt:lpstr>
      <vt:lpstr>(continued) Prototype (Login)</vt:lpstr>
      <vt:lpstr>Technology stack</vt:lpstr>
      <vt:lpstr>Benefits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eGramPanchayat</dc:title>
  <cp:lastModifiedBy>BHOLE SARKAR</cp:lastModifiedBy>
  <cp:revision>6</cp:revision>
  <dcterms:modified xsi:type="dcterms:W3CDTF">2020-08-22T05:50:21Z</dcterms:modified>
</cp:coreProperties>
</file>