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305" r:id="rId4"/>
    <p:sldId id="266" r:id="rId5"/>
    <p:sldId id="306" r:id="rId6"/>
    <p:sldId id="259" r:id="rId7"/>
    <p:sldId id="307" r:id="rId8"/>
    <p:sldId id="276" r:id="rId9"/>
    <p:sldId id="308" r:id="rId10"/>
    <p:sldId id="309" r:id="rId11"/>
    <p:sldId id="313" r:id="rId12"/>
    <p:sldId id="315" r:id="rId13"/>
    <p:sldId id="311" r:id="rId14"/>
    <p:sldId id="312" r:id="rId15"/>
    <p:sldId id="316" r:id="rId16"/>
    <p:sldId id="270" r:id="rId17"/>
    <p:sldId id="273" r:id="rId18"/>
    <p:sldId id="314" r:id="rId19"/>
    <p:sldId id="263" r:id="rId20"/>
    <p:sldId id="317" r:id="rId21"/>
    <p:sldId id="310" r:id="rId22"/>
  </p:sldIdLst>
  <p:sldSz cx="9144000" cy="5143500" type="screen16x9"/>
  <p:notesSz cx="6858000" cy="9144000"/>
  <p:embeddedFontLst>
    <p:embeddedFont>
      <p:font typeface="Unica One" charset="0"/>
      <p:regular r:id="rId24"/>
    </p:embeddedFont>
    <p:embeddedFont>
      <p:font typeface="Abel" charset="0"/>
      <p:regular r:id="rId25"/>
    </p:embeddedFont>
    <p:embeddedFont>
      <p:font typeface="Verdana" pitchFamily="34" charset="0"/>
      <p:regular r:id="rId26"/>
      <p:bold r:id="rId27"/>
      <p:italic r:id="rId28"/>
      <p:boldItalic r:id="rId29"/>
    </p:embeddedFont>
    <p:embeddedFont>
      <p:font typeface="Fira Sans Extra Condensed Medium" charset="0"/>
      <p:regular r:id="rId30"/>
      <p:bold r:id="rId31"/>
      <p:italic r:id="rId32"/>
      <p:boldItalic r:id="rId33"/>
    </p:embeddedFont>
    <p:embeddedFont>
      <p:font typeface="Comic Sans MS" pitchFamily="66" charset="0"/>
      <p:regular r:id="rId34"/>
      <p:bold r:id="rId35"/>
      <p:italic r:id="rId36"/>
      <p:boldItalic r:id="rId37"/>
    </p:embeddedFont>
    <p:embeddedFont>
      <p:font typeface="Archivo" charset="0"/>
      <p:regular r:id="rId38"/>
      <p:bold r:id="rId39"/>
      <p:italic r:id="rId40"/>
      <p:boldItalic r:id="rId41"/>
    </p:embeddedFont>
    <p:embeddedFont>
      <p:font typeface="Paytone One" charset="0"/>
      <p:regular r:id="rId42"/>
    </p:embeddedFont>
    <p:embeddedFont>
      <p:font typeface="Inter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89BF689-F1CB-4AB5-B47A-F1F86CEEDD94}">
  <a:tblStyle styleId="{C89BF689-F1CB-4AB5-B47A-F1F86CEEDD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 snapToGrid="0">
      <p:cViewPr>
        <p:scale>
          <a:sx n="100" d="100"/>
          <a:sy n="100" d="100"/>
        </p:scale>
        <p:origin x="-1080" y="-2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2421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8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8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8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93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320de4b7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320de4b7d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320de4b7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320de4b7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03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79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3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320de4b7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320de4b7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1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>
            <a:spLocks noGrp="1"/>
          </p:cNvSpPr>
          <p:nvPr>
            <p:ph type="title" hasCustomPrompt="1"/>
          </p:nvPr>
        </p:nvSpPr>
        <p:spPr>
          <a:xfrm flipH="1">
            <a:off x="3753239" y="3825726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 flipH="1">
            <a:off x="5152400" y="153735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152400" y="3940801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 flipH="1">
            <a:off x="5152400" y="2732654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4"/>
          </p:nvPr>
        </p:nvSpPr>
        <p:spPr>
          <a:xfrm flipH="1">
            <a:off x="5152400" y="954825"/>
            <a:ext cx="2634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5152400" y="33392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6"/>
          </p:nvPr>
        </p:nvSpPr>
        <p:spPr>
          <a:xfrm flipH="1">
            <a:off x="5152400" y="2245829"/>
            <a:ext cx="26808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7" hasCustomPrompt="1"/>
          </p:nvPr>
        </p:nvSpPr>
        <p:spPr>
          <a:xfrm>
            <a:off x="3696239" y="25986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8" hasCustomPrompt="1"/>
          </p:nvPr>
        </p:nvSpPr>
        <p:spPr>
          <a:xfrm>
            <a:off x="3696239" y="1371631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9" r:id="rId5"/>
    <p:sldLayoutId id="2147483666" r:id="rId6"/>
    <p:sldLayoutId id="2147483670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ctrTitle"/>
          </p:nvPr>
        </p:nvSpPr>
        <p:spPr>
          <a:xfrm rot="946">
            <a:off x="4075056" y="1212851"/>
            <a:ext cx="4851662" cy="1123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</a:t>
            </a:r>
            <a:r>
              <a:rPr lang="hi-IN" sz="6000" dirty="0"/>
              <a:t>ग्रामपंचायत</a:t>
            </a:r>
            <a:endParaRPr sz="6000"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1"/>
          </p:nvPr>
        </p:nvSpPr>
        <p:spPr>
          <a:xfrm rot="1327">
            <a:off x="5581021" y="2483020"/>
            <a:ext cx="3384639" cy="38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400" dirty="0" smtClean="0"/>
              <a:t>One </a:t>
            </a:r>
            <a:r>
              <a:rPr lang="en-GB" sz="1400" dirty="0"/>
              <a:t>step </a:t>
            </a:r>
            <a:r>
              <a:rPr lang="en-GB" sz="1400" dirty="0" smtClean="0"/>
              <a:t>towards </a:t>
            </a:r>
            <a:r>
              <a:rPr lang="en-GB" sz="1400" dirty="0" err="1" smtClean="0"/>
              <a:t>आत्मनिर्भर</a:t>
            </a:r>
            <a:r>
              <a:rPr lang="en-GB" sz="1400" dirty="0" smtClean="0"/>
              <a:t> </a:t>
            </a:r>
            <a:r>
              <a:rPr lang="en-GB" sz="1400" dirty="0" err="1" smtClean="0"/>
              <a:t>भारत</a:t>
            </a:r>
            <a:endParaRPr sz="1400" dirty="0"/>
          </a:p>
        </p:txBody>
      </p:sp>
      <p:cxnSp>
        <p:nvCxnSpPr>
          <p:cNvPr id="204" name="Google Shape;204;p33"/>
          <p:cNvCxnSpPr/>
          <p:nvPr/>
        </p:nvCxnSpPr>
        <p:spPr>
          <a:xfrm>
            <a:off x="4074861" y="2231200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  <p:pic>
        <p:nvPicPr>
          <p:cNvPr id="8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33" y="1918417"/>
            <a:ext cx="2598750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341" y="3576475"/>
            <a:ext cx="2483002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/>
          <p:nvPr/>
        </p:nvSpPr>
        <p:spPr>
          <a:xfrm>
            <a:off x="5985165" y="0"/>
            <a:ext cx="3158886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18575" y="315784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8" name="Google Shape;118;p22"/>
          <p:cNvPicPr preferRelativeResize="0"/>
          <p:nvPr/>
        </p:nvPicPr>
        <p:blipFill rotWithShape="1">
          <a:blip r:embed="rId3">
            <a:alphaModFix/>
          </a:blip>
          <a:srcRect l="1826" t="6066" r="2160" b="2426"/>
          <a:stretch/>
        </p:blipFill>
        <p:spPr>
          <a:xfrm>
            <a:off x="0" y="0"/>
            <a:ext cx="5985164" cy="5076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541;p53"/>
          <p:cNvSpPr txBox="1">
            <a:spLocks noGrp="1"/>
          </p:cNvSpPr>
          <p:nvPr>
            <p:ph type="title"/>
          </p:nvPr>
        </p:nvSpPr>
        <p:spPr>
          <a:xfrm>
            <a:off x="6427408" y="1204173"/>
            <a:ext cx="2916097" cy="352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latin typeface="Verdana" pitchFamily="34" charset="0"/>
                <a:ea typeface="Verdana" pitchFamily="34" charset="0"/>
              </a:rPr>
              <a:t>Software Devlopment Life Cycle</a:t>
            </a:r>
            <a:endParaRPr b="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/>
          <p:nvPr/>
        </p:nvSpPr>
        <p:spPr>
          <a:xfrm>
            <a:off x="5985165" y="0"/>
            <a:ext cx="324638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18575" y="315784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5" name="Google Shape;541;p53"/>
          <p:cNvSpPr txBox="1">
            <a:spLocks noGrp="1"/>
          </p:cNvSpPr>
          <p:nvPr>
            <p:ph type="title"/>
          </p:nvPr>
        </p:nvSpPr>
        <p:spPr>
          <a:xfrm>
            <a:off x="6167335" y="1311178"/>
            <a:ext cx="2889115" cy="352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UML use case</a:t>
            </a:r>
            <a:br>
              <a:rPr lang="en" sz="2800" b="0" dirty="0" smtClean="0">
                <a:latin typeface="Verdana" pitchFamily="34" charset="0"/>
                <a:ea typeface="Verdana" pitchFamily="34" charset="0"/>
              </a:rPr>
            </a:b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Diagram of eGram -Panchayat</a:t>
            </a:r>
            <a:endParaRPr sz="2800" b="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Google Shape;98;p19"/>
          <p:cNvPicPr preferRelativeResize="0"/>
          <p:nvPr/>
        </p:nvPicPr>
        <p:blipFill rotWithShape="1">
          <a:blip r:embed="rId3">
            <a:alphaModFix/>
          </a:blip>
          <a:srcRect t="2714" b="12242"/>
          <a:stretch/>
        </p:blipFill>
        <p:spPr>
          <a:xfrm>
            <a:off x="-1" y="0"/>
            <a:ext cx="5985165" cy="5068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2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/>
          <p:nvPr/>
        </p:nvSpPr>
        <p:spPr>
          <a:xfrm>
            <a:off x="5985165" y="0"/>
            <a:ext cx="324638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18575" y="315784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5" name="Google Shape;541;p53"/>
          <p:cNvSpPr txBox="1">
            <a:spLocks noGrp="1"/>
          </p:cNvSpPr>
          <p:nvPr>
            <p:ph type="title"/>
          </p:nvPr>
        </p:nvSpPr>
        <p:spPr>
          <a:xfrm>
            <a:off x="6167335" y="1311178"/>
            <a:ext cx="2889115" cy="352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Project plan</a:t>
            </a:r>
            <a:br>
              <a:rPr lang="en" sz="2800" b="0" dirty="0" smtClean="0">
                <a:latin typeface="Verdana" pitchFamily="34" charset="0"/>
                <a:ea typeface="Verdana" pitchFamily="34" charset="0"/>
              </a:rPr>
            </a:br>
            <a:r>
              <a:rPr lang="en" sz="2800" b="0" dirty="0" smtClean="0">
                <a:latin typeface="Verdana" pitchFamily="34" charset="0"/>
                <a:ea typeface="Verdana" pitchFamily="34" charset="0"/>
              </a:rPr>
              <a:t>of eGram-Panchayat</a:t>
            </a:r>
            <a:endParaRPr sz="2800" b="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7" name="Google Shape;1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40"/>
            <a:ext cx="6003961" cy="5311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7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1874" y="339650"/>
            <a:ext cx="7196023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Higher Level View of project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9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1;p34"/>
          <p:cNvSpPr txBox="1">
            <a:spLocks/>
          </p:cNvSpPr>
          <p:nvPr/>
        </p:nvSpPr>
        <p:spPr>
          <a:xfrm>
            <a:off x="8628200" y="285304"/>
            <a:ext cx="51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13</a:t>
            </a:fld>
            <a:endParaRPr lang="en" dirty="0"/>
          </a:p>
        </p:txBody>
      </p:sp>
      <p:pic>
        <p:nvPicPr>
          <p:cNvPr id="13" name="Google Shape;105;p20"/>
          <p:cNvPicPr preferRelativeResize="0"/>
          <p:nvPr/>
        </p:nvPicPr>
        <p:blipFill rotWithShape="1">
          <a:blip r:embed="rId2">
            <a:alphaModFix/>
          </a:blip>
          <a:srcRect t="9060"/>
          <a:stretch/>
        </p:blipFill>
        <p:spPr>
          <a:xfrm>
            <a:off x="123987" y="976392"/>
            <a:ext cx="8351964" cy="4167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1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373" y="161419"/>
            <a:ext cx="5816674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Prototype (Login Page)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Google Shape;14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09424"/>
            <a:ext cx="8475950" cy="42340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8618281" y="24035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b="1"/>
              <a:pPr/>
              <a:t>14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36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37160" y="339650"/>
            <a:ext cx="774953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Database schema for login module.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1;p34"/>
          <p:cNvSpPr txBox="1">
            <a:spLocks/>
          </p:cNvSpPr>
          <p:nvPr/>
        </p:nvSpPr>
        <p:spPr>
          <a:xfrm>
            <a:off x="8534400" y="285304"/>
            <a:ext cx="45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120"/>
            <a:ext cx="847595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sldNum" idx="12"/>
          </p:nvPr>
        </p:nvSpPr>
        <p:spPr>
          <a:xfrm>
            <a:off x="8518300" y="440475"/>
            <a:ext cx="583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6839704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TECHNOLOGY STACK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5" name="Google Shape;425;p47"/>
          <p:cNvSpPr txBox="1">
            <a:spLocks noGrp="1"/>
          </p:cNvSpPr>
          <p:nvPr>
            <p:ph type="ctrTitle" idx="4294967295"/>
          </p:nvPr>
        </p:nvSpPr>
        <p:spPr>
          <a:xfrm flipH="1">
            <a:off x="5965393" y="3741056"/>
            <a:ext cx="2032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Backend Service</a:t>
            </a:r>
            <a:endParaRPr sz="2000" b="1" dirty="0"/>
          </a:p>
        </p:txBody>
      </p:sp>
      <p:sp>
        <p:nvSpPr>
          <p:cNvPr id="426" name="Google Shape;426;p47"/>
          <p:cNvSpPr txBox="1">
            <a:spLocks noGrp="1"/>
          </p:cNvSpPr>
          <p:nvPr>
            <p:ph type="subTitle" idx="4294967295"/>
          </p:nvPr>
        </p:nvSpPr>
        <p:spPr>
          <a:xfrm flipH="1">
            <a:off x="6214771" y="4016078"/>
            <a:ext cx="2032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MongoDB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 Atlas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Mongoose</a:t>
            </a:r>
            <a:endParaRPr sz="12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7" name="Google Shape;427;p47"/>
          <p:cNvSpPr txBox="1">
            <a:spLocks noGrp="1"/>
          </p:cNvSpPr>
          <p:nvPr>
            <p:ph type="ctrTitle" idx="4294967295"/>
          </p:nvPr>
        </p:nvSpPr>
        <p:spPr>
          <a:xfrm flipH="1">
            <a:off x="929292" y="3441316"/>
            <a:ext cx="3358342" cy="599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Server-side Development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28" name="Google Shape;428;p47"/>
          <p:cNvSpPr txBox="1">
            <a:spLocks noGrp="1"/>
          </p:cNvSpPr>
          <p:nvPr>
            <p:ph type="subTitle" idx="4294967295"/>
          </p:nvPr>
        </p:nvSpPr>
        <p:spPr>
          <a:xfrm flipH="1">
            <a:off x="1271848" y="3953450"/>
            <a:ext cx="1861714" cy="7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Node JS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Express JS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650" dirty="0"/>
          </a:p>
        </p:txBody>
      </p:sp>
      <p:sp>
        <p:nvSpPr>
          <p:cNvPr id="429" name="Google Shape;429;p47"/>
          <p:cNvSpPr txBox="1">
            <a:spLocks noGrp="1"/>
          </p:cNvSpPr>
          <p:nvPr>
            <p:ph type="ctrTitle" idx="4294967295"/>
          </p:nvPr>
        </p:nvSpPr>
        <p:spPr>
          <a:xfrm flipH="1">
            <a:off x="5990331" y="1248625"/>
            <a:ext cx="2032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Networking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0" name="Google Shape;430;p47"/>
          <p:cNvSpPr txBox="1">
            <a:spLocks noGrp="1"/>
          </p:cNvSpPr>
          <p:nvPr>
            <p:ph type="subTitle" idx="4294967295"/>
          </p:nvPr>
        </p:nvSpPr>
        <p:spPr>
          <a:xfrm flipH="1">
            <a:off x="6163941" y="1669196"/>
            <a:ext cx="231200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Client-server </a:t>
            </a:r>
            <a:r>
              <a:rPr lang="en-US" sz="1200" dirty="0">
                <a:latin typeface="Verdana" pitchFamily="34" charset="0"/>
                <a:ea typeface="Verdana" pitchFamily="34" charset="0"/>
              </a:rPr>
              <a:t>A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rchitecture</a:t>
            </a:r>
            <a:endParaRPr sz="12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1" name="Google Shape;431;p47"/>
          <p:cNvSpPr txBox="1">
            <a:spLocks noGrp="1"/>
          </p:cNvSpPr>
          <p:nvPr>
            <p:ph type="ctrTitle" idx="4294967295"/>
          </p:nvPr>
        </p:nvSpPr>
        <p:spPr>
          <a:xfrm flipH="1">
            <a:off x="720848" y="1248625"/>
            <a:ext cx="1794574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Front End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32" name="Google Shape;432;p47"/>
          <p:cNvSpPr txBox="1">
            <a:spLocks noGrp="1"/>
          </p:cNvSpPr>
          <p:nvPr>
            <p:ph type="subTitle" idx="4294967295"/>
          </p:nvPr>
        </p:nvSpPr>
        <p:spPr>
          <a:xfrm flipH="1">
            <a:off x="1303455" y="1608146"/>
            <a:ext cx="1752295" cy="1153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React JS.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Bootstrap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HTML/HTML5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CSS</a:t>
            </a:r>
          </a:p>
        </p:txBody>
      </p:sp>
      <p:sp>
        <p:nvSpPr>
          <p:cNvPr id="433" name="Google Shape;433;p47"/>
          <p:cNvSpPr/>
          <p:nvPr/>
        </p:nvSpPr>
        <p:spPr>
          <a:xfrm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7"/>
          <p:cNvSpPr/>
          <p:nvPr/>
        </p:nvSpPr>
        <p:spPr>
          <a:xfrm rot="108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7"/>
          <p:cNvSpPr/>
          <p:nvPr/>
        </p:nvSpPr>
        <p:spPr>
          <a:xfrm rot="5400000">
            <a:off x="3055750" y="1670425"/>
            <a:ext cx="2679900" cy="2679900"/>
          </a:xfrm>
          <a:prstGeom prst="blockArc">
            <a:avLst>
              <a:gd name="adj1" fmla="val 16165814"/>
              <a:gd name="adj2" fmla="val 0"/>
              <a:gd name="adj3" fmla="val 2500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7"/>
          <p:cNvGrpSpPr/>
          <p:nvPr/>
        </p:nvGrpSpPr>
        <p:grpSpPr>
          <a:xfrm>
            <a:off x="3409466" y="2209608"/>
            <a:ext cx="422596" cy="310382"/>
            <a:chOff x="2278533" y="2937377"/>
            <a:chExt cx="346788" cy="254704"/>
          </a:xfrm>
        </p:grpSpPr>
        <p:sp>
          <p:nvSpPr>
            <p:cNvPr id="438" name="Google Shape;438;p47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47"/>
          <p:cNvGrpSpPr/>
          <p:nvPr/>
        </p:nvGrpSpPr>
        <p:grpSpPr>
          <a:xfrm>
            <a:off x="3439127" y="3482052"/>
            <a:ext cx="363275" cy="354626"/>
            <a:chOff x="1303876" y="2419377"/>
            <a:chExt cx="363275" cy="354626"/>
          </a:xfrm>
        </p:grpSpPr>
        <p:sp>
          <p:nvSpPr>
            <p:cNvPr id="441" name="Google Shape;441;p47"/>
            <p:cNvSpPr/>
            <p:nvPr/>
          </p:nvSpPr>
          <p:spPr>
            <a:xfrm>
              <a:off x="1303876" y="2507701"/>
              <a:ext cx="363275" cy="266302"/>
            </a:xfrm>
            <a:custGeom>
              <a:avLst/>
              <a:gdLst/>
              <a:ahLst/>
              <a:cxnLst/>
              <a:rect l="l" t="t" r="r" b="b"/>
              <a:pathLst>
                <a:path w="11467" h="8406" extrusionOk="0">
                  <a:moveTo>
                    <a:pt x="3251" y="1631"/>
                  </a:moveTo>
                  <a:lnTo>
                    <a:pt x="3680" y="2060"/>
                  </a:lnTo>
                  <a:lnTo>
                    <a:pt x="2060" y="3691"/>
                  </a:lnTo>
                  <a:lnTo>
                    <a:pt x="1620" y="3262"/>
                  </a:lnTo>
                  <a:lnTo>
                    <a:pt x="3251" y="1631"/>
                  </a:lnTo>
                  <a:close/>
                  <a:moveTo>
                    <a:pt x="8156" y="1929"/>
                  </a:moveTo>
                  <a:lnTo>
                    <a:pt x="9799" y="3560"/>
                  </a:lnTo>
                  <a:lnTo>
                    <a:pt x="9371" y="3989"/>
                  </a:lnTo>
                  <a:lnTo>
                    <a:pt x="7728" y="2357"/>
                  </a:lnTo>
                  <a:lnTo>
                    <a:pt x="8156" y="1929"/>
                  </a:lnTo>
                  <a:close/>
                  <a:moveTo>
                    <a:pt x="7609" y="2715"/>
                  </a:moveTo>
                  <a:lnTo>
                    <a:pt x="9014" y="4108"/>
                  </a:lnTo>
                  <a:lnTo>
                    <a:pt x="8692" y="4405"/>
                  </a:lnTo>
                  <a:cubicBezTo>
                    <a:pt x="8656" y="4453"/>
                    <a:pt x="8621" y="4501"/>
                    <a:pt x="8597" y="4560"/>
                  </a:cubicBezTo>
                  <a:cubicBezTo>
                    <a:pt x="8561" y="4620"/>
                    <a:pt x="8549" y="4679"/>
                    <a:pt x="8549" y="4739"/>
                  </a:cubicBezTo>
                  <a:cubicBezTo>
                    <a:pt x="8537" y="4870"/>
                    <a:pt x="8490" y="4989"/>
                    <a:pt x="8383" y="5072"/>
                  </a:cubicBezTo>
                  <a:lnTo>
                    <a:pt x="7847" y="5620"/>
                  </a:lnTo>
                  <a:lnTo>
                    <a:pt x="5930" y="3691"/>
                  </a:lnTo>
                  <a:lnTo>
                    <a:pt x="6609" y="3429"/>
                  </a:lnTo>
                  <a:cubicBezTo>
                    <a:pt x="6609" y="3429"/>
                    <a:pt x="6632" y="3429"/>
                    <a:pt x="6632" y="3417"/>
                  </a:cubicBezTo>
                  <a:cubicBezTo>
                    <a:pt x="6739" y="3358"/>
                    <a:pt x="6823" y="3262"/>
                    <a:pt x="6882" y="3155"/>
                  </a:cubicBezTo>
                  <a:cubicBezTo>
                    <a:pt x="7109" y="3119"/>
                    <a:pt x="7299" y="3012"/>
                    <a:pt x="7466" y="2858"/>
                  </a:cubicBezTo>
                  <a:lnTo>
                    <a:pt x="7609" y="2715"/>
                  </a:lnTo>
                  <a:close/>
                  <a:moveTo>
                    <a:pt x="3846" y="6084"/>
                  </a:moveTo>
                  <a:lnTo>
                    <a:pt x="4120" y="6358"/>
                  </a:lnTo>
                  <a:lnTo>
                    <a:pt x="3739" y="6727"/>
                  </a:lnTo>
                  <a:lnTo>
                    <a:pt x="3656" y="6822"/>
                  </a:lnTo>
                  <a:cubicBezTo>
                    <a:pt x="3620" y="6846"/>
                    <a:pt x="3584" y="6858"/>
                    <a:pt x="3537" y="6858"/>
                  </a:cubicBezTo>
                  <a:cubicBezTo>
                    <a:pt x="3489" y="6858"/>
                    <a:pt x="3441" y="6846"/>
                    <a:pt x="3418" y="6822"/>
                  </a:cubicBezTo>
                  <a:lnTo>
                    <a:pt x="3382" y="6787"/>
                  </a:lnTo>
                  <a:cubicBezTo>
                    <a:pt x="3322" y="6727"/>
                    <a:pt x="3322" y="6608"/>
                    <a:pt x="3382" y="6548"/>
                  </a:cubicBezTo>
                  <a:lnTo>
                    <a:pt x="3846" y="6084"/>
                  </a:lnTo>
                  <a:close/>
                  <a:moveTo>
                    <a:pt x="4334" y="6608"/>
                  </a:moveTo>
                  <a:lnTo>
                    <a:pt x="4608" y="6882"/>
                  </a:lnTo>
                  <a:lnTo>
                    <a:pt x="4311" y="7156"/>
                  </a:lnTo>
                  <a:lnTo>
                    <a:pt x="4227" y="7239"/>
                  </a:lnTo>
                  <a:cubicBezTo>
                    <a:pt x="4203" y="7263"/>
                    <a:pt x="4156" y="7275"/>
                    <a:pt x="4108" y="7275"/>
                  </a:cubicBezTo>
                  <a:cubicBezTo>
                    <a:pt x="4072" y="7275"/>
                    <a:pt x="4025" y="7263"/>
                    <a:pt x="3989" y="7239"/>
                  </a:cubicBezTo>
                  <a:lnTo>
                    <a:pt x="3965" y="7203"/>
                  </a:lnTo>
                  <a:cubicBezTo>
                    <a:pt x="3906" y="7144"/>
                    <a:pt x="3906" y="7037"/>
                    <a:pt x="3965" y="6977"/>
                  </a:cubicBezTo>
                  <a:lnTo>
                    <a:pt x="4334" y="6608"/>
                  </a:lnTo>
                  <a:close/>
                  <a:moveTo>
                    <a:pt x="4858" y="7096"/>
                  </a:moveTo>
                  <a:lnTo>
                    <a:pt x="5132" y="7370"/>
                  </a:lnTo>
                  <a:lnTo>
                    <a:pt x="4954" y="7537"/>
                  </a:lnTo>
                  <a:lnTo>
                    <a:pt x="4811" y="7668"/>
                  </a:lnTo>
                  <a:cubicBezTo>
                    <a:pt x="4781" y="7697"/>
                    <a:pt x="4742" y="7712"/>
                    <a:pt x="4704" y="7712"/>
                  </a:cubicBezTo>
                  <a:cubicBezTo>
                    <a:pt x="4665" y="7712"/>
                    <a:pt x="4626" y="7697"/>
                    <a:pt x="4596" y="7668"/>
                  </a:cubicBezTo>
                  <a:lnTo>
                    <a:pt x="4549" y="7620"/>
                  </a:lnTo>
                  <a:cubicBezTo>
                    <a:pt x="4513" y="7596"/>
                    <a:pt x="4501" y="7549"/>
                    <a:pt x="4501" y="7513"/>
                  </a:cubicBezTo>
                  <a:cubicBezTo>
                    <a:pt x="4501" y="7477"/>
                    <a:pt x="4513" y="7441"/>
                    <a:pt x="4549" y="7418"/>
                  </a:cubicBezTo>
                  <a:lnTo>
                    <a:pt x="4858" y="7096"/>
                  </a:lnTo>
                  <a:close/>
                  <a:moveTo>
                    <a:pt x="3811" y="2417"/>
                  </a:moveTo>
                  <a:lnTo>
                    <a:pt x="3965" y="2560"/>
                  </a:lnTo>
                  <a:cubicBezTo>
                    <a:pt x="4181" y="2776"/>
                    <a:pt x="4462" y="2894"/>
                    <a:pt x="4756" y="2894"/>
                  </a:cubicBezTo>
                  <a:cubicBezTo>
                    <a:pt x="4771" y="2894"/>
                    <a:pt x="4785" y="2894"/>
                    <a:pt x="4799" y="2893"/>
                  </a:cubicBezTo>
                  <a:cubicBezTo>
                    <a:pt x="5394" y="2858"/>
                    <a:pt x="6168" y="2798"/>
                    <a:pt x="6549" y="2703"/>
                  </a:cubicBezTo>
                  <a:cubicBezTo>
                    <a:pt x="6573" y="2715"/>
                    <a:pt x="6597" y="2738"/>
                    <a:pt x="6609" y="2774"/>
                  </a:cubicBezTo>
                  <a:cubicBezTo>
                    <a:pt x="6632" y="2834"/>
                    <a:pt x="6632" y="2893"/>
                    <a:pt x="6597" y="2953"/>
                  </a:cubicBezTo>
                  <a:cubicBezTo>
                    <a:pt x="6573" y="3024"/>
                    <a:pt x="6525" y="3084"/>
                    <a:pt x="6466" y="3119"/>
                  </a:cubicBezTo>
                  <a:lnTo>
                    <a:pt x="5561" y="3489"/>
                  </a:lnTo>
                  <a:cubicBezTo>
                    <a:pt x="5501" y="3500"/>
                    <a:pt x="5466" y="3560"/>
                    <a:pt x="5454" y="3608"/>
                  </a:cubicBezTo>
                  <a:cubicBezTo>
                    <a:pt x="5442" y="3667"/>
                    <a:pt x="5454" y="3727"/>
                    <a:pt x="5501" y="3750"/>
                  </a:cubicBezTo>
                  <a:lnTo>
                    <a:pt x="7716" y="5977"/>
                  </a:lnTo>
                  <a:lnTo>
                    <a:pt x="8013" y="6275"/>
                  </a:lnTo>
                  <a:cubicBezTo>
                    <a:pt x="8097" y="6346"/>
                    <a:pt x="8097" y="6453"/>
                    <a:pt x="8025" y="6513"/>
                  </a:cubicBezTo>
                  <a:lnTo>
                    <a:pt x="8002" y="6537"/>
                  </a:lnTo>
                  <a:cubicBezTo>
                    <a:pt x="7972" y="6566"/>
                    <a:pt x="7927" y="6581"/>
                    <a:pt x="7882" y="6581"/>
                  </a:cubicBezTo>
                  <a:cubicBezTo>
                    <a:pt x="7838" y="6581"/>
                    <a:pt x="7793" y="6566"/>
                    <a:pt x="7763" y="6537"/>
                  </a:cubicBezTo>
                  <a:lnTo>
                    <a:pt x="7668" y="6453"/>
                  </a:lnTo>
                  <a:lnTo>
                    <a:pt x="5775" y="4560"/>
                  </a:lnTo>
                  <a:cubicBezTo>
                    <a:pt x="5745" y="4530"/>
                    <a:pt x="5701" y="4515"/>
                    <a:pt x="5656" y="4515"/>
                  </a:cubicBezTo>
                  <a:cubicBezTo>
                    <a:pt x="5611" y="4515"/>
                    <a:pt x="5567" y="4530"/>
                    <a:pt x="5537" y="4560"/>
                  </a:cubicBezTo>
                  <a:cubicBezTo>
                    <a:pt x="5477" y="4620"/>
                    <a:pt x="5477" y="4739"/>
                    <a:pt x="5537" y="4798"/>
                  </a:cubicBezTo>
                  <a:lnTo>
                    <a:pt x="7430" y="6691"/>
                  </a:lnTo>
                  <a:cubicBezTo>
                    <a:pt x="7490" y="6751"/>
                    <a:pt x="7490" y="6846"/>
                    <a:pt x="7430" y="6906"/>
                  </a:cubicBezTo>
                  <a:lnTo>
                    <a:pt x="7406" y="6941"/>
                  </a:lnTo>
                  <a:cubicBezTo>
                    <a:pt x="7376" y="6971"/>
                    <a:pt x="7335" y="6986"/>
                    <a:pt x="7293" y="6986"/>
                  </a:cubicBezTo>
                  <a:cubicBezTo>
                    <a:pt x="7251" y="6986"/>
                    <a:pt x="7210" y="6971"/>
                    <a:pt x="7180" y="6941"/>
                  </a:cubicBezTo>
                  <a:lnTo>
                    <a:pt x="7120" y="6882"/>
                  </a:lnTo>
                  <a:lnTo>
                    <a:pt x="5120" y="4882"/>
                  </a:lnTo>
                  <a:cubicBezTo>
                    <a:pt x="5096" y="4852"/>
                    <a:pt x="5055" y="4837"/>
                    <a:pt x="5010" y="4837"/>
                  </a:cubicBezTo>
                  <a:cubicBezTo>
                    <a:pt x="4965" y="4837"/>
                    <a:pt x="4918" y="4852"/>
                    <a:pt x="4882" y="4882"/>
                  </a:cubicBezTo>
                  <a:cubicBezTo>
                    <a:pt x="4823" y="4941"/>
                    <a:pt x="4823" y="5060"/>
                    <a:pt x="4882" y="5120"/>
                  </a:cubicBezTo>
                  <a:lnTo>
                    <a:pt x="6882" y="7120"/>
                  </a:lnTo>
                  <a:cubicBezTo>
                    <a:pt x="6906" y="7144"/>
                    <a:pt x="6930" y="7191"/>
                    <a:pt x="6930" y="7227"/>
                  </a:cubicBezTo>
                  <a:cubicBezTo>
                    <a:pt x="6930" y="7251"/>
                    <a:pt x="6906" y="7299"/>
                    <a:pt x="6882" y="7322"/>
                  </a:cubicBezTo>
                  <a:lnTo>
                    <a:pt x="6835" y="7370"/>
                  </a:lnTo>
                  <a:cubicBezTo>
                    <a:pt x="6805" y="7400"/>
                    <a:pt x="6763" y="7415"/>
                    <a:pt x="6722" y="7415"/>
                  </a:cubicBezTo>
                  <a:cubicBezTo>
                    <a:pt x="6680" y="7415"/>
                    <a:pt x="6638" y="7400"/>
                    <a:pt x="6609" y="7370"/>
                  </a:cubicBezTo>
                  <a:lnTo>
                    <a:pt x="6478" y="7239"/>
                  </a:lnTo>
                  <a:lnTo>
                    <a:pt x="4799" y="5560"/>
                  </a:lnTo>
                  <a:cubicBezTo>
                    <a:pt x="4769" y="5530"/>
                    <a:pt x="4724" y="5516"/>
                    <a:pt x="4680" y="5516"/>
                  </a:cubicBezTo>
                  <a:cubicBezTo>
                    <a:pt x="4635" y="5516"/>
                    <a:pt x="4590" y="5530"/>
                    <a:pt x="4561" y="5560"/>
                  </a:cubicBezTo>
                  <a:cubicBezTo>
                    <a:pt x="4501" y="5620"/>
                    <a:pt x="4501" y="5739"/>
                    <a:pt x="4561" y="5798"/>
                  </a:cubicBezTo>
                  <a:lnTo>
                    <a:pt x="6239" y="7477"/>
                  </a:lnTo>
                  <a:cubicBezTo>
                    <a:pt x="6275" y="7501"/>
                    <a:pt x="6287" y="7537"/>
                    <a:pt x="6287" y="7584"/>
                  </a:cubicBezTo>
                  <a:cubicBezTo>
                    <a:pt x="6287" y="7620"/>
                    <a:pt x="6275" y="7656"/>
                    <a:pt x="6239" y="7680"/>
                  </a:cubicBezTo>
                  <a:lnTo>
                    <a:pt x="6180" y="7739"/>
                  </a:lnTo>
                  <a:cubicBezTo>
                    <a:pt x="6150" y="7769"/>
                    <a:pt x="6114" y="7784"/>
                    <a:pt x="6080" y="7784"/>
                  </a:cubicBezTo>
                  <a:cubicBezTo>
                    <a:pt x="6046" y="7784"/>
                    <a:pt x="6013" y="7769"/>
                    <a:pt x="5989" y="7739"/>
                  </a:cubicBezTo>
                  <a:lnTo>
                    <a:pt x="3037" y="4798"/>
                  </a:lnTo>
                  <a:cubicBezTo>
                    <a:pt x="2953" y="4703"/>
                    <a:pt x="2894" y="4584"/>
                    <a:pt x="2882" y="4453"/>
                  </a:cubicBezTo>
                  <a:cubicBezTo>
                    <a:pt x="2882" y="4393"/>
                    <a:pt x="2858" y="4334"/>
                    <a:pt x="2834" y="4274"/>
                  </a:cubicBezTo>
                  <a:cubicBezTo>
                    <a:pt x="2799" y="4215"/>
                    <a:pt x="2775" y="4167"/>
                    <a:pt x="2727" y="4131"/>
                  </a:cubicBezTo>
                  <a:lnTo>
                    <a:pt x="2418" y="3810"/>
                  </a:lnTo>
                  <a:lnTo>
                    <a:pt x="3811" y="2417"/>
                  </a:lnTo>
                  <a:close/>
                  <a:moveTo>
                    <a:pt x="5370" y="7572"/>
                  </a:moveTo>
                  <a:lnTo>
                    <a:pt x="5632" y="7846"/>
                  </a:lnTo>
                  <a:lnTo>
                    <a:pt x="5454" y="8025"/>
                  </a:lnTo>
                  <a:cubicBezTo>
                    <a:pt x="5430" y="8061"/>
                    <a:pt x="5394" y="8072"/>
                    <a:pt x="5346" y="8072"/>
                  </a:cubicBezTo>
                  <a:cubicBezTo>
                    <a:pt x="5311" y="8072"/>
                    <a:pt x="5275" y="8049"/>
                    <a:pt x="5251" y="8025"/>
                  </a:cubicBezTo>
                  <a:lnTo>
                    <a:pt x="5192" y="7965"/>
                  </a:lnTo>
                  <a:cubicBezTo>
                    <a:pt x="5156" y="7941"/>
                    <a:pt x="5144" y="7906"/>
                    <a:pt x="5144" y="7858"/>
                  </a:cubicBezTo>
                  <a:cubicBezTo>
                    <a:pt x="5144" y="7822"/>
                    <a:pt x="5156" y="7787"/>
                    <a:pt x="5192" y="7751"/>
                  </a:cubicBezTo>
                  <a:lnTo>
                    <a:pt x="5370" y="7572"/>
                  </a:lnTo>
                  <a:close/>
                  <a:moveTo>
                    <a:pt x="2251" y="0"/>
                  </a:moveTo>
                  <a:cubicBezTo>
                    <a:pt x="2203" y="0"/>
                    <a:pt x="2167" y="12"/>
                    <a:pt x="2132" y="48"/>
                  </a:cubicBezTo>
                  <a:lnTo>
                    <a:pt x="1394" y="786"/>
                  </a:lnTo>
                  <a:cubicBezTo>
                    <a:pt x="1334" y="845"/>
                    <a:pt x="1334" y="964"/>
                    <a:pt x="1394" y="1024"/>
                  </a:cubicBezTo>
                  <a:cubicBezTo>
                    <a:pt x="1423" y="1054"/>
                    <a:pt x="1468" y="1069"/>
                    <a:pt x="1513" y="1069"/>
                  </a:cubicBezTo>
                  <a:cubicBezTo>
                    <a:pt x="1557" y="1069"/>
                    <a:pt x="1602" y="1054"/>
                    <a:pt x="1632" y="1024"/>
                  </a:cubicBezTo>
                  <a:lnTo>
                    <a:pt x="2251" y="405"/>
                  </a:lnTo>
                  <a:lnTo>
                    <a:pt x="3156" y="1310"/>
                  </a:lnTo>
                  <a:lnTo>
                    <a:pt x="1334" y="3143"/>
                  </a:lnTo>
                  <a:lnTo>
                    <a:pt x="417" y="2238"/>
                  </a:lnTo>
                  <a:lnTo>
                    <a:pt x="1155" y="1500"/>
                  </a:lnTo>
                  <a:cubicBezTo>
                    <a:pt x="1215" y="1441"/>
                    <a:pt x="1215" y="1322"/>
                    <a:pt x="1155" y="1262"/>
                  </a:cubicBezTo>
                  <a:cubicBezTo>
                    <a:pt x="1126" y="1232"/>
                    <a:pt x="1081" y="1217"/>
                    <a:pt x="1036" y="1217"/>
                  </a:cubicBezTo>
                  <a:cubicBezTo>
                    <a:pt x="992" y="1217"/>
                    <a:pt x="947" y="1232"/>
                    <a:pt x="917" y="1262"/>
                  </a:cubicBezTo>
                  <a:lnTo>
                    <a:pt x="60" y="2119"/>
                  </a:lnTo>
                  <a:cubicBezTo>
                    <a:pt x="1" y="2179"/>
                    <a:pt x="1" y="2298"/>
                    <a:pt x="60" y="2357"/>
                  </a:cubicBezTo>
                  <a:lnTo>
                    <a:pt x="1191" y="3489"/>
                  </a:lnTo>
                  <a:cubicBezTo>
                    <a:pt x="1227" y="3512"/>
                    <a:pt x="1275" y="3524"/>
                    <a:pt x="1310" y="3524"/>
                  </a:cubicBezTo>
                  <a:cubicBezTo>
                    <a:pt x="1346" y="3524"/>
                    <a:pt x="1370" y="3512"/>
                    <a:pt x="1405" y="3500"/>
                  </a:cubicBezTo>
                  <a:lnTo>
                    <a:pt x="1953" y="4048"/>
                  </a:lnTo>
                  <a:cubicBezTo>
                    <a:pt x="1989" y="4084"/>
                    <a:pt x="2025" y="4096"/>
                    <a:pt x="2072" y="4096"/>
                  </a:cubicBezTo>
                  <a:cubicBezTo>
                    <a:pt x="2120" y="4096"/>
                    <a:pt x="2167" y="4084"/>
                    <a:pt x="2191" y="4048"/>
                  </a:cubicBezTo>
                  <a:lnTo>
                    <a:pt x="2501" y="4358"/>
                  </a:lnTo>
                  <a:cubicBezTo>
                    <a:pt x="2525" y="4382"/>
                    <a:pt x="2537" y="4393"/>
                    <a:pt x="2537" y="4405"/>
                  </a:cubicBezTo>
                  <a:cubicBezTo>
                    <a:pt x="2548" y="4417"/>
                    <a:pt x="2548" y="4453"/>
                    <a:pt x="2548" y="4465"/>
                  </a:cubicBezTo>
                  <a:cubicBezTo>
                    <a:pt x="2560" y="4679"/>
                    <a:pt x="2656" y="4882"/>
                    <a:pt x="2799" y="5036"/>
                  </a:cubicBezTo>
                  <a:lnTo>
                    <a:pt x="3632" y="5870"/>
                  </a:lnTo>
                  <a:lnTo>
                    <a:pt x="3180" y="6322"/>
                  </a:lnTo>
                  <a:cubicBezTo>
                    <a:pt x="2977" y="6525"/>
                    <a:pt x="2977" y="6846"/>
                    <a:pt x="3180" y="7037"/>
                  </a:cubicBezTo>
                  <a:lnTo>
                    <a:pt x="3203" y="7072"/>
                  </a:lnTo>
                  <a:cubicBezTo>
                    <a:pt x="3299" y="7156"/>
                    <a:pt x="3430" y="7215"/>
                    <a:pt x="3561" y="7215"/>
                  </a:cubicBezTo>
                  <a:lnTo>
                    <a:pt x="3632" y="7215"/>
                  </a:lnTo>
                  <a:cubicBezTo>
                    <a:pt x="3656" y="7310"/>
                    <a:pt x="3691" y="7382"/>
                    <a:pt x="3775" y="7453"/>
                  </a:cubicBezTo>
                  <a:lnTo>
                    <a:pt x="3799" y="7489"/>
                  </a:lnTo>
                  <a:cubicBezTo>
                    <a:pt x="3894" y="7572"/>
                    <a:pt x="4025" y="7632"/>
                    <a:pt x="4156" y="7632"/>
                  </a:cubicBezTo>
                  <a:lnTo>
                    <a:pt x="4203" y="7632"/>
                  </a:lnTo>
                  <a:cubicBezTo>
                    <a:pt x="4215" y="7727"/>
                    <a:pt x="4263" y="7811"/>
                    <a:pt x="4334" y="7870"/>
                  </a:cubicBezTo>
                  <a:lnTo>
                    <a:pt x="4382" y="7918"/>
                  </a:lnTo>
                  <a:cubicBezTo>
                    <a:pt x="4475" y="8011"/>
                    <a:pt x="4593" y="8062"/>
                    <a:pt x="4713" y="8062"/>
                  </a:cubicBezTo>
                  <a:cubicBezTo>
                    <a:pt x="4762" y="8062"/>
                    <a:pt x="4810" y="8054"/>
                    <a:pt x="4858" y="8037"/>
                  </a:cubicBezTo>
                  <a:cubicBezTo>
                    <a:pt x="4882" y="8096"/>
                    <a:pt x="4918" y="8156"/>
                    <a:pt x="4977" y="8215"/>
                  </a:cubicBezTo>
                  <a:lnTo>
                    <a:pt x="5037" y="8275"/>
                  </a:lnTo>
                  <a:cubicBezTo>
                    <a:pt x="5120" y="8370"/>
                    <a:pt x="5239" y="8406"/>
                    <a:pt x="5382" y="8406"/>
                  </a:cubicBezTo>
                  <a:cubicBezTo>
                    <a:pt x="5513" y="8406"/>
                    <a:pt x="5632" y="8370"/>
                    <a:pt x="5716" y="8275"/>
                  </a:cubicBezTo>
                  <a:lnTo>
                    <a:pt x="5918" y="8084"/>
                  </a:lnTo>
                  <a:cubicBezTo>
                    <a:pt x="5977" y="8108"/>
                    <a:pt x="6049" y="8132"/>
                    <a:pt x="6120" y="8132"/>
                  </a:cubicBezTo>
                  <a:cubicBezTo>
                    <a:pt x="6239" y="8132"/>
                    <a:pt x="6358" y="8084"/>
                    <a:pt x="6466" y="7989"/>
                  </a:cubicBezTo>
                  <a:lnTo>
                    <a:pt x="6525" y="7930"/>
                  </a:lnTo>
                  <a:cubicBezTo>
                    <a:pt x="6573" y="7894"/>
                    <a:pt x="6609" y="7834"/>
                    <a:pt x="6644" y="7751"/>
                  </a:cubicBezTo>
                  <a:cubicBezTo>
                    <a:pt x="6687" y="7763"/>
                    <a:pt x="6732" y="7769"/>
                    <a:pt x="6777" y="7769"/>
                  </a:cubicBezTo>
                  <a:cubicBezTo>
                    <a:pt x="6905" y="7769"/>
                    <a:pt x="7032" y="7720"/>
                    <a:pt x="7120" y="7632"/>
                  </a:cubicBezTo>
                  <a:lnTo>
                    <a:pt x="7168" y="7596"/>
                  </a:lnTo>
                  <a:cubicBezTo>
                    <a:pt x="7240" y="7513"/>
                    <a:pt x="7287" y="7441"/>
                    <a:pt x="7299" y="7358"/>
                  </a:cubicBezTo>
                  <a:cubicBezTo>
                    <a:pt x="7313" y="7359"/>
                    <a:pt x="7327" y="7360"/>
                    <a:pt x="7341" y="7360"/>
                  </a:cubicBezTo>
                  <a:cubicBezTo>
                    <a:pt x="7470" y="7360"/>
                    <a:pt x="7597" y="7311"/>
                    <a:pt x="7704" y="7203"/>
                  </a:cubicBezTo>
                  <a:lnTo>
                    <a:pt x="7728" y="7179"/>
                  </a:lnTo>
                  <a:cubicBezTo>
                    <a:pt x="7799" y="7096"/>
                    <a:pt x="7835" y="7025"/>
                    <a:pt x="7859" y="6941"/>
                  </a:cubicBezTo>
                  <a:cubicBezTo>
                    <a:pt x="7874" y="6943"/>
                    <a:pt x="7889" y="6943"/>
                    <a:pt x="7905" y="6943"/>
                  </a:cubicBezTo>
                  <a:cubicBezTo>
                    <a:pt x="8046" y="6943"/>
                    <a:pt x="8192" y="6894"/>
                    <a:pt x="8299" y="6787"/>
                  </a:cubicBezTo>
                  <a:lnTo>
                    <a:pt x="8323" y="6763"/>
                  </a:lnTo>
                  <a:cubicBezTo>
                    <a:pt x="8514" y="6560"/>
                    <a:pt x="8514" y="6239"/>
                    <a:pt x="8323" y="6048"/>
                  </a:cubicBezTo>
                  <a:lnTo>
                    <a:pt x="8144" y="5870"/>
                  </a:lnTo>
                  <a:lnTo>
                    <a:pt x="8680" y="5334"/>
                  </a:lnTo>
                  <a:cubicBezTo>
                    <a:pt x="8835" y="5179"/>
                    <a:pt x="8918" y="4989"/>
                    <a:pt x="8930" y="4763"/>
                  </a:cubicBezTo>
                  <a:cubicBezTo>
                    <a:pt x="8930" y="4751"/>
                    <a:pt x="8930" y="4715"/>
                    <a:pt x="8954" y="4703"/>
                  </a:cubicBezTo>
                  <a:cubicBezTo>
                    <a:pt x="8966" y="4691"/>
                    <a:pt x="8966" y="4679"/>
                    <a:pt x="8978" y="4655"/>
                  </a:cubicBezTo>
                  <a:lnTo>
                    <a:pt x="9287" y="4346"/>
                  </a:lnTo>
                  <a:cubicBezTo>
                    <a:pt x="9323" y="4382"/>
                    <a:pt x="9371" y="4393"/>
                    <a:pt x="9406" y="4393"/>
                  </a:cubicBezTo>
                  <a:cubicBezTo>
                    <a:pt x="9454" y="4393"/>
                    <a:pt x="9502" y="4382"/>
                    <a:pt x="9526" y="4346"/>
                  </a:cubicBezTo>
                  <a:lnTo>
                    <a:pt x="10085" y="3798"/>
                  </a:lnTo>
                  <a:cubicBezTo>
                    <a:pt x="10109" y="3810"/>
                    <a:pt x="10145" y="3822"/>
                    <a:pt x="10168" y="3822"/>
                  </a:cubicBezTo>
                  <a:cubicBezTo>
                    <a:pt x="10216" y="3822"/>
                    <a:pt x="10264" y="3810"/>
                    <a:pt x="10288" y="3786"/>
                  </a:cubicBezTo>
                  <a:lnTo>
                    <a:pt x="11419" y="2655"/>
                  </a:lnTo>
                  <a:cubicBezTo>
                    <a:pt x="11466" y="2560"/>
                    <a:pt x="11466" y="2465"/>
                    <a:pt x="11395" y="2393"/>
                  </a:cubicBezTo>
                  <a:lnTo>
                    <a:pt x="10490" y="1488"/>
                  </a:lnTo>
                  <a:cubicBezTo>
                    <a:pt x="10460" y="1459"/>
                    <a:pt x="10416" y="1444"/>
                    <a:pt x="10369" y="1444"/>
                  </a:cubicBezTo>
                  <a:cubicBezTo>
                    <a:pt x="10323" y="1444"/>
                    <a:pt x="10276" y="1459"/>
                    <a:pt x="10240" y="1488"/>
                  </a:cubicBezTo>
                  <a:cubicBezTo>
                    <a:pt x="10180" y="1548"/>
                    <a:pt x="10180" y="1667"/>
                    <a:pt x="10240" y="1726"/>
                  </a:cubicBezTo>
                  <a:lnTo>
                    <a:pt x="11038" y="2512"/>
                  </a:lnTo>
                  <a:lnTo>
                    <a:pt x="10121" y="3429"/>
                  </a:lnTo>
                  <a:lnTo>
                    <a:pt x="8299" y="1595"/>
                  </a:lnTo>
                  <a:lnTo>
                    <a:pt x="9204" y="691"/>
                  </a:lnTo>
                  <a:lnTo>
                    <a:pt x="9787" y="1262"/>
                  </a:lnTo>
                  <a:cubicBezTo>
                    <a:pt x="9817" y="1292"/>
                    <a:pt x="9862" y="1307"/>
                    <a:pt x="9907" y="1307"/>
                  </a:cubicBezTo>
                  <a:cubicBezTo>
                    <a:pt x="9951" y="1307"/>
                    <a:pt x="9996" y="1292"/>
                    <a:pt x="10026" y="1262"/>
                  </a:cubicBezTo>
                  <a:cubicBezTo>
                    <a:pt x="10085" y="1203"/>
                    <a:pt x="10085" y="1083"/>
                    <a:pt x="10026" y="1024"/>
                  </a:cubicBezTo>
                  <a:lnTo>
                    <a:pt x="9323" y="333"/>
                  </a:lnTo>
                  <a:cubicBezTo>
                    <a:pt x="9287" y="298"/>
                    <a:pt x="9252" y="286"/>
                    <a:pt x="9204" y="286"/>
                  </a:cubicBezTo>
                  <a:cubicBezTo>
                    <a:pt x="9156" y="286"/>
                    <a:pt x="9109" y="298"/>
                    <a:pt x="9085" y="333"/>
                  </a:cubicBezTo>
                  <a:lnTo>
                    <a:pt x="7954" y="1464"/>
                  </a:lnTo>
                  <a:cubicBezTo>
                    <a:pt x="7894" y="1524"/>
                    <a:pt x="7894" y="1607"/>
                    <a:pt x="7942" y="1667"/>
                  </a:cubicBezTo>
                  <a:lnTo>
                    <a:pt x="7382" y="2215"/>
                  </a:lnTo>
                  <a:cubicBezTo>
                    <a:pt x="7359" y="2250"/>
                    <a:pt x="7347" y="2298"/>
                    <a:pt x="7347" y="2334"/>
                  </a:cubicBezTo>
                  <a:cubicBezTo>
                    <a:pt x="7347" y="2381"/>
                    <a:pt x="7359" y="2429"/>
                    <a:pt x="7382" y="2453"/>
                  </a:cubicBezTo>
                  <a:lnTo>
                    <a:pt x="7240" y="2607"/>
                  </a:lnTo>
                  <a:cubicBezTo>
                    <a:pt x="7168" y="2679"/>
                    <a:pt x="7073" y="2738"/>
                    <a:pt x="6966" y="2786"/>
                  </a:cubicBezTo>
                  <a:cubicBezTo>
                    <a:pt x="6966" y="2738"/>
                    <a:pt x="6954" y="2691"/>
                    <a:pt x="6942" y="2655"/>
                  </a:cubicBezTo>
                  <a:cubicBezTo>
                    <a:pt x="6942" y="2631"/>
                    <a:pt x="6930" y="2619"/>
                    <a:pt x="6930" y="2607"/>
                  </a:cubicBezTo>
                  <a:cubicBezTo>
                    <a:pt x="6849" y="2476"/>
                    <a:pt x="6734" y="2344"/>
                    <a:pt x="6599" y="2344"/>
                  </a:cubicBezTo>
                  <a:cubicBezTo>
                    <a:pt x="6575" y="2344"/>
                    <a:pt x="6550" y="2349"/>
                    <a:pt x="6525" y="2357"/>
                  </a:cubicBezTo>
                  <a:cubicBezTo>
                    <a:pt x="6275" y="2441"/>
                    <a:pt x="5644" y="2500"/>
                    <a:pt x="4799" y="2548"/>
                  </a:cubicBezTo>
                  <a:cubicBezTo>
                    <a:pt x="4785" y="2549"/>
                    <a:pt x="4770" y="2549"/>
                    <a:pt x="4756" y="2549"/>
                  </a:cubicBezTo>
                  <a:cubicBezTo>
                    <a:pt x="4547" y="2549"/>
                    <a:pt x="4360" y="2467"/>
                    <a:pt x="4215" y="2322"/>
                  </a:cubicBezTo>
                  <a:lnTo>
                    <a:pt x="4072" y="2179"/>
                  </a:lnTo>
                  <a:cubicBezTo>
                    <a:pt x="4132" y="2119"/>
                    <a:pt x="4132" y="2000"/>
                    <a:pt x="4072" y="1941"/>
                  </a:cubicBezTo>
                  <a:lnTo>
                    <a:pt x="3513" y="1381"/>
                  </a:lnTo>
                  <a:cubicBezTo>
                    <a:pt x="3561" y="1322"/>
                    <a:pt x="3561" y="1238"/>
                    <a:pt x="3501" y="1179"/>
                  </a:cubicBezTo>
                  <a:lnTo>
                    <a:pt x="2370" y="48"/>
                  </a:lnTo>
                  <a:cubicBezTo>
                    <a:pt x="2346" y="12"/>
                    <a:pt x="2298" y="0"/>
                    <a:pt x="2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7"/>
            <p:cNvSpPr/>
            <p:nvPr/>
          </p:nvSpPr>
          <p:spPr>
            <a:xfrm>
              <a:off x="1399296" y="2419377"/>
              <a:ext cx="172054" cy="104924"/>
            </a:xfrm>
            <a:custGeom>
              <a:avLst/>
              <a:gdLst/>
              <a:ahLst/>
              <a:cxnLst/>
              <a:rect l="l" t="t" r="r" b="b"/>
              <a:pathLst>
                <a:path w="5431" h="3312" extrusionOk="0">
                  <a:moveTo>
                    <a:pt x="1561" y="323"/>
                  </a:moveTo>
                  <a:cubicBezTo>
                    <a:pt x="1787" y="323"/>
                    <a:pt x="2013" y="395"/>
                    <a:pt x="2215" y="514"/>
                  </a:cubicBezTo>
                  <a:cubicBezTo>
                    <a:pt x="2751" y="883"/>
                    <a:pt x="2894" y="1609"/>
                    <a:pt x="2537" y="2157"/>
                  </a:cubicBezTo>
                  <a:cubicBezTo>
                    <a:pt x="2313" y="2493"/>
                    <a:pt x="1942" y="2675"/>
                    <a:pt x="1558" y="2675"/>
                  </a:cubicBezTo>
                  <a:cubicBezTo>
                    <a:pt x="1452" y="2675"/>
                    <a:pt x="1345" y="2662"/>
                    <a:pt x="1239" y="2633"/>
                  </a:cubicBezTo>
                  <a:cubicBezTo>
                    <a:pt x="1218" y="2623"/>
                    <a:pt x="1201" y="2617"/>
                    <a:pt x="1185" y="2617"/>
                  </a:cubicBezTo>
                  <a:cubicBezTo>
                    <a:pt x="1165" y="2617"/>
                    <a:pt x="1146" y="2625"/>
                    <a:pt x="1120" y="2645"/>
                  </a:cubicBezTo>
                  <a:lnTo>
                    <a:pt x="656" y="2871"/>
                  </a:lnTo>
                  <a:lnTo>
                    <a:pt x="656" y="2871"/>
                  </a:lnTo>
                  <a:lnTo>
                    <a:pt x="679" y="2347"/>
                  </a:lnTo>
                  <a:cubicBezTo>
                    <a:pt x="679" y="2300"/>
                    <a:pt x="668" y="2276"/>
                    <a:pt x="656" y="2228"/>
                  </a:cubicBezTo>
                  <a:cubicBezTo>
                    <a:pt x="346" y="1824"/>
                    <a:pt x="310" y="1276"/>
                    <a:pt x="596" y="847"/>
                  </a:cubicBezTo>
                  <a:cubicBezTo>
                    <a:pt x="775" y="585"/>
                    <a:pt x="1025" y="407"/>
                    <a:pt x="1346" y="347"/>
                  </a:cubicBezTo>
                  <a:cubicBezTo>
                    <a:pt x="1418" y="335"/>
                    <a:pt x="1489" y="323"/>
                    <a:pt x="1561" y="323"/>
                  </a:cubicBezTo>
                  <a:close/>
                  <a:moveTo>
                    <a:pt x="3883" y="0"/>
                  </a:moveTo>
                  <a:cubicBezTo>
                    <a:pt x="3588" y="0"/>
                    <a:pt x="3291" y="87"/>
                    <a:pt x="3037" y="264"/>
                  </a:cubicBezTo>
                  <a:cubicBezTo>
                    <a:pt x="2942" y="323"/>
                    <a:pt x="2858" y="395"/>
                    <a:pt x="2787" y="478"/>
                  </a:cubicBezTo>
                  <a:lnTo>
                    <a:pt x="2739" y="526"/>
                  </a:lnTo>
                  <a:cubicBezTo>
                    <a:pt x="2644" y="419"/>
                    <a:pt x="2549" y="335"/>
                    <a:pt x="2442" y="264"/>
                  </a:cubicBezTo>
                  <a:cubicBezTo>
                    <a:pt x="2191" y="94"/>
                    <a:pt x="1906" y="11"/>
                    <a:pt x="1608" y="11"/>
                  </a:cubicBezTo>
                  <a:cubicBezTo>
                    <a:pt x="1510" y="11"/>
                    <a:pt x="1411" y="20"/>
                    <a:pt x="1311" y="38"/>
                  </a:cubicBezTo>
                  <a:cubicBezTo>
                    <a:pt x="906" y="109"/>
                    <a:pt x="584" y="347"/>
                    <a:pt x="358" y="681"/>
                  </a:cubicBezTo>
                  <a:cubicBezTo>
                    <a:pt x="1" y="1193"/>
                    <a:pt x="13" y="1883"/>
                    <a:pt x="382" y="2407"/>
                  </a:cubicBezTo>
                  <a:lnTo>
                    <a:pt x="358" y="3133"/>
                  </a:lnTo>
                  <a:cubicBezTo>
                    <a:pt x="358" y="3193"/>
                    <a:pt x="382" y="3252"/>
                    <a:pt x="429" y="3276"/>
                  </a:cubicBezTo>
                  <a:cubicBezTo>
                    <a:pt x="465" y="3300"/>
                    <a:pt x="489" y="3312"/>
                    <a:pt x="525" y="3312"/>
                  </a:cubicBezTo>
                  <a:cubicBezTo>
                    <a:pt x="549" y="3312"/>
                    <a:pt x="560" y="3312"/>
                    <a:pt x="596" y="3300"/>
                  </a:cubicBezTo>
                  <a:lnTo>
                    <a:pt x="1251" y="2979"/>
                  </a:lnTo>
                  <a:cubicBezTo>
                    <a:pt x="1369" y="3009"/>
                    <a:pt x="1489" y="3024"/>
                    <a:pt x="1608" y="3024"/>
                  </a:cubicBezTo>
                  <a:cubicBezTo>
                    <a:pt x="2040" y="3024"/>
                    <a:pt x="2459" y="2829"/>
                    <a:pt x="2739" y="2502"/>
                  </a:cubicBezTo>
                  <a:cubicBezTo>
                    <a:pt x="2751" y="2526"/>
                    <a:pt x="2751" y="2538"/>
                    <a:pt x="2763" y="2538"/>
                  </a:cubicBezTo>
                  <a:cubicBezTo>
                    <a:pt x="3049" y="2848"/>
                    <a:pt x="3466" y="3026"/>
                    <a:pt x="3882" y="3026"/>
                  </a:cubicBezTo>
                  <a:cubicBezTo>
                    <a:pt x="4001" y="3026"/>
                    <a:pt x="4120" y="3014"/>
                    <a:pt x="4228" y="2979"/>
                  </a:cubicBezTo>
                  <a:lnTo>
                    <a:pt x="4882" y="3300"/>
                  </a:lnTo>
                  <a:cubicBezTo>
                    <a:pt x="4906" y="3312"/>
                    <a:pt x="4930" y="3312"/>
                    <a:pt x="4954" y="3312"/>
                  </a:cubicBezTo>
                  <a:cubicBezTo>
                    <a:pt x="4990" y="3312"/>
                    <a:pt x="5013" y="3300"/>
                    <a:pt x="5049" y="3276"/>
                  </a:cubicBezTo>
                  <a:cubicBezTo>
                    <a:pt x="5085" y="3252"/>
                    <a:pt x="5121" y="3193"/>
                    <a:pt x="5121" y="3133"/>
                  </a:cubicBezTo>
                  <a:lnTo>
                    <a:pt x="5085" y="2407"/>
                  </a:lnTo>
                  <a:cubicBezTo>
                    <a:pt x="5359" y="1978"/>
                    <a:pt x="5430" y="1419"/>
                    <a:pt x="5251" y="943"/>
                  </a:cubicBezTo>
                  <a:cubicBezTo>
                    <a:pt x="5234" y="882"/>
                    <a:pt x="5173" y="840"/>
                    <a:pt x="5109" y="840"/>
                  </a:cubicBezTo>
                  <a:cubicBezTo>
                    <a:pt x="5085" y="840"/>
                    <a:pt x="5060" y="846"/>
                    <a:pt x="5037" y="859"/>
                  </a:cubicBezTo>
                  <a:cubicBezTo>
                    <a:pt x="4942" y="883"/>
                    <a:pt x="4894" y="990"/>
                    <a:pt x="4942" y="1074"/>
                  </a:cubicBezTo>
                  <a:cubicBezTo>
                    <a:pt x="5085" y="1466"/>
                    <a:pt x="5013" y="1895"/>
                    <a:pt x="4763" y="2228"/>
                  </a:cubicBezTo>
                  <a:cubicBezTo>
                    <a:pt x="4740" y="2252"/>
                    <a:pt x="4716" y="2300"/>
                    <a:pt x="4740" y="2347"/>
                  </a:cubicBezTo>
                  <a:lnTo>
                    <a:pt x="4763" y="2859"/>
                  </a:lnTo>
                  <a:lnTo>
                    <a:pt x="4299" y="2645"/>
                  </a:lnTo>
                  <a:cubicBezTo>
                    <a:pt x="4275" y="2621"/>
                    <a:pt x="4228" y="2621"/>
                    <a:pt x="4180" y="2621"/>
                  </a:cubicBezTo>
                  <a:cubicBezTo>
                    <a:pt x="4077" y="2651"/>
                    <a:pt x="3971" y="2665"/>
                    <a:pt x="3864" y="2665"/>
                  </a:cubicBezTo>
                  <a:cubicBezTo>
                    <a:pt x="3539" y="2665"/>
                    <a:pt x="3213" y="2533"/>
                    <a:pt x="2989" y="2300"/>
                  </a:cubicBezTo>
                  <a:cubicBezTo>
                    <a:pt x="2977" y="2288"/>
                    <a:pt x="2942" y="2252"/>
                    <a:pt x="2930" y="2228"/>
                  </a:cubicBezTo>
                  <a:cubicBezTo>
                    <a:pt x="2930" y="2205"/>
                    <a:pt x="2918" y="2205"/>
                    <a:pt x="2918" y="2193"/>
                  </a:cubicBezTo>
                  <a:cubicBezTo>
                    <a:pt x="3144" y="1752"/>
                    <a:pt x="3144" y="1240"/>
                    <a:pt x="2918" y="812"/>
                  </a:cubicBezTo>
                  <a:cubicBezTo>
                    <a:pt x="2918" y="800"/>
                    <a:pt x="2930" y="800"/>
                    <a:pt x="2930" y="776"/>
                  </a:cubicBezTo>
                  <a:cubicBezTo>
                    <a:pt x="2965" y="752"/>
                    <a:pt x="2977" y="716"/>
                    <a:pt x="3001" y="693"/>
                  </a:cubicBezTo>
                  <a:cubicBezTo>
                    <a:pt x="3061" y="633"/>
                    <a:pt x="3144" y="573"/>
                    <a:pt x="3216" y="526"/>
                  </a:cubicBezTo>
                  <a:cubicBezTo>
                    <a:pt x="3411" y="396"/>
                    <a:pt x="3639" y="332"/>
                    <a:pt x="3865" y="332"/>
                  </a:cubicBezTo>
                  <a:cubicBezTo>
                    <a:pt x="4134" y="332"/>
                    <a:pt x="4401" y="422"/>
                    <a:pt x="4609" y="597"/>
                  </a:cubicBezTo>
                  <a:cubicBezTo>
                    <a:pt x="4646" y="624"/>
                    <a:pt x="4686" y="636"/>
                    <a:pt x="4724" y="636"/>
                  </a:cubicBezTo>
                  <a:cubicBezTo>
                    <a:pt x="4770" y="636"/>
                    <a:pt x="4814" y="618"/>
                    <a:pt x="4847" y="585"/>
                  </a:cubicBezTo>
                  <a:cubicBezTo>
                    <a:pt x="4906" y="514"/>
                    <a:pt x="4894" y="407"/>
                    <a:pt x="4835" y="347"/>
                  </a:cubicBezTo>
                  <a:cubicBezTo>
                    <a:pt x="4566" y="117"/>
                    <a:pt x="4226" y="0"/>
                    <a:pt x="3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>
              <a:off x="1428346" y="2463191"/>
              <a:ext cx="10581" cy="11341"/>
            </a:xfrm>
            <a:custGeom>
              <a:avLst/>
              <a:gdLst/>
              <a:ahLst/>
              <a:cxnLst/>
              <a:rect l="l" t="t" r="r" b="b"/>
              <a:pathLst>
                <a:path w="334" h="358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7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7"/>
            <p:cNvSpPr/>
            <p:nvPr/>
          </p:nvSpPr>
          <p:spPr>
            <a:xfrm>
              <a:off x="1443426" y="2463191"/>
              <a:ext cx="10613" cy="11341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7"/>
            <p:cNvSpPr/>
            <p:nvPr/>
          </p:nvSpPr>
          <p:spPr>
            <a:xfrm>
              <a:off x="1458537" y="2463191"/>
              <a:ext cx="10581" cy="11341"/>
            </a:xfrm>
            <a:custGeom>
              <a:avLst/>
              <a:gdLst/>
              <a:ahLst/>
              <a:cxnLst/>
              <a:rect l="l" t="t" r="r" b="b"/>
              <a:pathLst>
                <a:path w="334" h="358" extrusionOk="0">
                  <a:moveTo>
                    <a:pt x="167" y="0"/>
                  </a:moveTo>
                  <a:cubicBezTo>
                    <a:pt x="83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83" y="357"/>
                    <a:pt x="167" y="357"/>
                  </a:cubicBezTo>
                  <a:cubicBezTo>
                    <a:pt x="262" y="357"/>
                    <a:pt x="333" y="274"/>
                    <a:pt x="333" y="191"/>
                  </a:cubicBezTo>
                  <a:lnTo>
                    <a:pt x="333" y="155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7"/>
            <p:cNvSpPr/>
            <p:nvPr/>
          </p:nvSpPr>
          <p:spPr>
            <a:xfrm>
              <a:off x="1502287" y="2463191"/>
              <a:ext cx="10201" cy="11341"/>
            </a:xfrm>
            <a:custGeom>
              <a:avLst/>
              <a:gdLst/>
              <a:ahLst/>
              <a:cxnLst/>
              <a:rect l="l" t="t" r="r" b="b"/>
              <a:pathLst>
                <a:path w="322" h="358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0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>
              <a:off x="1517367" y="2463191"/>
              <a:ext cx="10201" cy="11341"/>
            </a:xfrm>
            <a:custGeom>
              <a:avLst/>
              <a:gdLst/>
              <a:ahLst/>
              <a:cxnLst/>
              <a:rect l="l" t="t" r="r" b="b"/>
              <a:pathLst>
                <a:path w="322" h="358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1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>
              <a:off x="1532067" y="2463191"/>
              <a:ext cx="10613" cy="11341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11;p34"/>
          <p:cNvSpPr txBox="1">
            <a:spLocks/>
          </p:cNvSpPr>
          <p:nvPr/>
        </p:nvSpPr>
        <p:spPr>
          <a:xfrm>
            <a:off x="8628200" y="285304"/>
            <a:ext cx="44929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16</a:t>
            </a:fld>
            <a:endParaRPr lang="en" dirty="0"/>
          </a:p>
        </p:txBody>
      </p:sp>
      <p:pic>
        <p:nvPicPr>
          <p:cNvPr id="1026" name="Picture 2" descr="https://www.flaticon.com/premium-icon/icons/svg/2512/2512727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94" y="3480634"/>
            <a:ext cx="445785" cy="4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s://www.flaticon.com/svg/static/icons/svg/978/978012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www.flaticon.com/svg/static/icons/svg/978/978012.svg"/>
          <p:cNvSpPr>
            <a:spLocks noChangeAspect="1" noChangeArrowheads="1"/>
          </p:cNvSpPr>
          <p:nvPr/>
        </p:nvSpPr>
        <p:spPr bwMode="auto">
          <a:xfrm>
            <a:off x="740673" y="18586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https://www.flaticon.com/svg/static/icons/svg/558/558517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s://www.flaticon.com/premium-icon/icons/svg/861/861824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59" y="2224141"/>
            <a:ext cx="412433" cy="41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>
            <a:spLocks noGrp="1"/>
          </p:cNvSpPr>
          <p:nvPr>
            <p:ph type="sldNum" idx="12"/>
          </p:nvPr>
        </p:nvSpPr>
        <p:spPr>
          <a:xfrm>
            <a:off x="8521100" y="440475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486" name="Google Shape;486;p50"/>
          <p:cNvCxnSpPr>
            <a:stCxn id="487" idx="6"/>
            <a:endCxn id="488" idx="2"/>
          </p:cNvCxnSpPr>
          <p:nvPr/>
        </p:nvCxnSpPr>
        <p:spPr>
          <a:xfrm>
            <a:off x="2203689" y="2939617"/>
            <a:ext cx="108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50"/>
          <p:cNvSpPr txBox="1">
            <a:spLocks noGrp="1"/>
          </p:cNvSpPr>
          <p:nvPr>
            <p:ph type="ctrTitle" idx="4294967295"/>
          </p:nvPr>
        </p:nvSpPr>
        <p:spPr>
          <a:xfrm flipH="1">
            <a:off x="2358399" y="1941632"/>
            <a:ext cx="2446887" cy="630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Secured and easy payment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0" name="Google Shape;490;p50"/>
          <p:cNvSpPr txBox="1">
            <a:spLocks noGrp="1"/>
          </p:cNvSpPr>
          <p:nvPr>
            <p:ph type="subTitle" idx="4294967295"/>
          </p:nvPr>
        </p:nvSpPr>
        <p:spPr>
          <a:xfrm flipH="1">
            <a:off x="2272689" y="1162050"/>
            <a:ext cx="2557006" cy="855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V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illagers can pay revenue taxes from anywhere and anytime.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ctrTitle" idx="4294967295"/>
          </p:nvPr>
        </p:nvSpPr>
        <p:spPr>
          <a:xfrm flipH="1">
            <a:off x="5991092" y="1903529"/>
            <a:ext cx="2080565" cy="57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Less data misplacement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2" name="Google Shape;492;p50"/>
          <p:cNvSpPr txBox="1">
            <a:spLocks noGrp="1"/>
          </p:cNvSpPr>
          <p:nvPr>
            <p:ph type="subTitle" idx="4294967295"/>
          </p:nvPr>
        </p:nvSpPr>
        <p:spPr>
          <a:xfrm flipH="1">
            <a:off x="5991093" y="1244600"/>
            <a:ext cx="1854900" cy="658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B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ecause of less paper work,misplacment of data will reduce.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3" name="Google Shape;493;p50"/>
          <p:cNvSpPr txBox="1">
            <a:spLocks noGrp="1"/>
          </p:cNvSpPr>
          <p:nvPr>
            <p:ph type="ctrTitle" idx="4294967295"/>
          </p:nvPr>
        </p:nvSpPr>
        <p:spPr>
          <a:xfrm flipH="1">
            <a:off x="877989" y="3228413"/>
            <a:ext cx="207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</a:t>
            </a: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ime saving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4" name="Google Shape;494;p50"/>
          <p:cNvSpPr txBox="1">
            <a:spLocks noGrp="1"/>
          </p:cNvSpPr>
          <p:nvPr>
            <p:ph type="subTitle" idx="4294967295"/>
          </p:nvPr>
        </p:nvSpPr>
        <p:spPr>
          <a:xfrm flipH="1">
            <a:off x="819150" y="3678001"/>
            <a:ext cx="213243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o need to visit again and again to panchayat office for residential certificate.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5" name="Google Shape;495;p50"/>
          <p:cNvSpPr txBox="1">
            <a:spLocks noGrp="1"/>
          </p:cNvSpPr>
          <p:nvPr>
            <p:ph type="ctrTitle" idx="4294967295"/>
          </p:nvPr>
        </p:nvSpPr>
        <p:spPr>
          <a:xfrm flipH="1">
            <a:off x="4024191" y="3298198"/>
            <a:ext cx="24666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Verdana" pitchFamily="34" charset="0"/>
                <a:ea typeface="Verdana" pitchFamily="34" charset="0"/>
              </a:rPr>
              <a:t>Technology Awareness</a:t>
            </a:r>
            <a:endParaRPr sz="1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6" name="Google Shape;496;p50"/>
          <p:cNvSpPr txBox="1">
            <a:spLocks noGrp="1"/>
          </p:cNvSpPr>
          <p:nvPr>
            <p:ph type="subTitle" idx="4294967295"/>
          </p:nvPr>
        </p:nvSpPr>
        <p:spPr>
          <a:xfrm flipH="1">
            <a:off x="4089398" y="3806213"/>
            <a:ext cx="2540244" cy="74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smtClean="0">
                <a:latin typeface="Verdana" pitchFamily="34" charset="0"/>
                <a:ea typeface="Verdana" pitchFamily="34" charset="0"/>
              </a:rPr>
              <a:t>V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illagers will get awared about using mobiles,emails and get ben</a:t>
            </a:r>
            <a:r>
              <a:rPr lang="en-US" sz="1050" dirty="0" smtClean="0">
                <a:latin typeface="Verdana" pitchFamily="34" charset="0"/>
                <a:ea typeface="Verdana" pitchFamily="34" charset="0"/>
              </a:rPr>
              <a:t>e</a:t>
            </a:r>
            <a:r>
              <a:rPr lang="en" sz="1050" dirty="0" smtClean="0">
                <a:latin typeface="Verdana" pitchFamily="34" charset="0"/>
                <a:ea typeface="Verdana" pitchFamily="34" charset="0"/>
              </a:rPr>
              <a:t>fit of government schemes.</a:t>
            </a:r>
            <a:endParaRPr sz="105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7" name="Google Shape;497;p50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Verdana" pitchFamily="34" charset="0"/>
                <a:ea typeface="Verdana" pitchFamily="34" charset="0"/>
              </a:rPr>
              <a:t>ADVANTAGES</a:t>
            </a:r>
            <a:endParaRPr b="1" dirty="0"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498" name="Google Shape;498;p50"/>
          <p:cNvGrpSpPr/>
          <p:nvPr/>
        </p:nvGrpSpPr>
        <p:grpSpPr>
          <a:xfrm>
            <a:off x="3292943" y="2650717"/>
            <a:ext cx="577800" cy="577800"/>
            <a:chOff x="3463550" y="2596950"/>
            <a:chExt cx="577800" cy="577800"/>
          </a:xfrm>
        </p:grpSpPr>
        <p:sp>
          <p:nvSpPr>
            <p:cNvPr id="488" name="Google Shape;488;p50"/>
            <p:cNvSpPr/>
            <p:nvPr/>
          </p:nvSpPr>
          <p:spPr>
            <a:xfrm>
              <a:off x="3463550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3525500" y="2658900"/>
              <a:ext cx="453900" cy="4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50"/>
          <p:cNvGrpSpPr/>
          <p:nvPr/>
        </p:nvGrpSpPr>
        <p:grpSpPr>
          <a:xfrm>
            <a:off x="4968631" y="2650717"/>
            <a:ext cx="577800" cy="577800"/>
            <a:chOff x="5069825" y="2596950"/>
            <a:chExt cx="577800" cy="577800"/>
          </a:xfrm>
        </p:grpSpPr>
        <p:sp>
          <p:nvSpPr>
            <p:cNvPr id="501" name="Google Shape;501;p50"/>
            <p:cNvSpPr/>
            <p:nvPr/>
          </p:nvSpPr>
          <p:spPr>
            <a:xfrm>
              <a:off x="5069825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5131775" y="2658900"/>
              <a:ext cx="453900" cy="453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50"/>
          <p:cNvGrpSpPr/>
          <p:nvPr/>
        </p:nvGrpSpPr>
        <p:grpSpPr>
          <a:xfrm>
            <a:off x="6629643" y="2650717"/>
            <a:ext cx="577800" cy="577800"/>
            <a:chOff x="6676100" y="2596950"/>
            <a:chExt cx="577800" cy="577800"/>
          </a:xfrm>
        </p:grpSpPr>
        <p:sp>
          <p:nvSpPr>
            <p:cNvPr id="504" name="Google Shape;504;p50"/>
            <p:cNvSpPr/>
            <p:nvPr/>
          </p:nvSpPr>
          <p:spPr>
            <a:xfrm>
              <a:off x="6676100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6738050" y="2658900"/>
              <a:ext cx="453900" cy="45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50"/>
          <p:cNvGrpSpPr/>
          <p:nvPr/>
        </p:nvGrpSpPr>
        <p:grpSpPr>
          <a:xfrm>
            <a:off x="1625889" y="2650717"/>
            <a:ext cx="577800" cy="577800"/>
            <a:chOff x="1857275" y="2596950"/>
            <a:chExt cx="577800" cy="577800"/>
          </a:xfrm>
        </p:grpSpPr>
        <p:sp>
          <p:nvSpPr>
            <p:cNvPr id="507" name="Google Shape;507;p50"/>
            <p:cNvSpPr/>
            <p:nvPr/>
          </p:nvSpPr>
          <p:spPr>
            <a:xfrm>
              <a:off x="1919225" y="2658900"/>
              <a:ext cx="453900" cy="45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1857275" y="2596950"/>
              <a:ext cx="577800" cy="577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8" name="Google Shape;508;p50"/>
          <p:cNvCxnSpPr>
            <a:stCxn id="488" idx="6"/>
            <a:endCxn id="501" idx="2"/>
          </p:cNvCxnSpPr>
          <p:nvPr/>
        </p:nvCxnSpPr>
        <p:spPr>
          <a:xfrm>
            <a:off x="3870743" y="2939617"/>
            <a:ext cx="109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0"/>
          <p:cNvCxnSpPr>
            <a:stCxn id="501" idx="6"/>
            <a:endCxn id="504" idx="2"/>
          </p:cNvCxnSpPr>
          <p:nvPr/>
        </p:nvCxnSpPr>
        <p:spPr>
          <a:xfrm>
            <a:off x="5546431" y="2939617"/>
            <a:ext cx="108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50"/>
          <p:cNvSpPr txBox="1">
            <a:spLocks noGrp="1"/>
          </p:cNvSpPr>
          <p:nvPr>
            <p:ph type="ctrTitle" idx="4294967295"/>
          </p:nvPr>
        </p:nvSpPr>
        <p:spPr>
          <a:xfrm flipH="1">
            <a:off x="3223943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02</a:t>
            </a:r>
            <a:endParaRPr sz="1800" b="1"/>
          </a:p>
        </p:txBody>
      </p:sp>
      <p:sp>
        <p:nvSpPr>
          <p:cNvPr id="511" name="Google Shape;511;p50"/>
          <p:cNvSpPr txBox="1">
            <a:spLocks noGrp="1"/>
          </p:cNvSpPr>
          <p:nvPr>
            <p:ph type="ctrTitle" idx="4294967295"/>
          </p:nvPr>
        </p:nvSpPr>
        <p:spPr>
          <a:xfrm flipH="1">
            <a:off x="1556889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01</a:t>
            </a:r>
            <a:endParaRPr sz="1800" b="1"/>
          </a:p>
        </p:txBody>
      </p:sp>
      <p:sp>
        <p:nvSpPr>
          <p:cNvPr id="512" name="Google Shape;512;p50"/>
          <p:cNvSpPr txBox="1">
            <a:spLocks noGrp="1"/>
          </p:cNvSpPr>
          <p:nvPr>
            <p:ph type="ctrTitle" idx="4294967295"/>
          </p:nvPr>
        </p:nvSpPr>
        <p:spPr>
          <a:xfrm flipH="1">
            <a:off x="4899631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03</a:t>
            </a:r>
            <a:endParaRPr sz="1800" b="1"/>
          </a:p>
        </p:txBody>
      </p:sp>
      <p:sp>
        <p:nvSpPr>
          <p:cNvPr id="513" name="Google Shape;513;p50"/>
          <p:cNvSpPr txBox="1">
            <a:spLocks noGrp="1"/>
          </p:cNvSpPr>
          <p:nvPr>
            <p:ph type="ctrTitle" idx="4294967295"/>
          </p:nvPr>
        </p:nvSpPr>
        <p:spPr>
          <a:xfrm flipH="1">
            <a:off x="6560643" y="2650717"/>
            <a:ext cx="715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04</a:t>
            </a:r>
            <a:endParaRPr sz="1800" b="1"/>
          </a:p>
        </p:txBody>
      </p:sp>
      <p:sp>
        <p:nvSpPr>
          <p:cNvPr id="31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11;p34"/>
          <p:cNvSpPr txBox="1">
            <a:spLocks/>
          </p:cNvSpPr>
          <p:nvPr/>
        </p:nvSpPr>
        <p:spPr>
          <a:xfrm>
            <a:off x="8562109" y="285304"/>
            <a:ext cx="49045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17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38308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09" y="1322009"/>
            <a:ext cx="6395900" cy="2644800"/>
          </a:xfrm>
        </p:spPr>
        <p:txBody>
          <a:bodyPr/>
          <a:lstStyle/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 Needy will be benefited with the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schemes,as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there 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will be no middlemen and hence no corruption. </a:t>
            </a:r>
            <a:endParaRPr lang="en-US" sz="1800" dirty="0" smtClean="0">
              <a:latin typeface="Verdana" pitchFamily="34" charset="0"/>
              <a:ea typeface="Verdana" pitchFamily="34" charset="0"/>
              <a:cs typeface="Comic Sans MS"/>
              <a:sym typeface="Comic Sans MS"/>
            </a:endParaRP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Villagers 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can concentrate on farming and their duties , as time will be saved of visiting the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Gram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Panchayat</a:t>
            </a: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The Central Government can direct keep in touch with the lowest level of democracy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.</a:t>
            </a:r>
          </a:p>
          <a:p>
            <a:pPr lvl="0" indent="-342900">
              <a:lnSpc>
                <a:spcPct val="115000"/>
              </a:lnSpc>
              <a:buSzPts val="1800"/>
              <a:buFont typeface="Comic Sans MS"/>
              <a:buChar char="●"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This project can be scaled to bring the Gram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Panchayat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 at the fingertips of the Villager.</a:t>
            </a:r>
            <a:endParaRPr lang="en-US" sz="1800" dirty="0">
              <a:latin typeface="Verdana" pitchFamily="34" charset="0"/>
              <a:ea typeface="Verdana" pitchFamily="34" charset="0"/>
              <a:cs typeface="Comic Sans MS"/>
              <a:sym typeface="Comic Sans MS"/>
            </a:endParaRP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1874" y="339650"/>
            <a:ext cx="6940301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Future Scope and Scaling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Unica One"/>
              </a:rPr>
              <a:t>“</a:t>
            </a:r>
          </a:p>
        </p:txBody>
      </p:sp>
      <p:sp>
        <p:nvSpPr>
          <p:cNvPr id="286" name="Google Shape;286;p4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—Mahatma Gandhi,</a:t>
            </a:r>
            <a:endParaRPr sz="2400" dirty="0">
              <a:solidFill>
                <a:schemeClr val="lt1"/>
              </a:solidFill>
            </a:endParaRPr>
          </a:p>
          <a:p>
            <a:pPr lvl="0"/>
            <a:r>
              <a:rPr lang="en-IN" sz="1800" b="0" dirty="0" smtClean="0"/>
              <a:t>   </a:t>
            </a:r>
            <a:r>
              <a:rPr lang="en-IN" sz="1600" b="0" dirty="0" smtClean="0">
                <a:latin typeface="Verdana" pitchFamily="34" charset="0"/>
                <a:ea typeface="Verdana" pitchFamily="34" charset="0"/>
              </a:rPr>
              <a:t>Nationalist</a:t>
            </a:r>
            <a:r>
              <a:rPr lang="en-IN" sz="1600" b="0" dirty="0">
                <a:latin typeface="Verdana" pitchFamily="34" charset="0"/>
                <a:ea typeface="Verdana" pitchFamily="34" charset="0"/>
              </a:rPr>
              <a:t>, and </a:t>
            </a:r>
            <a:r>
              <a:rPr lang="en-IN" sz="1600" b="0" dirty="0" smtClean="0">
                <a:latin typeface="Verdana" pitchFamily="34" charset="0"/>
                <a:ea typeface="Verdana" pitchFamily="34" charset="0"/>
              </a:rPr>
              <a:t>Political Leader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738675" y="1007339"/>
            <a:ext cx="3644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b="1" dirty="0">
                <a:latin typeface="Verdana" pitchFamily="34" charset="0"/>
                <a:ea typeface="Verdana" pitchFamily="34" charset="0"/>
              </a:rPr>
              <a:t>Let the villages of the future live in our imagination, so that we might one day come to live in them!</a:t>
            </a:r>
            <a:r>
              <a:rPr lang="en-US" sz="2000" b="1" dirty="0"/>
              <a:t>     </a:t>
            </a:r>
            <a:endParaRPr sz="2000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2874975" y="31900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6"/>
          <a:stretch/>
        </p:blipFill>
        <p:spPr bwMode="auto">
          <a:xfrm>
            <a:off x="5051722" y="1511035"/>
            <a:ext cx="3441036" cy="2244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Following problems encoutered in traditional system of Grampanchayat: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Records of revenue taxes paid by villagers are maintained by paper work.</a:t>
            </a: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P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eople don’t follow deadlines to pay revenue taxes.</a:t>
            </a:r>
            <a:endParaRPr sz="1400" dirty="0" smtClean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Workers of Gram </a:t>
            </a:r>
            <a:r>
              <a:rPr lang="en-US" sz="1400" dirty="0" err="1">
                <a:latin typeface="Verdana" pitchFamily="34" charset="0"/>
                <a:ea typeface="Verdana" pitchFamily="34" charset="0"/>
              </a:rPr>
              <a:t>P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</a:rPr>
              <a:t>anchayat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 have to circulate bills of revenue taxes by visiting each house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eed to visit panchayat office no. of times for resedential certificate.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No awareness about latest schemes of govt.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</a:rPr>
              <a:t>farmers,villagers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Quarrels between villagers and officer if any record has been missed out.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37160" y="339650"/>
            <a:ext cx="774953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Problems faced </a:t>
            </a:r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by traditional </a:t>
            </a:r>
            <a:r>
              <a:rPr lang="en-GB" b="1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System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628200" y="440475"/>
            <a:ext cx="438308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09" y="1322009"/>
            <a:ext cx="6395900" cy="2644800"/>
          </a:xfrm>
        </p:spPr>
        <p:txBody>
          <a:bodyPr/>
          <a:lstStyle/>
          <a:p>
            <a:pPr marL="114300" lvl="0" indent="0">
              <a:lnSpc>
                <a:spcPct val="150000"/>
              </a:lnSpc>
              <a:buSzPts val="1800"/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Comic Sans MS"/>
              <a:sym typeface="Comic Sans MS"/>
            </a:endParaRPr>
          </a:p>
          <a:p>
            <a:pPr>
              <a:lnSpc>
                <a:spcPct val="150000"/>
              </a:lnSpc>
            </a:pPr>
            <a:r>
              <a:rPr lang="en-IN" dirty="0" smtClean="0"/>
              <a:t>Government portal </a:t>
            </a:r>
            <a:r>
              <a:rPr lang="en-IN" dirty="0" err="1"/>
              <a:t>A</a:t>
            </a:r>
            <a:r>
              <a:rPr lang="en-IN" dirty="0" err="1" smtClean="0"/>
              <a:t>atmanirbhar</a:t>
            </a:r>
            <a:r>
              <a:rPr lang="en-IN" dirty="0" smtClean="0"/>
              <a:t> </a:t>
            </a:r>
            <a:r>
              <a:rPr lang="en-IN" dirty="0"/>
              <a:t>B</a:t>
            </a:r>
            <a:r>
              <a:rPr lang="en-IN" dirty="0" smtClean="0"/>
              <a:t>harat.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PMO portal.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React JS documentation.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Node </a:t>
            </a:r>
            <a:r>
              <a:rPr lang="en-IN" dirty="0" err="1" smtClean="0"/>
              <a:t>JS,Express</a:t>
            </a:r>
            <a:r>
              <a:rPr lang="en-IN" dirty="0" smtClean="0"/>
              <a:t> JS documentation.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MongoDB documentation.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1874" y="339650"/>
            <a:ext cx="6940301" cy="6747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</a:rPr>
              <a:t>References.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Baltic Knights: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1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187" y="2820266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187" y="540847"/>
            <a:ext cx="1313350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0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Features of our system to overcome those problems: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O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nline and secure payment gateway to pay revenue taxes online.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Provide receipt of payment in pdf format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F</a:t>
            </a:r>
            <a:r>
              <a:rPr lang="en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loating a govt. schemes on website to provide awareness among villagers.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 smtClean="0">
                <a:latin typeface="Verdana" pitchFamily="34" charset="0"/>
                <a:ea typeface="Verdana" pitchFamily="34" charset="0"/>
              </a:rPr>
              <a:t>Admin dashboard to maintain transaction data of revenue taxes and decide revenue taxes.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Villagers can apply for residential certificate online.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>
                <a:solidFill>
                  <a:schemeClr val="dk1"/>
                </a:solidFill>
                <a:latin typeface="Verdana" pitchFamily="34" charset="0"/>
                <a:ea typeface="Verdana" pitchFamily="34" charset="0"/>
              </a:rPr>
              <a:t>Villagers will get certificate through email after complete process.</a:t>
            </a:r>
            <a:endParaRPr sz="1400" dirty="0">
              <a:solidFill>
                <a:schemeClr val="dk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137160" y="339650"/>
            <a:ext cx="774953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smtClean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Solutions from our system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31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8557950" y="440475"/>
            <a:ext cx="5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erdana" pitchFamily="34" charset="0"/>
                <a:ea typeface="Verdana" pitchFamily="34" charset="0"/>
              </a:rPr>
              <a:t>4</a:t>
            </a:fld>
            <a:endParaRPr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359" name="Google Shape;359;p43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360" name="Google Shape;360;p43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erdana" pitchFamily="34" charset="0"/>
                <a:ea typeface="Verdana" pitchFamily="34" charset="0"/>
              </a:endParaRPr>
            </a:p>
          </p:txBody>
        </p:sp>
      </p:grpSp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7246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Scope of project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4294967295"/>
          </p:nvPr>
        </p:nvSpPr>
        <p:spPr>
          <a:xfrm>
            <a:off x="0" y="1976636"/>
            <a:ext cx="293185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D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evelop a secured web application for revenue payments.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5" name="Google Shape;365;p43"/>
          <p:cNvSpPr txBox="1">
            <a:spLocks noGrp="1"/>
          </p:cNvSpPr>
          <p:nvPr>
            <p:ph type="ctrTitle" idx="4294967295"/>
          </p:nvPr>
        </p:nvSpPr>
        <p:spPr>
          <a:xfrm>
            <a:off x="6235427" y="2294425"/>
            <a:ext cx="1854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Limitations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6235428" y="2770225"/>
            <a:ext cx="247975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>
                <a:latin typeface="Verdana" pitchFamily="34" charset="0"/>
                <a:ea typeface="Verdana" pitchFamily="34" charset="0"/>
              </a:rPr>
              <a:t>N</a:t>
            </a:r>
            <a:r>
              <a:rPr lang="en" sz="1400" dirty="0" smtClean="0">
                <a:latin typeface="Verdana" pitchFamily="34" charset="0"/>
                <a:ea typeface="Verdana" pitchFamily="34" charset="0"/>
              </a:rPr>
              <a:t>eed of large database, uneducated villagers, security of payments.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ctrTitle" idx="4294967295"/>
          </p:nvPr>
        </p:nvSpPr>
        <p:spPr>
          <a:xfrm>
            <a:off x="901752" y="3126000"/>
            <a:ext cx="203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Verdana" pitchFamily="34" charset="0"/>
                <a:ea typeface="Verdana" pitchFamily="34" charset="0"/>
              </a:rPr>
              <a:t>M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ilestones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-50450" y="3610800"/>
            <a:ext cx="298230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latin typeface="Verdana" pitchFamily="34" charset="0"/>
                <a:ea typeface="Verdana" pitchFamily="34" charset="0"/>
              </a:rPr>
              <a:t>Develop a notification floating system and certificate approval module and get approval from govt. to use in grampanchayat.</a:t>
            </a:r>
            <a:endParaRPr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ctrTitle" idx="4294967295"/>
          </p:nvPr>
        </p:nvSpPr>
        <p:spPr>
          <a:xfrm>
            <a:off x="792480" y="1500710"/>
            <a:ext cx="213937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S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hort-term goals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250661" y="1528376"/>
            <a:ext cx="1602600" cy="160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4324179" y="2146549"/>
            <a:ext cx="1602600" cy="160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3326848" y="2691144"/>
            <a:ext cx="1602600" cy="160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373" name="Google Shape;373;p43"/>
          <p:cNvCxnSpPr>
            <a:stCxn id="369" idx="3"/>
            <a:endCxn id="370" idx="2"/>
          </p:cNvCxnSpPr>
          <p:nvPr/>
        </p:nvCxnSpPr>
        <p:spPr>
          <a:xfrm>
            <a:off x="2931852" y="1789610"/>
            <a:ext cx="318809" cy="5400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3"/>
          <p:cNvCxnSpPr>
            <a:stCxn id="365" idx="1"/>
            <a:endCxn id="371" idx="6"/>
          </p:cNvCxnSpPr>
          <p:nvPr/>
        </p:nvCxnSpPr>
        <p:spPr>
          <a:xfrm flipH="1">
            <a:off x="5926727" y="2583325"/>
            <a:ext cx="308700" cy="3645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3"/>
          <p:cNvCxnSpPr>
            <a:stCxn id="367" idx="3"/>
            <a:endCxn id="372" idx="2"/>
          </p:cNvCxnSpPr>
          <p:nvPr/>
        </p:nvCxnSpPr>
        <p:spPr>
          <a:xfrm>
            <a:off x="2931852" y="3414900"/>
            <a:ext cx="395100" cy="774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  <p:pic>
        <p:nvPicPr>
          <p:cNvPr id="1026" name="Picture 2" descr="C:\Users\91906\Downloads\icons8-clock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74" y="1883977"/>
            <a:ext cx="687773" cy="68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91906\Downloads\f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05" y="3148949"/>
            <a:ext cx="765286" cy="76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91906\Downloads\sca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61" y="2571750"/>
            <a:ext cx="701357" cy="7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8557950" y="440475"/>
            <a:ext cx="5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359" name="Google Shape;359;p43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360" name="Google Shape;360;p43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4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463683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Verdana" pitchFamily="34" charset="0"/>
                <a:ea typeface="Verdana" pitchFamily="34" charset="0"/>
              </a:rPr>
              <a:t>Scope of project</a:t>
            </a:r>
            <a:endParaRPr sz="2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4294967295"/>
          </p:nvPr>
        </p:nvSpPr>
        <p:spPr>
          <a:xfrm>
            <a:off x="-182880" y="2113942"/>
            <a:ext cx="311473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L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arge no. of user’s document verification for residential certificate, advanced payment gateway.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5" name="Google Shape;365;p43"/>
          <p:cNvSpPr txBox="1">
            <a:spLocks noGrp="1"/>
          </p:cNvSpPr>
          <p:nvPr>
            <p:ph type="ctrTitle" idx="4294967295"/>
          </p:nvPr>
        </p:nvSpPr>
        <p:spPr>
          <a:xfrm>
            <a:off x="6235427" y="2294425"/>
            <a:ext cx="2642566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Future </a:t>
            </a:r>
            <a:r>
              <a:rPr lang="en" sz="2000" b="1" dirty="0">
                <a:latin typeface="Verdana" pitchFamily="34" charset="0"/>
                <a:ea typeface="Verdana" pitchFamily="34" charset="0"/>
              </a:rPr>
              <a:t>S</a:t>
            </a:r>
            <a:r>
              <a:rPr lang="en" sz="2000" b="1" dirty="0" smtClean="0">
                <a:latin typeface="Verdana" pitchFamily="34" charset="0"/>
                <a:ea typeface="Verdana" pitchFamily="34" charset="0"/>
              </a:rPr>
              <a:t>cope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6164699" y="2771325"/>
            <a:ext cx="237533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</a:rPr>
              <a:t>Develop a Integrated system to function for all gram panchayat offices in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</a:rPr>
              <a:t>disctrict</a:t>
            </a:r>
            <a:r>
              <a:rPr lang="en-US" sz="1600" dirty="0" smtClean="0">
                <a:latin typeface="Verdana" pitchFamily="34" charset="0"/>
                <a:ea typeface="Verdana" pitchFamily="34" charset="0"/>
              </a:rPr>
              <a:t>.</a:t>
            </a:r>
            <a:endParaRPr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ctrTitle" idx="4294967295"/>
          </p:nvPr>
        </p:nvSpPr>
        <p:spPr>
          <a:xfrm>
            <a:off x="-216131" y="1500710"/>
            <a:ext cx="3147983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Top-level </a:t>
            </a:r>
            <a:br>
              <a:rPr lang="en-US" sz="2000" b="1" dirty="0" smtClean="0">
                <a:latin typeface="Verdana" pitchFamily="34" charset="0"/>
                <a:ea typeface="Verdana" pitchFamily="34" charset="0"/>
              </a:rPr>
            </a:br>
            <a:r>
              <a:rPr lang="en-US" sz="2000" b="1" dirty="0" smtClean="0">
                <a:latin typeface="Verdana" pitchFamily="34" charset="0"/>
                <a:ea typeface="Verdana" pitchFamily="34" charset="0"/>
              </a:rPr>
              <a:t>requirements</a:t>
            </a:r>
            <a:endParaRPr sz="20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250661" y="1528376"/>
            <a:ext cx="1602600" cy="160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3"/>
          <p:cNvCxnSpPr>
            <a:stCxn id="369" idx="3"/>
            <a:endCxn id="370" idx="2"/>
          </p:cNvCxnSpPr>
          <p:nvPr/>
        </p:nvCxnSpPr>
        <p:spPr>
          <a:xfrm>
            <a:off x="2931852" y="1789610"/>
            <a:ext cx="318809" cy="5400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3"/>
          <p:cNvCxnSpPr>
            <a:stCxn id="365" idx="1"/>
            <a:endCxn id="371" idx="6"/>
          </p:cNvCxnSpPr>
          <p:nvPr/>
        </p:nvCxnSpPr>
        <p:spPr>
          <a:xfrm rot="10800000" flipV="1">
            <a:off x="5926779" y="2583325"/>
            <a:ext cx="308648" cy="36452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utoShape 2" descr="https://www.flaticon.com/svg/static/icons/svg/3176/317617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www.flaticon.com/svg/static/icons/svg/3176/3176171.svg"/>
          <p:cNvSpPr>
            <a:spLocks noChangeAspect="1" noChangeArrowheads="1"/>
          </p:cNvSpPr>
          <p:nvPr/>
        </p:nvSpPr>
        <p:spPr bwMode="auto">
          <a:xfrm>
            <a:off x="428844" y="-5606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5</a:t>
            </a:fld>
            <a:endParaRPr lang="en" dirty="0"/>
          </a:p>
        </p:txBody>
      </p:sp>
      <p:pic>
        <p:nvPicPr>
          <p:cNvPr id="2052" name="Picture 4" descr="C:\Users\91906\Downloads\view-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56" y="1870346"/>
            <a:ext cx="724523" cy="89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" name="Google Shape;371;p43"/>
          <p:cNvSpPr/>
          <p:nvPr/>
        </p:nvSpPr>
        <p:spPr>
          <a:xfrm>
            <a:off x="4324179" y="2146549"/>
            <a:ext cx="1602600" cy="160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:\Users\91906\Downloads\telescope--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605" y="2503264"/>
            <a:ext cx="871748" cy="8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3934450" y="1274500"/>
            <a:ext cx="847200" cy="84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3934450" y="2466725"/>
            <a:ext cx="847200" cy="84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3934439" y="3653775"/>
            <a:ext cx="847200" cy="84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434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erdana" pitchFamily="34" charset="0"/>
                <a:ea typeface="Verdana" pitchFamily="34" charset="0"/>
              </a:rPr>
              <a:t>S</a:t>
            </a:r>
            <a:r>
              <a:rPr lang="en" dirty="0" smtClean="0">
                <a:latin typeface="Verdana" pitchFamily="34" charset="0"/>
                <a:ea typeface="Verdana" pitchFamily="34" charset="0"/>
              </a:rPr>
              <a:t>takeholders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4"/>
          </p:nvPr>
        </p:nvSpPr>
        <p:spPr>
          <a:xfrm flipH="1">
            <a:off x="5152400" y="954824"/>
            <a:ext cx="2634000" cy="10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Villagers.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5"/>
          </p:nvPr>
        </p:nvSpPr>
        <p:spPr>
          <a:xfrm>
            <a:off x="5152400" y="3653776"/>
            <a:ext cx="24099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Government officials.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6"/>
          </p:nvPr>
        </p:nvSpPr>
        <p:spPr>
          <a:xfrm flipH="1">
            <a:off x="5152400" y="2245829"/>
            <a:ext cx="2944196" cy="106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Gram-</a:t>
            </a:r>
            <a:r>
              <a:rPr lang="en-US" dirty="0" err="1">
                <a:latin typeface="Verdana" pitchFamily="34" charset="0"/>
                <a:ea typeface="Verdana" pitchFamily="34" charset="0"/>
                <a:cs typeface="Abel"/>
                <a:sym typeface="Abel"/>
              </a:rPr>
              <a:t>P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anchayat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 officers.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7"/>
          </p:nvPr>
        </p:nvSpPr>
        <p:spPr>
          <a:xfrm>
            <a:off x="3696189" y="2602788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 flipH="1">
            <a:off x="3753239" y="378847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824000" y="1410600"/>
            <a:ext cx="1068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bel"/>
                <a:ea typeface="Abel"/>
                <a:cs typeface="Abel"/>
                <a:sym typeface="Abel"/>
              </a:rPr>
              <a:t>6</a:t>
            </a:fld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3934450" y="1274500"/>
            <a:ext cx="847200" cy="84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3934450" y="2466725"/>
            <a:ext cx="847200" cy="84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3934439" y="3653775"/>
            <a:ext cx="847200" cy="84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9"/>
          </p:nvPr>
        </p:nvSpPr>
        <p:spPr>
          <a:xfrm>
            <a:off x="591875" y="339650"/>
            <a:ext cx="434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Actors 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4"/>
          </p:nvPr>
        </p:nvSpPr>
        <p:spPr>
          <a:xfrm flipH="1">
            <a:off x="5160712" y="1087825"/>
            <a:ext cx="2634000" cy="103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Team members.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5"/>
          </p:nvPr>
        </p:nvSpPr>
        <p:spPr>
          <a:xfrm>
            <a:off x="5152400" y="3653776"/>
            <a:ext cx="24099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Villagers.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6"/>
          </p:nvPr>
        </p:nvSpPr>
        <p:spPr>
          <a:xfrm flipH="1">
            <a:off x="5160713" y="2466725"/>
            <a:ext cx="3150772" cy="106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Applicants for </a:t>
            </a:r>
            <a:r>
              <a:rPr lang="en-US" dirty="0" err="1">
                <a:latin typeface="Verdana" pitchFamily="34" charset="0"/>
                <a:ea typeface="Verdana" pitchFamily="34" charset="0"/>
                <a:cs typeface="Abel"/>
                <a:sym typeface="Abel"/>
              </a:rPr>
              <a:t>R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esendential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 </a:t>
            </a:r>
            <a:r>
              <a:rPr lang="en-US" dirty="0">
                <a:latin typeface="Verdana" pitchFamily="34" charset="0"/>
                <a:ea typeface="Verdana" pitchFamily="34" charset="0"/>
                <a:cs typeface="Abel"/>
                <a:sym typeface="Abel"/>
              </a:rPr>
              <a:t>C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Abel"/>
                <a:sym typeface="Abel"/>
              </a:rPr>
              <a:t>ertificate.</a:t>
            </a:r>
            <a:endParaRPr dirty="0">
              <a:latin typeface="Verdana" pitchFamily="34" charset="0"/>
              <a:ea typeface="Verdana" pitchFamily="34" charset="0"/>
              <a:cs typeface="Abel"/>
              <a:sym typeface="Abel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7"/>
          </p:nvPr>
        </p:nvSpPr>
        <p:spPr>
          <a:xfrm>
            <a:off x="3696189" y="2602788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 flipH="1">
            <a:off x="3753239" y="378847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8"/>
          </p:nvPr>
        </p:nvSpPr>
        <p:spPr>
          <a:xfrm>
            <a:off x="3824000" y="1410600"/>
            <a:ext cx="1068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bel"/>
                <a:ea typeface="Abel"/>
                <a:cs typeface="Abel"/>
                <a:sym typeface="Abel"/>
              </a:rPr>
              <a:t>7</a:t>
            </a:fld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1;p34"/>
          <p:cNvSpPr txBox="1">
            <a:spLocks/>
          </p:cNvSpPr>
          <p:nvPr/>
        </p:nvSpPr>
        <p:spPr>
          <a:xfrm>
            <a:off x="8628200" y="285304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46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7754104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FUNCTIONAL REQUIREMENTS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Online registration for residential certificate.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Payment gateway to pay revenue taxes.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Floating notifications of latest schemes from government.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Graphical representation of population of </a:t>
            </a:r>
            <a:r>
              <a:rPr lang="en-US" dirty="0" err="1" smtClean="0">
                <a:latin typeface="Verdana" pitchFamily="34" charset="0"/>
                <a:ea typeface="Verdana" pitchFamily="34" charset="0"/>
              </a:rPr>
              <a:t>village,education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 status.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latin typeface="Verdana" pitchFamily="34" charset="0"/>
                <a:ea typeface="Verdana" pitchFamily="34" charset="0"/>
              </a:rPr>
              <a:t>G</a:t>
            </a:r>
            <a:r>
              <a:rPr lang="en" dirty="0" smtClean="0">
                <a:latin typeface="Verdana" pitchFamily="34" charset="0"/>
                <a:ea typeface="Verdana" pitchFamily="34" charset="0"/>
              </a:rPr>
              <a:t>eneration of payment receipts.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35200" y="365660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2299"/>
            <a:ext cx="3573517" cy="416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>
            <a:spLocks noGrp="1"/>
          </p:cNvSpPr>
          <p:nvPr>
            <p:ph type="title"/>
          </p:nvPr>
        </p:nvSpPr>
        <p:spPr>
          <a:xfrm>
            <a:off x="591874" y="339650"/>
            <a:ext cx="8218126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erdana" pitchFamily="34" charset="0"/>
                <a:ea typeface="Verdana" pitchFamily="34" charset="0"/>
              </a:rPr>
              <a:t>NON-FUNCTIONAL REQUIREMENTS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1"/>
          </p:nvPr>
        </p:nvSpPr>
        <p:spPr>
          <a:xfrm>
            <a:off x="3406400" y="1631975"/>
            <a:ext cx="4361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L</a:t>
            </a:r>
            <a:r>
              <a:rPr lang="en-US" dirty="0" smtClean="0"/>
              <a:t>owest response time from Node server.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Provide email id and password for login.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Register with additional information like name, profile picture , contact details.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Select type of revenue tax from dropdown menu for payment.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Google maps </a:t>
            </a:r>
            <a:r>
              <a:rPr lang="en-US" dirty="0" err="1" smtClean="0"/>
              <a:t>api</a:t>
            </a:r>
            <a:r>
              <a:rPr lang="en-US" dirty="0" smtClean="0"/>
              <a:t> for village location.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sp>
        <p:nvSpPr>
          <p:cNvPr id="543" name="Google Shape;543;p5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4" name="Google Shape;544;p53"/>
          <p:cNvCxnSpPr/>
          <p:nvPr/>
        </p:nvCxnSpPr>
        <p:spPr>
          <a:xfrm>
            <a:off x="0" y="954825"/>
            <a:ext cx="8475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53"/>
          <p:cNvSpPr txBox="1">
            <a:spLocks noGrp="1"/>
          </p:cNvSpPr>
          <p:nvPr>
            <p:ph type="sldNum" idx="12"/>
          </p:nvPr>
        </p:nvSpPr>
        <p:spPr>
          <a:xfrm>
            <a:off x="8535200" y="357348"/>
            <a:ext cx="54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4098" name="Picture 2" descr="What are Non Functional Requirements With Examples| Per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7462"/>
            <a:ext cx="3541986" cy="416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679</Words>
  <Application>Microsoft Office PowerPoint</Application>
  <PresentationFormat>On-screen Show (16:9)</PresentationFormat>
  <Paragraphs>142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Unica One</vt:lpstr>
      <vt:lpstr>Abel</vt:lpstr>
      <vt:lpstr>Roboto Condensed Light</vt:lpstr>
      <vt:lpstr>Verdana</vt:lpstr>
      <vt:lpstr>Fira Sans Extra Condensed Medium</vt:lpstr>
      <vt:lpstr>Comic Sans MS</vt:lpstr>
      <vt:lpstr>Archivo</vt:lpstr>
      <vt:lpstr>Paytone One</vt:lpstr>
      <vt:lpstr>Times New Roman</vt:lpstr>
      <vt:lpstr>Inter</vt:lpstr>
      <vt:lpstr>Nunito Light</vt:lpstr>
      <vt:lpstr>World After Coronavirus by Slidesgo</vt:lpstr>
      <vt:lpstr>eग्रामपंचायत</vt:lpstr>
      <vt:lpstr>Problems faced by traditional System</vt:lpstr>
      <vt:lpstr>Solutions from our system</vt:lpstr>
      <vt:lpstr>Scope of project</vt:lpstr>
      <vt:lpstr>Scope of project</vt:lpstr>
      <vt:lpstr>Stakeholders </vt:lpstr>
      <vt:lpstr>Actors </vt:lpstr>
      <vt:lpstr>FUNCTIONAL REQUIREMENTS</vt:lpstr>
      <vt:lpstr>NON-FUNCTIONAL REQUIREMENTS</vt:lpstr>
      <vt:lpstr>Software Devlopment Life Cycle</vt:lpstr>
      <vt:lpstr>UML use case Diagram of eGram -Panchayat</vt:lpstr>
      <vt:lpstr>Project plan of eGram-Panchayat</vt:lpstr>
      <vt:lpstr>Higher Level View of project</vt:lpstr>
      <vt:lpstr>Prototype (Login Page)</vt:lpstr>
      <vt:lpstr>Database schema for login module.</vt:lpstr>
      <vt:lpstr>TECHNOLOGY STACK</vt:lpstr>
      <vt:lpstr>Secured and easy payment</vt:lpstr>
      <vt:lpstr>Future Scope and Scaling</vt:lpstr>
      <vt:lpstr>—Mahatma Gandhi,    Nationalist, and Political Leader</vt:lpstr>
      <vt:lpstr>References.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cp:lastModifiedBy>Mehul Lokhande</cp:lastModifiedBy>
  <cp:revision>38</cp:revision>
  <dcterms:modified xsi:type="dcterms:W3CDTF">2020-09-20T05:38:01Z</dcterms:modified>
</cp:coreProperties>
</file>