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0" r:id="rId6"/>
    <p:sldId id="264" r:id="rId7"/>
    <p:sldId id="265" r:id="rId8"/>
    <p:sldId id="274" r:id="rId9"/>
    <p:sldId id="275" r:id="rId10"/>
    <p:sldId id="276" r:id="rId11"/>
    <p:sldId id="277" r:id="rId12"/>
    <p:sldId id="273" r:id="rId13"/>
    <p:sldId id="278" r:id="rId14"/>
    <p:sldId id="271" r:id="rId15"/>
    <p:sldId id="28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480CE-2A88-4D70-93DC-D05472F3B19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95F4A-B33E-46DE-9C80-F5CF119526C7}">
      <dgm:prSet/>
      <dgm:spPr/>
      <dgm:t>
        <a:bodyPr/>
        <a:lstStyle/>
        <a:p>
          <a:pPr rtl="0"/>
          <a:r>
            <a:rPr lang="en-US" i="0" dirty="0"/>
            <a:t>What is the daily demand for bike trips between stations during the morning and evening periods?</a:t>
          </a:r>
          <a:endParaRPr lang="en-IN" i="0" dirty="0"/>
        </a:p>
      </dgm:t>
    </dgm:pt>
    <dgm:pt modelId="{01435F48-D241-49BE-88BD-582FC7D3CDE8}" type="parTrans" cxnId="{76FD3E24-9C5A-4BCE-B9A4-A98CEF9680DB}">
      <dgm:prSet/>
      <dgm:spPr/>
      <dgm:t>
        <a:bodyPr/>
        <a:lstStyle/>
        <a:p>
          <a:endParaRPr lang="en-US"/>
        </a:p>
      </dgm:t>
    </dgm:pt>
    <dgm:pt modelId="{27C76CBA-CE13-49D7-A79D-621E98720B2A}" type="sibTrans" cxnId="{76FD3E24-9C5A-4BCE-B9A4-A98CEF9680DB}">
      <dgm:prSet/>
      <dgm:spPr/>
      <dgm:t>
        <a:bodyPr/>
        <a:lstStyle/>
        <a:p>
          <a:endParaRPr lang="en-US"/>
        </a:p>
      </dgm:t>
    </dgm:pt>
    <dgm:pt modelId="{738A5403-047A-404E-9909-F645FF47AAFA}" type="pres">
      <dgm:prSet presAssocID="{50B480CE-2A88-4D70-93DC-D05472F3B19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A03CD-C19D-43DB-9D77-15A5DBFAFA13}" type="pres">
      <dgm:prSet presAssocID="{77695F4A-B33E-46DE-9C80-F5CF119526C7}" presName="circ1TxSh" presStyleLbl="vennNode1" presStyleIdx="0" presStyleCnt="1" custScaleX="98952"/>
      <dgm:spPr/>
      <dgm:t>
        <a:bodyPr/>
        <a:lstStyle/>
        <a:p>
          <a:endParaRPr lang="en-US"/>
        </a:p>
      </dgm:t>
    </dgm:pt>
  </dgm:ptLst>
  <dgm:cxnLst>
    <dgm:cxn modelId="{7711BF01-050A-4678-B023-AC131D518CAE}" type="presOf" srcId="{50B480CE-2A88-4D70-93DC-D05472F3B19F}" destId="{738A5403-047A-404E-9909-F645FF47AAFA}" srcOrd="0" destOrd="0" presId="urn:microsoft.com/office/officeart/2005/8/layout/venn1"/>
    <dgm:cxn modelId="{AD6B0D21-F3CF-420F-ADA6-621960EA22B4}" type="presOf" srcId="{77695F4A-B33E-46DE-9C80-F5CF119526C7}" destId="{E23A03CD-C19D-43DB-9D77-15A5DBFAFA13}" srcOrd="0" destOrd="0" presId="urn:microsoft.com/office/officeart/2005/8/layout/venn1"/>
    <dgm:cxn modelId="{76FD3E24-9C5A-4BCE-B9A4-A98CEF9680DB}" srcId="{50B480CE-2A88-4D70-93DC-D05472F3B19F}" destId="{77695F4A-B33E-46DE-9C80-F5CF119526C7}" srcOrd="0" destOrd="0" parTransId="{01435F48-D241-49BE-88BD-582FC7D3CDE8}" sibTransId="{27C76CBA-CE13-49D7-A79D-621E98720B2A}"/>
    <dgm:cxn modelId="{55FE9D0A-E2A5-4AB0-BB99-91E8D5D5D584}" type="presParOf" srcId="{738A5403-047A-404E-9909-F645FF47AAFA}" destId="{E23A03CD-C19D-43DB-9D77-15A5DBFAFA1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3DCA3-49F4-4CB8-8C99-8CB058B91FD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7E4852-61C8-47C2-AA96-9071E6DD3E58}">
      <dgm:prSet custT="1"/>
      <dgm:spPr/>
      <dgm:t>
        <a:bodyPr/>
        <a:lstStyle/>
        <a:p>
          <a:pPr rtl="0"/>
          <a:r>
            <a:rPr lang="en-US" sz="2400" i="0" dirty="0"/>
            <a:t>How many bikes should be distributed to each station?</a:t>
          </a:r>
          <a:endParaRPr lang="en-IN" sz="2400" i="0" dirty="0"/>
        </a:p>
      </dgm:t>
    </dgm:pt>
    <dgm:pt modelId="{6C389211-7E20-4520-91CF-4218264B6DC5}" type="parTrans" cxnId="{3D0C8F9E-1E8E-49D4-B41D-18083EF61322}">
      <dgm:prSet/>
      <dgm:spPr/>
      <dgm:t>
        <a:bodyPr/>
        <a:lstStyle/>
        <a:p>
          <a:endParaRPr lang="en-US"/>
        </a:p>
      </dgm:t>
    </dgm:pt>
    <dgm:pt modelId="{3A122DB2-8E27-4C1D-AF1A-10F9FEF7B400}" type="sibTrans" cxnId="{3D0C8F9E-1E8E-49D4-B41D-18083EF61322}">
      <dgm:prSet/>
      <dgm:spPr/>
      <dgm:t>
        <a:bodyPr/>
        <a:lstStyle/>
        <a:p>
          <a:endParaRPr lang="en-US"/>
        </a:p>
      </dgm:t>
    </dgm:pt>
    <dgm:pt modelId="{8E5828A6-EED7-4FB9-91B8-46504B772A13}" type="pres">
      <dgm:prSet presAssocID="{8E83DCA3-49F4-4CB8-8C99-8CB058B91FD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B13D20-7D6B-45CD-947E-8052648FE3BC}" type="pres">
      <dgm:prSet presAssocID="{CD7E4852-61C8-47C2-AA96-9071E6DD3E58}" presName="circ1TxSh" presStyleLbl="vennNode1" presStyleIdx="0" presStyleCnt="1" custLinFactNeighborX="-977"/>
      <dgm:spPr/>
      <dgm:t>
        <a:bodyPr/>
        <a:lstStyle/>
        <a:p>
          <a:endParaRPr lang="en-US"/>
        </a:p>
      </dgm:t>
    </dgm:pt>
  </dgm:ptLst>
  <dgm:cxnLst>
    <dgm:cxn modelId="{3D0C8F9E-1E8E-49D4-B41D-18083EF61322}" srcId="{8E83DCA3-49F4-4CB8-8C99-8CB058B91FD9}" destId="{CD7E4852-61C8-47C2-AA96-9071E6DD3E58}" srcOrd="0" destOrd="0" parTransId="{6C389211-7E20-4520-91CF-4218264B6DC5}" sibTransId="{3A122DB2-8E27-4C1D-AF1A-10F9FEF7B400}"/>
    <dgm:cxn modelId="{B04DBAD9-467A-4398-A5D3-D9AEA678FB73}" type="presOf" srcId="{CD7E4852-61C8-47C2-AA96-9071E6DD3E58}" destId="{2FB13D20-7D6B-45CD-947E-8052648FE3BC}" srcOrd="0" destOrd="0" presId="urn:microsoft.com/office/officeart/2005/8/layout/venn1"/>
    <dgm:cxn modelId="{08CA4931-666A-40BB-B6DD-02AB9FAD246D}" type="presOf" srcId="{8E83DCA3-49F4-4CB8-8C99-8CB058B91FD9}" destId="{8E5828A6-EED7-4FB9-91B8-46504B772A13}" srcOrd="0" destOrd="0" presId="urn:microsoft.com/office/officeart/2005/8/layout/venn1"/>
    <dgm:cxn modelId="{5F35269D-7FA0-4904-8F37-358AB63FB98C}" type="presParOf" srcId="{8E5828A6-EED7-4FB9-91B8-46504B772A13}" destId="{2FB13D20-7D6B-45CD-947E-8052648FE3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A1998-D66A-4FB5-AEDD-B52637815871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13FFF9-A824-49B0-A34D-F55487556F4C}">
      <dgm:prSet/>
      <dgm:spPr/>
      <dgm:t>
        <a:bodyPr/>
        <a:lstStyle/>
        <a:p>
          <a:pPr rtl="0"/>
          <a:r>
            <a:rPr lang="en-IN" i="1" dirty="0"/>
            <a:t>Spotting Differences</a:t>
          </a:r>
        </a:p>
      </dgm:t>
    </dgm:pt>
    <dgm:pt modelId="{962DF85F-5425-4EEF-BF40-F25A3AAF5E7C}" type="parTrans" cxnId="{689DA809-8E8A-4F0A-9FEB-7163A0302EA1}">
      <dgm:prSet/>
      <dgm:spPr/>
      <dgm:t>
        <a:bodyPr/>
        <a:lstStyle/>
        <a:p>
          <a:endParaRPr lang="en-US"/>
        </a:p>
      </dgm:t>
    </dgm:pt>
    <dgm:pt modelId="{7210BF40-09D8-4597-BBCC-C9B64A6581F1}" type="sibTrans" cxnId="{689DA809-8E8A-4F0A-9FEB-7163A0302EA1}">
      <dgm:prSet/>
      <dgm:spPr/>
      <dgm:t>
        <a:bodyPr/>
        <a:lstStyle/>
        <a:p>
          <a:endParaRPr lang="en-US"/>
        </a:p>
      </dgm:t>
    </dgm:pt>
    <dgm:pt modelId="{CB52A837-F6F4-4D8A-8DA1-0D7E112C9638}" type="pres">
      <dgm:prSet presAssocID="{1B4A1998-D66A-4FB5-AEDD-B526378158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2DE512-96F7-4C2F-944F-55E5A4FB51CC}" type="pres">
      <dgm:prSet presAssocID="{ED13FFF9-A824-49B0-A34D-F55487556F4C}" presName="node" presStyleLbl="node1" presStyleIdx="0" presStyleCnt="1" custLinFactNeighborX="-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DA809-8E8A-4F0A-9FEB-7163A0302EA1}" srcId="{1B4A1998-D66A-4FB5-AEDD-B52637815871}" destId="{ED13FFF9-A824-49B0-A34D-F55487556F4C}" srcOrd="0" destOrd="0" parTransId="{962DF85F-5425-4EEF-BF40-F25A3AAF5E7C}" sibTransId="{7210BF40-09D8-4597-BBCC-C9B64A6581F1}"/>
    <dgm:cxn modelId="{F1D6F2B3-C280-4C30-88EC-BBEE126992E4}" type="presOf" srcId="{ED13FFF9-A824-49B0-A34D-F55487556F4C}" destId="{252DE512-96F7-4C2F-944F-55E5A4FB51CC}" srcOrd="0" destOrd="0" presId="urn:microsoft.com/office/officeart/2005/8/layout/process1"/>
    <dgm:cxn modelId="{B710555D-1EEB-4996-B599-92C2535C8DBD}" type="presOf" srcId="{1B4A1998-D66A-4FB5-AEDD-B52637815871}" destId="{CB52A837-F6F4-4D8A-8DA1-0D7E112C9638}" srcOrd="0" destOrd="0" presId="urn:microsoft.com/office/officeart/2005/8/layout/process1"/>
    <dgm:cxn modelId="{DE7A6592-FD1C-41DF-ABDF-73A5913C90CE}" type="presParOf" srcId="{CB52A837-F6F4-4D8A-8DA1-0D7E112C9638}" destId="{252DE512-96F7-4C2F-944F-55E5A4FB51C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F82237-C5DF-433F-ADF9-5F2481716D16}" type="doc">
      <dgm:prSet loTypeId="urn:microsoft.com/office/officeart/2005/8/layout/hierarchy3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B95B43-EF52-4912-8E5A-2294C87E3868}">
      <dgm:prSet custT="1"/>
      <dgm:spPr/>
      <dgm:t>
        <a:bodyPr/>
        <a:lstStyle/>
        <a:p>
          <a:pPr rtl="0"/>
          <a:r>
            <a:rPr lang="en-IN" sz="1600" i="1" dirty="0"/>
            <a:t>Make Formats Consistent</a:t>
          </a:r>
        </a:p>
      </dgm:t>
    </dgm:pt>
    <dgm:pt modelId="{AA5EC3D0-0EBC-4447-99F9-A41C6A6A9391}" type="parTrans" cxnId="{C5583B88-C283-4BE1-B5BA-D303EB69BB96}">
      <dgm:prSet/>
      <dgm:spPr/>
      <dgm:t>
        <a:bodyPr/>
        <a:lstStyle/>
        <a:p>
          <a:endParaRPr lang="en-US"/>
        </a:p>
      </dgm:t>
    </dgm:pt>
    <dgm:pt modelId="{0100DA4F-D20C-4D24-BF81-DB55CD0304C3}" type="sibTrans" cxnId="{C5583B88-C283-4BE1-B5BA-D303EB69BB96}">
      <dgm:prSet/>
      <dgm:spPr/>
      <dgm:t>
        <a:bodyPr/>
        <a:lstStyle/>
        <a:p>
          <a:endParaRPr lang="en-US"/>
        </a:p>
      </dgm:t>
    </dgm:pt>
    <dgm:pt modelId="{B1E47FA5-FB1A-421A-9D89-7162A9DE859F}" type="pres">
      <dgm:prSet presAssocID="{63F82237-C5DF-433F-ADF9-5F2481716D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AC45FF-EA26-4655-9D0E-2B8CAEE3234D}" type="pres">
      <dgm:prSet presAssocID="{F6B95B43-EF52-4912-8E5A-2294C87E3868}" presName="root" presStyleCnt="0"/>
      <dgm:spPr/>
    </dgm:pt>
    <dgm:pt modelId="{0F1B6F20-69EE-4ED8-97D2-9D6CC2FFD128}" type="pres">
      <dgm:prSet presAssocID="{F6B95B43-EF52-4912-8E5A-2294C87E3868}" presName="rootComposite" presStyleCnt="0"/>
      <dgm:spPr/>
    </dgm:pt>
    <dgm:pt modelId="{D1C84CB0-1FE6-46A9-9C0F-917193502590}" type="pres">
      <dgm:prSet presAssocID="{F6B95B43-EF52-4912-8E5A-2294C87E3868}" presName="rootText" presStyleLbl="node1" presStyleIdx="0" presStyleCnt="1" custScaleX="346531"/>
      <dgm:spPr/>
      <dgm:t>
        <a:bodyPr/>
        <a:lstStyle/>
        <a:p>
          <a:endParaRPr lang="en-US"/>
        </a:p>
      </dgm:t>
    </dgm:pt>
    <dgm:pt modelId="{567B02CC-D014-42C4-9458-CD081C3E0F6C}" type="pres">
      <dgm:prSet presAssocID="{F6B95B43-EF52-4912-8E5A-2294C87E3868}" presName="rootConnector" presStyleLbl="node1" presStyleIdx="0" presStyleCnt="1"/>
      <dgm:spPr/>
      <dgm:t>
        <a:bodyPr/>
        <a:lstStyle/>
        <a:p>
          <a:endParaRPr lang="en-US"/>
        </a:p>
      </dgm:t>
    </dgm:pt>
    <dgm:pt modelId="{66F4763E-05AA-4472-925C-2A3B736ACB24}" type="pres">
      <dgm:prSet presAssocID="{F6B95B43-EF52-4912-8E5A-2294C87E3868}" presName="childShape" presStyleCnt="0"/>
      <dgm:spPr/>
    </dgm:pt>
  </dgm:ptLst>
  <dgm:cxnLst>
    <dgm:cxn modelId="{D85B9E8D-A4DA-4F1D-8BDE-B0657ED14CD5}" type="presOf" srcId="{63F82237-C5DF-433F-ADF9-5F2481716D16}" destId="{B1E47FA5-FB1A-421A-9D89-7162A9DE859F}" srcOrd="0" destOrd="0" presId="urn:microsoft.com/office/officeart/2005/8/layout/hierarchy3"/>
    <dgm:cxn modelId="{C5583B88-C283-4BE1-B5BA-D303EB69BB96}" srcId="{63F82237-C5DF-433F-ADF9-5F2481716D16}" destId="{F6B95B43-EF52-4912-8E5A-2294C87E3868}" srcOrd="0" destOrd="0" parTransId="{AA5EC3D0-0EBC-4447-99F9-A41C6A6A9391}" sibTransId="{0100DA4F-D20C-4D24-BF81-DB55CD0304C3}"/>
    <dgm:cxn modelId="{B3F51CAE-F29C-4039-AA1A-54191BB3E0C2}" type="presOf" srcId="{F6B95B43-EF52-4912-8E5A-2294C87E3868}" destId="{567B02CC-D014-42C4-9458-CD081C3E0F6C}" srcOrd="1" destOrd="0" presId="urn:microsoft.com/office/officeart/2005/8/layout/hierarchy3"/>
    <dgm:cxn modelId="{03F3C56C-76EC-44DE-9767-E0B8758A5E8B}" type="presOf" srcId="{F6B95B43-EF52-4912-8E5A-2294C87E3868}" destId="{D1C84CB0-1FE6-46A9-9C0F-917193502590}" srcOrd="0" destOrd="0" presId="urn:microsoft.com/office/officeart/2005/8/layout/hierarchy3"/>
    <dgm:cxn modelId="{536E4C49-9B6C-4D98-933E-3874A224F080}" type="presParOf" srcId="{B1E47FA5-FB1A-421A-9D89-7162A9DE859F}" destId="{3EAC45FF-EA26-4655-9D0E-2B8CAEE3234D}" srcOrd="0" destOrd="0" presId="urn:microsoft.com/office/officeart/2005/8/layout/hierarchy3"/>
    <dgm:cxn modelId="{5EFAA643-EA0F-4BBF-B821-91AAAA4DE34C}" type="presParOf" srcId="{3EAC45FF-EA26-4655-9D0E-2B8CAEE3234D}" destId="{0F1B6F20-69EE-4ED8-97D2-9D6CC2FFD128}" srcOrd="0" destOrd="0" presId="urn:microsoft.com/office/officeart/2005/8/layout/hierarchy3"/>
    <dgm:cxn modelId="{EEF92DF3-36C9-450F-BEE8-FF2E2561C6C2}" type="presParOf" srcId="{0F1B6F20-69EE-4ED8-97D2-9D6CC2FFD128}" destId="{D1C84CB0-1FE6-46A9-9C0F-917193502590}" srcOrd="0" destOrd="0" presId="urn:microsoft.com/office/officeart/2005/8/layout/hierarchy3"/>
    <dgm:cxn modelId="{CFDE7F18-35EA-48C1-8731-0386C9E3EF48}" type="presParOf" srcId="{0F1B6F20-69EE-4ED8-97D2-9D6CC2FFD128}" destId="{567B02CC-D014-42C4-9458-CD081C3E0F6C}" srcOrd="1" destOrd="0" presId="urn:microsoft.com/office/officeart/2005/8/layout/hierarchy3"/>
    <dgm:cxn modelId="{CFB719B7-C846-4AEF-ABC8-0DD7FDF90F1F}" type="presParOf" srcId="{3EAC45FF-EA26-4655-9D0E-2B8CAEE3234D}" destId="{66F4763E-05AA-4472-925C-2A3B736ACB2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F4EA88-5BBF-480C-8C05-DA0E95C649EC}" type="doc">
      <dgm:prSet loTypeId="urn:microsoft.com/office/officeart/2005/8/layout/hierarchy3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DCB38-060C-495D-9F40-E44757CB0058}">
      <dgm:prSet custT="1"/>
      <dgm:spPr/>
      <dgm:t>
        <a:bodyPr/>
        <a:lstStyle/>
        <a:p>
          <a:pPr rtl="0"/>
          <a:r>
            <a:rPr lang="en-IN" sz="1600" i="1" dirty="0"/>
            <a:t>Fix Data Accuracy</a:t>
          </a:r>
        </a:p>
      </dgm:t>
    </dgm:pt>
    <dgm:pt modelId="{E77B76D6-EAF2-47A6-9419-8B8AD55E6ADB}" type="parTrans" cxnId="{313FFAD8-95EF-49A6-9F0E-FE61D10540A0}">
      <dgm:prSet/>
      <dgm:spPr/>
      <dgm:t>
        <a:bodyPr/>
        <a:lstStyle/>
        <a:p>
          <a:endParaRPr lang="en-US"/>
        </a:p>
      </dgm:t>
    </dgm:pt>
    <dgm:pt modelId="{FCAD049F-AC72-4413-B83F-90FD1EC00897}" type="sibTrans" cxnId="{313FFAD8-95EF-49A6-9F0E-FE61D10540A0}">
      <dgm:prSet/>
      <dgm:spPr/>
      <dgm:t>
        <a:bodyPr/>
        <a:lstStyle/>
        <a:p>
          <a:endParaRPr lang="en-US"/>
        </a:p>
      </dgm:t>
    </dgm:pt>
    <dgm:pt modelId="{26A515E6-C105-4BE4-9349-3CE9EAA4CC66}" type="pres">
      <dgm:prSet presAssocID="{6AF4EA88-5BBF-480C-8C05-DA0E95C649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0861BD5-944F-48DC-8CA4-792791BD45EC}" type="pres">
      <dgm:prSet presAssocID="{189DCB38-060C-495D-9F40-E44757CB0058}" presName="root" presStyleCnt="0"/>
      <dgm:spPr/>
    </dgm:pt>
    <dgm:pt modelId="{06864F38-EC7B-4A6D-8039-9A600A67779B}" type="pres">
      <dgm:prSet presAssocID="{189DCB38-060C-495D-9F40-E44757CB0058}" presName="rootComposite" presStyleCnt="0"/>
      <dgm:spPr/>
    </dgm:pt>
    <dgm:pt modelId="{D9F739B2-356D-4735-B67C-EAD03788AE93}" type="pres">
      <dgm:prSet presAssocID="{189DCB38-060C-495D-9F40-E44757CB0058}" presName="rootText" presStyleLbl="node1" presStyleIdx="0" presStyleCnt="1" custScaleX="247045"/>
      <dgm:spPr/>
      <dgm:t>
        <a:bodyPr/>
        <a:lstStyle/>
        <a:p>
          <a:endParaRPr lang="en-US"/>
        </a:p>
      </dgm:t>
    </dgm:pt>
    <dgm:pt modelId="{C69D5510-FFBA-4F3D-A572-A3EEC426D44B}" type="pres">
      <dgm:prSet presAssocID="{189DCB38-060C-495D-9F40-E44757CB0058}" presName="rootConnector" presStyleLbl="node1" presStyleIdx="0" presStyleCnt="1"/>
      <dgm:spPr/>
      <dgm:t>
        <a:bodyPr/>
        <a:lstStyle/>
        <a:p>
          <a:endParaRPr lang="en-US"/>
        </a:p>
      </dgm:t>
    </dgm:pt>
    <dgm:pt modelId="{3E4CF3FE-F794-411E-B2E9-4C0B2106AABE}" type="pres">
      <dgm:prSet presAssocID="{189DCB38-060C-495D-9F40-E44757CB0058}" presName="childShape" presStyleCnt="0"/>
      <dgm:spPr/>
    </dgm:pt>
  </dgm:ptLst>
  <dgm:cxnLst>
    <dgm:cxn modelId="{871CB81B-447D-475A-9946-751C97D24FA7}" type="presOf" srcId="{189DCB38-060C-495D-9F40-E44757CB0058}" destId="{D9F739B2-356D-4735-B67C-EAD03788AE93}" srcOrd="0" destOrd="0" presId="urn:microsoft.com/office/officeart/2005/8/layout/hierarchy3"/>
    <dgm:cxn modelId="{313FFAD8-95EF-49A6-9F0E-FE61D10540A0}" srcId="{6AF4EA88-5BBF-480C-8C05-DA0E95C649EC}" destId="{189DCB38-060C-495D-9F40-E44757CB0058}" srcOrd="0" destOrd="0" parTransId="{E77B76D6-EAF2-47A6-9419-8B8AD55E6ADB}" sibTransId="{FCAD049F-AC72-4413-B83F-90FD1EC00897}"/>
    <dgm:cxn modelId="{15FC34CC-CD8B-4B83-B3C9-A5BAA6735F63}" type="presOf" srcId="{189DCB38-060C-495D-9F40-E44757CB0058}" destId="{C69D5510-FFBA-4F3D-A572-A3EEC426D44B}" srcOrd="1" destOrd="0" presId="urn:microsoft.com/office/officeart/2005/8/layout/hierarchy3"/>
    <dgm:cxn modelId="{497F0CDB-0FF0-40B5-9F9C-303457AE31DB}" type="presOf" srcId="{6AF4EA88-5BBF-480C-8C05-DA0E95C649EC}" destId="{26A515E6-C105-4BE4-9349-3CE9EAA4CC66}" srcOrd="0" destOrd="0" presId="urn:microsoft.com/office/officeart/2005/8/layout/hierarchy3"/>
    <dgm:cxn modelId="{0B0484A4-49C8-4532-8758-DE6EDD7DEFC3}" type="presParOf" srcId="{26A515E6-C105-4BE4-9349-3CE9EAA4CC66}" destId="{A0861BD5-944F-48DC-8CA4-792791BD45EC}" srcOrd="0" destOrd="0" presId="urn:microsoft.com/office/officeart/2005/8/layout/hierarchy3"/>
    <dgm:cxn modelId="{0BECC664-1C8B-4B57-A3B4-9A3925ABB1BF}" type="presParOf" srcId="{A0861BD5-944F-48DC-8CA4-792791BD45EC}" destId="{06864F38-EC7B-4A6D-8039-9A600A67779B}" srcOrd="0" destOrd="0" presId="urn:microsoft.com/office/officeart/2005/8/layout/hierarchy3"/>
    <dgm:cxn modelId="{FFB53043-51F6-4839-9303-0DD81BD0F252}" type="presParOf" srcId="{06864F38-EC7B-4A6D-8039-9A600A67779B}" destId="{D9F739B2-356D-4735-B67C-EAD03788AE93}" srcOrd="0" destOrd="0" presId="urn:microsoft.com/office/officeart/2005/8/layout/hierarchy3"/>
    <dgm:cxn modelId="{419F29DE-F5DE-455E-8495-280666CD9615}" type="presParOf" srcId="{06864F38-EC7B-4A6D-8039-9A600A67779B}" destId="{C69D5510-FFBA-4F3D-A572-A3EEC426D44B}" srcOrd="1" destOrd="0" presId="urn:microsoft.com/office/officeart/2005/8/layout/hierarchy3"/>
    <dgm:cxn modelId="{CFB6C76E-BC44-44EE-B59A-8B5D8A0D0E71}" type="presParOf" srcId="{A0861BD5-944F-48DC-8CA4-792791BD45EC}" destId="{3E4CF3FE-F794-411E-B2E9-4C0B2106AAB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6D2321-A0F5-4464-A775-8AD6ACCCE2C3}" type="doc">
      <dgm:prSet loTypeId="urn:microsoft.com/office/officeart/2005/8/layout/hierarchy3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FF8AA-C9E8-4363-A74C-9D9CE8096F88}">
      <dgm:prSet/>
      <dgm:spPr/>
      <dgm:t>
        <a:bodyPr/>
        <a:lstStyle/>
        <a:p>
          <a:pPr rtl="0"/>
          <a:r>
            <a:rPr lang="en-IN" i="1"/>
            <a:t>Take Out Unusual Data</a:t>
          </a:r>
          <a:endParaRPr lang="en-IN"/>
        </a:p>
      </dgm:t>
    </dgm:pt>
    <dgm:pt modelId="{B5C4C2C5-E7B4-4445-B5C8-045300825191}" type="parTrans" cxnId="{3BE23B91-FEE6-442F-B339-D441F9513A03}">
      <dgm:prSet/>
      <dgm:spPr/>
      <dgm:t>
        <a:bodyPr/>
        <a:lstStyle/>
        <a:p>
          <a:endParaRPr lang="en-US"/>
        </a:p>
      </dgm:t>
    </dgm:pt>
    <dgm:pt modelId="{00C2117C-6A30-4DC6-A0CB-9991AEA8E30C}" type="sibTrans" cxnId="{3BE23B91-FEE6-442F-B339-D441F9513A03}">
      <dgm:prSet/>
      <dgm:spPr/>
      <dgm:t>
        <a:bodyPr/>
        <a:lstStyle/>
        <a:p>
          <a:endParaRPr lang="en-US"/>
        </a:p>
      </dgm:t>
    </dgm:pt>
    <dgm:pt modelId="{17DB7626-5061-4345-B6EF-ABF3BD1A0EF4}" type="pres">
      <dgm:prSet presAssocID="{7F6D2321-A0F5-4464-A775-8AD6ACCCE2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30FCD8-16BC-4D0F-B5D2-460BE170BA45}" type="pres">
      <dgm:prSet presAssocID="{811FF8AA-C9E8-4363-A74C-9D9CE8096F88}" presName="root" presStyleCnt="0"/>
      <dgm:spPr/>
    </dgm:pt>
    <dgm:pt modelId="{3A7D0617-0D34-447A-98C2-264D77FEDBF6}" type="pres">
      <dgm:prSet presAssocID="{811FF8AA-C9E8-4363-A74C-9D9CE8096F88}" presName="rootComposite" presStyleCnt="0"/>
      <dgm:spPr/>
    </dgm:pt>
    <dgm:pt modelId="{0ABCC706-4668-44B1-BFDE-67132C27765A}" type="pres">
      <dgm:prSet presAssocID="{811FF8AA-C9E8-4363-A74C-9D9CE8096F88}" presName="rootText" presStyleLbl="node1" presStyleIdx="0" presStyleCnt="1" custScaleX="306129"/>
      <dgm:spPr/>
      <dgm:t>
        <a:bodyPr/>
        <a:lstStyle/>
        <a:p>
          <a:endParaRPr lang="en-US"/>
        </a:p>
      </dgm:t>
    </dgm:pt>
    <dgm:pt modelId="{3C470498-D491-46B1-B387-F6026A65A757}" type="pres">
      <dgm:prSet presAssocID="{811FF8AA-C9E8-4363-A74C-9D9CE8096F88}" presName="rootConnector" presStyleLbl="node1" presStyleIdx="0" presStyleCnt="1"/>
      <dgm:spPr/>
      <dgm:t>
        <a:bodyPr/>
        <a:lstStyle/>
        <a:p>
          <a:endParaRPr lang="en-US"/>
        </a:p>
      </dgm:t>
    </dgm:pt>
    <dgm:pt modelId="{BE984FA3-EC49-4376-8C66-10AD86339E30}" type="pres">
      <dgm:prSet presAssocID="{811FF8AA-C9E8-4363-A74C-9D9CE8096F88}" presName="childShape" presStyleCnt="0"/>
      <dgm:spPr/>
    </dgm:pt>
  </dgm:ptLst>
  <dgm:cxnLst>
    <dgm:cxn modelId="{9B443BD9-7B96-4879-8FCE-F16D4E40878D}" type="presOf" srcId="{811FF8AA-C9E8-4363-A74C-9D9CE8096F88}" destId="{0ABCC706-4668-44B1-BFDE-67132C27765A}" srcOrd="0" destOrd="0" presId="urn:microsoft.com/office/officeart/2005/8/layout/hierarchy3"/>
    <dgm:cxn modelId="{3BE23B91-FEE6-442F-B339-D441F9513A03}" srcId="{7F6D2321-A0F5-4464-A775-8AD6ACCCE2C3}" destId="{811FF8AA-C9E8-4363-A74C-9D9CE8096F88}" srcOrd="0" destOrd="0" parTransId="{B5C4C2C5-E7B4-4445-B5C8-045300825191}" sibTransId="{00C2117C-6A30-4DC6-A0CB-9991AEA8E30C}"/>
    <dgm:cxn modelId="{83738954-6E89-4D2F-9174-A3162B0A5230}" type="presOf" srcId="{7F6D2321-A0F5-4464-A775-8AD6ACCCE2C3}" destId="{17DB7626-5061-4345-B6EF-ABF3BD1A0EF4}" srcOrd="0" destOrd="0" presId="urn:microsoft.com/office/officeart/2005/8/layout/hierarchy3"/>
    <dgm:cxn modelId="{706A2E80-3524-41A7-89F9-67DD6A5D25E6}" type="presOf" srcId="{811FF8AA-C9E8-4363-A74C-9D9CE8096F88}" destId="{3C470498-D491-46B1-B387-F6026A65A757}" srcOrd="1" destOrd="0" presId="urn:microsoft.com/office/officeart/2005/8/layout/hierarchy3"/>
    <dgm:cxn modelId="{CF5719C1-26F8-4F5C-B534-C9EC98832204}" type="presParOf" srcId="{17DB7626-5061-4345-B6EF-ABF3BD1A0EF4}" destId="{5830FCD8-16BC-4D0F-B5D2-460BE170BA45}" srcOrd="0" destOrd="0" presId="urn:microsoft.com/office/officeart/2005/8/layout/hierarchy3"/>
    <dgm:cxn modelId="{657910DB-D820-4A45-A3BA-E3487A287D3A}" type="presParOf" srcId="{5830FCD8-16BC-4D0F-B5D2-460BE170BA45}" destId="{3A7D0617-0D34-447A-98C2-264D77FEDBF6}" srcOrd="0" destOrd="0" presId="urn:microsoft.com/office/officeart/2005/8/layout/hierarchy3"/>
    <dgm:cxn modelId="{CCB1E0C3-4CA6-434E-97C4-C8AF12E7666F}" type="presParOf" srcId="{3A7D0617-0D34-447A-98C2-264D77FEDBF6}" destId="{0ABCC706-4668-44B1-BFDE-67132C27765A}" srcOrd="0" destOrd="0" presId="urn:microsoft.com/office/officeart/2005/8/layout/hierarchy3"/>
    <dgm:cxn modelId="{7833E6BF-2B1B-4F21-A5ED-D181A649D013}" type="presParOf" srcId="{3A7D0617-0D34-447A-98C2-264D77FEDBF6}" destId="{3C470498-D491-46B1-B387-F6026A65A757}" srcOrd="1" destOrd="0" presId="urn:microsoft.com/office/officeart/2005/8/layout/hierarchy3"/>
    <dgm:cxn modelId="{D6E1113E-6E5F-4952-BF4A-73AB3B106733}" type="presParOf" srcId="{5830FCD8-16BC-4D0F-B5D2-460BE170BA45}" destId="{BE984FA3-EC49-4376-8C66-10AD86339E3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A03CD-C19D-43DB-9D77-15A5DBFAFA13}">
      <dsp:nvSpPr>
        <dsp:cNvPr id="0" name=""/>
        <dsp:cNvSpPr/>
      </dsp:nvSpPr>
      <dsp:spPr>
        <a:xfrm>
          <a:off x="1346718" y="0"/>
          <a:ext cx="2761861" cy="27911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kern="1200" dirty="0"/>
            <a:t>What is the daily demand for bike trips between stations during the morning and evening periods?</a:t>
          </a:r>
          <a:endParaRPr lang="en-IN" sz="2200" i="0" kern="1200" dirty="0"/>
        </a:p>
      </dsp:txBody>
      <dsp:txXfrm>
        <a:off x="1751183" y="408749"/>
        <a:ext cx="1952931" cy="197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13D20-7D6B-45CD-947E-8052648FE3BC}">
      <dsp:nvSpPr>
        <dsp:cNvPr id="0" name=""/>
        <dsp:cNvSpPr/>
      </dsp:nvSpPr>
      <dsp:spPr>
        <a:xfrm>
          <a:off x="951728" y="0"/>
          <a:ext cx="2864497" cy="28644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0" kern="1200" dirty="0"/>
            <a:t>How many bikes should be distributed to each station?</a:t>
          </a:r>
          <a:endParaRPr lang="en-IN" sz="2400" i="0" kern="1200" dirty="0"/>
        </a:p>
      </dsp:txBody>
      <dsp:txXfrm>
        <a:off x="1371224" y="419496"/>
        <a:ext cx="2025505" cy="2025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E512-96F7-4C2F-944F-55E5A4FB51CC}">
      <dsp:nvSpPr>
        <dsp:cNvPr id="0" name=""/>
        <dsp:cNvSpPr/>
      </dsp:nvSpPr>
      <dsp:spPr>
        <a:xfrm>
          <a:off x="0" y="0"/>
          <a:ext cx="2168801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/>
            <a:t>Spotting Differences</a:t>
          </a:r>
        </a:p>
      </dsp:txBody>
      <dsp:txXfrm>
        <a:off x="10817" y="10817"/>
        <a:ext cx="2147167" cy="347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84CB0-1FE6-46A9-9C0F-917193502590}">
      <dsp:nvSpPr>
        <dsp:cNvPr id="0" name=""/>
        <dsp:cNvSpPr/>
      </dsp:nvSpPr>
      <dsp:spPr>
        <a:xfrm>
          <a:off x="1" y="8024"/>
          <a:ext cx="2448470" cy="353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/>
            <a:t>Make Formats Consistent</a:t>
          </a:r>
        </a:p>
      </dsp:txBody>
      <dsp:txXfrm>
        <a:off x="10348" y="18371"/>
        <a:ext cx="2427776" cy="332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739B2-356D-4735-B67C-EAD03788AE93}">
      <dsp:nvSpPr>
        <dsp:cNvPr id="0" name=""/>
        <dsp:cNvSpPr/>
      </dsp:nvSpPr>
      <dsp:spPr>
        <a:xfrm>
          <a:off x="1098" y="420"/>
          <a:ext cx="1820674" cy="368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 dirty="0"/>
            <a:t>Fix Data Accuracy</a:t>
          </a:r>
        </a:p>
      </dsp:txBody>
      <dsp:txXfrm>
        <a:off x="11891" y="11213"/>
        <a:ext cx="1799088" cy="346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CC706-4668-44B1-BFDE-67132C27765A}">
      <dsp:nvSpPr>
        <dsp:cNvPr id="0" name=""/>
        <dsp:cNvSpPr/>
      </dsp:nvSpPr>
      <dsp:spPr>
        <a:xfrm>
          <a:off x="1546" y="353"/>
          <a:ext cx="2068499" cy="3378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i="1" kern="1200"/>
            <a:t>Take Out Unusual Data</a:t>
          </a:r>
          <a:endParaRPr lang="en-IN" sz="1600" kern="1200"/>
        </a:p>
      </dsp:txBody>
      <dsp:txXfrm>
        <a:off x="11441" y="10248"/>
        <a:ext cx="2048709" cy="318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55EB-A232-4F2D-AF1F-49DE625FDFB0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000B7-8935-4EA1-A0E9-D23FB44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6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52FAA2-BC59-40F2-1852-68DF4C6B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621E68-6363-EF9E-AB5C-91D9D5FC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6E831A8F-1EC7-0348-B1DA-49FA1FF0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1A8F-1EC7-0348-B1DA-49FA1FF0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Layout" Target="../diagrams/layout3.xml"/><Relationship Id="rId21" Type="http://schemas.openxmlformats.org/officeDocument/2006/relationships/diagramColors" Target="../diagrams/colors6.xml"/><Relationship Id="rId7" Type="http://schemas.openxmlformats.org/officeDocument/2006/relationships/image" Target="../media/image5.png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diagramData" Target="../diagrams/data3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19470"/>
            <a:ext cx="10363200" cy="1446244"/>
          </a:xfrm>
        </p:spPr>
        <p:txBody>
          <a:bodyPr/>
          <a:lstStyle/>
          <a:p>
            <a:r>
              <a:rPr lang="en-US" i="1" dirty="0">
                <a:solidFill>
                  <a:schemeClr val="accent3"/>
                </a:solidFill>
              </a:rPr>
              <a:t>Turning Data into Action - Boosting Urban Cycling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3918857" cy="284117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Group – 4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YUVA RAJ BALLA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K.HARSHITH REDDY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P. DIMITRA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Y. PRANEETH RAM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8" y="3781229"/>
            <a:ext cx="4596882" cy="30511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accent3"/>
                </a:solidFill>
              </a:rPr>
              <a:t>Predictive Analysis</a:t>
            </a:r>
            <a:endParaRPr lang="en-IN" i="1" u="sng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7"/>
            <a:ext cx="12192000" cy="4938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3BE2-AAFC-C8B0-F11F-0E0B11A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3"/>
                </a:solidFill>
              </a:rPr>
              <a:t>Prescriptive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A209-A467-C079-737C-47EEDCD2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361"/>
            <a:ext cx="10972800" cy="4857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Prescriptive analytics enhances decision-making by offering targeted action recommendations drawn from predictive analysis outcomes.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context of Citi bikes, predictive analytics leverages past data to forecast future trends and bike demands.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Further, prescriptive analytics provides specific guidance on optimal bike allocation across different locations according to available inventory.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Ultimately, the goal is to optimize bike deployment at each station to meet the actual demand effectively.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32FBE-A055-B77C-DAA5-531132CB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F612-C6B4-4577-0B63-B846DB31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-58149"/>
            <a:ext cx="10972800" cy="863958"/>
          </a:xfrm>
        </p:spPr>
        <p:txBody>
          <a:bodyPr>
            <a:normAutofit/>
          </a:bodyPr>
          <a:lstStyle/>
          <a:p>
            <a:r>
              <a:rPr lang="en-US" sz="2000" i="1" u="sng" dirty="0">
                <a:solidFill>
                  <a:srgbClr val="FF0000"/>
                </a:solidFill>
              </a:rPr>
              <a:t>Enhanced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CEA68A-2406-FCBA-4FE3-AAA32396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57" y="612058"/>
            <a:ext cx="8170607" cy="56338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336B-E4C4-A642-E0C2-ECAE8EB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accent3"/>
                </a:solidFill>
              </a:rPr>
              <a:t>Conclusion</a:t>
            </a:r>
            <a:endParaRPr lang="en-IN" i="1" u="sng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54" y="1294545"/>
            <a:ext cx="11763910" cy="5061806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In conclusion, the demand for bikes exceeds the supply provided by City Bikes. To address this and prevent losing customers to competitors, the company should: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1.</a:t>
            </a:r>
            <a:r>
              <a:rPr lang="en-US" i="1" dirty="0"/>
              <a:t>	 </a:t>
            </a:r>
            <a:r>
              <a:rPr lang="en-US" b="1" i="1" dirty="0"/>
              <a:t>Increase Bike Supply:</a:t>
            </a:r>
          </a:p>
          <a:p>
            <a:pPr marL="0" indent="0">
              <a:buNone/>
            </a:pPr>
            <a:r>
              <a:rPr lang="en-US" i="1" dirty="0"/>
              <a:t>          Add more bikes to meet the higher demand.</a:t>
            </a:r>
          </a:p>
          <a:p>
            <a:pPr marL="514350" indent="-514350">
              <a:buAutoNum type="arabicPeriod" startAt="2"/>
            </a:pPr>
            <a:r>
              <a:rPr lang="en-US" b="1" i="1" dirty="0"/>
              <a:t>Implement Dynamic Rebalancing:</a:t>
            </a:r>
          </a:p>
          <a:p>
            <a:pPr marL="0" indent="0">
              <a:buNone/>
            </a:pPr>
            <a:r>
              <a:rPr lang="en-US" i="1" dirty="0"/>
              <a:t>         Use a real-time system to adjust bike distribution based on demand patterns.</a:t>
            </a:r>
          </a:p>
          <a:p>
            <a:pPr marL="514350" indent="-514350">
              <a:buAutoNum type="arabicPeriod" startAt="3"/>
            </a:pPr>
            <a:r>
              <a:rPr lang="en-US" b="1" i="1" dirty="0"/>
              <a:t>Utilize Optimization Tools:</a:t>
            </a:r>
          </a:p>
          <a:p>
            <a:pPr marL="0" indent="0">
              <a:buNone/>
            </a:pPr>
            <a:r>
              <a:rPr lang="en-US" i="1" dirty="0"/>
              <a:t>         Employ Excel Solver to efficiently distribute bikes across stations.</a:t>
            </a:r>
          </a:p>
          <a:p>
            <a:pPr marL="514350" indent="-514350">
              <a:buAutoNum type="arabicPeriod" startAt="4"/>
            </a:pPr>
            <a:r>
              <a:rPr lang="en-US" b="1" i="1" dirty="0"/>
              <a:t>Monitor Demand Trends:</a:t>
            </a:r>
          </a:p>
          <a:p>
            <a:pPr marL="0" indent="0">
              <a:buNone/>
            </a:pPr>
            <a:r>
              <a:rPr lang="en-US" i="1" dirty="0"/>
              <a:t>         Track activities and events that might influence future demand.</a:t>
            </a:r>
          </a:p>
          <a:p>
            <a:pPr marL="514350" indent="-514350">
              <a:buAutoNum type="arabicPeriod" startAt="5"/>
            </a:pPr>
            <a:r>
              <a:rPr lang="en-US" b="1" i="1" dirty="0"/>
              <a:t>Enhance User Experience:</a:t>
            </a:r>
          </a:p>
          <a:p>
            <a:pPr marL="0" indent="0">
              <a:buNone/>
            </a:pPr>
            <a:r>
              <a:rPr lang="en-US" i="1" dirty="0"/>
              <a:t>         Collect user feedback to improve services.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By taking these steps, City Bikes can better meet demand, improve user satisfaction, and stay ahead of competitors.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6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/>
                </a:solidFill>
              </a:rPr>
              <a:t>Introduction: A 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6789576" cy="4315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Demand Trends: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Discover when and where people want bikes the most by tracking rental or sales data over time and in different locations.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Understanding User Behavior and Segmentation: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Explore variations in actions between subscribers and customers, revealing how demographics impact behavior patterns.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Exploring Location Data: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 Station IDs to find trends and put bike stations where they're easy for everyone to reach.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Weather and Commuting Patterns: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Look into how weather affects when people ride bikes and how they travel to work, to understand everything better.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55" y="1397508"/>
            <a:ext cx="4951445" cy="45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AAE8-D168-F3FE-1968-4D1A750A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168357"/>
          </a:xfrm>
        </p:spPr>
        <p:txBody>
          <a:bodyPr>
            <a:normAutofit/>
          </a:bodyPr>
          <a:lstStyle/>
          <a:p>
            <a:r>
              <a:rPr lang="en-US" i="1" u="sng" dirty="0">
                <a:solidFill>
                  <a:schemeClr val="accent3"/>
                </a:solidFill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/>
              <a:t>Determine the optimal number of bikes to allocate to each station at the start of the day to ensure the highest possible number of daily bike trips</a:t>
            </a:r>
            <a:br>
              <a:rPr lang="en-US" sz="2400" i="1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600" i="1" u="sng" dirty="0">
                <a:solidFill>
                  <a:schemeClr val="accent3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14AE-E521-8362-862B-0A0C643D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79" y="3107094"/>
            <a:ext cx="4366726" cy="25565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480F8-605B-ED01-0AFF-6F17363E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91727245"/>
              </p:ext>
            </p:extLst>
          </p:nvPr>
        </p:nvGraphicFramePr>
        <p:xfrm>
          <a:off x="609601" y="3105835"/>
          <a:ext cx="5455298" cy="279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3388209"/>
              </p:ext>
            </p:extLst>
          </p:nvPr>
        </p:nvGraphicFramePr>
        <p:xfrm>
          <a:off x="6559420" y="3032449"/>
          <a:ext cx="4823926" cy="2864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01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6F14-E76F-F133-704A-F3EC97DF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02631"/>
            <a:ext cx="11190514" cy="761060"/>
          </a:xfrm>
        </p:spPr>
        <p:txBody>
          <a:bodyPr>
            <a:normAutofit/>
          </a:bodyPr>
          <a:lstStyle/>
          <a:p>
            <a:r>
              <a:rPr lang="en-IN" sz="2800" i="1" u="sng" dirty="0">
                <a:solidFill>
                  <a:schemeClr val="accent3"/>
                </a:solidFill>
              </a:rPr>
              <a:t>Cleaning Data – Data Visualizing" as a concise alternative</a:t>
            </a:r>
            <a:endParaRPr lang="en-US" i="1" u="sng" dirty="0">
              <a:solidFill>
                <a:schemeClr val="accent3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804903"/>
              </p:ext>
            </p:extLst>
          </p:nvPr>
        </p:nvGraphicFramePr>
        <p:xfrm>
          <a:off x="609600" y="1687761"/>
          <a:ext cx="217092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A807-CF6F-41F8-CF02-736BCB2F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2146040"/>
            <a:ext cx="10994571" cy="4210311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73016800"/>
              </p:ext>
            </p:extLst>
          </p:nvPr>
        </p:nvGraphicFramePr>
        <p:xfrm>
          <a:off x="3247053" y="1687761"/>
          <a:ext cx="24484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00956023"/>
              </p:ext>
            </p:extLst>
          </p:nvPr>
        </p:nvGraphicFramePr>
        <p:xfrm>
          <a:off x="9290033" y="1687761"/>
          <a:ext cx="18228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202358750"/>
              </p:ext>
            </p:extLst>
          </p:nvPr>
        </p:nvGraphicFramePr>
        <p:xfrm>
          <a:off x="6254857" y="1687761"/>
          <a:ext cx="2071593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5259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401D-601E-5F56-70AD-80B98621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3"/>
                </a:solidFill>
              </a:rPr>
              <a:t>Descriptive Analysis</a:t>
            </a:r>
            <a:endParaRPr lang="en-IN" i="1" u="sng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2B1F-2819-8D05-9E28-A853D10D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>
                <a:latin typeface="+mn-lt"/>
              </a:rPr>
              <a:t>Comprehensive Data Review: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Analyzed Citi bikes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utilization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from June 1, 2017, to May 31, 2018,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centering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on trip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term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,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client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pay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levels, and </a:t>
            </a:r>
            <a:r>
              <a:rPr lang="en-US" sz="2800" dirty="0">
                <a:solidFill>
                  <a:srgbClr val="333333"/>
                </a:solidFill>
                <a:effectLst/>
                <a:latin typeface="+mj-lt"/>
              </a:rPr>
              <a:t>get 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 to vehicles.</a:t>
            </a:r>
          </a:p>
          <a:p>
            <a:r>
              <a:rPr lang="en-US" sz="2800" u="sng" dirty="0">
                <a:latin typeface="+mn-lt"/>
              </a:rPr>
              <a:t>Identifying Usage Patterns:</a:t>
            </a:r>
            <a:r>
              <a:rPr lang="en-US" sz="2800" u="sng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Revealed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day by day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regular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request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varieties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over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stations and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related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these with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outside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components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like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climate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designs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socio-economic status.</a:t>
            </a:r>
          </a:p>
          <a:p>
            <a:r>
              <a:rPr lang="en-US" sz="2800" u="sng" dirty="0">
                <a:latin typeface="+mn-lt"/>
              </a:rPr>
              <a:t>Insightful Visuals:</a:t>
            </a:r>
            <a:r>
              <a:rPr lang="en-US" sz="2800" u="sng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Utilized histograms to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outline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request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dissemination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scramble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plots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to demonstrate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the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affect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of temperature and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wage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on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bicycle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dirty="0">
                <a:solidFill>
                  <a:srgbClr val="333333"/>
                </a:solidFill>
                <a:effectLst/>
                <a:latin typeface="+mn-lt"/>
              </a:rPr>
              <a:t>utilization</a:t>
            </a:r>
            <a:r>
              <a:rPr lang="en-US" sz="28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  <a:endParaRPr lang="en-IN" sz="2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42231-DAC7-A30D-2DB0-E72C3B5A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ED9F-BEB5-E6A2-86DB-C9D53094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3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i="1" u="sng" dirty="0">
                <a:solidFill>
                  <a:schemeClr val="accent3"/>
                </a:solidFill>
              </a:rPr>
              <a:t>Visualizations to know Demand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823D-A5DE-7DD7-B7BD-6333E58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 descr="A graph of a graph&#10;&#10;Description automatically generated">
            <a:extLst>
              <a:ext uri="{FF2B5EF4-FFF2-40B4-BE49-F238E27FC236}">
                <a16:creationId xmlns:a16="http://schemas.microsoft.com/office/drawing/2014/main" id="{BD681259-3519-C305-88D6-EB7D774B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21" y="863640"/>
            <a:ext cx="4277253" cy="254155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167D03-D340-2C16-69E9-138D132F9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97" y="816131"/>
            <a:ext cx="4627925" cy="2636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1A0A9D-A230-4BA7-8D22-CF30F5F852FD}"/>
              </a:ext>
            </a:extLst>
          </p:cNvPr>
          <p:cNvSpPr txBox="1"/>
          <p:nvPr/>
        </p:nvSpPr>
        <p:spPr>
          <a:xfrm>
            <a:off x="1635853" y="473139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298E0-3600-18B4-2C0A-DCDDB559B94A}"/>
              </a:ext>
            </a:extLst>
          </p:cNvPr>
          <p:cNvSpPr txBox="1"/>
          <p:nvPr/>
        </p:nvSpPr>
        <p:spPr>
          <a:xfrm>
            <a:off x="7214532" y="473139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38471-288B-C707-839B-09EDA22E3CB7}"/>
              </a:ext>
            </a:extLst>
          </p:cNvPr>
          <p:cNvSpPr txBox="1"/>
          <p:nvPr/>
        </p:nvSpPr>
        <p:spPr>
          <a:xfrm>
            <a:off x="8109582" y="39997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FF068B-FAB6-261A-CEFD-D4B42E9E0C3A}"/>
              </a:ext>
            </a:extLst>
          </p:cNvPr>
          <p:cNvSpPr txBox="1"/>
          <p:nvPr/>
        </p:nvSpPr>
        <p:spPr>
          <a:xfrm>
            <a:off x="1459684" y="3479012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Demand vs Month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3A621F-6F13-DA0B-643E-81CFBE2A6A18}"/>
              </a:ext>
            </a:extLst>
          </p:cNvPr>
          <p:cNvSpPr txBox="1"/>
          <p:nvPr/>
        </p:nvSpPr>
        <p:spPr>
          <a:xfrm>
            <a:off x="8285751" y="3479012"/>
            <a:ext cx="272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Demand vs Day of Week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02C39-401D-DB1C-D6D0-3EF69C378542}"/>
              </a:ext>
            </a:extLst>
          </p:cNvPr>
          <p:cNvSpPr txBox="1"/>
          <p:nvPr/>
        </p:nvSpPr>
        <p:spPr>
          <a:xfrm>
            <a:off x="8179266" y="4454554"/>
            <a:ext cx="200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vs Demand Time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6B17F84-AB31-FDFF-C34E-A8917DE0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972" y="3806399"/>
            <a:ext cx="4209294" cy="254155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4D1CA2-D9C9-EBFF-C668-92EFB73D6DCD}"/>
              </a:ext>
            </a:extLst>
          </p:cNvPr>
          <p:cNvCxnSpPr>
            <a:cxnSpLocks/>
          </p:cNvCxnSpPr>
          <p:nvPr/>
        </p:nvCxnSpPr>
        <p:spPr>
          <a:xfrm>
            <a:off x="4781725" y="1954635"/>
            <a:ext cx="2088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31EDDA-B9A3-3B37-A808-5D679B9B9122}"/>
              </a:ext>
            </a:extLst>
          </p:cNvPr>
          <p:cNvCxnSpPr/>
          <p:nvPr/>
        </p:nvCxnSpPr>
        <p:spPr>
          <a:xfrm>
            <a:off x="11115413" y="3663678"/>
            <a:ext cx="0" cy="1067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57CADA-0322-1738-DCBD-CE7080AFC699}"/>
              </a:ext>
            </a:extLst>
          </p:cNvPr>
          <p:cNvCxnSpPr/>
          <p:nvPr/>
        </p:nvCxnSpPr>
        <p:spPr>
          <a:xfrm flipH="1">
            <a:off x="9899009" y="4731391"/>
            <a:ext cx="1216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44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309787-4DF9-DBB1-6FD4-D8BB7E14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56" y="305360"/>
            <a:ext cx="4473328" cy="2630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79111-EDC0-599A-B6FC-C4D5FD84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9EDFA6-E231-E7C6-76ED-C1E6338A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95444"/>
            <a:ext cx="4473328" cy="320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CA2C3-4C56-95EB-A120-27FEF297E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0" y="305360"/>
            <a:ext cx="4860022" cy="2630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C240FC-E9FE-D0BD-F176-16AF7AE2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1" y="3268966"/>
            <a:ext cx="4740051" cy="320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9C7DFE-DF6B-1597-3228-8ED5C766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012" y="3715512"/>
            <a:ext cx="4125608" cy="2438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0E8085-1C1F-FFE7-BC71-424E11598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591" y="4534936"/>
            <a:ext cx="4580017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D0EE8C9-7495-580B-9523-FC10E649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2709"/>
          </a:xfrm>
        </p:spPr>
        <p:txBody>
          <a:bodyPr/>
          <a:lstStyle/>
          <a:p>
            <a:r>
              <a:rPr lang="en-US" i="1" u="sng" dirty="0">
                <a:solidFill>
                  <a:schemeClr val="accent3"/>
                </a:solidFill>
              </a:rPr>
              <a:t>Boxplots</a:t>
            </a:r>
            <a:endParaRPr lang="en-IN" i="1" u="sng" dirty="0">
              <a:solidFill>
                <a:schemeClr val="accent3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CE1093-80D7-EEDF-F613-714467211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90722" y="1242568"/>
            <a:ext cx="4834856" cy="252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2E221-0507-135B-A63F-0DFED99B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87FBD-D9C3-BCCD-6295-3E77E136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63" y="1242568"/>
            <a:ext cx="4605557" cy="2525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FE2C50-13C4-C9AA-BDD5-C237DD24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03" y="3902978"/>
            <a:ext cx="5469622" cy="23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ED9F-BEB5-E6A2-86DB-C9D53094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3"/>
                </a:solidFill>
              </a:rPr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5039-11A8-67E6-1FD8-DAB44DB4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Forecasting Demand Predictions: Guide the initial distribution of bikes to ensure efficient service and customer satisfaction.</a:t>
            </a:r>
          </a:p>
          <a:p>
            <a:r>
              <a:rPr lang="en-US" dirty="0"/>
              <a:t>Application of Optimization Models: Use Excel Solver to balance station capacity and demand targets.</a:t>
            </a:r>
          </a:p>
          <a:p>
            <a:r>
              <a:rPr lang="en-US" dirty="0"/>
              <a:t>Recommendations for Strategic  Allocation: Suggest bike distributions to keep supply and demand in equilibrium.</a:t>
            </a:r>
          </a:p>
          <a:p>
            <a:r>
              <a:rPr lang="en-US" dirty="0"/>
              <a:t>Implementation of Dynamic Rebalancing: Focus on operational aspects and stress the importance of real-time adjustments for optimal service provision.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823D-A5DE-7DD7-B7BD-6333E58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1A8F-1EC7-0348-B1DA-49FA1FF0B4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3161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6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7C6F3C061A74EA969A8C28FAC1117" ma:contentTypeVersion="3" ma:contentTypeDescription="Create a new document." ma:contentTypeScope="" ma:versionID="cd2a7248d767de5f18646eaaa4a5cdbb">
  <xsd:schema xmlns:xsd="http://www.w3.org/2001/XMLSchema" xmlns:xs="http://www.w3.org/2001/XMLSchema" xmlns:p="http://schemas.microsoft.com/office/2006/metadata/properties" xmlns:ns1="http://schemas.microsoft.com/sharepoint/v3" xmlns:ns3="f6e71dcb-8557-4687-8b6c-f422ebe44608" targetNamespace="http://schemas.microsoft.com/office/2006/metadata/properties" ma:root="true" ma:fieldsID="9fe35f863ba3ced9d86abfdc05a7a62e" ns1:_="" ns3:_="">
    <xsd:import namespace="http://schemas.microsoft.com/sharepoint/v3"/>
    <xsd:import namespace="f6e71dcb-8557-4687-8b6c-f422ebe446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1dcb-8557-4687-8b6c-f422ebe44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FD85DA-A273-44E1-A854-BDA7BC943A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23C117-EE2F-448B-8285-E3D8159CF881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f6e71dcb-8557-4687-8b6c-f422ebe44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63658D5-3F7F-43B7-8141-CCEC7DEBE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e71dcb-8557-4687-8b6c-f422ebe44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6_2011.potx</Template>
  <TotalTime>362</TotalTime>
  <Words>484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Roboto</vt:lpstr>
      <vt:lpstr>Version 6_2011</vt:lpstr>
      <vt:lpstr>Turning Data into Action - Boosting Urban Cycling with Predictive Analytics</vt:lpstr>
      <vt:lpstr>Introduction: A Quick Overview</vt:lpstr>
      <vt:lpstr>Objective Determine the optimal number of bikes to allocate to each station at the start of the day to ensure the highest possible number of daily bike trips  QUESTIONS</vt:lpstr>
      <vt:lpstr>Cleaning Data – Data Visualizing" as a concise alternative</vt:lpstr>
      <vt:lpstr>Descriptive Analysis</vt:lpstr>
      <vt:lpstr> Visualizations to know Demand Over Time</vt:lpstr>
      <vt:lpstr>PowerPoint Presentation</vt:lpstr>
      <vt:lpstr>Boxplots</vt:lpstr>
      <vt:lpstr>Predictive Analysis</vt:lpstr>
      <vt:lpstr>Predictive Analysis</vt:lpstr>
      <vt:lpstr>Prescriptive Analysis</vt:lpstr>
      <vt:lpstr>Enhanced Analysis</vt:lpstr>
      <vt:lpstr>Conclusion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YUVI</cp:lastModifiedBy>
  <cp:revision>36</cp:revision>
  <dcterms:created xsi:type="dcterms:W3CDTF">2012-02-24T22:14:36Z</dcterms:created>
  <dcterms:modified xsi:type="dcterms:W3CDTF">2024-06-12T20:46:27Z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0x01010076D7C6F3C061A74EA969A8C28FAC1117</vt:lpwstr>
  </property>
</Properties>
</file>