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sldIdLst>
    <p:sldId id="662" r:id="rId2"/>
    <p:sldId id="713" r:id="rId3"/>
    <p:sldId id="546" r:id="rId4"/>
    <p:sldId id="547" r:id="rId5"/>
    <p:sldId id="548" r:id="rId6"/>
    <p:sldId id="622" r:id="rId7"/>
    <p:sldId id="549" r:id="rId8"/>
    <p:sldId id="550" r:id="rId9"/>
    <p:sldId id="551" r:id="rId10"/>
    <p:sldId id="552" r:id="rId11"/>
    <p:sldId id="624" r:id="rId12"/>
    <p:sldId id="623" r:id="rId13"/>
    <p:sldId id="666" r:id="rId14"/>
    <p:sldId id="667" r:id="rId15"/>
    <p:sldId id="668" r:id="rId16"/>
    <p:sldId id="669" r:id="rId17"/>
    <p:sldId id="665" r:id="rId18"/>
    <p:sldId id="677" r:id="rId19"/>
    <p:sldId id="692" r:id="rId20"/>
    <p:sldId id="625" r:id="rId21"/>
    <p:sldId id="626" r:id="rId22"/>
    <p:sldId id="627" r:id="rId23"/>
    <p:sldId id="670" r:id="rId24"/>
    <p:sldId id="671" r:id="rId25"/>
    <p:sldId id="672" r:id="rId26"/>
    <p:sldId id="673" r:id="rId27"/>
    <p:sldId id="674" r:id="rId28"/>
    <p:sldId id="675" r:id="rId29"/>
    <p:sldId id="632" r:id="rId30"/>
    <p:sldId id="633" r:id="rId31"/>
    <p:sldId id="635" r:id="rId32"/>
    <p:sldId id="641" r:id="rId33"/>
    <p:sldId id="642" r:id="rId34"/>
    <p:sldId id="648" r:id="rId35"/>
    <p:sldId id="649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8" r:id="rId45"/>
    <p:sldId id="659" r:id="rId46"/>
    <p:sldId id="660" r:id="rId47"/>
    <p:sldId id="709" r:id="rId48"/>
    <p:sldId id="710" r:id="rId49"/>
    <p:sldId id="664" r:id="rId50"/>
    <p:sldId id="678" r:id="rId51"/>
    <p:sldId id="679" r:id="rId52"/>
    <p:sldId id="680" r:id="rId53"/>
    <p:sldId id="681" r:id="rId54"/>
    <p:sldId id="682" r:id="rId55"/>
    <p:sldId id="683" r:id="rId56"/>
    <p:sldId id="684" r:id="rId57"/>
    <p:sldId id="685" r:id="rId58"/>
    <p:sldId id="686" r:id="rId59"/>
    <p:sldId id="687" r:id="rId60"/>
    <p:sldId id="688" r:id="rId61"/>
    <p:sldId id="689" r:id="rId62"/>
    <p:sldId id="690" r:id="rId63"/>
    <p:sldId id="691" r:id="rId64"/>
    <p:sldId id="693" r:id="rId65"/>
    <p:sldId id="694" r:id="rId66"/>
    <p:sldId id="695" r:id="rId67"/>
    <p:sldId id="696" r:id="rId68"/>
    <p:sldId id="697" r:id="rId69"/>
    <p:sldId id="698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Times New Roman" panose="02020603050405020304" pitchFamily="18" charset="0"/>
        <a:ea typeface="楷体_GB231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Times New Roman" panose="02020603050405020304" pitchFamily="18" charset="0"/>
        <a:ea typeface="楷体_GB231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Times New Roman" panose="02020603050405020304" pitchFamily="18" charset="0"/>
        <a:ea typeface="楷体_GB231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Times New Roman" panose="02020603050405020304" pitchFamily="18" charset="0"/>
        <a:ea typeface="楷体_GB231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400" b="1" kern="1200">
        <a:solidFill>
          <a:schemeClr val="bg1"/>
        </a:solidFill>
        <a:latin typeface="Times New Roman" panose="02020603050405020304" pitchFamily="18" charset="0"/>
        <a:ea typeface="楷体_GB231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Times New Roman" panose="02020603050405020304" pitchFamily="18" charset="0"/>
        <a:ea typeface="楷体_GB231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Times New Roman" panose="02020603050405020304" pitchFamily="18" charset="0"/>
        <a:ea typeface="楷体_GB231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Times New Roman" panose="02020603050405020304" pitchFamily="18" charset="0"/>
        <a:ea typeface="楷体_GB231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Times New Roman" panose="02020603050405020304" pitchFamily="18" charset="0"/>
        <a:ea typeface="楷体_GB231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0"/>
    <a:srgbClr val="CCCC00"/>
    <a:srgbClr val="FF9999"/>
    <a:srgbClr val="CC3300"/>
    <a:srgbClr val="3399FF"/>
    <a:srgbClr val="FF438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5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10" Type="http://schemas.openxmlformats.org/officeDocument/2006/relationships/image" Target="../media/image134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4" Type="http://schemas.openxmlformats.org/officeDocument/2006/relationships/image" Target="../media/image138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45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5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2.wmf"/><Relationship Id="rId7" Type="http://schemas.openxmlformats.org/officeDocument/2006/relationships/image" Target="../media/image179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72.wmf"/><Relationship Id="rId7" Type="http://schemas.openxmlformats.org/officeDocument/2006/relationships/image" Target="../media/image187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201.wmf"/><Relationship Id="rId7" Type="http://schemas.openxmlformats.org/officeDocument/2006/relationships/image" Target="../media/image17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9" Type="http://schemas.openxmlformats.org/officeDocument/2006/relationships/image" Target="../media/image17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4" Type="http://schemas.openxmlformats.org/officeDocument/2006/relationships/image" Target="../media/image210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4" Type="http://schemas.openxmlformats.org/officeDocument/2006/relationships/image" Target="../media/image21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4" Type="http://schemas.openxmlformats.org/officeDocument/2006/relationships/image" Target="../media/image22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32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3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5" Type="http://schemas.openxmlformats.org/officeDocument/2006/relationships/image" Target="../media/image242.wmf"/><Relationship Id="rId4" Type="http://schemas.openxmlformats.org/officeDocument/2006/relationships/image" Target="../media/image238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第一课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8F7ACED-9344-4FAD-B466-CB19E72602FD}" type="datetime1">
              <a:rPr lang="zh-CN" altLang="en-US"/>
              <a:pPr>
                <a:defRPr/>
              </a:pPr>
              <a:t>2020/7/18</a:t>
            </a:fld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5175" y="4284663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第一课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DB55B81F-B5DD-420F-BFA4-00B84FB1D9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336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楷体_GB231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楷体_GB231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楷体_GB231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楷体_GB231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楷体_GB231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7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3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9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46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5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3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4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34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05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76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栎木"/>
          <p:cNvSpPr>
            <a:spLocks noChangeArrowheads="1"/>
          </p:cNvSpPr>
          <p:nvPr/>
        </p:nvSpPr>
        <p:spPr bwMode="auto">
          <a:xfrm>
            <a:off x="0" y="6432550"/>
            <a:ext cx="9144000" cy="42545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04813"/>
            <a:ext cx="9144000" cy="6119812"/>
          </a:xfrm>
          <a:prstGeom prst="rect">
            <a:avLst/>
          </a:prstGeom>
          <a:gradFill rotWithShape="0">
            <a:gsLst>
              <a:gs pos="0">
                <a:srgbClr val="0000E8"/>
              </a:gs>
              <a:gs pos="100000">
                <a:srgbClr val="0000A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defRPr/>
            </a:pPr>
            <a:endParaRPr lang="zh-CN" altLang="en-US" sz="2800" b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04025" y="6524625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E48A006-30A5-48B8-B1D1-F2C67D29CB61}" type="slidenum">
              <a:rPr lang="en-US" altLang="zh-CN" sz="14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‹#›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9" descr="深色横线"/>
          <p:cNvSpPr>
            <a:spLocks noChangeArrowheads="1"/>
          </p:cNvSpPr>
          <p:nvPr/>
        </p:nvSpPr>
        <p:spPr bwMode="auto">
          <a:xfrm>
            <a:off x="0" y="6526213"/>
            <a:ext cx="9144000" cy="71437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0" name="Rectangle 10" descr="深色横线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楷体_GB231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楷体_GB231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楷体_GB231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楷体_GB231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楷体_GB231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楷体_GB231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楷体_GB231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楷体_GB231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9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81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32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emf"/><Relationship Id="rId20" Type="http://schemas.openxmlformats.org/officeDocument/2006/relationships/image" Target="../media/image133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0.emf"/><Relationship Id="rId22" Type="http://schemas.openxmlformats.org/officeDocument/2006/relationships/image" Target="../media/image13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6.e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38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5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5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7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6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5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75.bin"/><Relationship Id="rId18" Type="http://schemas.openxmlformats.org/officeDocument/2006/relationships/oleObject" Target="../embeddings/oleObject178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4.wmf"/><Relationship Id="rId17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7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image" Target="../media/image165.wmf"/><Relationship Id="rId10" Type="http://schemas.openxmlformats.org/officeDocument/2006/relationships/image" Target="../media/image163.wmf"/><Relationship Id="rId19" Type="http://schemas.openxmlformats.org/officeDocument/2006/relationships/image" Target="../media/image167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3.bin"/><Relationship Id="rId14" Type="http://schemas.openxmlformats.org/officeDocument/2006/relationships/oleObject" Target="../embeddings/oleObject17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7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7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image" Target="../media/image185.wmf"/><Relationship Id="rId18" Type="http://schemas.openxmlformats.org/officeDocument/2006/relationships/oleObject" Target="../embeddings/oleObject202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1.bin"/><Relationship Id="rId20" Type="http://schemas.openxmlformats.org/officeDocument/2006/relationships/image" Target="../media/image188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3.wmf"/><Relationship Id="rId11" Type="http://schemas.openxmlformats.org/officeDocument/2006/relationships/image" Target="../media/image184.wmf"/><Relationship Id="rId5" Type="http://schemas.openxmlformats.org/officeDocument/2006/relationships/oleObject" Target="../embeddings/oleObject195.bin"/><Relationship Id="rId15" Type="http://schemas.openxmlformats.org/officeDocument/2006/relationships/image" Target="../media/image186.wmf"/><Relationship Id="rId10" Type="http://schemas.openxmlformats.org/officeDocument/2006/relationships/oleObject" Target="../embeddings/oleObject198.bin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97.bin"/><Relationship Id="rId14" Type="http://schemas.openxmlformats.org/officeDocument/2006/relationships/oleObject" Target="../embeddings/oleObject20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09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9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9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0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0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2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3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4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24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29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3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7" Type="http://schemas.openxmlformats.org/officeDocument/2006/relationships/image" Target="../media/image2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54.bin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3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37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58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oleObject" Target="../embeddings/oleObject266.bin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40.wmf"/><Relationship Id="rId11" Type="http://schemas.openxmlformats.org/officeDocument/2006/relationships/image" Target="../media/image238.wmf"/><Relationship Id="rId5" Type="http://schemas.openxmlformats.org/officeDocument/2006/relationships/oleObject" Target="../embeddings/oleObject261.bin"/><Relationship Id="rId10" Type="http://schemas.openxmlformats.org/officeDocument/2006/relationships/oleObject" Target="../embeddings/oleObject264.bin"/><Relationship Id="rId4" Type="http://schemas.openxmlformats.org/officeDocument/2006/relationships/image" Target="../media/image239.wmf"/><Relationship Id="rId9" Type="http://schemas.openxmlformats.org/officeDocument/2006/relationships/image" Target="../media/image241.wmf"/><Relationship Id="rId14" Type="http://schemas.openxmlformats.org/officeDocument/2006/relationships/image" Target="../media/image242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72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48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54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58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8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26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763713" y="671513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楷体_GB2312" charset="-122"/>
              </a:rPr>
              <a:t>线性方程组</a:t>
            </a:r>
            <a:r>
              <a:rPr lang="zh-CN" altLang="en-US" sz="2800" dirty="0">
                <a:latin typeface="楷体_GB2312" charset="-122"/>
              </a:rPr>
              <a:t>求解的数值方法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755650" y="2420938"/>
            <a:ext cx="7705725" cy="260826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2800">
                <a:latin typeface="Arial" panose="020B0604020202020204" pitchFamily="34" charset="0"/>
              </a:rPr>
              <a:t>1.</a:t>
            </a:r>
            <a:r>
              <a:rPr lang="zh-CN" altLang="en-US" sz="2800">
                <a:latin typeface="Arial" panose="020B0604020202020204" pitchFamily="34" charset="0"/>
              </a:rPr>
              <a:t>高斯消元法</a:t>
            </a:r>
          </a:p>
          <a:p>
            <a:pPr eaLnBrk="1" hangingPunct="1"/>
            <a:r>
              <a:rPr lang="en-US" altLang="zh-CN" sz="2800">
                <a:latin typeface="Arial" panose="020B0604020202020204" pitchFamily="34" charset="0"/>
              </a:rPr>
              <a:t>2.</a:t>
            </a:r>
            <a:r>
              <a:rPr lang="zh-CN" altLang="en-US" sz="2800">
                <a:latin typeface="Arial" panose="020B0604020202020204" pitchFamily="34" charset="0"/>
              </a:rPr>
              <a:t>矩阵分解法</a:t>
            </a:r>
          </a:p>
          <a:p>
            <a:pPr eaLnBrk="1" hangingPunct="1"/>
            <a:r>
              <a:rPr lang="en-US" altLang="zh-CN" sz="2800">
                <a:latin typeface="Arial" panose="020B0604020202020204" pitchFamily="34" charset="0"/>
              </a:rPr>
              <a:t>3.</a:t>
            </a:r>
            <a:r>
              <a:rPr lang="zh-CN" altLang="en-US" sz="2800">
                <a:latin typeface="Arial" panose="020B0604020202020204" pitchFamily="34" charset="0"/>
              </a:rPr>
              <a:t>向量范数与矩阵范数</a:t>
            </a:r>
          </a:p>
          <a:p>
            <a:pPr eaLnBrk="1" hangingPunct="1"/>
            <a:r>
              <a:rPr lang="en-US" altLang="zh-CN" sz="2800">
                <a:latin typeface="Arial" panose="020B0604020202020204" pitchFamily="34" charset="0"/>
              </a:rPr>
              <a:t>4.</a:t>
            </a:r>
            <a:r>
              <a:rPr lang="zh-CN" altLang="en-US" sz="2800">
                <a:latin typeface="Arial" panose="020B0604020202020204" pitchFamily="34" charset="0"/>
              </a:rPr>
              <a:t>迭代法求解</a:t>
            </a:r>
          </a:p>
          <a:p>
            <a:pPr eaLnBrk="1" hangingPunct="1"/>
            <a:r>
              <a:rPr lang="en-US" altLang="zh-CN" sz="2800">
                <a:latin typeface="Arial" panose="020B0604020202020204" pitchFamily="34" charset="0"/>
              </a:rPr>
              <a:t>5.</a:t>
            </a:r>
            <a:r>
              <a:rPr lang="zh-CN" altLang="en-US" sz="2800">
                <a:latin typeface="Arial" panose="020B0604020202020204" pitchFamily="34" charset="0"/>
              </a:rPr>
              <a:t>方程组的病态问题与误差分析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11188" y="1484313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800">
                <a:latin typeface="Arial" panose="020B0604020202020204" pitchFamily="34" charset="0"/>
              </a:rPr>
              <a:t>主要内容：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619250" y="1484313"/>
          <a:ext cx="465137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3" imgW="2464117" imgH="1397317" progId="">
                  <p:embed/>
                </p:oleObj>
              </mc:Choice>
              <mc:Fallback>
                <p:oleObj r:id="rId3" imgW="2464117" imgH="139731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465137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718300" y="1484313"/>
          <a:ext cx="14478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5" imgW="774681" imgH="1396711" progId="">
                  <p:embed/>
                </p:oleObj>
              </mc:Choice>
              <mc:Fallback>
                <p:oleObj r:id="rId5" imgW="774681" imgH="139671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1484313"/>
                        <a:ext cx="1447800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28"/>
          <p:cNvSpPr txBox="1">
            <a:spLocks noChangeArrowheads="1"/>
          </p:cNvSpPr>
          <p:nvPr/>
        </p:nvSpPr>
        <p:spPr bwMode="auto">
          <a:xfrm>
            <a:off x="468313" y="2565400"/>
            <a:ext cx="14033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</a:rPr>
              <a:t>其中：</a:t>
            </a:r>
          </a:p>
        </p:txBody>
      </p:sp>
      <p:sp>
        <p:nvSpPr>
          <p:cNvPr id="7175" name="Rectangle 32"/>
          <p:cNvSpPr>
            <a:spLocks noChangeArrowheads="1"/>
          </p:cNvSpPr>
          <p:nvPr/>
        </p:nvSpPr>
        <p:spPr bwMode="auto">
          <a:xfrm>
            <a:off x="4332288" y="2779713"/>
            <a:ext cx="1727200" cy="129698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34"/>
          <p:cNvSpPr>
            <a:spLocks noChangeArrowheads="1"/>
          </p:cNvSpPr>
          <p:nvPr/>
        </p:nvSpPr>
        <p:spPr bwMode="auto">
          <a:xfrm>
            <a:off x="539750" y="4365625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设       ，计算乘数</a:t>
            </a:r>
          </a:p>
        </p:txBody>
      </p:sp>
      <p:graphicFrame>
        <p:nvGraphicFramePr>
          <p:cNvPr id="7172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71550" y="4365625"/>
          <a:ext cx="10810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7" imgW="495402" imgH="241512" progId="">
                  <p:embed/>
                </p:oleObj>
              </mc:Choice>
              <mc:Fallback>
                <p:oleObj r:id="rId7" imgW="495402" imgH="241512" progId="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10810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00338" y="5159375"/>
          <a:ext cx="33845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9" imgW="1917185" imgH="406541" progId="">
                  <p:embed/>
                </p:oleObj>
              </mc:Choice>
              <mc:Fallback>
                <p:oleObj r:id="rId9" imgW="1917185" imgH="406541" progId="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159375"/>
                        <a:ext cx="3384550" cy="717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40"/>
          <p:cNvSpPr>
            <a:spLocks noChangeArrowheads="1"/>
          </p:cNvSpPr>
          <p:nvPr/>
        </p:nvSpPr>
        <p:spPr bwMode="auto">
          <a:xfrm>
            <a:off x="179388" y="1341438"/>
            <a:ext cx="8785225" cy="475138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179388" y="2132013"/>
            <a:ext cx="86042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/>
              <a:t>(</a:t>
            </a:r>
            <a:r>
              <a:rPr lang="zh-CN" altLang="en-US"/>
              <a:t>即用        乘以</a:t>
            </a:r>
            <a:r>
              <a:rPr lang="en-US" altLang="zh-CN"/>
              <a:t>2.2</a:t>
            </a:r>
            <a:r>
              <a:rPr lang="zh-CN" altLang="en-US"/>
              <a:t>式的第</a:t>
            </a:r>
            <a:r>
              <a:rPr lang="en-US" altLang="zh-CN"/>
              <a:t>k</a:t>
            </a:r>
            <a:r>
              <a:rPr lang="zh-CN" altLang="en-US"/>
              <a:t>个方程，加到第</a:t>
            </a:r>
            <a:r>
              <a:rPr lang="en-US" altLang="zh-CN"/>
              <a:t>i</a:t>
            </a:r>
            <a:r>
              <a:rPr lang="zh-CN" altLang="en-US"/>
              <a:t>个方程上，消去</a:t>
            </a:r>
            <a:r>
              <a:rPr lang="en-US" altLang="zh-CN"/>
              <a:t>2.2</a:t>
            </a:r>
            <a:r>
              <a:rPr lang="zh-CN" altLang="en-US"/>
              <a:t>式的第</a:t>
            </a:r>
            <a:r>
              <a:rPr lang="en-US" altLang="zh-CN"/>
              <a:t>k+1</a:t>
            </a:r>
            <a:r>
              <a:rPr lang="zh-CN" altLang="en-US"/>
              <a:t>个方程直到第</a:t>
            </a:r>
            <a:r>
              <a:rPr lang="en-US" altLang="zh-CN"/>
              <a:t>n</a:t>
            </a:r>
            <a:r>
              <a:rPr lang="zh-CN" altLang="en-US"/>
              <a:t>个方程中的未知数      </a:t>
            </a:r>
            <a:r>
              <a:rPr lang="en-US" altLang="zh-CN"/>
              <a:t>)</a:t>
            </a:r>
            <a:endParaRPr lang="en-US" altLang="zh-CN">
              <a:latin typeface="仿宋_GB2312" pitchFamily="1" charset="-122"/>
            </a:endParaRP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2132013"/>
          <a:ext cx="7191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3" imgW="317679" imgH="228818" progId="">
                  <p:embed/>
                </p:oleObj>
              </mc:Choice>
              <mc:Fallback>
                <p:oleObj r:id="rId3" imgW="317679" imgH="228818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2013"/>
                        <a:ext cx="7191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56325" y="2492375"/>
          <a:ext cx="5048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5" imgW="177963" imgH="228719" progId="">
                  <p:embed/>
                </p:oleObj>
              </mc:Choice>
              <mc:Fallback>
                <p:oleObj r:id="rId5" imgW="177963" imgH="228719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92375"/>
                        <a:ext cx="5048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179388" y="620713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/>
              <a:t>那么第</a:t>
            </a:r>
            <a:r>
              <a:rPr lang="en-US" altLang="zh-CN"/>
              <a:t>k</a:t>
            </a:r>
            <a:r>
              <a:rPr lang="zh-CN" altLang="en-US"/>
              <a:t>步消元操作即：</a:t>
            </a:r>
            <a:endParaRPr lang="en-US" altLang="zh-CN">
              <a:latin typeface="仿宋_GB2312" pitchFamily="1" charset="-122"/>
            </a:endParaRPr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179388" y="476250"/>
            <a:ext cx="8785225" cy="28797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323850" y="3429000"/>
            <a:ext cx="79216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latin typeface="楷体_GB2312" charset="-122"/>
              </a:rPr>
              <a:t>(3)</a:t>
            </a:r>
            <a:r>
              <a:rPr lang="zh-CN" altLang="en-US">
                <a:latin typeface="楷体_GB2312" charset="-122"/>
              </a:rPr>
              <a:t>继续这一过程，直到完成第</a:t>
            </a:r>
            <a:r>
              <a:rPr lang="en-US" altLang="zh-CN">
                <a:latin typeface="楷体_GB2312" charset="-122"/>
              </a:rPr>
              <a:t>n-1</a:t>
            </a:r>
            <a:r>
              <a:rPr lang="zh-CN" altLang="en-US">
                <a:latin typeface="楷体_GB2312" charset="-122"/>
              </a:rPr>
              <a:t>次消元，最后我们得到与原方程组等价的三角形方程组</a:t>
            </a:r>
          </a:p>
        </p:txBody>
      </p:sp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1908175" y="4365625"/>
          <a:ext cx="453707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7" imgW="2146617" imgH="1041717" progId="">
                  <p:embed/>
                </p:oleObj>
              </mc:Choice>
              <mc:Fallback>
                <p:oleObj r:id="rId7" imgW="2146617" imgH="10417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4537075" cy="220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5149850" y="3860800"/>
          <a:ext cx="15827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9" imgW="698514" imgH="216123" progId="">
                  <p:embed/>
                </p:oleObj>
              </mc:Choice>
              <mc:Fallback>
                <p:oleObj r:id="rId9" imgW="698514" imgH="216123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3860800"/>
                        <a:ext cx="15827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1979613" y="1268413"/>
          <a:ext cx="52578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11" imgW="2070417" imgH="254317" progId="">
                  <p:embed/>
                </p:oleObj>
              </mc:Choice>
              <mc:Fallback>
                <p:oleObj r:id="rId11" imgW="2070417" imgH="25431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52578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25"/>
          <p:cNvSpPr>
            <a:spLocks noChangeArrowheads="1"/>
          </p:cNvSpPr>
          <p:nvPr/>
        </p:nvSpPr>
        <p:spPr bwMode="auto">
          <a:xfrm>
            <a:off x="179388" y="3429000"/>
            <a:ext cx="8785225" cy="30956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4" name="Text Box 26"/>
          <p:cNvSpPr txBox="1">
            <a:spLocks noChangeArrowheads="1"/>
          </p:cNvSpPr>
          <p:nvPr/>
        </p:nvSpPr>
        <p:spPr bwMode="auto">
          <a:xfrm>
            <a:off x="6443663" y="5013325"/>
            <a:ext cx="2233612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latin typeface="楷体_GB2312" charset="-122"/>
              </a:rPr>
              <a:t>(2.3)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  <a:latin typeface="楷体_GB2312" charset="-122"/>
              </a:rPr>
              <a:t> 消元过程结束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8"/>
          <p:cNvSpPr txBox="1">
            <a:spLocks noChangeArrowheads="1"/>
          </p:cNvSpPr>
          <p:nvPr/>
        </p:nvSpPr>
        <p:spPr bwMode="auto">
          <a:xfrm>
            <a:off x="323850" y="1125538"/>
            <a:ext cx="619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求解三角形方程组</a:t>
            </a:r>
            <a:r>
              <a:rPr lang="en-US" altLang="zh-CN">
                <a:latin typeface="Arial" panose="020B0604020202020204" pitchFamily="34" charset="0"/>
              </a:rPr>
              <a:t>2.3</a:t>
            </a:r>
            <a:r>
              <a:rPr lang="zh-CN" altLang="en-US">
                <a:latin typeface="Arial" panose="020B0604020202020204" pitchFamily="34" charset="0"/>
              </a:rPr>
              <a:t>，得到求解公式</a:t>
            </a:r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22263" y="1773238"/>
          <a:ext cx="8821737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3" imgW="3454717" imgH="787717" progId="">
                  <p:embed/>
                </p:oleObj>
              </mc:Choice>
              <mc:Fallback>
                <p:oleObj r:id="rId3" imgW="3454717" imgH="787717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773238"/>
                        <a:ext cx="8821737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21"/>
          <p:cNvSpPr txBox="1">
            <a:spLocks noChangeArrowheads="1"/>
          </p:cNvSpPr>
          <p:nvPr/>
        </p:nvSpPr>
        <p:spPr bwMode="auto">
          <a:xfrm>
            <a:off x="395288" y="4149725"/>
            <a:ext cx="619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这个过程称为</a:t>
            </a:r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</a:rPr>
              <a:t>回代过程。</a:t>
            </a:r>
          </a:p>
        </p:txBody>
      </p:sp>
      <p:sp>
        <p:nvSpPr>
          <p:cNvPr id="9221" name="Rectangle 22"/>
          <p:cNvSpPr>
            <a:spLocks noChangeArrowheads="1"/>
          </p:cNvSpPr>
          <p:nvPr/>
        </p:nvSpPr>
        <p:spPr bwMode="auto">
          <a:xfrm>
            <a:off x="179388" y="981075"/>
            <a:ext cx="8964612" cy="396081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2"/>
          <p:cNvSpPr txBox="1">
            <a:spLocks noChangeArrowheads="1"/>
          </p:cNvSpPr>
          <p:nvPr/>
        </p:nvSpPr>
        <p:spPr bwMode="auto">
          <a:xfrm>
            <a:off x="827088" y="2565400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例题： 考虑方程组</a:t>
            </a:r>
          </a:p>
        </p:txBody>
      </p:sp>
      <p:sp>
        <p:nvSpPr>
          <p:cNvPr id="10249" name="Text Box 3"/>
          <p:cNvSpPr txBox="1">
            <a:spLocks noChangeArrowheads="1"/>
          </p:cNvSpPr>
          <p:nvPr/>
        </p:nvSpPr>
        <p:spPr bwMode="auto">
          <a:xfrm>
            <a:off x="539750" y="765175"/>
            <a:ext cx="80645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fontAlgn="ctr" hangingPunct="1">
              <a:spcBef>
                <a:spcPct val="50000"/>
              </a:spcBef>
            </a:pPr>
            <a:r>
              <a:rPr lang="en-US" altLang="zh-CN">
                <a:latin typeface="楷体_GB2312" charset="-122"/>
              </a:rPr>
              <a:t>      Gauss</a:t>
            </a:r>
            <a:r>
              <a:rPr lang="zh-CN" altLang="en-US">
                <a:latin typeface="楷体_GB2312" charset="-122"/>
              </a:rPr>
              <a:t>消去法中每步用来消去其他元素的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zh-CN" altLang="en-US">
                <a:latin typeface="Arial" panose="020B0604020202020204" pitchFamily="34" charset="0"/>
              </a:rPr>
              <a:t>称为该步的主元素。</a:t>
            </a:r>
            <a:r>
              <a:rPr lang="en-US" altLang="zh-CN">
                <a:latin typeface="楷体_GB2312" charset="-122"/>
              </a:rPr>
              <a:t>Gauss</a:t>
            </a:r>
            <a:r>
              <a:rPr lang="zh-CN" altLang="en-US">
                <a:latin typeface="Arial" panose="020B0604020202020204" pitchFamily="34" charset="0"/>
              </a:rPr>
              <a:t>消去法作为数值方法，主元素的选择是否会影响计算的结果呢？</a:t>
            </a:r>
          </a:p>
        </p:txBody>
      </p:sp>
      <p:sp>
        <p:nvSpPr>
          <p:cNvPr id="10250" name="Rectangle 4"/>
          <p:cNvSpPr>
            <a:spLocks noChangeArrowheads="1"/>
          </p:cNvSpPr>
          <p:nvPr/>
        </p:nvSpPr>
        <p:spPr bwMode="auto">
          <a:xfrm>
            <a:off x="827088" y="765175"/>
            <a:ext cx="7848600" cy="12969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19475" y="4508500"/>
          <a:ext cx="1873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901626" imgH="228818" progId="">
                  <p:embed/>
                </p:oleObj>
              </mc:Choice>
              <mc:Fallback>
                <p:oleObj r:id="rId3" imgW="901626" imgH="228818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508500"/>
                        <a:ext cx="18732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8038" y="3068638"/>
          <a:ext cx="18002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5" imgW="990487" imgH="482708" progId="">
                  <p:embed/>
                </p:oleObj>
              </mc:Choice>
              <mc:Fallback>
                <p:oleObj r:id="rId5" imgW="990487" imgH="482708" progId="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068638"/>
                        <a:ext cx="18002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28638" y="728186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7" imgW="254097" imgH="254097" progId="">
                  <p:embed/>
                </p:oleObj>
              </mc:Choice>
              <mc:Fallback>
                <p:oleObj r:id="rId7" imgW="254097" imgH="254097" progId="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728186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8"/>
          <p:cNvGraphicFramePr>
            <a:graphicFrameLocks noChangeAspect="1"/>
          </p:cNvGraphicFramePr>
          <p:nvPr/>
        </p:nvGraphicFramePr>
        <p:xfrm>
          <a:off x="6877050" y="765175"/>
          <a:ext cx="4619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9" imgW="254097" imgH="254097" progId="">
                  <p:embed/>
                </p:oleObj>
              </mc:Choice>
              <mc:Fallback>
                <p:oleObj r:id="rId9" imgW="254097" imgH="25409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765175"/>
                        <a:ext cx="4619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827088" y="3933825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则该方程的精确解为</a:t>
            </a:r>
          </a:p>
        </p:txBody>
      </p:sp>
      <p:sp>
        <p:nvSpPr>
          <p:cNvPr id="10252" name="Text Box 10"/>
          <p:cNvSpPr txBox="1">
            <a:spLocks noChangeArrowheads="1"/>
          </p:cNvSpPr>
          <p:nvPr/>
        </p:nvSpPr>
        <p:spPr bwMode="auto">
          <a:xfrm>
            <a:off x="971550" y="5013325"/>
            <a:ext cx="799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而采用</a:t>
            </a:r>
            <a:r>
              <a:rPr lang="en-US" altLang="zh-CN">
                <a:latin typeface="楷体_GB2312" charset="-122"/>
              </a:rPr>
              <a:t>(   </a:t>
            </a:r>
            <a:r>
              <a:rPr lang="zh-CN" altLang="en-US">
                <a:latin typeface="楷体_GB2312" charset="-122"/>
              </a:rPr>
              <a:t>，</a:t>
            </a:r>
            <a:r>
              <a:rPr lang="en-US" altLang="zh-CN">
                <a:latin typeface="楷体_GB2312" charset="-122"/>
              </a:rPr>
              <a:t>1)</a:t>
            </a:r>
            <a:r>
              <a:rPr lang="zh-CN" altLang="en-US">
                <a:latin typeface="楷体_GB2312" charset="-122"/>
              </a:rPr>
              <a:t>作为主元素，利用高斯消去法得到的解为</a:t>
            </a:r>
          </a:p>
        </p:txBody>
      </p:sp>
      <p:graphicFrame>
        <p:nvGraphicFramePr>
          <p:cNvPr id="10246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92500" y="5595938"/>
          <a:ext cx="1800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10" imgW="927417" imgH="228917" progId="">
                  <p:embed/>
                </p:oleObj>
              </mc:Choice>
              <mc:Fallback>
                <p:oleObj r:id="rId10" imgW="927417" imgH="228917" progId="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95938"/>
                        <a:ext cx="1800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2"/>
          <p:cNvGraphicFramePr>
            <a:graphicFrameLocks noChangeAspect="1"/>
          </p:cNvGraphicFramePr>
          <p:nvPr/>
        </p:nvGraphicFramePr>
        <p:xfrm>
          <a:off x="2195513" y="5051425"/>
          <a:ext cx="5032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12" imgW="279596" imgH="203429" progId="">
                  <p:embed/>
                </p:oleObj>
              </mc:Choice>
              <mc:Fallback>
                <p:oleObj r:id="rId12" imgW="279596" imgH="203429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51425"/>
                        <a:ext cx="5032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900113" y="6021388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显然结果是错误的。</a:t>
            </a:r>
            <a:endParaRPr lang="en-US" altLang="zh-CN">
              <a:latin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208962" cy="20288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楷体_GB2312" charset="-122"/>
              </a:rPr>
              <a:t>错误在哪个地方呢？</a:t>
            </a:r>
          </a:p>
          <a:p>
            <a:pPr algn="just" eaLnBrk="1" hangingPunct="1"/>
            <a:r>
              <a:rPr lang="zh-CN" altLang="en-US">
                <a:latin typeface="楷体_GB2312" charset="-122"/>
              </a:rPr>
              <a:t>  原因是我们在消元时，利用了小主元     ，使得约化后的方程组元素数量级大大增长，再经舍入，而计算机的有效位数有限，造成消元后的三角形方程组就不准确了。</a:t>
            </a:r>
          </a:p>
        </p:txBody>
      </p:sp>
      <p:graphicFrame>
        <p:nvGraphicFramePr>
          <p:cNvPr id="11266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6011863" y="1196975"/>
          <a:ext cx="571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3" imgW="279596" imgH="203429" progId="">
                  <p:embed/>
                </p:oleObj>
              </mc:Choice>
              <mc:Fallback>
                <p:oleObj r:id="rId3" imgW="279596" imgH="203429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196975"/>
                        <a:ext cx="571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8313" y="2708275"/>
            <a:ext cx="8208962" cy="159067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楷体_GB2312" charset="-122"/>
              </a:rPr>
              <a:t>结论：</a:t>
            </a:r>
            <a:r>
              <a:rPr lang="zh-CN" altLang="en-US">
                <a:latin typeface="楷体_GB2312" charset="-122"/>
              </a:rPr>
              <a:t>在消元过程中可能出现主元素为零的情况，这时消去法将无法进行；即使不为零，在主元素很小时，用其做除数，也会导致其他元素数量级的严重增长和舍入误差的扩散，最后也使得计算解不可靠。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4581525"/>
            <a:ext cx="8208962" cy="159067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楷体_GB2312" charset="-122"/>
              </a:rPr>
              <a:t>解决方法：</a:t>
            </a:r>
            <a:r>
              <a:rPr lang="zh-CN" altLang="en-US">
                <a:latin typeface="楷体_GB2312" charset="-122"/>
              </a:rPr>
              <a:t>对一般的矩阵来说，最好每一步选取系数矩阵（或消元后的低阶矩阵）的该列中绝对值最大的元素作为主元素，以使高斯消去法具有较好的数字稳定性。</a:t>
            </a:r>
            <a:r>
              <a:rPr lang="en-US" altLang="zh-CN">
                <a:latin typeface="楷体_GB2312" charset="-122"/>
              </a:rPr>
              <a:t>(</a:t>
            </a:r>
            <a:r>
              <a:rPr lang="zh-CN" altLang="en-US">
                <a:latin typeface="楷体_GB2312" charset="-122"/>
              </a:rPr>
              <a:t>高斯列主元素消去法</a:t>
            </a:r>
            <a:r>
              <a:rPr lang="en-US" altLang="zh-CN">
                <a:latin typeface="楷体_GB231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楷体_GB2312" charset="-122"/>
              </a:rPr>
              <a:t>1. </a:t>
            </a:r>
            <a:r>
              <a:rPr lang="zh-CN" altLang="en-US" sz="2800">
                <a:solidFill>
                  <a:srgbClr val="FF6600"/>
                </a:solidFill>
                <a:latin typeface="楷体_GB2312" charset="-122"/>
              </a:rPr>
              <a:t>列主元法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555875" y="981075"/>
          <a:ext cx="40163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3" imgW="1524317" imgH="711517" progId="">
                  <p:embed/>
                </p:oleObj>
              </mc:Choice>
              <mc:Fallback>
                <p:oleObj r:id="rId3" imgW="1524317" imgH="71151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81075"/>
                        <a:ext cx="40163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338138" y="29083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第一列中绝对值最大是</a:t>
            </a:r>
            <a:r>
              <a:rPr lang="en-US" altLang="zh-CN">
                <a:latin typeface="楷体_GB2312" charset="-122"/>
              </a:rPr>
              <a:t>10</a:t>
            </a:r>
            <a:r>
              <a:rPr lang="zh-CN" altLang="en-US">
                <a:latin typeface="楷体_GB2312" charset="-122"/>
              </a:rPr>
              <a:t>，取</a:t>
            </a:r>
            <a:r>
              <a:rPr lang="en-US" altLang="zh-CN">
                <a:latin typeface="楷体_GB2312" charset="-122"/>
              </a:rPr>
              <a:t>10</a:t>
            </a:r>
            <a:r>
              <a:rPr lang="zh-CN" altLang="en-US">
                <a:latin typeface="楷体_GB2312" charset="-122"/>
              </a:rPr>
              <a:t>为主元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22288" y="3446463"/>
          <a:ext cx="301783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5" imgW="1079349" imgH="711208" progId="">
                  <p:embed/>
                </p:oleObj>
              </mc:Choice>
              <mc:Fallback>
                <p:oleObj r:id="rId5" imgW="1079349" imgH="71120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3446463"/>
                        <a:ext cx="3017837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AutoShape 6"/>
          <p:cNvSpPr>
            <a:spLocks/>
          </p:cNvSpPr>
          <p:nvPr/>
        </p:nvSpPr>
        <p:spPr bwMode="auto">
          <a:xfrm>
            <a:off x="3973513" y="4149725"/>
            <a:ext cx="685800" cy="457200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3375 w 21600"/>
              <a:gd name="T55" fmla="*/ 5400 h 21600"/>
              <a:gd name="T56" fmla="*/ 18900 w 21600"/>
              <a:gd name="T57" fmla="*/ 16200 h 21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167313" y="3448050"/>
          <a:ext cx="2871787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7" imgW="1079349" imgH="711208" progId="">
                  <p:embed/>
                </p:oleObj>
              </mc:Choice>
              <mc:Fallback>
                <p:oleObj r:id="rId7" imgW="1079349" imgH="71120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448050"/>
                        <a:ext cx="2871787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68313" y="5445125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latin typeface="楷体_GB2312" charset="-122"/>
              </a:rPr>
              <a:t>n</a:t>
            </a:r>
            <a:r>
              <a:rPr lang="zh-CN" altLang="en-US">
                <a:latin typeface="楷体_GB2312" charset="-122"/>
              </a:rPr>
              <a:t>阶方程组第</a:t>
            </a:r>
            <a:r>
              <a:rPr lang="en-US" altLang="zh-CN" i="1">
                <a:latin typeface="楷体_GB2312" charset="-122"/>
              </a:rPr>
              <a:t>k</a:t>
            </a:r>
            <a:r>
              <a:rPr lang="zh-CN" altLang="en-US">
                <a:latin typeface="楷体_GB2312" charset="-122"/>
              </a:rPr>
              <a:t>轮消元时，选第</a:t>
            </a:r>
            <a:r>
              <a:rPr lang="en-US" altLang="zh-CN">
                <a:latin typeface="楷体_GB2312" charset="-122"/>
              </a:rPr>
              <a:t>k</a:t>
            </a:r>
            <a:r>
              <a:rPr lang="zh-CN" altLang="en-US">
                <a:latin typeface="楷体_GB2312" charset="-122"/>
              </a:rPr>
              <a:t>列的后</a:t>
            </a:r>
            <a:r>
              <a:rPr lang="en-US" altLang="zh-CN">
                <a:latin typeface="楷体_GB2312" charset="-122"/>
              </a:rPr>
              <a:t>(n-k+1)</a:t>
            </a:r>
            <a:r>
              <a:rPr lang="zh-CN" altLang="en-US">
                <a:latin typeface="楷体_GB2312" charset="-122"/>
              </a:rPr>
              <a:t>个元素中绝对值最大作主元。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68313" y="857250"/>
          <a:ext cx="3306762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3" imgW="1269766" imgH="711208" progId="">
                  <p:embed/>
                </p:oleObj>
              </mc:Choice>
              <mc:Fallback>
                <p:oleObj r:id="rId3" imgW="1269766" imgH="71120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57250"/>
                        <a:ext cx="3306762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3"/>
          <p:cNvSpPr>
            <a:spLocks/>
          </p:cNvSpPr>
          <p:nvPr/>
        </p:nvSpPr>
        <p:spPr bwMode="auto">
          <a:xfrm>
            <a:off x="4067175" y="1550988"/>
            <a:ext cx="792163" cy="503237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3375 w 21600"/>
              <a:gd name="T55" fmla="*/ 5400 h 21600"/>
              <a:gd name="T56" fmla="*/ 18900 w 21600"/>
              <a:gd name="T57" fmla="*/ 16200 h 21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248275" y="857250"/>
          <a:ext cx="3211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5" imgW="1308417" imgH="711517" progId="">
                  <p:embed/>
                </p:oleObj>
              </mc:Choice>
              <mc:Fallback>
                <p:oleObj r:id="rId5" imgW="1308417" imgH="7115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857250"/>
                        <a:ext cx="321151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5288" y="38608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3</a:t>
            </a:r>
            <a:r>
              <a:rPr lang="en-US" altLang="zh-CN" sz="2800"/>
              <a:t>=6.2/6.2=1</a:t>
            </a:r>
            <a:endParaRPr lang="en-US" altLang="zh-CN" sz="2800" i="1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23850" y="4581525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=(2.5-5x</a:t>
            </a:r>
            <a:r>
              <a:rPr lang="en-US" altLang="zh-CN" sz="2800" baseline="-25000"/>
              <a:t>3</a:t>
            </a:r>
            <a:r>
              <a:rPr lang="en-US" altLang="zh-CN" sz="2800"/>
              <a:t>)/2.5=-1</a:t>
            </a:r>
            <a:endParaRPr lang="en-US" altLang="zh-CN" sz="2800" i="1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04800" y="525621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=(7+7x</a:t>
            </a:r>
            <a:r>
              <a:rPr lang="en-US" altLang="zh-CN" sz="2800" baseline="-25000"/>
              <a:t>2</a:t>
            </a:r>
            <a:r>
              <a:rPr lang="en-US" altLang="zh-CN" sz="2800"/>
              <a:t>-0x</a:t>
            </a:r>
            <a:r>
              <a:rPr lang="en-US" altLang="zh-CN" sz="2800" baseline="-25000"/>
              <a:t>3</a:t>
            </a:r>
            <a:r>
              <a:rPr lang="en-US" altLang="zh-CN" sz="2800"/>
              <a:t>)/10=0</a:t>
            </a:r>
            <a:endParaRPr lang="en-US" altLang="zh-CN" sz="2800" i="1"/>
          </a:p>
        </p:txBody>
      </p:sp>
      <p:sp>
        <p:nvSpPr>
          <p:cNvPr id="18440" name="AutoShape 8"/>
          <p:cNvSpPr>
            <a:spLocks/>
          </p:cNvSpPr>
          <p:nvPr/>
        </p:nvSpPr>
        <p:spPr bwMode="auto">
          <a:xfrm>
            <a:off x="4643438" y="4437063"/>
            <a:ext cx="685800" cy="685800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3375 w 21600"/>
              <a:gd name="T55" fmla="*/ 5400 h 21600"/>
              <a:gd name="T56" fmla="*/ 18900 w 21600"/>
              <a:gd name="T57" fmla="*/ 16200 h 21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477000" y="3732213"/>
            <a:ext cx="16764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=0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=-1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3</a:t>
            </a:r>
            <a:r>
              <a:rPr lang="en-US" altLang="zh-CN" sz="2800"/>
              <a:t>=1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79388" y="32131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第二列的后两个数中选出主元 </a:t>
            </a:r>
            <a:r>
              <a:rPr lang="en-US" altLang="zh-CN">
                <a:latin typeface="楷体_GB2312" charset="-122"/>
              </a:rPr>
              <a:t>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utoUpdateAnimBg="0"/>
      <p:bldP spid="18439" grpId="0" autoUpdateAnimBg="0"/>
      <p:bldP spid="18440" grpId="0" animBg="1"/>
      <p:bldP spid="18441" grpId="0" autoUpdateAnimBg="0"/>
      <p:bldP spid="1844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620713"/>
            <a:ext cx="3727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2800">
                <a:latin typeface="楷体_GB2312" charset="-122"/>
              </a:rPr>
              <a:t>2 </a:t>
            </a:r>
            <a:r>
              <a:rPr lang="zh-CN" altLang="en-US" sz="2800">
                <a:solidFill>
                  <a:srgbClr val="FF6600"/>
                </a:solidFill>
                <a:latin typeface="楷体_GB2312" charset="-122"/>
              </a:rPr>
              <a:t>完全主元素消去法</a:t>
            </a:r>
          </a:p>
        </p:txBody>
      </p:sp>
      <p:graphicFrame>
        <p:nvGraphicFramePr>
          <p:cNvPr id="14338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2987675" y="1196975"/>
          <a:ext cx="2879725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3" imgW="1524317" imgH="711517" progId="">
                  <p:embed/>
                </p:oleObj>
              </mc:Choice>
              <mc:Fallback>
                <p:oleObj r:id="rId3" imgW="1524317" imgH="711517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96975"/>
                        <a:ext cx="2879725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37"/>
          <p:cNvSpPr txBox="1">
            <a:spLocks noChangeArrowheads="1"/>
          </p:cNvSpPr>
          <p:nvPr/>
        </p:nvSpPr>
        <p:spPr bwMode="auto">
          <a:xfrm>
            <a:off x="338138" y="29083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整个矩阵中绝对值最大是</a:t>
            </a:r>
            <a:r>
              <a:rPr lang="en-US" altLang="zh-CN">
                <a:latin typeface="楷体_GB2312" charset="-122"/>
              </a:rPr>
              <a:t>10</a:t>
            </a:r>
            <a:r>
              <a:rPr lang="zh-CN" altLang="en-US">
                <a:latin typeface="楷体_GB2312" charset="-122"/>
              </a:rPr>
              <a:t>，取</a:t>
            </a:r>
            <a:r>
              <a:rPr lang="en-US" altLang="zh-CN">
                <a:latin typeface="楷体_GB2312" charset="-122"/>
              </a:rPr>
              <a:t>10</a:t>
            </a:r>
            <a:r>
              <a:rPr lang="zh-CN" altLang="en-US">
                <a:latin typeface="楷体_GB2312" charset="-122"/>
              </a:rPr>
              <a:t>为主元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116013" y="3573463"/>
          <a:ext cx="2681287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5" imgW="1079349" imgH="711208" progId="">
                  <p:embed/>
                </p:oleObj>
              </mc:Choice>
              <mc:Fallback>
                <p:oleObj r:id="rId5" imgW="1079349" imgH="71120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2681287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39"/>
          <p:cNvSpPr>
            <a:spLocks/>
          </p:cNvSpPr>
          <p:nvPr/>
        </p:nvSpPr>
        <p:spPr bwMode="auto">
          <a:xfrm>
            <a:off x="3973513" y="4149725"/>
            <a:ext cx="685800" cy="457200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3375 w 21600"/>
              <a:gd name="T55" fmla="*/ 5400 h 21600"/>
              <a:gd name="T56" fmla="*/ 18900 w 21600"/>
              <a:gd name="T57" fmla="*/ 16200 h 21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932363" y="3573463"/>
          <a:ext cx="2573337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7" imgW="1079349" imgH="711208" progId="">
                  <p:embed/>
                </p:oleObj>
              </mc:Choice>
              <mc:Fallback>
                <p:oleObj r:id="rId7" imgW="1079349" imgH="71120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573463"/>
                        <a:ext cx="2573337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41"/>
          <p:cNvSpPr txBox="1">
            <a:spLocks noChangeArrowheads="1"/>
          </p:cNvSpPr>
          <p:nvPr/>
        </p:nvSpPr>
        <p:spPr bwMode="auto">
          <a:xfrm>
            <a:off x="468313" y="5516563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latin typeface="楷体_GB2312" charset="-122"/>
              </a:rPr>
              <a:t>n</a:t>
            </a:r>
            <a:r>
              <a:rPr lang="zh-CN" altLang="en-US">
                <a:latin typeface="楷体_GB2312" charset="-122"/>
              </a:rPr>
              <a:t>阶方程组第</a:t>
            </a:r>
            <a:r>
              <a:rPr lang="en-US" altLang="zh-CN" i="1">
                <a:latin typeface="楷体_GB2312" charset="-122"/>
              </a:rPr>
              <a:t>k</a:t>
            </a:r>
            <a:r>
              <a:rPr lang="zh-CN" altLang="en-US">
                <a:latin typeface="楷体_GB2312" charset="-122"/>
              </a:rPr>
              <a:t>轮消元时，选消元后元素中绝对值最大作主元。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79388" y="1412875"/>
          <a:ext cx="3306762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r:id="rId3" imgW="1269766" imgH="711208" progId="">
                  <p:embed/>
                </p:oleObj>
              </mc:Choice>
              <mc:Fallback>
                <p:oleObj r:id="rId3" imgW="1269766" imgH="71120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12875"/>
                        <a:ext cx="3306762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AutoShape 3"/>
          <p:cNvSpPr>
            <a:spLocks/>
          </p:cNvSpPr>
          <p:nvPr/>
        </p:nvSpPr>
        <p:spPr bwMode="auto">
          <a:xfrm>
            <a:off x="3708400" y="2133600"/>
            <a:ext cx="792163" cy="503238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3375 w 21600"/>
              <a:gd name="T55" fmla="*/ 5400 h 21600"/>
              <a:gd name="T56" fmla="*/ 18900 w 21600"/>
              <a:gd name="T57" fmla="*/ 16200 h 21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903788" y="1412875"/>
          <a:ext cx="4240212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r:id="rId5" imgW="1727517" imgH="711517" progId="">
                  <p:embed/>
                </p:oleObj>
              </mc:Choice>
              <mc:Fallback>
                <p:oleObj r:id="rId5" imgW="1727517" imgH="7115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412875"/>
                        <a:ext cx="4240212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AutoShape 8"/>
          <p:cNvSpPr>
            <a:spLocks/>
          </p:cNvSpPr>
          <p:nvPr/>
        </p:nvSpPr>
        <p:spPr bwMode="auto">
          <a:xfrm>
            <a:off x="5076825" y="4437063"/>
            <a:ext cx="685800" cy="685800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3375 w 21600"/>
              <a:gd name="T55" fmla="*/ 5400 h 21600"/>
              <a:gd name="T56" fmla="*/ 18900 w 21600"/>
              <a:gd name="T57" fmla="*/ 16200 h 21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6477000" y="3732213"/>
            <a:ext cx="16764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=0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=-1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25000"/>
              <a:t>3</a:t>
            </a:r>
            <a:r>
              <a:rPr lang="en-US" altLang="zh-CN" sz="2800"/>
              <a:t>=1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250825" y="476250"/>
            <a:ext cx="712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方框中</a:t>
            </a:r>
            <a:r>
              <a:rPr lang="en-US" altLang="zh-CN">
                <a:latin typeface="楷体_GB2312" charset="-122"/>
              </a:rPr>
              <a:t>6</a:t>
            </a:r>
            <a:r>
              <a:rPr lang="zh-CN" altLang="en-US">
                <a:latin typeface="楷体_GB2312" charset="-122"/>
              </a:rPr>
              <a:t>最大，交换行列，交换列的时候要做记录（即</a:t>
            </a:r>
            <a:r>
              <a:rPr lang="en-US" altLang="zh-CN">
                <a:latin typeface="楷体_GB2312" charset="-122"/>
              </a:rPr>
              <a:t>x3</a:t>
            </a:r>
            <a:r>
              <a:rPr lang="zh-CN" altLang="en-US">
                <a:latin typeface="楷体_GB2312" charset="-122"/>
              </a:rPr>
              <a:t>和</a:t>
            </a:r>
            <a:r>
              <a:rPr lang="en-US" altLang="zh-CN">
                <a:latin typeface="楷体_GB2312" charset="-122"/>
              </a:rPr>
              <a:t>x2</a:t>
            </a:r>
            <a:r>
              <a:rPr lang="zh-CN" altLang="en-US">
                <a:latin typeface="楷体_GB2312" charset="-122"/>
              </a:rPr>
              <a:t>交换了位置）：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042988" y="2039938"/>
            <a:ext cx="1511300" cy="108108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9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7850" y="3716338"/>
          <a:ext cx="38877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7" imgW="1638617" imgH="228917" progId="">
                  <p:embed/>
                </p:oleObj>
              </mc:Choice>
              <mc:Fallback>
                <p:oleObj r:id="rId7" imgW="1638617" imgH="228917" progId="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716338"/>
                        <a:ext cx="38877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98488" y="4508500"/>
          <a:ext cx="33131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r:id="rId9" imgW="1460183" imgH="254207" progId="">
                  <p:embed/>
                </p:oleObj>
              </mc:Choice>
              <mc:Fallback>
                <p:oleObj r:id="rId9" imgW="1460183" imgH="254207" progId="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4508500"/>
                        <a:ext cx="33131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1188" y="5229225"/>
          <a:ext cx="38893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r:id="rId11" imgW="1675990" imgH="254207" progId="">
                  <p:embed/>
                </p:oleObj>
              </mc:Choice>
              <mc:Fallback>
                <p:oleObj r:id="rId11" imgW="1675990" imgH="254207" progId="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38893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20"/>
          <p:cNvSpPr>
            <a:spLocks noChangeArrowheads="1"/>
          </p:cNvSpPr>
          <p:nvPr/>
        </p:nvSpPr>
        <p:spPr bwMode="auto">
          <a:xfrm>
            <a:off x="506413" y="3598863"/>
            <a:ext cx="503237" cy="15113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 autoUpdateAnimBg="0"/>
      <p:bldP spid="20487" grpId="0" autoUpdateAnimBg="0"/>
      <p:bldP spid="2049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7"/>
          <p:cNvSpPr txBox="1">
            <a:spLocks noChangeArrowheads="1"/>
          </p:cNvSpPr>
          <p:nvPr/>
        </p:nvSpPr>
        <p:spPr bwMode="auto">
          <a:xfrm>
            <a:off x="468313" y="1268413"/>
            <a:ext cx="49672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完全主元素消除法与列主元素消除法的优缺点比较：</a:t>
            </a:r>
          </a:p>
        </p:txBody>
      </p:sp>
      <p:sp>
        <p:nvSpPr>
          <p:cNvPr id="83971" name="Text Box 18"/>
          <p:cNvSpPr txBox="1">
            <a:spLocks noChangeArrowheads="1"/>
          </p:cNvSpPr>
          <p:nvPr/>
        </p:nvSpPr>
        <p:spPr bwMode="auto">
          <a:xfrm>
            <a:off x="971550" y="2276475"/>
            <a:ext cx="561657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优点：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数值更加稳定；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缺点：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计算量大；</a:t>
            </a:r>
            <a:endParaRPr lang="en-US" altLang="zh-CN"/>
          </a:p>
        </p:txBody>
      </p:sp>
      <p:sp>
        <p:nvSpPr>
          <p:cNvPr id="83972" name="Rectangle 19"/>
          <p:cNvSpPr>
            <a:spLocks noChangeArrowheads="1"/>
          </p:cNvSpPr>
          <p:nvPr/>
        </p:nvSpPr>
        <p:spPr bwMode="auto">
          <a:xfrm>
            <a:off x="827088" y="2276475"/>
            <a:ext cx="7345362" cy="23764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763713" y="671513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_GB2312" charset="-122"/>
              </a:rPr>
              <a:t>第二章 线性方程组求解的数值方法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39750" y="2060575"/>
            <a:ext cx="7777163" cy="39751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800"/>
              <a:t>理解各种线性方程组数值求解；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zh-CN" altLang="en-US" sz="280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800"/>
              <a:t>掌握求解方法和解的误差分析方法；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zh-CN" altLang="en-US" sz="280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800"/>
              <a:t>能编程实现求解算法。</a:t>
            </a:r>
          </a:p>
          <a:p>
            <a:pPr eaLnBrk="1" hangingPunct="1"/>
            <a:r>
              <a:rPr lang="zh-CN" altLang="en-US" sz="2800"/>
              <a:t>	特别强调：遇到问题养成用计算机编程求解的习惯，不要习惯性的用笔算，而这是国内外学生的一个主要差距。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11188" y="1484313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800">
                <a:latin typeface="Arial" panose="020B0604020202020204" pitchFamily="34" charset="0"/>
              </a:rPr>
              <a:t>教学要求：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23850" y="1484313"/>
            <a:ext cx="8424863" cy="15176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dist">
              <a:lnSpc>
                <a:spcPct val="120000"/>
              </a:lnSpc>
            </a:pPr>
            <a:r>
              <a:rPr lang="zh-CN" altLang="en-US">
                <a:latin typeface="楷体_GB2312" charset="-122"/>
              </a:rPr>
              <a:t>      对矩阵</a:t>
            </a:r>
            <a:r>
              <a:rPr lang="en-US" altLang="zh-CN">
                <a:latin typeface="楷体_GB2312" charset="-122"/>
              </a:rPr>
              <a:t>A</a:t>
            </a:r>
            <a:r>
              <a:rPr lang="zh-CN" altLang="en-US">
                <a:latin typeface="楷体_GB2312" charset="-122"/>
              </a:rPr>
              <a:t>实行初等行变换相当于用初等矩阵左乘</a:t>
            </a:r>
            <a:r>
              <a:rPr lang="en-US" altLang="zh-CN">
                <a:latin typeface="楷体_GB2312" charset="-122"/>
              </a:rPr>
              <a:t>A</a:t>
            </a:r>
            <a:r>
              <a:rPr lang="zh-CN" altLang="en-US">
                <a:latin typeface="楷体_GB2312" charset="-122"/>
              </a:rPr>
              <a:t>，于是对</a:t>
            </a:r>
            <a:r>
              <a:rPr lang="en-US" altLang="zh-CN">
                <a:latin typeface="楷体_GB2312" charset="-122"/>
              </a:rPr>
              <a:t>(2.2)</a:t>
            </a:r>
            <a:r>
              <a:rPr lang="zh-CN" altLang="en-US">
                <a:latin typeface="楷体_GB2312" charset="-122"/>
              </a:rPr>
              <a:t>做第一次消元后，   化为       化为   ，即                            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楷体_GB2312" charset="-122"/>
              </a:rPr>
              <a:t>                     ，其中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/>
            <a:r>
              <a:rPr lang="zh-CN" altLang="en-US" sz="2000" b="1" smtClean="0">
                <a:solidFill>
                  <a:schemeClr val="bg1"/>
                </a:solidFill>
                <a:latin typeface="楷体_GB2312" charset="-122"/>
              </a:rPr>
              <a:t>    </a:t>
            </a:r>
            <a:endParaRPr lang="zh-CN" altLang="en-US" sz="2400" b="1" smtClean="0">
              <a:solidFill>
                <a:schemeClr val="bg1"/>
              </a:solidFill>
              <a:latin typeface="楷体_GB2312" charset="-122"/>
            </a:endParaRPr>
          </a:p>
        </p:txBody>
      </p:sp>
      <p:graphicFrame>
        <p:nvGraphicFramePr>
          <p:cNvPr id="1638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55650" y="2492375"/>
          <a:ext cx="29527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3" imgW="1562417" imgH="241617" progId="">
                  <p:embed/>
                </p:oleObj>
              </mc:Choice>
              <mc:Fallback>
                <p:oleObj r:id="rId3" imgW="1562417" imgH="241617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29527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4787900" y="2001838"/>
          <a:ext cx="3254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5" imgW="1600517" imgH="241617" progId="">
                  <p:embed/>
                </p:oleObj>
              </mc:Choice>
              <mc:Fallback>
                <p:oleObj r:id="rId5" imgW="1600517" imgH="2416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001838"/>
                        <a:ext cx="3254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1979613" y="620713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楷体_GB2312" charset="-122"/>
              </a:rPr>
              <a:t>矩阵</a:t>
            </a:r>
            <a:r>
              <a:rPr lang="zh-CN" altLang="en-US" sz="2800" dirty="0">
                <a:latin typeface="楷体_GB2312" charset="-122"/>
              </a:rPr>
              <a:t>的三角分解 </a:t>
            </a:r>
            <a:r>
              <a:rPr lang="en-US" altLang="zh-CN" sz="2800" dirty="0">
                <a:latin typeface="楷体_GB2312" charset="-122"/>
              </a:rPr>
              <a:t>LU</a:t>
            </a:r>
            <a:r>
              <a:rPr lang="zh-CN" altLang="en-US" sz="2800" dirty="0">
                <a:latin typeface="楷体_GB2312" charset="-122"/>
              </a:rPr>
              <a:t>分解</a:t>
            </a:r>
          </a:p>
        </p:txBody>
      </p:sp>
      <p:graphicFrame>
        <p:nvGraphicFramePr>
          <p:cNvPr id="16388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00338" y="3141663"/>
          <a:ext cx="3744912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7" imgW="1676717" imgH="1168717" progId="">
                  <p:embed/>
                </p:oleObj>
              </mc:Choice>
              <mc:Fallback>
                <p:oleObj r:id="rId7" imgW="1676717" imgH="1168717" progId="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41663"/>
                        <a:ext cx="3744912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250825" y="692150"/>
            <a:ext cx="3025775" cy="5683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latin typeface="楷体_GB2312" charset="-122"/>
              </a:rPr>
              <a:t>第</a:t>
            </a:r>
            <a:r>
              <a:rPr lang="en-US" altLang="zh-CN">
                <a:latin typeface="楷体_GB2312" charset="-122"/>
              </a:rPr>
              <a:t>k</a:t>
            </a:r>
            <a:r>
              <a:rPr lang="zh-CN" altLang="en-US">
                <a:latin typeface="楷体_GB2312" charset="-122"/>
              </a:rPr>
              <a:t>步的初等矩阵为</a:t>
            </a:r>
          </a:p>
        </p:txBody>
      </p:sp>
      <p:graphicFrame>
        <p:nvGraphicFramePr>
          <p:cNvPr id="17410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55875" y="1341438"/>
          <a:ext cx="3887788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3" imgW="2083117" imgH="1397317" progId="">
                  <p:embed/>
                </p:oleObj>
              </mc:Choice>
              <mc:Fallback>
                <p:oleObj r:id="rId3" imgW="2083117" imgH="1397317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41438"/>
                        <a:ext cx="3887788" cy="260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43438" y="4149725"/>
          <a:ext cx="1873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5" imgW="876237" imgH="254207" progId="">
                  <p:embed/>
                </p:oleObj>
              </mc:Choice>
              <mc:Fallback>
                <p:oleObj r:id="rId5" imgW="876237" imgH="254207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149725"/>
                        <a:ext cx="1873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195513" y="4149725"/>
          <a:ext cx="16557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7" imgW="825817" imgH="254317" progId="">
                  <p:embed/>
                </p:oleObj>
              </mc:Choice>
              <mc:Fallback>
                <p:oleObj r:id="rId7" imgW="825817" imgH="254317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49725"/>
                        <a:ext cx="16557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971550" y="414972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并且</a:t>
            </a:r>
          </a:p>
        </p:txBody>
      </p:sp>
      <p:sp>
        <p:nvSpPr>
          <p:cNvPr id="17418" name="Line 14"/>
          <p:cNvSpPr>
            <a:spLocks noChangeShapeType="1"/>
          </p:cNvSpPr>
          <p:nvPr/>
        </p:nvSpPr>
        <p:spPr bwMode="auto">
          <a:xfrm>
            <a:off x="0" y="4868863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179388" y="4941888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重复这一过程，最后得到</a:t>
            </a:r>
          </a:p>
        </p:txBody>
      </p:sp>
      <p:graphicFrame>
        <p:nvGraphicFramePr>
          <p:cNvPr id="17413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5445125"/>
          <a:ext cx="302418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r:id="rId9" imgW="1384617" imgH="533717" progId="">
                  <p:embed/>
                </p:oleObj>
              </mc:Choice>
              <mc:Fallback>
                <p:oleObj r:id="rId9" imgW="1384617" imgH="533717" progId="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45125"/>
                        <a:ext cx="3024188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9"/>
          <p:cNvSpPr txBox="1">
            <a:spLocks noChangeArrowheads="1"/>
          </p:cNvSpPr>
          <p:nvPr/>
        </p:nvSpPr>
        <p:spPr bwMode="auto">
          <a:xfrm>
            <a:off x="4643438" y="5229225"/>
            <a:ext cx="41767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将上三角矩阵    记为</a:t>
            </a:r>
            <a:r>
              <a:rPr lang="en-US" altLang="zh-CN">
                <a:latin typeface="楷体_GB2312" charset="-122"/>
              </a:rPr>
              <a:t>U</a:t>
            </a:r>
            <a:r>
              <a:rPr lang="zh-CN" altLang="en-US">
                <a:latin typeface="楷体_GB2312" charset="-122"/>
              </a:rPr>
              <a:t>，则                    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7414" name="Object 11"/>
          <p:cNvGraphicFramePr>
            <a:graphicFrameLocks noChangeAspect="1"/>
          </p:cNvGraphicFramePr>
          <p:nvPr/>
        </p:nvGraphicFramePr>
        <p:xfrm>
          <a:off x="6588125" y="5229225"/>
          <a:ext cx="5762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r:id="rId11" imgW="266786" imgH="203341" progId="">
                  <p:embed/>
                </p:oleObj>
              </mc:Choice>
              <mc:Fallback>
                <p:oleObj r:id="rId11" imgW="266786" imgH="20334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229225"/>
                        <a:ext cx="5762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2"/>
          <p:cNvGraphicFramePr>
            <a:graphicFrameLocks noChangeAspect="1"/>
          </p:cNvGraphicFramePr>
          <p:nvPr/>
        </p:nvGraphicFramePr>
        <p:xfrm>
          <a:off x="5508625" y="5589588"/>
          <a:ext cx="32400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r:id="rId13" imgW="1524317" imgH="241617" progId="">
                  <p:embed/>
                </p:oleObj>
              </mc:Choice>
              <mc:Fallback>
                <p:oleObj r:id="rId13" imgW="1524317" imgH="24161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589588"/>
                        <a:ext cx="324008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23850" y="692150"/>
            <a:ext cx="864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将上三角矩阵    记为</a:t>
            </a:r>
            <a:r>
              <a:rPr lang="en-US" altLang="zh-CN">
                <a:latin typeface="楷体_GB2312" charset="-122"/>
              </a:rPr>
              <a:t>U</a:t>
            </a:r>
            <a:r>
              <a:rPr lang="zh-CN" altLang="en-US">
                <a:latin typeface="楷体_GB2312" charset="-122"/>
              </a:rPr>
              <a:t>，则                     ，</a:t>
            </a:r>
            <a:r>
              <a:rPr lang="zh-CN" altLang="en-US">
                <a:latin typeface="Arial" panose="020B0604020202020204" pitchFamily="34" charset="0"/>
              </a:rPr>
              <a:t>其中</a:t>
            </a:r>
          </a:p>
        </p:txBody>
      </p:sp>
      <p:graphicFrame>
        <p:nvGraphicFramePr>
          <p:cNvPr id="18434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68538" y="692150"/>
          <a:ext cx="5762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3" imgW="266786" imgH="203341" progId="">
                  <p:embed/>
                </p:oleObj>
              </mc:Choice>
              <mc:Fallback>
                <p:oleObj r:id="rId3" imgW="266786" imgH="203341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92150"/>
                        <a:ext cx="5762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284663" y="692150"/>
          <a:ext cx="32400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5" imgW="1524317" imgH="241617" progId="">
                  <p:embed/>
                </p:oleObj>
              </mc:Choice>
              <mc:Fallback>
                <p:oleObj r:id="rId5" imgW="1524317" imgH="241617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692150"/>
                        <a:ext cx="32400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31913" y="1412875"/>
          <a:ext cx="6551612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7" imgW="2845117" imgH="1168717" progId="">
                  <p:embed/>
                </p:oleObj>
              </mc:Choice>
              <mc:Fallback>
                <p:oleObj r:id="rId7" imgW="2845117" imgH="1168717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875"/>
                        <a:ext cx="6551612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13"/>
          <p:cNvSpPr txBox="1">
            <a:spLocks noChangeArrowheads="1"/>
          </p:cNvSpPr>
          <p:nvPr/>
        </p:nvSpPr>
        <p:spPr bwMode="auto">
          <a:xfrm>
            <a:off x="250825" y="4292600"/>
            <a:ext cx="864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则，</a:t>
            </a:r>
            <a:r>
              <a:rPr lang="en-US" altLang="zh-CN">
                <a:latin typeface="楷体_GB2312" charset="-122"/>
              </a:rPr>
              <a:t>L</a:t>
            </a:r>
            <a:r>
              <a:rPr lang="zh-CN" altLang="en-US">
                <a:latin typeface="楷体_GB2312" charset="-122"/>
              </a:rPr>
              <a:t>为单位下三角矩阵。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39" name="Text Box 14"/>
          <p:cNvSpPr txBox="1">
            <a:spLocks noChangeArrowheads="1"/>
          </p:cNvSpPr>
          <p:nvPr/>
        </p:nvSpPr>
        <p:spPr bwMode="auto">
          <a:xfrm>
            <a:off x="250825" y="5086350"/>
            <a:ext cx="8353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      高斯消去法实质上是产生了一个将</a:t>
            </a:r>
            <a:r>
              <a:rPr lang="en-US" altLang="zh-CN">
                <a:latin typeface="楷体_GB2312" charset="-122"/>
              </a:rPr>
              <a:t>A</a:t>
            </a:r>
            <a:r>
              <a:rPr lang="zh-CN" altLang="en-US">
                <a:latin typeface="楷体_GB2312" charset="-122"/>
              </a:rPr>
              <a:t>分解为两个三角形矩阵相乘的因式分解。如果</a:t>
            </a:r>
            <a:r>
              <a:rPr lang="en-US" altLang="zh-CN">
                <a:latin typeface="楷体_GB2312" charset="-122"/>
              </a:rPr>
              <a:t>A</a:t>
            </a:r>
            <a:r>
              <a:rPr lang="zh-CN" altLang="en-US">
                <a:latin typeface="楷体_GB2312" charset="-122"/>
              </a:rPr>
              <a:t>是非奇异阵，则</a:t>
            </a:r>
            <a:r>
              <a:rPr lang="en-US" altLang="zh-CN">
                <a:latin typeface="楷体_GB2312" charset="-122"/>
              </a:rPr>
              <a:t>LU</a:t>
            </a:r>
            <a:r>
              <a:rPr lang="zh-CN" altLang="en-US">
                <a:latin typeface="楷体_GB2312" charset="-122"/>
              </a:rPr>
              <a:t>分解是唯一的，否则分解不唯一。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40" name="Rectangle 15"/>
          <p:cNvSpPr>
            <a:spLocks noChangeArrowheads="1"/>
          </p:cNvSpPr>
          <p:nvPr/>
        </p:nvSpPr>
        <p:spPr bwMode="auto">
          <a:xfrm>
            <a:off x="611188" y="5013325"/>
            <a:ext cx="7993062" cy="13684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549525" y="5073650"/>
          <a:ext cx="18446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r:id="rId3" imgW="977793" imgH="216123" progId="">
                  <p:embed/>
                </p:oleObj>
              </mc:Choice>
              <mc:Fallback>
                <p:oleObj r:id="rId3" imgW="977793" imgH="21612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5073650"/>
                        <a:ext cx="18446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684213" y="314166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消元法：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2124075" y="3717925"/>
          <a:ext cx="3187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r:id="rId5" imgW="1638617" imgH="241617" progId="">
                  <p:embed/>
                </p:oleObj>
              </mc:Choice>
              <mc:Fallback>
                <p:oleObj r:id="rId5" imgW="1638617" imgH="2416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17925"/>
                        <a:ext cx="3187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539750" y="1341438"/>
            <a:ext cx="521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消元法与三角分解法间的关系：</a:t>
            </a:r>
            <a:r>
              <a:rPr lang="zh-CN" altLang="en-US">
                <a:solidFill>
                  <a:schemeClr val="tx2"/>
                </a:solidFill>
                <a:latin typeface="仿宋_GB2312" pitchFamily="1" charset="-122"/>
              </a:rPr>
              <a:t> 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755650" y="1989138"/>
          <a:ext cx="609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r:id="rId7" imgW="2972117" imgH="228917" progId="">
                  <p:embed/>
                </p:oleObj>
              </mc:Choice>
              <mc:Fallback>
                <p:oleObj r:id="rId7" imgW="2972117" imgH="2289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609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611188" y="5013325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三角分解法：</a:t>
            </a:r>
          </a:p>
        </p:txBody>
      </p:sp>
      <p:graphicFrame>
        <p:nvGraphicFramePr>
          <p:cNvPr id="19461" name="Object 8"/>
          <p:cNvGraphicFramePr>
            <a:graphicFrameLocks noChangeAspect="1"/>
          </p:cNvGraphicFramePr>
          <p:nvPr/>
        </p:nvGraphicFramePr>
        <p:xfrm>
          <a:off x="4662488" y="4827588"/>
          <a:ext cx="26289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r:id="rId9" imgW="1295717" imgH="508317" progId="">
                  <p:embed/>
                </p:oleObj>
              </mc:Choice>
              <mc:Fallback>
                <p:oleObj r:id="rId9" imgW="1295717" imgH="5083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4827588"/>
                        <a:ext cx="26289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2171700" y="3152775"/>
          <a:ext cx="64389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r:id="rId11" imgW="3264217" imgH="241617" progId="">
                  <p:embed/>
                </p:oleObj>
              </mc:Choice>
              <mc:Fallback>
                <p:oleObj r:id="rId11" imgW="3264217" imgH="2416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152775"/>
                        <a:ext cx="64389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692150"/>
            <a:ext cx="133191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6600"/>
                </a:solidFill>
                <a:latin typeface="Arial" panose="020B0604020202020204" pitchFamily="34" charset="0"/>
              </a:rPr>
              <a:t>讨论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12775" y="3070225"/>
            <a:ext cx="8208963" cy="11525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39750" y="4868863"/>
            <a:ext cx="8208963" cy="100806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06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直接三角分解法解线性方程组（              ）的具体流程：</a:t>
            </a:r>
          </a:p>
        </p:txBody>
      </p:sp>
      <p:graphicFrame>
        <p:nvGraphicFramePr>
          <p:cNvPr id="20482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87450" y="1701800"/>
          <a:ext cx="34877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r:id="rId3" imgW="1397317" imgH="228917" progId="">
                  <p:embed/>
                </p:oleObj>
              </mc:Choice>
              <mc:Fallback>
                <p:oleObj r:id="rId3" imgW="1397317" imgH="228917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1800"/>
                        <a:ext cx="34877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43438" y="549275"/>
          <a:ext cx="1143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r:id="rId5" imgW="495187" imgH="203341" progId="">
                  <p:embed/>
                </p:oleObj>
              </mc:Choice>
              <mc:Fallback>
                <p:oleObj r:id="rId5" imgW="495187" imgH="203341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49275"/>
                        <a:ext cx="1143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54125" y="2492375"/>
          <a:ext cx="43291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r:id="rId7" imgW="1562417" imgH="228917" progId="">
                  <p:embed/>
                </p:oleObj>
              </mc:Choice>
              <mc:Fallback>
                <p:oleObj r:id="rId7" imgW="1562417" imgH="228917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492375"/>
                        <a:ext cx="43291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539750" y="17732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468313" y="3548063"/>
            <a:ext cx="648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charset="-122"/>
              </a:rPr>
              <a:t>2. </a:t>
            </a:r>
            <a:r>
              <a:rPr lang="zh-CN" altLang="en-US">
                <a:latin typeface="楷体_GB2312" charset="-122"/>
              </a:rPr>
              <a:t>计算</a:t>
            </a:r>
            <a:r>
              <a:rPr lang="en-US" altLang="zh-CN">
                <a:latin typeface="楷体_GB2312" charset="-122"/>
              </a:rPr>
              <a:t>U</a:t>
            </a:r>
            <a:r>
              <a:rPr lang="zh-CN" altLang="en-US">
                <a:latin typeface="楷体_GB2312" charset="-122"/>
              </a:rPr>
              <a:t>的第</a:t>
            </a:r>
            <a:r>
              <a:rPr lang="en-US" altLang="zh-CN">
                <a:latin typeface="楷体_GB2312" charset="-122"/>
              </a:rPr>
              <a:t>r</a:t>
            </a:r>
            <a:r>
              <a:rPr lang="zh-CN" altLang="en-US">
                <a:latin typeface="楷体_GB2312" charset="-122"/>
              </a:rPr>
              <a:t>行，</a:t>
            </a:r>
            <a:r>
              <a:rPr lang="en-US" altLang="zh-CN">
                <a:latin typeface="楷体_GB2312" charset="-122"/>
              </a:rPr>
              <a:t>L</a:t>
            </a:r>
            <a:r>
              <a:rPr lang="zh-CN" altLang="en-US">
                <a:latin typeface="楷体_GB2312" charset="-122"/>
              </a:rPr>
              <a:t>的第</a:t>
            </a:r>
            <a:r>
              <a:rPr lang="en-US" altLang="zh-CN">
                <a:latin typeface="楷体_GB2312" charset="-122"/>
              </a:rPr>
              <a:t>r</a:t>
            </a:r>
            <a:r>
              <a:rPr lang="zh-CN" altLang="en-US">
                <a:latin typeface="楷体_GB2312" charset="-122"/>
              </a:rPr>
              <a:t>列元素 </a:t>
            </a:r>
            <a:r>
              <a:rPr lang="en-US" altLang="zh-CN"/>
              <a:t>r=2,3,…,n</a:t>
            </a:r>
          </a:p>
        </p:txBody>
      </p:sp>
      <p:graphicFrame>
        <p:nvGraphicFramePr>
          <p:cNvPr id="20485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4005263"/>
          <a:ext cx="662463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r:id="rId9" imgW="2324417" imgH="432117" progId="">
                  <p:embed/>
                </p:oleObj>
              </mc:Choice>
              <mc:Fallback>
                <p:oleObj r:id="rId9" imgW="2324417" imgH="432117" progId="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263"/>
                        <a:ext cx="6624637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539750" y="5591175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3.</a:t>
            </a:r>
          </a:p>
        </p:txBody>
      </p:sp>
      <p:graphicFrame>
        <p:nvGraphicFramePr>
          <p:cNvPr id="20486" name="Object 10"/>
          <p:cNvGraphicFramePr>
            <a:graphicFrameLocks noChangeAspect="1"/>
          </p:cNvGraphicFramePr>
          <p:nvPr/>
        </p:nvGraphicFramePr>
        <p:xfrm>
          <a:off x="1058863" y="5302250"/>
          <a:ext cx="80676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r:id="rId11" imgW="3061017" imgH="457517" progId="">
                  <p:embed/>
                </p:oleObj>
              </mc:Choice>
              <mc:Fallback>
                <p:oleObj r:id="rId11" imgW="3061017" imgH="45751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5302250"/>
                        <a:ext cx="806767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95288" y="1701800"/>
            <a:ext cx="8748712" cy="47513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95288" y="1196975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(</a:t>
            </a:r>
            <a:r>
              <a:rPr lang="zh-CN" altLang="en-US">
                <a:solidFill>
                  <a:srgbClr val="FF6600"/>
                </a:solidFill>
              </a:rPr>
              <a:t>一</a:t>
            </a:r>
            <a:r>
              <a:rPr lang="en-US" altLang="zh-CN">
                <a:solidFill>
                  <a:srgbClr val="FF6600"/>
                </a:solidFill>
              </a:rPr>
              <a:t>)LU</a:t>
            </a:r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</a:rPr>
              <a:t>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323850" y="1270000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再求解</a:t>
            </a:r>
            <a:r>
              <a:rPr lang="en-US" altLang="zh-CN" sz="2800">
                <a:latin typeface="楷体_GB2312" charset="-122"/>
              </a:rPr>
              <a:t>Ly=b, Ux=y</a:t>
            </a:r>
            <a:r>
              <a:rPr lang="zh-CN" altLang="en-US" sz="2800">
                <a:latin typeface="楷体_GB2312" charset="-122"/>
              </a:rPr>
              <a:t>计算公式：</a:t>
            </a:r>
          </a:p>
        </p:txBody>
      </p:sp>
      <p:graphicFrame>
        <p:nvGraphicFramePr>
          <p:cNvPr id="21506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1188" y="1989138"/>
          <a:ext cx="5976937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3" imgW="2159317" imgH="686117" progId="">
                  <p:embed/>
                </p:oleObj>
              </mc:Choice>
              <mc:Fallback>
                <p:oleObj r:id="rId3" imgW="2159317" imgH="686117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5976937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84213" y="4076700"/>
          <a:ext cx="82804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5" imgW="3086417" imgH="711517" progId="">
                  <p:embed/>
                </p:oleObj>
              </mc:Choice>
              <mc:Fallback>
                <p:oleObj r:id="rId5" imgW="3086417" imgH="711517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828040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23850" y="1196975"/>
            <a:ext cx="8640763" cy="496887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95288" y="62071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(</a:t>
            </a:r>
            <a:r>
              <a:rPr lang="zh-CN" altLang="en-US">
                <a:solidFill>
                  <a:srgbClr val="FF6600"/>
                </a:solidFill>
              </a:rPr>
              <a:t>二</a:t>
            </a:r>
            <a:r>
              <a:rPr lang="en-US" altLang="zh-CN">
                <a:solidFill>
                  <a:srgbClr val="FF6600"/>
                </a:solidFill>
              </a:rPr>
              <a:t>)x</a:t>
            </a:r>
            <a:r>
              <a:rPr lang="zh-CN" altLang="en-US">
                <a:solidFill>
                  <a:srgbClr val="FF6600"/>
                </a:solidFill>
              </a:rPr>
              <a:t>的</a:t>
            </a:r>
            <a:r>
              <a:rPr lang="zh-CN" altLang="en-US">
                <a:solidFill>
                  <a:srgbClr val="FF6600"/>
                </a:solidFill>
                <a:latin typeface="Arial" panose="020B0604020202020204" pitchFamily="34" charset="0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250825" y="549275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例</a:t>
            </a:r>
            <a:r>
              <a:rPr lang="en-US" altLang="zh-CN">
                <a:latin typeface="楷体_GB2312" charset="-122"/>
              </a:rPr>
              <a:t>  </a:t>
            </a:r>
            <a:r>
              <a:rPr lang="zh-CN" altLang="en-US">
                <a:latin typeface="楷体_GB2312" charset="-122"/>
              </a:rPr>
              <a:t>用直接三角分解法解方程组</a:t>
            </a:r>
            <a:r>
              <a:rPr lang="zh-CN" altLang="en-US">
                <a:solidFill>
                  <a:schemeClr val="tx1"/>
                </a:solidFill>
              </a:rPr>
              <a:t>                                               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771775" y="1125538"/>
          <a:ext cx="3024188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3" imgW="1397317" imgH="711517" progId="">
                  <p:embed/>
                </p:oleObj>
              </mc:Choice>
              <mc:Fallback>
                <p:oleObj r:id="rId3" imgW="1397317" imgH="71151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25538"/>
                        <a:ext cx="3024188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1979613" y="5229225"/>
          <a:ext cx="51117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5" imgW="2553017" imgH="228917" progId="">
                  <p:embed/>
                </p:oleObj>
              </mc:Choice>
              <mc:Fallback>
                <p:oleObj r:id="rId5" imgW="2553017" imgH="2289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29225"/>
                        <a:ext cx="51117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1979613" y="5805488"/>
          <a:ext cx="52562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7" imgW="2768917" imgH="228917" progId="">
                  <p:embed/>
                </p:oleObj>
              </mc:Choice>
              <mc:Fallback>
                <p:oleObj r:id="rId7" imgW="2768917" imgH="2289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805488"/>
                        <a:ext cx="525621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468313" y="2781300"/>
            <a:ext cx="2951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解</a:t>
            </a:r>
            <a:r>
              <a:rPr lang="en-US" altLang="zh-CN">
                <a:latin typeface="Arial" panose="020B0604020202020204" pitchFamily="34" charset="0"/>
                <a:sym typeface="Wingdings" panose="05000000000000000000" pitchFamily="2" charset="2"/>
              </a:rPr>
              <a:t>:(</a:t>
            </a:r>
            <a:r>
              <a:rPr lang="zh-CN" altLang="en-US">
                <a:latin typeface="Arial" panose="020B0604020202020204" pitchFamily="34" charset="0"/>
              </a:rPr>
              <a:t>一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矩阵</a:t>
            </a:r>
            <a:r>
              <a:rPr lang="en-US" altLang="zh-CN">
                <a:latin typeface="Arial" panose="020B0604020202020204" pitchFamily="34" charset="0"/>
              </a:rPr>
              <a:t>LU</a:t>
            </a:r>
            <a:r>
              <a:rPr lang="zh-CN" altLang="en-US">
                <a:latin typeface="Arial" panose="020B0604020202020204" pitchFamily="34" charset="0"/>
              </a:rPr>
              <a:t>分解</a:t>
            </a:r>
          </a:p>
        </p:txBody>
      </p:sp>
      <p:graphicFrame>
        <p:nvGraphicFramePr>
          <p:cNvPr id="22533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35150" y="3429000"/>
          <a:ext cx="38893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r:id="rId9" imgW="1613217" imgH="457517" progId="">
                  <p:embed/>
                </p:oleObj>
              </mc:Choice>
              <mc:Fallback>
                <p:oleObj r:id="rId9" imgW="1613217" imgH="457517" progId="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29000"/>
                        <a:ext cx="3889375" cy="11017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116013" y="335756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charset="-122"/>
              </a:rPr>
              <a:t>(1)</a:t>
            </a:r>
            <a:endParaRPr lang="zh-CN" altLang="en-US">
              <a:latin typeface="楷体_GB2312" charset="-122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187450" y="47974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故：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55875" y="3933825"/>
          <a:ext cx="3887788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r:id="rId3" imgW="1943417" imgH="914717" progId="">
                  <p:embed/>
                </p:oleObj>
              </mc:Choice>
              <mc:Fallback>
                <p:oleObj r:id="rId3" imgW="1943417" imgH="91471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933825"/>
                        <a:ext cx="3887788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03350" y="1125538"/>
          <a:ext cx="6313488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r:id="rId5" imgW="3061017" imgH="889317" progId="">
                  <p:embed/>
                </p:oleObj>
              </mc:Choice>
              <mc:Fallback>
                <p:oleObj r:id="rId5" imgW="3061017" imgH="889317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5538"/>
                        <a:ext cx="6313488" cy="18335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27088" y="69215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258888" y="3500438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经计算：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908175" y="765175"/>
          <a:ext cx="5321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3" imgW="3010217" imgH="711517" progId="">
                  <p:embed/>
                </p:oleObj>
              </mc:Choice>
              <mc:Fallback>
                <p:oleObj r:id="rId3" imgW="3010217" imgH="71151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53213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827088" y="5661025"/>
          <a:ext cx="3984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5" imgW="2121217" imgH="241617" progId="">
                  <p:embed/>
                </p:oleObj>
              </mc:Choice>
              <mc:Fallback>
                <p:oleObj r:id="rId5" imgW="2121217" imgH="24161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61025"/>
                        <a:ext cx="39846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900113" y="6092825"/>
          <a:ext cx="6184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r:id="rId7" imgW="3162617" imgH="228917" progId="">
                  <p:embed/>
                </p:oleObj>
              </mc:Choice>
              <mc:Fallback>
                <p:oleObj r:id="rId7" imgW="3162617" imgH="2289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092825"/>
                        <a:ext cx="6184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0" y="2276475"/>
            <a:ext cx="19446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二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求解</a:t>
            </a:r>
            <a:r>
              <a:rPr lang="en-US" altLang="zh-CN">
                <a:latin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</a:rPr>
              <a:t>：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539750" y="112553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从而</a:t>
            </a:r>
          </a:p>
        </p:txBody>
      </p:sp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1836738" y="2563813"/>
          <a:ext cx="47529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r:id="rId9" imgW="2159317" imgH="686117" progId="">
                  <p:embed/>
                </p:oleObj>
              </mc:Choice>
              <mc:Fallback>
                <p:oleObj r:id="rId9" imgW="2159317" imgH="6861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563813"/>
                        <a:ext cx="475297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8"/>
          <p:cNvGraphicFramePr>
            <a:graphicFrameLocks noChangeAspect="1"/>
          </p:cNvGraphicFramePr>
          <p:nvPr/>
        </p:nvGraphicFramePr>
        <p:xfrm>
          <a:off x="1836738" y="4076700"/>
          <a:ext cx="6192837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r:id="rId11" imgW="3086417" imgH="711517" progId="">
                  <p:embed/>
                </p:oleObj>
              </mc:Choice>
              <mc:Fallback>
                <p:oleObj r:id="rId11" imgW="3086417" imgH="7115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076700"/>
                        <a:ext cx="6192837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692275" y="2492375"/>
            <a:ext cx="6408738" cy="30241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2268538" y="765175"/>
            <a:ext cx="4751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latin typeface="楷体_GB2312" charset="-122"/>
              </a:rPr>
              <a:t>矩阵</a:t>
            </a:r>
            <a:r>
              <a:rPr lang="zh-CN" altLang="en-US" sz="2800" dirty="0">
                <a:latin typeface="楷体_GB2312" charset="-122"/>
              </a:rPr>
              <a:t>的</a:t>
            </a:r>
            <a:r>
              <a:rPr lang="en-US" altLang="zh-CN" sz="2800" dirty="0" err="1">
                <a:latin typeface="楷体_GB2312" charset="-122"/>
              </a:rPr>
              <a:t>Cholesky</a:t>
            </a:r>
            <a:r>
              <a:rPr lang="zh-CN" altLang="en-US" sz="2800" dirty="0">
                <a:latin typeface="楷体_GB2312" charset="-122"/>
              </a:rPr>
              <a:t>分解</a:t>
            </a: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323850" y="2852738"/>
            <a:ext cx="8569325" cy="4953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   对称正定矩阵</a:t>
            </a:r>
            <a:r>
              <a:rPr lang="en-US" altLang="zh-CN">
                <a:latin typeface="楷体_GB2312" charset="-122"/>
              </a:rPr>
              <a:t>A</a:t>
            </a:r>
            <a:r>
              <a:rPr lang="zh-CN" altLang="en-US">
                <a:latin typeface="楷体_GB2312" charset="-122"/>
              </a:rPr>
              <a:t>：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= A,   A</a:t>
            </a:r>
            <a:r>
              <a:rPr lang="zh-CN" altLang="en-US">
                <a:latin typeface="楷体_GB2312" charset="-122"/>
              </a:rPr>
              <a:t>的各阶顺序主子式大于零</a:t>
            </a:r>
            <a:r>
              <a:rPr lang="en-US" altLang="zh-CN">
                <a:latin typeface="楷体_GB2312" charset="-122"/>
              </a:rPr>
              <a:t>.</a:t>
            </a:r>
            <a:endParaRPr lang="en-US" altLang="zh-CN" i="1">
              <a:latin typeface="楷体_GB2312" charset="-122"/>
            </a:endParaRP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323850" y="1557338"/>
            <a:ext cx="8569325" cy="8636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dist" eaLnBrk="1" hangingPunct="1"/>
            <a:r>
              <a:rPr lang="zh-CN" altLang="en-US">
                <a:latin typeface="楷体_GB2312" charset="-122"/>
              </a:rPr>
              <a:t>    前面指出非奇异的矩阵可以有三角分解，当</a:t>
            </a:r>
            <a:r>
              <a:rPr lang="en-US" altLang="zh-CN">
                <a:latin typeface="楷体_GB2312" charset="-122"/>
              </a:rPr>
              <a:t>A</a:t>
            </a:r>
            <a:r>
              <a:rPr lang="zh-CN" altLang="en-US">
                <a:latin typeface="楷体_GB2312" charset="-122"/>
              </a:rPr>
              <a:t>是某些特殊</a:t>
            </a:r>
          </a:p>
          <a:p>
            <a:pPr algn="dist" eaLnBrk="1" hangingPunct="1"/>
            <a:r>
              <a:rPr lang="zh-CN" altLang="en-US">
                <a:latin typeface="楷体_GB2312" charset="-122"/>
              </a:rPr>
              <a:t>矩阵时，它的</a:t>
            </a:r>
            <a:r>
              <a:rPr lang="en-US" altLang="zh-CN">
                <a:latin typeface="楷体_GB2312" charset="-122"/>
              </a:rPr>
              <a:t>LU</a:t>
            </a:r>
            <a:r>
              <a:rPr lang="zh-CN" altLang="en-US">
                <a:latin typeface="楷体_GB2312" charset="-122"/>
              </a:rPr>
              <a:t>分解会有更加简洁的形式。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179388" y="350043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charset="-122"/>
              </a:rPr>
              <a:t>A</a:t>
            </a:r>
            <a:r>
              <a:rPr lang="zh-CN" altLang="en-US">
                <a:latin typeface="楷体_GB2312" charset="-122"/>
              </a:rPr>
              <a:t>的</a:t>
            </a:r>
            <a:r>
              <a:rPr lang="en-US" altLang="zh-CN">
                <a:latin typeface="楷体_GB2312" charset="-122"/>
              </a:rPr>
              <a:t>LU</a:t>
            </a:r>
            <a:r>
              <a:rPr lang="zh-CN" altLang="en-US">
                <a:latin typeface="楷体_GB2312" charset="-122"/>
              </a:rPr>
              <a:t>分解</a:t>
            </a:r>
          </a:p>
        </p:txBody>
      </p:sp>
      <p:graphicFrame>
        <p:nvGraphicFramePr>
          <p:cNvPr id="25602" name="Object 6"/>
          <p:cNvGraphicFramePr>
            <a:graphicFrameLocks noChangeAspect="1"/>
          </p:cNvGraphicFramePr>
          <p:nvPr/>
        </p:nvGraphicFramePr>
        <p:xfrm>
          <a:off x="971550" y="4149725"/>
          <a:ext cx="6697663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3" imgW="2946717" imgH="940117" progId="">
                  <p:embed/>
                </p:oleObj>
              </mc:Choice>
              <mc:Fallback>
                <p:oleObj r:id="rId3" imgW="2946717" imgH="9401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9725"/>
                        <a:ext cx="6697663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15"/>
          <p:cNvSpPr txBox="1">
            <a:spLocks noChangeArrowheads="1"/>
          </p:cNvSpPr>
          <p:nvPr/>
        </p:nvSpPr>
        <p:spPr bwMode="auto">
          <a:xfrm>
            <a:off x="7740650" y="508476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(2.4)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304800" y="620713"/>
            <a:ext cx="8839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楷体_GB2312" charset="-122"/>
              </a:rPr>
              <a:t>    在自然科学和工程技术中，有很多问题的解决都需要用到线性方程组的求解。因此，求解线性方程组的问题是一个在科学技术中常见的普遍问题。    </a:t>
            </a:r>
            <a:endParaRPr lang="zh-CN" altLang="en-US" sz="2800">
              <a:solidFill>
                <a:srgbClr val="FF66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947" name="Line 10"/>
          <p:cNvSpPr>
            <a:spLocks noChangeShapeType="1"/>
          </p:cNvSpPr>
          <p:nvPr/>
        </p:nvSpPr>
        <p:spPr bwMode="auto">
          <a:xfrm>
            <a:off x="0" y="220503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Text Box 11"/>
          <p:cNvSpPr txBox="1">
            <a:spLocks noChangeArrowheads="1"/>
          </p:cNvSpPr>
          <p:nvPr/>
        </p:nvSpPr>
        <p:spPr bwMode="auto">
          <a:xfrm>
            <a:off x="250825" y="2565400"/>
            <a:ext cx="86407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</a:rPr>
              <a:t>解线性方程组的数值解法：有直接法和迭代法两类。</a:t>
            </a:r>
          </a:p>
        </p:txBody>
      </p:sp>
      <p:sp>
        <p:nvSpPr>
          <p:cNvPr id="82949" name="Text Box 12"/>
          <p:cNvSpPr txBox="1">
            <a:spLocks noChangeArrowheads="1"/>
          </p:cNvSpPr>
          <p:nvPr/>
        </p:nvSpPr>
        <p:spPr bwMode="auto">
          <a:xfrm>
            <a:off x="304800" y="3141663"/>
            <a:ext cx="8839200" cy="18383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Arial" panose="020B0604020202020204" pitchFamily="34" charset="0"/>
              </a:rPr>
              <a:t>直接法：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Arial" panose="020B0604020202020204" pitchFamily="34" charset="0"/>
              </a:rPr>
              <a:t>计算过程没有舍入误差，经过有限次四则运算可求得方程组得精确解。（实际计算有舍入误差）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66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高斯消元法，矩阵分解法</a:t>
            </a:r>
          </a:p>
        </p:txBody>
      </p:sp>
      <p:sp>
        <p:nvSpPr>
          <p:cNvPr id="82950" name="Text Box 13"/>
          <p:cNvSpPr txBox="1">
            <a:spLocks noChangeArrowheads="1"/>
          </p:cNvSpPr>
          <p:nvPr/>
        </p:nvSpPr>
        <p:spPr bwMode="auto">
          <a:xfrm>
            <a:off x="288925" y="5157788"/>
            <a:ext cx="8855075" cy="132556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</a:rPr>
              <a:t>迭代法：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</a:rPr>
              <a:t>核心是迭代求解的收敛条件和收敛速度。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雅可比（</a:t>
            </a:r>
            <a:r>
              <a:rPr lang="en-US" altLang="zh-CN" sz="2800">
                <a:solidFill>
                  <a:srgbClr val="FF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Jacobi</a:t>
            </a:r>
            <a:r>
              <a:rPr lang="zh-CN" altLang="en-US" sz="2800">
                <a:solidFill>
                  <a:srgbClr val="FF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）迭代，高斯</a:t>
            </a:r>
            <a:r>
              <a:rPr lang="en-US" altLang="zh-CN" sz="2800">
                <a:solidFill>
                  <a:srgbClr val="FF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800">
                <a:solidFill>
                  <a:srgbClr val="FF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赛德尔（</a:t>
            </a:r>
            <a:r>
              <a:rPr lang="en-US" altLang="zh-CN" sz="2800">
                <a:solidFill>
                  <a:srgbClr val="FF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Gauss-Seidel</a:t>
            </a:r>
            <a:r>
              <a:rPr lang="zh-CN" altLang="en-US" sz="2800">
                <a:solidFill>
                  <a:srgbClr val="FF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）迭代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2843213" y="119697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u</a:t>
            </a:r>
            <a:r>
              <a:rPr lang="en-US" altLang="zh-CN" i="1" baseline="-25000"/>
              <a:t>ii</a:t>
            </a:r>
            <a:r>
              <a:rPr lang="en-US" altLang="zh-CN" baseline="-25000"/>
              <a:t> </a:t>
            </a:r>
            <a:r>
              <a:rPr lang="en-US" altLang="zh-CN"/>
              <a:t>&gt;0 (</a:t>
            </a:r>
            <a:r>
              <a:rPr lang="en-US" altLang="zh-CN" i="1"/>
              <a:t>i </a:t>
            </a:r>
            <a:r>
              <a:rPr lang="en-US" altLang="zh-CN"/>
              <a:t>=1,···,</a:t>
            </a:r>
            <a:r>
              <a:rPr lang="en-US" altLang="zh-CN" i="1"/>
              <a:t>n</a:t>
            </a:r>
            <a:r>
              <a:rPr lang="en-US" altLang="zh-CN"/>
              <a:t>)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0" y="549275"/>
            <a:ext cx="421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由于</a:t>
            </a:r>
            <a:r>
              <a:rPr lang="en-US" altLang="zh-CN">
                <a:latin typeface="楷体_GB2312" charset="-122"/>
              </a:rPr>
              <a:t>A</a:t>
            </a:r>
            <a:r>
              <a:rPr lang="zh-CN" altLang="en-US">
                <a:latin typeface="楷体_GB2312" charset="-122"/>
              </a:rPr>
              <a:t>是对称正定的，则有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476375" y="2420938"/>
          <a:ext cx="6827838" cy="411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3" imgW="3492817" imgH="2108517" progId="">
                  <p:embed/>
                </p:oleObj>
              </mc:Choice>
              <mc:Fallback>
                <p:oleObj r:id="rId3" imgW="3492817" imgH="21085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20938"/>
                        <a:ext cx="6827838" cy="411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47"/>
          <p:cNvSpPr txBox="1">
            <a:spLocks noChangeArrowheads="1"/>
          </p:cNvSpPr>
          <p:nvPr/>
        </p:nvSpPr>
        <p:spPr bwMode="auto">
          <a:xfrm>
            <a:off x="0" y="1989138"/>
            <a:ext cx="421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将</a:t>
            </a:r>
            <a:r>
              <a:rPr lang="en-US" altLang="zh-CN">
                <a:latin typeface="楷体_GB2312" charset="-122"/>
              </a:rPr>
              <a:t>U</a:t>
            </a:r>
            <a:r>
              <a:rPr lang="zh-CN" altLang="en-US">
                <a:latin typeface="楷体_GB2312" charset="-122"/>
              </a:rPr>
              <a:t>进一步分解：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14"/>
          <p:cNvSpPr>
            <a:spLocks noChangeArrowheads="1"/>
          </p:cNvSpPr>
          <p:nvPr/>
        </p:nvSpPr>
        <p:spPr bwMode="auto">
          <a:xfrm>
            <a:off x="684213" y="1557338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根据</a:t>
            </a:r>
            <a:r>
              <a:rPr lang="en-US" altLang="zh-CN">
                <a:latin typeface="楷体_GB2312" charset="-122"/>
                <a:sym typeface="Wingdings" panose="05000000000000000000" pitchFamily="2" charset="2"/>
              </a:rPr>
              <a:t>A</a:t>
            </a: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的对称性：</a:t>
            </a:r>
            <a:endParaRPr lang="en-US" altLang="zh-CN" i="1" baseline="30000">
              <a:latin typeface="楷体_GB2312" charset="-122"/>
              <a:sym typeface="Wingdings" panose="05000000000000000000" pitchFamily="2" charset="2"/>
            </a:endParaRPr>
          </a:p>
        </p:txBody>
      </p:sp>
      <p:graphicFrame>
        <p:nvGraphicFramePr>
          <p:cNvPr id="27650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51275" y="908050"/>
          <a:ext cx="11731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r:id="rId3" imgW="596958" imgH="165345" progId="">
                  <p:embed/>
                </p:oleObj>
              </mc:Choice>
              <mc:Fallback>
                <p:oleObj r:id="rId3" imgW="596958" imgH="165345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908050"/>
                        <a:ext cx="11731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05238" y="1560513"/>
          <a:ext cx="38623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r:id="rId5" imgW="1791017" imgH="279717" progId="">
                  <p:embed/>
                </p:oleObj>
              </mc:Choice>
              <mc:Fallback>
                <p:oleObj r:id="rId5" imgW="1791017" imgH="279717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1560513"/>
                        <a:ext cx="38623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79838" y="2781300"/>
          <a:ext cx="388778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r:id="rId7" imgW="1740217" imgH="762317" progId="">
                  <p:embed/>
                </p:oleObj>
              </mc:Choice>
              <mc:Fallback>
                <p:oleObj r:id="rId7" imgW="1740217" imgH="762317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81300"/>
                        <a:ext cx="3887787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20"/>
          <p:cNvSpPr>
            <a:spLocks noChangeArrowheads="1"/>
          </p:cNvSpPr>
          <p:nvPr/>
        </p:nvSpPr>
        <p:spPr bwMode="auto">
          <a:xfrm>
            <a:off x="684213" y="8366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故：</a:t>
            </a:r>
          </a:p>
        </p:txBody>
      </p:sp>
      <p:sp>
        <p:nvSpPr>
          <p:cNvPr id="27656" name="Rectangle 21"/>
          <p:cNvSpPr>
            <a:spLocks noChangeArrowheads="1"/>
          </p:cNvSpPr>
          <p:nvPr/>
        </p:nvSpPr>
        <p:spPr bwMode="auto">
          <a:xfrm>
            <a:off x="611188" y="2324100"/>
            <a:ext cx="3167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由分解的唯一性知：</a:t>
            </a:r>
            <a:endParaRPr lang="en-US" altLang="zh-CN" i="1" baseline="30000">
              <a:latin typeface="楷体_GB2312" charset="-122"/>
              <a:sym typeface="Wingdings" panose="05000000000000000000" pitchFamily="2" charset="2"/>
            </a:endParaRPr>
          </a:p>
        </p:txBody>
      </p:sp>
      <p:sp>
        <p:nvSpPr>
          <p:cNvPr id="27657" name="Rectangle 25"/>
          <p:cNvSpPr>
            <a:spLocks noChangeArrowheads="1"/>
          </p:cNvSpPr>
          <p:nvPr/>
        </p:nvSpPr>
        <p:spPr bwMode="auto">
          <a:xfrm>
            <a:off x="611188" y="3068638"/>
            <a:ext cx="3167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故：</a:t>
            </a:r>
            <a:endParaRPr lang="en-US" altLang="zh-CN" i="1" baseline="30000">
              <a:latin typeface="楷体_GB2312" charset="-122"/>
              <a:sym typeface="Wingdings" panose="05000000000000000000" pitchFamily="2" charset="2"/>
            </a:endParaRPr>
          </a:p>
        </p:txBody>
      </p:sp>
      <p:graphicFrame>
        <p:nvGraphicFramePr>
          <p:cNvPr id="27653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79838" y="2324100"/>
          <a:ext cx="1028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r:id="rId9" imgW="457517" imgH="190817" progId="">
                  <p:embed/>
                </p:oleObj>
              </mc:Choice>
              <mc:Fallback>
                <p:oleObj r:id="rId9" imgW="457517" imgH="190817" progId="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24100"/>
                        <a:ext cx="1028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29"/>
          <p:cNvSpPr>
            <a:spLocks noChangeArrowheads="1"/>
          </p:cNvSpPr>
          <p:nvPr/>
        </p:nvSpPr>
        <p:spPr bwMode="auto">
          <a:xfrm>
            <a:off x="468313" y="4724400"/>
            <a:ext cx="8459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其中</a:t>
            </a:r>
            <a:r>
              <a:rPr lang="en-US" altLang="zh-CN">
                <a:latin typeface="楷体_GB2312" charset="-122"/>
                <a:sym typeface="Wingdings" panose="05000000000000000000" pitchFamily="2" charset="2"/>
              </a:rPr>
              <a:t>P</a:t>
            </a: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为上三角矩阵，这种对称正定矩阵的分解称为</a:t>
            </a:r>
            <a:r>
              <a:rPr lang="en-US" altLang="zh-CN">
                <a:latin typeface="楷体_GB2312" charset="-122"/>
                <a:sym typeface="Wingdings" panose="05000000000000000000" pitchFamily="2" charset="2"/>
              </a:rPr>
              <a:t>Cholesky</a:t>
            </a: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分解。</a:t>
            </a:r>
            <a:endParaRPr lang="en-US" altLang="zh-CN" i="1" baseline="30000">
              <a:latin typeface="楷体_GB2312" charset="-122"/>
              <a:sym typeface="Wingdings" panose="05000000000000000000" pitchFamily="2" charset="2"/>
            </a:endParaRPr>
          </a:p>
        </p:txBody>
      </p:sp>
      <p:sp>
        <p:nvSpPr>
          <p:cNvPr id="27659" name="Rectangle 30"/>
          <p:cNvSpPr>
            <a:spLocks noChangeArrowheads="1"/>
          </p:cNvSpPr>
          <p:nvPr/>
        </p:nvSpPr>
        <p:spPr bwMode="auto">
          <a:xfrm>
            <a:off x="468313" y="5661025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在</a:t>
            </a:r>
            <a:r>
              <a:rPr lang="en-US" altLang="zh-CN">
                <a:latin typeface="楷体_GB2312" charset="-122"/>
                <a:sym typeface="Wingdings" panose="05000000000000000000" pitchFamily="2" charset="2"/>
              </a:rPr>
              <a:t>Matlab</a:t>
            </a: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中函数</a:t>
            </a:r>
            <a:r>
              <a:rPr lang="zh-CN" altLang="en-US">
                <a:sym typeface="Wingdings" panose="05000000000000000000" pitchFamily="2" charset="2"/>
              </a:rPr>
              <a:t>“</a:t>
            </a:r>
            <a:r>
              <a:rPr lang="en-US" altLang="zh-CN">
                <a:latin typeface="楷体_GB2312" charset="-122"/>
                <a:sym typeface="Wingdings" panose="05000000000000000000" pitchFamily="2" charset="2"/>
              </a:rPr>
              <a:t>chol</a:t>
            </a:r>
            <a:r>
              <a:rPr lang="en-US" altLang="zh-CN">
                <a:sym typeface="Wingdings" panose="05000000000000000000" pitchFamily="2" charset="2"/>
              </a:rPr>
              <a:t>”</a:t>
            </a: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给出对称正定矩阵的</a:t>
            </a:r>
            <a:r>
              <a:rPr lang="en-US" altLang="zh-CN">
                <a:latin typeface="楷体_GB2312" charset="-122"/>
                <a:sym typeface="Wingdings" panose="05000000000000000000" pitchFamily="2" charset="2"/>
              </a:rPr>
              <a:t>Cholesky</a:t>
            </a:r>
            <a:r>
              <a:rPr lang="zh-CN" altLang="en-US">
                <a:latin typeface="楷体_GB2312" charset="-122"/>
                <a:sym typeface="Wingdings" panose="05000000000000000000" pitchFamily="2" charset="2"/>
              </a:rPr>
              <a:t>分解。</a:t>
            </a:r>
            <a:endParaRPr lang="zh-CN" altLang="en-US" i="1" baseline="30000">
              <a:latin typeface="楷体_GB2312" charset="-122"/>
              <a:sym typeface="Wingdings" panose="05000000000000000000" pitchFamily="2" charset="2"/>
            </a:endParaRPr>
          </a:p>
        </p:txBody>
      </p:sp>
      <p:sp>
        <p:nvSpPr>
          <p:cNvPr id="27660" name="Rectangle 31"/>
          <p:cNvSpPr>
            <a:spLocks noChangeArrowheads="1"/>
          </p:cNvSpPr>
          <p:nvPr/>
        </p:nvSpPr>
        <p:spPr bwMode="auto">
          <a:xfrm>
            <a:off x="395288" y="4581525"/>
            <a:ext cx="8353425" cy="17272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Rectangle 26"/>
          <p:cNvSpPr>
            <a:spLocks noChangeArrowheads="1"/>
          </p:cNvSpPr>
          <p:nvPr/>
        </p:nvSpPr>
        <p:spPr bwMode="auto">
          <a:xfrm>
            <a:off x="5651500" y="544512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latin typeface="仿宋_GB2312" pitchFamily="1" charset="-122"/>
              </a:rPr>
              <a:t>经过</a:t>
            </a:r>
            <a:r>
              <a:rPr lang="en-US" altLang="zh-CN">
                <a:latin typeface="仿宋_GB2312" pitchFamily="1" charset="-122"/>
              </a:rPr>
              <a:t>n</a:t>
            </a:r>
            <a:r>
              <a:rPr lang="zh-CN" altLang="en-US">
                <a:latin typeface="仿宋_GB2312" pitchFamily="1" charset="-122"/>
              </a:rPr>
              <a:t>步可直接求得</a:t>
            </a:r>
          </a:p>
        </p:txBody>
      </p:sp>
      <p:sp>
        <p:nvSpPr>
          <p:cNvPr id="28685" name="Rectangle 6"/>
          <p:cNvSpPr>
            <a:spLocks noChangeArrowheads="1"/>
          </p:cNvSpPr>
          <p:nvPr/>
        </p:nvSpPr>
        <p:spPr bwMode="auto">
          <a:xfrm>
            <a:off x="539750" y="1052513"/>
            <a:ext cx="4321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latin typeface="仿宋_GB2312" pitchFamily="1" charset="-122"/>
              </a:rPr>
              <a:t>思路</a:t>
            </a:r>
            <a:r>
              <a:rPr lang="en-US" altLang="zh-CN">
                <a:latin typeface="仿宋_GB2312" pitchFamily="1" charset="-122"/>
                <a:sym typeface="Wingdings" panose="05000000000000000000" pitchFamily="2" charset="2"/>
              </a:rPr>
              <a:t>: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>
                <a:latin typeface="仿宋_GB2312" pitchFamily="1" charset="-122"/>
                <a:sym typeface="Wingdings" panose="05000000000000000000" pitchFamily="2" charset="2"/>
              </a:rPr>
              <a:t>(1)</a:t>
            </a:r>
            <a:r>
              <a:rPr lang="zh-CN" altLang="en-US">
                <a:latin typeface="仿宋_GB2312" pitchFamily="1" charset="-122"/>
                <a:sym typeface="Wingdings" panose="05000000000000000000" pitchFamily="2" charset="2"/>
              </a:rPr>
              <a:t>分解对称正定矩阵</a:t>
            </a:r>
            <a:endParaRPr lang="en-US" altLang="zh-CN">
              <a:latin typeface="仿宋_GB2312" pitchFamily="1" charset="-122"/>
            </a:endParaRP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3563938" y="1484313"/>
          <a:ext cx="1038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r:id="rId3" imgW="520791" imgH="190734" progId="">
                  <p:embed/>
                </p:oleObj>
              </mc:Choice>
              <mc:Fallback>
                <p:oleObj r:id="rId3" imgW="520791" imgH="19073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84313"/>
                        <a:ext cx="10382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6659563" y="1628775"/>
          <a:ext cx="18716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r:id="rId5" imgW="990917" imgH="508317" progId="">
                  <p:embed/>
                </p:oleObj>
              </mc:Choice>
              <mc:Fallback>
                <p:oleObj r:id="rId5" imgW="990917" imgH="5083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628775"/>
                        <a:ext cx="18716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1692275" y="1916113"/>
          <a:ext cx="30051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r:id="rId7" imgW="1549717" imgH="228917" progId="">
                  <p:embed/>
                </p:oleObj>
              </mc:Choice>
              <mc:Fallback>
                <p:oleObj r:id="rId7" imgW="1549717" imgH="2289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16113"/>
                        <a:ext cx="30051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10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7" name="Rectangle 11"/>
          <p:cNvSpPr>
            <a:spLocks noChangeArrowheads="1"/>
          </p:cNvSpPr>
          <p:nvPr/>
        </p:nvSpPr>
        <p:spPr bwMode="auto">
          <a:xfrm>
            <a:off x="0" y="3395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7" name="Object 9"/>
          <p:cNvGraphicFramePr>
            <a:graphicFrameLocks noChangeAspect="1"/>
          </p:cNvGraphicFramePr>
          <p:nvPr/>
        </p:nvGraphicFramePr>
        <p:xfrm>
          <a:off x="4691063" y="2047875"/>
          <a:ext cx="39846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r:id="rId9" imgW="203341" imgH="152585" progId="">
                  <p:embed/>
                </p:oleObj>
              </mc:Choice>
              <mc:Fallback>
                <p:oleObj r:id="rId9" imgW="203341" imgH="15258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2047875"/>
                        <a:ext cx="398462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0"/>
          <p:cNvGraphicFramePr>
            <a:graphicFrameLocks noChangeAspect="1"/>
          </p:cNvGraphicFramePr>
          <p:nvPr/>
        </p:nvGraphicFramePr>
        <p:xfrm>
          <a:off x="1619250" y="3213100"/>
          <a:ext cx="6338888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r:id="rId11" imgW="4013517" imgH="940117" progId="">
                  <p:embed/>
                </p:oleObj>
              </mc:Choice>
              <mc:Fallback>
                <p:oleObj r:id="rId11" imgW="4013517" imgH="94011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3100"/>
                        <a:ext cx="6338888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1"/>
          <p:cNvGraphicFramePr>
            <a:graphicFrameLocks noChangeAspect="1"/>
          </p:cNvGraphicFramePr>
          <p:nvPr/>
        </p:nvGraphicFramePr>
        <p:xfrm>
          <a:off x="1258888" y="4941888"/>
          <a:ext cx="3962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r:id="rId13" imgW="1727517" imgH="432117" progId="">
                  <p:embed/>
                </p:oleObj>
              </mc:Choice>
              <mc:Fallback>
                <p:oleObj r:id="rId13" imgW="1727517" imgH="43211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3962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79388" y="2563813"/>
            <a:ext cx="8820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08013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设</a:t>
            </a:r>
            <a:r>
              <a:rPr lang="en-US" altLang="zh-CN" i="1">
                <a:latin typeface="楷体_GB2312" charset="-122"/>
              </a:rPr>
              <a:t>n</a:t>
            </a:r>
            <a:r>
              <a:rPr lang="zh-CN" altLang="en-US">
                <a:latin typeface="楷体_GB2312" charset="-122"/>
              </a:rPr>
              <a:t>阶对称正定矩阵</a:t>
            </a:r>
            <a:r>
              <a:rPr lang="en-US" altLang="zh-CN" i="1">
                <a:latin typeface="楷体_GB2312" charset="-122"/>
              </a:rPr>
              <a:t>A</a:t>
            </a:r>
            <a:r>
              <a:rPr lang="zh-CN" altLang="en-US">
                <a:latin typeface="楷体_GB2312" charset="-122"/>
              </a:rPr>
              <a:t>有分解       </a:t>
            </a:r>
            <a:r>
              <a:rPr lang="en-US" altLang="zh-CN">
                <a:latin typeface="楷体_GB2312" charset="-122"/>
              </a:rPr>
              <a:t>,</a:t>
            </a:r>
            <a:r>
              <a:rPr lang="zh-CN" altLang="en-US">
                <a:latin typeface="楷体_GB2312" charset="-122"/>
              </a:rPr>
              <a:t>先用待定系数法求</a:t>
            </a:r>
            <a:r>
              <a:rPr lang="en-US" altLang="zh-CN" i="1">
                <a:latin typeface="楷体_GB2312" charset="-122"/>
              </a:rPr>
              <a:t>L</a:t>
            </a:r>
            <a:r>
              <a:rPr lang="zh-CN" altLang="en-US">
                <a:latin typeface="楷体_GB2312" charset="-122"/>
              </a:rPr>
              <a:t>的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元素</a:t>
            </a:r>
            <a:endParaRPr lang="en-US" altLang="zh-CN">
              <a:latin typeface="楷体_GB2312" charset="-122"/>
            </a:endParaRPr>
          </a:p>
        </p:txBody>
      </p:sp>
      <p:graphicFrame>
        <p:nvGraphicFramePr>
          <p:cNvPr id="28680" name="Object 13"/>
          <p:cNvGraphicFramePr>
            <a:graphicFrameLocks noChangeAspect="1"/>
          </p:cNvGraphicFramePr>
          <p:nvPr/>
        </p:nvGraphicFramePr>
        <p:xfrm>
          <a:off x="4572000" y="2563813"/>
          <a:ext cx="10207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r:id="rId15" imgW="571569" imgH="228818" progId="">
                  <p:embed/>
                </p:oleObj>
              </mc:Choice>
              <mc:Fallback>
                <p:oleObj r:id="rId15" imgW="571569" imgH="228818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3813"/>
                        <a:ext cx="10207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4"/>
          <p:cNvGraphicFramePr>
            <a:graphicFrameLocks noChangeAspect="1"/>
          </p:cNvGraphicFramePr>
          <p:nvPr/>
        </p:nvGraphicFramePr>
        <p:xfrm>
          <a:off x="1331913" y="5878513"/>
          <a:ext cx="23574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r:id="rId17" imgW="1168717" imgH="241617" progId="">
                  <p:embed/>
                </p:oleObj>
              </mc:Choice>
              <mc:Fallback>
                <p:oleObj r:id="rId17" imgW="1168717" imgH="241617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78513"/>
                        <a:ext cx="23574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5"/>
          <p:cNvGraphicFramePr>
            <a:graphicFrameLocks noChangeAspect="1"/>
          </p:cNvGraphicFramePr>
          <p:nvPr/>
        </p:nvGraphicFramePr>
        <p:xfrm>
          <a:off x="8388350" y="5445125"/>
          <a:ext cx="352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r:id="rId19" imgW="139956" imgH="241512" progId="">
                  <p:embed/>
                </p:oleObj>
              </mc:Choice>
              <mc:Fallback>
                <p:oleObj r:id="rId19" imgW="139956" imgH="241512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5445125"/>
                        <a:ext cx="3524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6"/>
          <p:cNvGraphicFramePr>
            <a:graphicFrameLocks noChangeAspect="1"/>
          </p:cNvGraphicFramePr>
          <p:nvPr/>
        </p:nvGraphicFramePr>
        <p:xfrm>
          <a:off x="1476375" y="2924175"/>
          <a:ext cx="388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r:id="rId21" imgW="177963" imgH="241408" progId="">
                  <p:embed/>
                </p:oleObj>
              </mc:Choice>
              <mc:Fallback>
                <p:oleObj r:id="rId21" imgW="177963" imgH="241408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3889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25"/>
          <p:cNvSpPr>
            <a:spLocks noChangeArrowheads="1"/>
          </p:cNvSpPr>
          <p:nvPr/>
        </p:nvSpPr>
        <p:spPr bwMode="auto">
          <a:xfrm>
            <a:off x="0" y="476250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/>
              <a:t>Cholesky</a:t>
            </a:r>
            <a:r>
              <a:rPr lang="zh-CN" altLang="en-US" sz="2800">
                <a:latin typeface="楷体_GB2312" charset="-122"/>
              </a:rPr>
              <a:t>分解的具体步骤</a:t>
            </a:r>
            <a:r>
              <a:rPr lang="en-US" altLang="zh-CN" sz="2800">
                <a:latin typeface="楷体_GB2312" charset="-122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平方根法</a:t>
            </a:r>
            <a:r>
              <a:rPr lang="en-US" altLang="zh-CN" sz="2800">
                <a:latin typeface="楷体_GB2312" charset="-122"/>
              </a:rPr>
              <a:t>)</a:t>
            </a:r>
            <a:r>
              <a:rPr lang="zh-CN" altLang="en-US" sz="2800">
                <a:latin typeface="楷体_GB2312" charset="-122"/>
              </a:rPr>
              <a:t>：</a:t>
            </a:r>
          </a:p>
        </p:txBody>
      </p:sp>
      <p:sp>
        <p:nvSpPr>
          <p:cNvPr id="28690" name="Rectangle 28"/>
          <p:cNvSpPr>
            <a:spLocks noChangeArrowheads="1"/>
          </p:cNvSpPr>
          <p:nvPr/>
        </p:nvSpPr>
        <p:spPr bwMode="auto">
          <a:xfrm>
            <a:off x="395288" y="1484313"/>
            <a:ext cx="8569325" cy="496887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1" name="AutoShape 29"/>
          <p:cNvSpPr>
            <a:spLocks/>
          </p:cNvSpPr>
          <p:nvPr/>
        </p:nvSpPr>
        <p:spPr bwMode="auto">
          <a:xfrm>
            <a:off x="5292725" y="5373688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2" name="Rectangle 30"/>
          <p:cNvSpPr>
            <a:spLocks noChangeArrowheads="1"/>
          </p:cNvSpPr>
          <p:nvPr/>
        </p:nvSpPr>
        <p:spPr bwMode="auto">
          <a:xfrm>
            <a:off x="539750" y="1916113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>
                <a:latin typeface="仿宋_GB2312" pitchFamily="1" charset="-122"/>
                <a:sym typeface="Wingdings" panose="05000000000000000000" pitchFamily="2" charset="2"/>
              </a:rPr>
              <a:t>(2)</a:t>
            </a:r>
            <a:r>
              <a:rPr lang="zh-CN" altLang="en-US">
                <a:latin typeface="仿宋_GB2312" pitchFamily="1" charset="-122"/>
                <a:sym typeface="Wingdings" panose="05000000000000000000" pitchFamily="2" charset="2"/>
              </a:rPr>
              <a:t>分解</a:t>
            </a:r>
            <a:endParaRPr lang="en-US" altLang="zh-CN">
              <a:latin typeface="仿宋_GB2312" pitchFamily="1" charset="-122"/>
            </a:endParaRPr>
          </a:p>
        </p:txBody>
      </p:sp>
      <p:sp>
        <p:nvSpPr>
          <p:cNvPr id="28693" name="Rectangle 31"/>
          <p:cNvSpPr>
            <a:spLocks noChangeArrowheads="1"/>
          </p:cNvSpPr>
          <p:nvPr/>
        </p:nvSpPr>
        <p:spPr bwMode="auto">
          <a:xfrm>
            <a:off x="5003800" y="1941513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latin typeface="仿宋_GB2312" pitchFamily="1" charset="-122"/>
                <a:sym typeface="Wingdings" panose="05000000000000000000" pitchFamily="2" charset="2"/>
              </a:rPr>
              <a:t>求解方程组</a:t>
            </a:r>
            <a:endParaRPr lang="zh-CN" altLang="en-US">
              <a:latin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Rectangle 4"/>
          <p:cNvSpPr>
            <a:spLocks noChangeArrowheads="1"/>
          </p:cNvSpPr>
          <p:nvPr/>
        </p:nvSpPr>
        <p:spPr bwMode="auto">
          <a:xfrm>
            <a:off x="323850" y="765175"/>
            <a:ext cx="525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Cholesky</a:t>
            </a:r>
            <a:r>
              <a:rPr lang="zh-CN" altLang="en-US"/>
              <a:t>方法</a:t>
            </a:r>
            <a:r>
              <a:rPr lang="zh-CN" altLang="en-US">
                <a:latin typeface="楷体_GB2312" charset="-122"/>
              </a:rPr>
              <a:t>具体计算公式：</a:t>
            </a:r>
          </a:p>
        </p:txBody>
      </p:sp>
      <p:sp>
        <p:nvSpPr>
          <p:cNvPr id="29710" name="Rectangle 5"/>
          <p:cNvSpPr>
            <a:spLocks noChangeArrowheads="1"/>
          </p:cNvSpPr>
          <p:nvPr/>
        </p:nvSpPr>
        <p:spPr bwMode="auto">
          <a:xfrm>
            <a:off x="395288" y="1557338"/>
            <a:ext cx="173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仿宋_GB2312" pitchFamily="1" charset="-122"/>
              </a:rPr>
              <a:t>分解计算：</a:t>
            </a:r>
            <a:r>
              <a:rPr lang="zh-CN" altLang="en-US">
                <a:solidFill>
                  <a:srgbClr val="000099"/>
                </a:solidFill>
                <a:latin typeface="仿宋_GB2312" pitchFamily="1" charset="-122"/>
              </a:rPr>
              <a:t> </a:t>
            </a:r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195513" y="1557338"/>
          <a:ext cx="1041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r:id="rId3" imgW="597217" imgH="228917" progId="">
                  <p:embed/>
                </p:oleObj>
              </mc:Choice>
              <mc:Fallback>
                <p:oleObj r:id="rId3" imgW="597217" imgH="2289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557338"/>
                        <a:ext cx="1041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3348038" y="1557338"/>
          <a:ext cx="16589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r:id="rId5" imgW="863542" imgH="203429" progId="">
                  <p:embed/>
                </p:oleObj>
              </mc:Choice>
              <mc:Fallback>
                <p:oleObj r:id="rId5" imgW="863542" imgH="20342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57338"/>
                        <a:ext cx="165893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468313" y="3716338"/>
          <a:ext cx="32400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r:id="rId7" imgW="1397317" imgH="432117" progId="">
                  <p:embed/>
                </p:oleObj>
              </mc:Choice>
              <mc:Fallback>
                <p:oleObj r:id="rId7" imgW="1397317" imgH="4321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16338"/>
                        <a:ext cx="32400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1" name="Group 9"/>
          <p:cNvGrpSpPr>
            <a:grpSpLocks noChangeAspect="1"/>
          </p:cNvGrpSpPr>
          <p:nvPr/>
        </p:nvGrpSpPr>
        <p:grpSpPr bwMode="auto">
          <a:xfrm>
            <a:off x="468313" y="2205038"/>
            <a:ext cx="5111750" cy="1223962"/>
            <a:chOff x="0" y="0"/>
            <a:chExt cx="2983" cy="584"/>
          </a:xfrm>
        </p:grpSpPr>
        <p:graphicFrame>
          <p:nvGraphicFramePr>
            <p:cNvPr id="29707" name="Object 8"/>
            <p:cNvGraphicFramePr>
              <a:graphicFrameLocks noChangeAspect="1"/>
            </p:cNvGraphicFramePr>
            <p:nvPr/>
          </p:nvGraphicFramePr>
          <p:xfrm>
            <a:off x="0" y="0"/>
            <a:ext cx="194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1" r:id="rId9" imgW="1702117" imgH="432117" progId="">
                    <p:embed/>
                  </p:oleObj>
                </mc:Choice>
                <mc:Fallback>
                  <p:oleObj r:id="rId9" imgW="1702117" imgH="432117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4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9"/>
            <p:cNvGraphicFramePr>
              <a:graphicFrameLocks noChangeAspect="1"/>
            </p:cNvGraphicFramePr>
            <p:nvPr/>
          </p:nvGraphicFramePr>
          <p:xfrm>
            <a:off x="1316" y="356"/>
            <a:ext cx="166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2" r:id="rId11" imgW="1486217" imgH="203517" progId="">
                    <p:embed/>
                  </p:oleObj>
                </mc:Choice>
                <mc:Fallback>
                  <p:oleObj r:id="rId11" imgW="1486217" imgH="203517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356"/>
                          <a:ext cx="166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1" name="Object 10"/>
          <p:cNvGraphicFramePr>
            <a:graphicFrameLocks noChangeAspect="1"/>
          </p:cNvGraphicFramePr>
          <p:nvPr/>
        </p:nvGraphicFramePr>
        <p:xfrm>
          <a:off x="4319588" y="4797425"/>
          <a:ext cx="43195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r:id="rId13" imgW="2451417" imgH="432117" progId="">
                  <p:embed/>
                </p:oleObj>
              </mc:Choice>
              <mc:Fallback>
                <p:oleObj r:id="rId13" imgW="2451417" imgH="43211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797425"/>
                        <a:ext cx="43195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1"/>
          <p:cNvGraphicFramePr>
            <a:graphicFrameLocks noChangeAspect="1"/>
          </p:cNvGraphicFramePr>
          <p:nvPr/>
        </p:nvGraphicFramePr>
        <p:xfrm>
          <a:off x="4319588" y="5534025"/>
          <a:ext cx="48244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r:id="rId15" imgW="2743517" imgH="432117" progId="">
                  <p:embed/>
                </p:oleObj>
              </mc:Choice>
              <mc:Fallback>
                <p:oleObj r:id="rId15" imgW="2743517" imgH="43211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5534025"/>
                        <a:ext cx="48244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2"/>
          <p:cNvGraphicFramePr>
            <a:graphicFrameLocks noChangeAspect="1"/>
          </p:cNvGraphicFramePr>
          <p:nvPr/>
        </p:nvGraphicFramePr>
        <p:xfrm>
          <a:off x="1763713" y="5084763"/>
          <a:ext cx="18002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r:id="rId17" imgW="940117" imgH="508317" progId="">
                  <p:embed/>
                </p:oleObj>
              </mc:Choice>
              <mc:Fallback>
                <p:oleObj r:id="rId17" imgW="940117" imgH="50831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18002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3"/>
          <p:cNvGraphicFramePr>
            <a:graphicFrameLocks noChangeAspect="1"/>
          </p:cNvGraphicFramePr>
          <p:nvPr/>
        </p:nvGraphicFramePr>
        <p:xfrm>
          <a:off x="5808663" y="2038350"/>
          <a:ext cx="3009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r:id="rId19" imgW="1727517" imgH="432117" progId="">
                  <p:embed/>
                </p:oleObj>
              </mc:Choice>
              <mc:Fallback>
                <p:oleObj r:id="rId19" imgW="1727517" imgH="43211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2038350"/>
                        <a:ext cx="30099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4"/>
          <p:cNvGraphicFramePr>
            <a:graphicFrameLocks noChangeAspect="1"/>
          </p:cNvGraphicFramePr>
          <p:nvPr/>
        </p:nvGraphicFramePr>
        <p:xfrm>
          <a:off x="3851275" y="3983038"/>
          <a:ext cx="1873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r:id="rId21" imgW="914717" imgH="203517" progId="">
                  <p:embed/>
                </p:oleObj>
              </mc:Choice>
              <mc:Fallback>
                <p:oleObj r:id="rId21" imgW="914717" imgH="203517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983038"/>
                        <a:ext cx="1873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5"/>
          <p:cNvGraphicFramePr>
            <a:graphicFrameLocks noChangeAspect="1"/>
          </p:cNvGraphicFramePr>
          <p:nvPr/>
        </p:nvGraphicFramePr>
        <p:xfrm>
          <a:off x="6037263" y="2892425"/>
          <a:ext cx="25622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r:id="rId23" imgW="1269766" imgH="241512" progId="">
                  <p:embed/>
                </p:oleObj>
              </mc:Choice>
              <mc:Fallback>
                <p:oleObj r:id="rId23" imgW="1269766" imgH="241512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2892425"/>
                        <a:ext cx="2562225" cy="4429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Rectangle 27"/>
          <p:cNvSpPr>
            <a:spLocks noChangeArrowheads="1"/>
          </p:cNvSpPr>
          <p:nvPr/>
        </p:nvSpPr>
        <p:spPr bwMode="auto">
          <a:xfrm>
            <a:off x="323850" y="5300663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仿宋_GB2312" pitchFamily="1" charset="-122"/>
              </a:rPr>
              <a:t>求解：</a:t>
            </a:r>
            <a:r>
              <a:rPr lang="zh-CN" altLang="en-US">
                <a:solidFill>
                  <a:srgbClr val="000099"/>
                </a:solidFill>
                <a:latin typeface="仿宋_GB2312" pitchFamily="1" charset="-122"/>
              </a:rPr>
              <a:t> </a:t>
            </a:r>
          </a:p>
        </p:txBody>
      </p:sp>
      <p:sp>
        <p:nvSpPr>
          <p:cNvPr id="29713" name="Rectangle 29"/>
          <p:cNvSpPr>
            <a:spLocks noChangeArrowheads="1"/>
          </p:cNvSpPr>
          <p:nvPr/>
        </p:nvSpPr>
        <p:spPr bwMode="auto">
          <a:xfrm>
            <a:off x="5724525" y="1989138"/>
            <a:ext cx="3240088" cy="143986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4" name="AutoShape 30"/>
          <p:cNvSpPr>
            <a:spLocks noChangeArrowheads="1"/>
          </p:cNvSpPr>
          <p:nvPr/>
        </p:nvSpPr>
        <p:spPr bwMode="auto">
          <a:xfrm>
            <a:off x="5435600" y="2565400"/>
            <a:ext cx="288925" cy="287338"/>
          </a:xfrm>
          <a:prstGeom prst="leftArrow">
            <a:avLst>
              <a:gd name="adj1" fmla="val 50000"/>
              <a:gd name="adj2" fmla="val 25138"/>
            </a:avLst>
          </a:prstGeom>
          <a:solidFill>
            <a:srgbClr val="FF9900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5" name="AutoShape 31"/>
          <p:cNvSpPr>
            <a:spLocks noChangeArrowheads="1"/>
          </p:cNvSpPr>
          <p:nvPr/>
        </p:nvSpPr>
        <p:spPr bwMode="auto">
          <a:xfrm>
            <a:off x="3708400" y="5445125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FF9900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 txBox="1">
            <a:spLocks noGrp="1" noChangeArrowheads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A4E563-63AE-4F31-B012-5C03A9FA0CBC}" type="slidenum"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73025" y="450850"/>
            <a:ext cx="845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ea typeface="幼圆" panose="02010509060101010101" pitchFamily="49" charset="-122"/>
              </a:rPr>
              <a:t>古典</a:t>
            </a:r>
            <a:r>
              <a:rPr lang="zh-CN" altLang="en-US" sz="2800" dirty="0">
                <a:ea typeface="幼圆" panose="02010509060101010101" pitchFamily="49" charset="-122"/>
              </a:rPr>
              <a:t>迭代法的构造</a:t>
            </a:r>
          </a:p>
        </p:txBody>
      </p:sp>
      <p:sp>
        <p:nvSpPr>
          <p:cNvPr id="84996" name="AutoShape 2"/>
          <p:cNvSpPr>
            <a:spLocks noChangeArrowheads="1"/>
          </p:cNvSpPr>
          <p:nvPr/>
        </p:nvSpPr>
        <p:spPr bwMode="auto">
          <a:xfrm>
            <a:off x="2124075" y="3644900"/>
            <a:ext cx="288925" cy="1295400"/>
          </a:xfrm>
          <a:prstGeom prst="downArrow">
            <a:avLst>
              <a:gd name="adj1" fmla="val 50000"/>
              <a:gd name="adj2" fmla="val 11208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431800" y="1196975"/>
            <a:ext cx="8208963" cy="64135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ea typeface="幼圆" panose="02010509060101010101" pitchFamily="49" charset="-122"/>
              </a:rPr>
              <a:t>求解线性代数方程组的方法</a:t>
            </a:r>
          </a:p>
        </p:txBody>
      </p:sp>
      <p:sp>
        <p:nvSpPr>
          <p:cNvPr id="84998" name="Line 5"/>
          <p:cNvSpPr>
            <a:spLocks noChangeShapeType="1"/>
          </p:cNvSpPr>
          <p:nvPr/>
        </p:nvSpPr>
        <p:spPr bwMode="auto">
          <a:xfrm>
            <a:off x="4306888" y="1990725"/>
            <a:ext cx="0" cy="215900"/>
          </a:xfrm>
          <a:prstGeom prst="line">
            <a:avLst/>
          </a:prstGeom>
          <a:noFill/>
          <a:ln w="857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9" name="Line 6"/>
          <p:cNvSpPr>
            <a:spLocks noChangeShapeType="1"/>
          </p:cNvSpPr>
          <p:nvPr/>
        </p:nvSpPr>
        <p:spPr bwMode="auto">
          <a:xfrm flipV="1">
            <a:off x="2232025" y="2206625"/>
            <a:ext cx="4176713" cy="269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>
            <a:off x="2160588" y="2206625"/>
            <a:ext cx="288925" cy="646113"/>
          </a:xfrm>
          <a:prstGeom prst="downArrow">
            <a:avLst>
              <a:gd name="adj1" fmla="val 50546"/>
              <a:gd name="adj2" fmla="val 5531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5001" name="AutoShape 8"/>
          <p:cNvSpPr>
            <a:spLocks noChangeArrowheads="1"/>
          </p:cNvSpPr>
          <p:nvPr/>
        </p:nvSpPr>
        <p:spPr bwMode="auto">
          <a:xfrm>
            <a:off x="6192838" y="2220913"/>
            <a:ext cx="288925" cy="631825"/>
          </a:xfrm>
          <a:prstGeom prst="downArrow">
            <a:avLst>
              <a:gd name="adj1" fmla="val 50546"/>
              <a:gd name="adj2" fmla="val 5409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1331913" y="5013325"/>
            <a:ext cx="1728787" cy="8636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accent2"/>
                </a:solidFill>
                <a:ea typeface="幼圆" pitchFamily="1" charset="-122"/>
              </a:rPr>
              <a:t>中小规模问题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971550" y="2924175"/>
            <a:ext cx="2592388" cy="579438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a typeface="幼圆" panose="02010509060101010101" pitchFamily="49" charset="-122"/>
              </a:rPr>
              <a:t>直接法</a:t>
            </a:r>
          </a:p>
        </p:txBody>
      </p:sp>
      <p:sp>
        <p:nvSpPr>
          <p:cNvPr id="85004" name="Text Box 13"/>
          <p:cNvSpPr txBox="1">
            <a:spLocks noChangeArrowheads="1"/>
          </p:cNvSpPr>
          <p:nvPr/>
        </p:nvSpPr>
        <p:spPr bwMode="auto">
          <a:xfrm>
            <a:off x="4983163" y="2921000"/>
            <a:ext cx="2592387" cy="579438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a typeface="幼圆" panose="02010509060101010101" pitchFamily="49" charset="-122"/>
              </a:rPr>
              <a:t>迭代法</a:t>
            </a:r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5003800" y="5013325"/>
            <a:ext cx="2520950" cy="8636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2800">
                <a:solidFill>
                  <a:schemeClr val="accent2"/>
                </a:solidFill>
                <a:ea typeface="幼圆" pitchFamily="1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ea typeface="幼圆" pitchFamily="1" charset="-122"/>
              </a:rPr>
              <a:t>大规模，</a:t>
            </a:r>
          </a:p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accent2"/>
                </a:solidFill>
                <a:ea typeface="幼圆" pitchFamily="1" charset="-122"/>
              </a:rPr>
              <a:t>超大规模问题</a:t>
            </a:r>
            <a:r>
              <a:rPr lang="zh-CN" altLang="en-US" sz="2800">
                <a:solidFill>
                  <a:srgbClr val="990000"/>
                </a:solidFill>
                <a:ea typeface="幼圆" pitchFamily="1" charset="-122"/>
              </a:rPr>
              <a:t>      </a:t>
            </a:r>
          </a:p>
        </p:txBody>
      </p:sp>
      <p:sp>
        <p:nvSpPr>
          <p:cNvPr id="85006" name="AutoShape 2"/>
          <p:cNvSpPr>
            <a:spLocks noChangeArrowheads="1"/>
          </p:cNvSpPr>
          <p:nvPr/>
        </p:nvSpPr>
        <p:spPr bwMode="auto">
          <a:xfrm>
            <a:off x="6156325" y="3646488"/>
            <a:ext cx="288925" cy="1295400"/>
          </a:xfrm>
          <a:prstGeom prst="downArrow">
            <a:avLst>
              <a:gd name="adj1" fmla="val 50000"/>
              <a:gd name="adj2" fmla="val 11208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75" name="Text Box 19"/>
          <p:cNvSpPr txBox="1">
            <a:spLocks noChangeArrowheads="1"/>
          </p:cNvSpPr>
          <p:nvPr/>
        </p:nvSpPr>
        <p:spPr bwMode="auto">
          <a:xfrm>
            <a:off x="4140200" y="3573463"/>
            <a:ext cx="1727200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幼圆" panose="02010509060101010101" pitchFamily="49" charset="-122"/>
              </a:rPr>
              <a:t>古典方法</a:t>
            </a:r>
          </a:p>
        </p:txBody>
      </p:sp>
      <p:sp>
        <p:nvSpPr>
          <p:cNvPr id="40976" name="Text Box 19"/>
          <p:cNvSpPr txBox="1">
            <a:spLocks noChangeArrowheads="1"/>
          </p:cNvSpPr>
          <p:nvPr/>
        </p:nvSpPr>
        <p:spPr bwMode="auto">
          <a:xfrm>
            <a:off x="7092950" y="3573463"/>
            <a:ext cx="1727200" cy="457200"/>
          </a:xfrm>
          <a:prstGeom prst="rect">
            <a:avLst/>
          </a:prstGeom>
          <a:gradFill rotWithShape="1">
            <a:gsLst>
              <a:gs pos="0">
                <a:srgbClr val="737373"/>
              </a:gs>
              <a:gs pos="5000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幼圆" panose="02010509060101010101" pitchFamily="49" charset="-122"/>
              </a:rPr>
              <a:t>现代方法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 autoUpdateAnimBg="0"/>
      <p:bldP spid="4097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灯片编号占位符 2"/>
          <p:cNvSpPr txBox="1">
            <a:spLocks noGrp="1" noChangeArrowheads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A6F398-02B2-4A0F-AC3D-10FA2B11E30F}" type="slidenum"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3419475" y="1125538"/>
          <a:ext cx="9128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r:id="rId3" imgW="343080" imgH="131760" progId="">
                  <p:embed/>
                </p:oleObj>
              </mc:Choice>
              <mc:Fallback>
                <p:oleObj r:id="rId3" imgW="343080" imgH="131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125538"/>
                        <a:ext cx="91281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4"/>
          <p:cNvSpPr txBox="1">
            <a:spLocks noChangeArrowheads="1"/>
          </p:cNvSpPr>
          <p:nvPr/>
        </p:nvSpPr>
        <p:spPr bwMode="auto">
          <a:xfrm>
            <a:off x="971550" y="549275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线性方程组的一般形式为：</a:t>
            </a:r>
          </a:p>
        </p:txBody>
      </p:sp>
      <p:sp>
        <p:nvSpPr>
          <p:cNvPr id="34826" name="Text Box 5"/>
          <p:cNvSpPr txBox="1">
            <a:spLocks noChangeArrowheads="1"/>
          </p:cNvSpPr>
          <p:nvPr/>
        </p:nvSpPr>
        <p:spPr bwMode="auto">
          <a:xfrm>
            <a:off x="539750" y="1628775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如果       是非奇异的，则上式有唯一解。</a:t>
            </a:r>
          </a:p>
        </p:txBody>
      </p:sp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1196975" y="1511300"/>
          <a:ext cx="927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r:id="rId5" imgW="408960" imgH="138960" progId="">
                  <p:embed/>
                </p:oleObj>
              </mc:Choice>
              <mc:Fallback>
                <p:oleObj r:id="rId5" imgW="408960" imgH="1389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511300"/>
                        <a:ext cx="927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7"/>
          <p:cNvSpPr>
            <a:spLocks noChangeArrowheads="1"/>
          </p:cNvSpPr>
          <p:nvPr/>
        </p:nvSpPr>
        <p:spPr bwMode="auto">
          <a:xfrm>
            <a:off x="468313" y="476250"/>
            <a:ext cx="8135937" cy="17287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8" name="Text Box 8"/>
          <p:cNvSpPr txBox="1">
            <a:spLocks noChangeArrowheads="1"/>
          </p:cNvSpPr>
          <p:nvPr/>
        </p:nvSpPr>
        <p:spPr bwMode="auto">
          <a:xfrm>
            <a:off x="468313" y="2492375"/>
            <a:ext cx="813593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我们将通过一个具体线性方程组的例子来讲解迭代法。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取：</a:t>
            </a:r>
          </a:p>
        </p:txBody>
      </p:sp>
      <p:graphicFrame>
        <p:nvGraphicFramePr>
          <p:cNvPr id="34820" name="Object 9"/>
          <p:cNvGraphicFramePr>
            <a:graphicFrameLocks noChangeAspect="1"/>
          </p:cNvGraphicFramePr>
          <p:nvPr/>
        </p:nvGraphicFramePr>
        <p:xfrm>
          <a:off x="1476375" y="3284538"/>
          <a:ext cx="19018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r:id="rId7" imgW="722880" imgH="541080" progId="">
                  <p:embed/>
                </p:oleObj>
              </mc:Choice>
              <mc:Fallback>
                <p:oleObj r:id="rId7" imgW="722880" imgH="541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19018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0"/>
          <p:cNvGraphicFramePr>
            <a:graphicFrameLocks noChangeAspect="1"/>
          </p:cNvGraphicFramePr>
          <p:nvPr/>
        </p:nvGraphicFramePr>
        <p:xfrm>
          <a:off x="4679950" y="3268663"/>
          <a:ext cx="96361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r:id="rId9" imgW="365040" imgH="541080" progId="">
                  <p:embed/>
                </p:oleObj>
              </mc:Choice>
              <mc:Fallback>
                <p:oleObj r:id="rId9" imgW="365040" imgH="5410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268663"/>
                        <a:ext cx="963613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1"/>
          <p:cNvGraphicFramePr>
            <a:graphicFrameLocks noChangeAspect="1"/>
          </p:cNvGraphicFramePr>
          <p:nvPr/>
        </p:nvGraphicFramePr>
        <p:xfrm>
          <a:off x="2525713" y="4941888"/>
          <a:ext cx="25114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11" imgW="956160" imgH="541080" progId="">
                  <p:embed/>
                </p:oleObj>
              </mc:Choice>
              <mc:Fallback>
                <p:oleObj r:id="rId11" imgW="956160" imgH="5410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941888"/>
                        <a:ext cx="25114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2"/>
          <p:cNvSpPr txBox="1">
            <a:spLocks noChangeArrowheads="1"/>
          </p:cNvSpPr>
          <p:nvPr/>
        </p:nvSpPr>
        <p:spPr bwMode="auto">
          <a:xfrm>
            <a:off x="250825" y="5300663"/>
            <a:ext cx="2735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即线性方程组为：</a:t>
            </a:r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5076825" y="5229225"/>
            <a:ext cx="2376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  方程的精确解  </a:t>
            </a:r>
            <a:r>
              <a:rPr lang="en-US" altLang="zh-CN">
                <a:latin typeface="楷体_GB2312" charset="-122"/>
                <a:sym typeface="Wingdings" panose="05000000000000000000" pitchFamily="2" charset="2"/>
              </a:rPr>
              <a:t>(</a:t>
            </a:r>
            <a:r>
              <a:rPr lang="zh-CN" altLang="en-US">
                <a:latin typeface="楷体_GB2312" charset="-122"/>
              </a:rPr>
              <a:t>直接法计算</a:t>
            </a:r>
            <a:r>
              <a:rPr lang="en-US" altLang="zh-CN">
                <a:latin typeface="楷体_GB2312" charset="-122"/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34823" name="Object 14"/>
          <p:cNvGraphicFramePr>
            <a:graphicFrameLocks noChangeAspect="1"/>
          </p:cNvGraphicFramePr>
          <p:nvPr/>
        </p:nvGraphicFramePr>
        <p:xfrm>
          <a:off x="7764463" y="4868863"/>
          <a:ext cx="963612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r:id="rId13" imgW="365040" imgH="541080" progId="">
                  <p:embed/>
                </p:oleObj>
              </mc:Choice>
              <mc:Fallback>
                <p:oleObj r:id="rId13" imgW="365040" imgH="54108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3" y="4868863"/>
                        <a:ext cx="963612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灯片编号占位符 2"/>
          <p:cNvSpPr txBox="1">
            <a:spLocks noGrp="1" noChangeArrowheads="1"/>
          </p:cNvSpPr>
          <p:nvPr/>
        </p:nvSpPr>
        <p:spPr bwMode="auto">
          <a:xfrm>
            <a:off x="6877050" y="650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39F7D6-549C-4EBC-BEAB-6358EE49D109}" type="slidenum"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53" name="Text Box 3"/>
          <p:cNvSpPr txBox="1">
            <a:spLocks noChangeArrowheads="1"/>
          </p:cNvSpPr>
          <p:nvPr/>
        </p:nvSpPr>
        <p:spPr bwMode="auto">
          <a:xfrm>
            <a:off x="250825" y="476250"/>
            <a:ext cx="8388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          如果对该方程组进行变形，将变量              分别从三个方程中分离出来：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755650" y="1700213"/>
          <a:ext cx="23082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r:id="rId3" imgW="875880" imgH="541080" progId="">
                  <p:embed/>
                </p:oleObj>
              </mc:Choice>
              <mc:Fallback>
                <p:oleObj r:id="rId3" imgW="875880" imgH="541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23082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4643438" y="1268413"/>
          <a:ext cx="289242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r:id="rId5" imgW="1102320" imgH="950760" progId="">
                  <p:embed/>
                </p:oleObj>
              </mc:Choice>
              <mc:Fallback>
                <p:oleObj r:id="rId5" imgW="1102320" imgH="950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268413"/>
                        <a:ext cx="2892425" cy="247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AutoShape 6"/>
          <p:cNvSpPr>
            <a:spLocks noChangeArrowheads="1"/>
          </p:cNvSpPr>
          <p:nvPr/>
        </p:nvSpPr>
        <p:spPr bwMode="auto">
          <a:xfrm>
            <a:off x="3348038" y="2349500"/>
            <a:ext cx="1008062" cy="287338"/>
          </a:xfrm>
          <a:prstGeom prst="rightArrow">
            <a:avLst>
              <a:gd name="adj1" fmla="val 50000"/>
              <a:gd name="adj2" fmla="val 8770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4" name="Object 7"/>
          <p:cNvGraphicFramePr>
            <a:graphicFrameLocks noChangeAspect="1"/>
          </p:cNvGraphicFramePr>
          <p:nvPr/>
        </p:nvGraphicFramePr>
        <p:xfrm>
          <a:off x="5795963" y="476250"/>
          <a:ext cx="11160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r:id="rId7" imgW="423360" imgH="168120" progId="">
                  <p:embed/>
                </p:oleObj>
              </mc:Choice>
              <mc:Fallback>
                <p:oleObj r:id="rId7" imgW="423360" imgH="1681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6250"/>
                        <a:ext cx="11160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8"/>
          <p:cNvSpPr txBox="1">
            <a:spLocks noChangeArrowheads="1"/>
          </p:cNvSpPr>
          <p:nvPr/>
        </p:nvSpPr>
        <p:spPr bwMode="auto">
          <a:xfrm>
            <a:off x="7740650" y="23495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charset="-122"/>
              </a:rPr>
              <a:t>(1)</a:t>
            </a:r>
            <a:endParaRPr lang="zh-CN" altLang="en-US">
              <a:latin typeface="楷体_GB231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3860800"/>
            <a:ext cx="1597025" cy="1296988"/>
            <a:chOff x="0" y="0"/>
            <a:chExt cx="1006" cy="817"/>
          </a:xfrm>
        </p:grpSpPr>
        <p:sp>
          <p:nvSpPr>
            <p:cNvPr id="35870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36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latin typeface="Arial" panose="020B0604020202020204" pitchFamily="34" charset="0"/>
                </a:rPr>
                <a:t>令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latin typeface="Arial" panose="020B0604020202020204" pitchFamily="34" charset="0"/>
                </a:rPr>
                <a:t>初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latin typeface="Arial" panose="020B0604020202020204" pitchFamily="34" charset="0"/>
                </a:rPr>
                <a:t>值</a:t>
              </a:r>
            </a:p>
          </p:txBody>
        </p:sp>
        <p:graphicFrame>
          <p:nvGraphicFramePr>
            <p:cNvPr id="35851" name="Object 11"/>
            <p:cNvGraphicFramePr>
              <a:graphicFrameLocks noChangeAspect="1"/>
            </p:cNvGraphicFramePr>
            <p:nvPr/>
          </p:nvGraphicFramePr>
          <p:xfrm>
            <a:off x="318" y="46"/>
            <a:ext cx="688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4" r:id="rId9" imgW="481680" imgH="541080" progId="">
                    <p:embed/>
                  </p:oleObj>
                </mc:Choice>
                <mc:Fallback>
                  <p:oleObj r:id="rId9" imgW="481680" imgH="54108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46"/>
                          <a:ext cx="688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95513" y="3933825"/>
            <a:ext cx="2016125" cy="1279525"/>
            <a:chOff x="0" y="0"/>
            <a:chExt cx="1270" cy="806"/>
          </a:xfrm>
        </p:grpSpPr>
        <p:graphicFrame>
          <p:nvGraphicFramePr>
            <p:cNvPr id="35850" name="Object 13"/>
            <p:cNvGraphicFramePr>
              <a:graphicFrameLocks noChangeAspect="1"/>
            </p:cNvGraphicFramePr>
            <p:nvPr/>
          </p:nvGraphicFramePr>
          <p:xfrm>
            <a:off x="363" y="0"/>
            <a:ext cx="907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5" r:id="rId11" imgW="605880" imgH="541080" progId="">
                    <p:embed/>
                  </p:oleObj>
                </mc:Choice>
                <mc:Fallback>
                  <p:oleObj r:id="rId11" imgW="605880" imgH="54108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0"/>
                          <a:ext cx="907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9" name="AutoShape 14"/>
            <p:cNvSpPr>
              <a:spLocks noChangeArrowheads="1"/>
            </p:cNvSpPr>
            <p:nvPr/>
          </p:nvSpPr>
          <p:spPr bwMode="auto">
            <a:xfrm>
              <a:off x="0" y="317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427538" y="3933825"/>
            <a:ext cx="2232025" cy="1306513"/>
            <a:chOff x="0" y="0"/>
            <a:chExt cx="1406" cy="823"/>
          </a:xfrm>
        </p:grpSpPr>
        <p:graphicFrame>
          <p:nvGraphicFramePr>
            <p:cNvPr id="35849" name="Object 16"/>
            <p:cNvGraphicFramePr>
              <a:graphicFrameLocks noChangeAspect="1"/>
            </p:cNvGraphicFramePr>
            <p:nvPr/>
          </p:nvGraphicFramePr>
          <p:xfrm>
            <a:off x="363" y="0"/>
            <a:ext cx="1043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6" r:id="rId13" imgW="686160" imgH="541080" progId="">
                    <p:embed/>
                  </p:oleObj>
                </mc:Choice>
                <mc:Fallback>
                  <p:oleObj r:id="rId13" imgW="686160" imgH="54108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0"/>
                          <a:ext cx="1043" cy="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8" name="AutoShape 17"/>
            <p:cNvSpPr>
              <a:spLocks noChangeArrowheads="1"/>
            </p:cNvSpPr>
            <p:nvPr/>
          </p:nvSpPr>
          <p:spPr bwMode="auto">
            <a:xfrm>
              <a:off x="0" y="317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659563" y="3860800"/>
            <a:ext cx="2484437" cy="1404938"/>
            <a:chOff x="0" y="0"/>
            <a:chExt cx="1565" cy="885"/>
          </a:xfrm>
        </p:grpSpPr>
        <p:sp>
          <p:nvSpPr>
            <p:cNvPr id="35867" name="AutoShape 19"/>
            <p:cNvSpPr>
              <a:spLocks noChangeArrowheads="1"/>
            </p:cNvSpPr>
            <p:nvPr/>
          </p:nvSpPr>
          <p:spPr bwMode="auto">
            <a:xfrm>
              <a:off x="0" y="363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5848" name="Object 20"/>
            <p:cNvGraphicFramePr>
              <a:graphicFrameLocks noChangeAspect="1"/>
            </p:cNvGraphicFramePr>
            <p:nvPr/>
          </p:nvGraphicFramePr>
          <p:xfrm>
            <a:off x="363" y="0"/>
            <a:ext cx="1202" cy="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7" r:id="rId15" imgW="730080" imgH="541080" progId="">
                    <p:embed/>
                  </p:oleObj>
                </mc:Choice>
                <mc:Fallback>
                  <p:oleObj r:id="rId15" imgW="730080" imgH="541080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0"/>
                          <a:ext cx="1202" cy="8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187450" y="5229225"/>
            <a:ext cx="4070350" cy="1279525"/>
            <a:chOff x="0" y="0"/>
            <a:chExt cx="2564" cy="806"/>
          </a:xfrm>
        </p:grpSpPr>
        <p:graphicFrame>
          <p:nvGraphicFramePr>
            <p:cNvPr id="35846" name="Object 22"/>
            <p:cNvGraphicFramePr>
              <a:graphicFrameLocks noChangeAspect="1"/>
            </p:cNvGraphicFramePr>
            <p:nvPr/>
          </p:nvGraphicFramePr>
          <p:xfrm>
            <a:off x="1427" y="0"/>
            <a:ext cx="1137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8" r:id="rId17" imgW="759240" imgH="541080" progId="">
                    <p:embed/>
                  </p:oleObj>
                </mc:Choice>
                <mc:Fallback>
                  <p:oleObj r:id="rId17" imgW="759240" imgH="541080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0"/>
                          <a:ext cx="1137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64" name="Group 23"/>
            <p:cNvGrpSpPr>
              <a:grpSpLocks/>
            </p:cNvGrpSpPr>
            <p:nvPr/>
          </p:nvGrpSpPr>
          <p:grpSpPr bwMode="auto">
            <a:xfrm>
              <a:off x="0" y="271"/>
              <a:ext cx="1360" cy="230"/>
              <a:chOff x="0" y="0"/>
              <a:chExt cx="1360" cy="230"/>
            </a:xfrm>
          </p:grpSpPr>
          <p:sp>
            <p:nvSpPr>
              <p:cNvPr id="35865" name="AutoShape 24"/>
              <p:cNvSpPr>
                <a:spLocks noChangeArrowheads="1"/>
              </p:cNvSpPr>
              <p:nvPr/>
            </p:nvSpPr>
            <p:spPr bwMode="auto">
              <a:xfrm>
                <a:off x="0" y="46"/>
                <a:ext cx="362" cy="136"/>
              </a:xfrm>
              <a:prstGeom prst="rightArrow">
                <a:avLst>
                  <a:gd name="adj1" fmla="val 50000"/>
                  <a:gd name="adj2" fmla="val 66544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35847" name="Object 25"/>
              <p:cNvGraphicFramePr>
                <a:graphicFrameLocks noChangeAspect="1"/>
              </p:cNvGraphicFramePr>
              <p:nvPr/>
            </p:nvGraphicFramePr>
            <p:xfrm>
              <a:off x="454" y="0"/>
              <a:ext cx="531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99" r:id="rId19" imgW="131400" imgH="51120" progId="">
                      <p:embed/>
                    </p:oleObj>
                  </mc:Choice>
                  <mc:Fallback>
                    <p:oleObj r:id="rId19" imgW="131400" imgH="51120" progId="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" y="0"/>
                            <a:ext cx="531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6" name="AutoShape 26"/>
              <p:cNvSpPr>
                <a:spLocks noChangeArrowheads="1"/>
              </p:cNvSpPr>
              <p:nvPr/>
            </p:nvSpPr>
            <p:spPr bwMode="auto">
              <a:xfrm>
                <a:off x="998" y="46"/>
                <a:ext cx="362" cy="136"/>
              </a:xfrm>
              <a:prstGeom prst="rightArrow">
                <a:avLst>
                  <a:gd name="adj1" fmla="val 50000"/>
                  <a:gd name="adj2" fmla="val 66544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364163" y="5659438"/>
            <a:ext cx="2159000" cy="365125"/>
            <a:chOff x="0" y="0"/>
            <a:chExt cx="1360" cy="230"/>
          </a:xfrm>
        </p:grpSpPr>
        <p:sp>
          <p:nvSpPr>
            <p:cNvPr id="35862" name="AutoShape 28"/>
            <p:cNvSpPr>
              <a:spLocks noChangeArrowheads="1"/>
            </p:cNvSpPr>
            <p:nvPr/>
          </p:nvSpPr>
          <p:spPr bwMode="auto">
            <a:xfrm>
              <a:off x="0" y="46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3" name="AutoShape 29"/>
            <p:cNvSpPr>
              <a:spLocks noChangeArrowheads="1"/>
            </p:cNvSpPr>
            <p:nvPr/>
          </p:nvSpPr>
          <p:spPr bwMode="auto">
            <a:xfrm>
              <a:off x="998" y="46"/>
              <a:ext cx="362" cy="136"/>
            </a:xfrm>
            <a:prstGeom prst="rightArrow">
              <a:avLst>
                <a:gd name="adj1" fmla="val 50000"/>
                <a:gd name="adj2" fmla="val 6654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5845" name="Object 30"/>
            <p:cNvGraphicFramePr>
              <a:graphicFrameLocks noChangeAspect="1"/>
            </p:cNvGraphicFramePr>
            <p:nvPr/>
          </p:nvGraphicFramePr>
          <p:xfrm>
            <a:off x="408" y="0"/>
            <a:ext cx="53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0" r:id="rId21" imgW="131400" imgH="51120" progId="">
                    <p:embed/>
                  </p:oleObj>
                </mc:Choice>
                <mc:Fallback>
                  <p:oleObj r:id="rId21" imgW="131400" imgH="51120" progId="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0"/>
                          <a:ext cx="53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374900" y="1460500"/>
          <a:ext cx="3500438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r:id="rId3" imgW="1335960" imgH="950760" progId="">
                  <p:embed/>
                </p:oleObj>
              </mc:Choice>
              <mc:Fallback>
                <p:oleObj r:id="rId3" imgW="1335960" imgH="950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460500"/>
                        <a:ext cx="3500438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250825" y="811213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所以</a:t>
            </a:r>
            <a:r>
              <a:rPr lang="en-US" altLang="zh-CN">
                <a:latin typeface="Arial" panose="020B0604020202020204" pitchFamily="34" charset="0"/>
              </a:rPr>
              <a:t>(1)</a:t>
            </a:r>
            <a:r>
              <a:rPr lang="zh-CN" altLang="en-US">
                <a:latin typeface="Arial" panose="020B0604020202020204" pitchFamily="34" charset="0"/>
              </a:rPr>
              <a:t>式可以表示为迭代形式：</a:t>
            </a:r>
          </a:p>
        </p:txBody>
      </p:sp>
      <p:graphicFrame>
        <p:nvGraphicFramePr>
          <p:cNvPr id="36867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35713" y="2611438"/>
          <a:ext cx="16557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r:id="rId5" imgW="554760" imgH="138960" progId="">
                  <p:embed/>
                </p:oleObj>
              </mc:Choice>
              <mc:Fallback>
                <p:oleObj r:id="rId5" imgW="554760" imgH="138960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2611438"/>
                        <a:ext cx="16557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918450" y="3979863"/>
          <a:ext cx="1008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r:id="rId7" imgW="343080" imgH="131760" progId="">
                  <p:embed/>
                </p:oleObj>
              </mc:Choice>
              <mc:Fallback>
                <p:oleObj r:id="rId7" imgW="343080" imgH="131760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3979863"/>
                        <a:ext cx="10080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30213" y="3979863"/>
            <a:ext cx="838835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所以我们可以得到一个向量的序列        ，只要该序列当   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时有极限，那么这个极限就是该线性方程组的解。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719138" y="5564188"/>
            <a:ext cx="853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上面这种迭代求解线性方程组的方法称为</a:t>
            </a:r>
            <a:r>
              <a:rPr lang="en-US" altLang="zh-CN">
                <a:solidFill>
                  <a:srgbClr val="FF9900"/>
                </a:solidFill>
                <a:latin typeface="Arial" panose="020B0604020202020204" pitchFamily="34" charset="0"/>
              </a:rPr>
              <a:t>Jacobi</a:t>
            </a:r>
            <a:r>
              <a:rPr lang="zh-CN" altLang="en-US">
                <a:solidFill>
                  <a:srgbClr val="FF9900"/>
                </a:solidFill>
                <a:latin typeface="Arial" panose="020B0604020202020204" pitchFamily="34" charset="0"/>
              </a:rPr>
              <a:t>迭代法</a:t>
            </a:r>
            <a:r>
              <a:rPr lang="zh-CN" altLang="en-US">
                <a:latin typeface="Arial" panose="020B0604020202020204" pitchFamily="34" charset="0"/>
              </a:rPr>
              <a:t>。</a:t>
            </a:r>
          </a:p>
        </p:txBody>
      </p:sp>
      <p:graphicFrame>
        <p:nvGraphicFramePr>
          <p:cNvPr id="36869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10163" y="3979863"/>
          <a:ext cx="6492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r:id="rId9" imgW="284760" imgH="204840" progId="">
                  <p:embed/>
                </p:oleObj>
              </mc:Choice>
              <mc:Fallback>
                <p:oleObj r:id="rId9" imgW="284760" imgH="204840" progId="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979863"/>
                        <a:ext cx="6492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43213" y="908050"/>
          <a:ext cx="14398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r:id="rId3" imgW="343080" imgH="131760" progId="">
                  <p:embed/>
                </p:oleObj>
              </mc:Choice>
              <mc:Fallback>
                <p:oleObj r:id="rId3" imgW="343080" imgH="131760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08050"/>
                        <a:ext cx="14398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79613" y="1773238"/>
          <a:ext cx="39608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r:id="rId5" imgW="1277640" imgH="336240" progId="">
                  <p:embed/>
                </p:oleObj>
              </mc:Choice>
              <mc:Fallback>
                <p:oleObj r:id="rId5" imgW="1277640" imgH="336240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73238"/>
                        <a:ext cx="39608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0" y="476250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考虑线性方程组的一般形式：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79388" y="1412875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其中矩阵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为</a:t>
            </a:r>
            <a:r>
              <a:rPr lang="en-US" altLang="zh-CN">
                <a:latin typeface="Arial" panose="020B0604020202020204" pitchFamily="34" charset="0"/>
              </a:rPr>
              <a:t>n×n</a:t>
            </a:r>
            <a:r>
              <a:rPr lang="zh-CN" altLang="en-US">
                <a:latin typeface="Arial" panose="020B0604020202020204" pitchFamily="34" charset="0"/>
              </a:rPr>
              <a:t>阶方阵，则方程的分量形式为：</a:t>
            </a:r>
          </a:p>
        </p:txBody>
      </p:sp>
      <p:graphicFrame>
        <p:nvGraphicFramePr>
          <p:cNvPr id="45062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92275" y="2924175"/>
          <a:ext cx="6264275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r:id="rId7" imgW="2667317" imgH="1575117" progId="">
                  <p:embed/>
                </p:oleObj>
              </mc:Choice>
              <mc:Fallback>
                <p:oleObj r:id="rId7" imgW="2667317" imgH="1575117" progId="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24175"/>
                        <a:ext cx="6264275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79388" y="2781300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改写成：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42988" y="981075"/>
          <a:ext cx="7416800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r:id="rId3" imgW="4013517" imgH="1575117" progId="">
                  <p:embed/>
                </p:oleObj>
              </mc:Choice>
              <mc:Fallback>
                <p:oleObj r:id="rId3" imgW="4013517" imgH="1575117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7416800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0" y="476250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从而得到迭代公式：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0" y="4076700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上面式子就是一般形式的</a:t>
            </a:r>
            <a:r>
              <a:rPr lang="en-US" altLang="zh-CN">
                <a:latin typeface="Arial" panose="020B0604020202020204" pitchFamily="34" charset="0"/>
              </a:rPr>
              <a:t>Jacobi</a:t>
            </a:r>
            <a:r>
              <a:rPr lang="zh-CN" altLang="en-US">
                <a:latin typeface="Arial" panose="020B0604020202020204" pitchFamily="34" charset="0"/>
              </a:rPr>
              <a:t>迭代法，也可也记做：</a:t>
            </a:r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3891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11238" y="4868863"/>
          <a:ext cx="70485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r:id="rId5" imgW="3251517" imgH="444817" progId="">
                  <p:embed/>
                </p:oleObj>
              </mc:Choice>
              <mc:Fallback>
                <p:oleObj r:id="rId5" imgW="3251517" imgH="444817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868863"/>
                        <a:ext cx="70485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08175" y="4508500"/>
          <a:ext cx="323691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1688684" imgH="711208" progId="">
                  <p:embed/>
                </p:oleObj>
              </mc:Choice>
              <mc:Fallback>
                <p:oleObj r:id="rId3" imgW="1688684" imgH="71120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08500"/>
                        <a:ext cx="3236913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349500"/>
            <a:ext cx="8893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6600"/>
                </a:solidFill>
              </a:rPr>
              <a:t>基本思想方法：</a:t>
            </a:r>
            <a:r>
              <a:rPr lang="zh-CN" altLang="en-US" sz="2800">
                <a:latin typeface="Arial" panose="020B0604020202020204" pitchFamily="34" charset="0"/>
              </a:rPr>
              <a:t>由</a:t>
            </a:r>
            <a:r>
              <a:rPr lang="zh-CN" altLang="en-US" sz="2800">
                <a:solidFill>
                  <a:srgbClr val="FF6600"/>
                </a:solidFill>
                <a:latin typeface="Arial" panose="020B0604020202020204" pitchFamily="34" charset="0"/>
              </a:rPr>
              <a:t>行初等变换</a:t>
            </a:r>
            <a:r>
              <a:rPr lang="zh-CN" altLang="en-US" sz="2800">
                <a:latin typeface="Arial" panose="020B0604020202020204" pitchFamily="34" charset="0"/>
              </a:rPr>
              <a:t>将系数矩阵约化为三角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Arial" panose="020B0604020202020204" pitchFamily="34" charset="0"/>
              </a:rPr>
              <a:t>                         矩阵；用</a:t>
            </a:r>
            <a:r>
              <a:rPr lang="zh-CN" altLang="en-US" sz="2800">
                <a:solidFill>
                  <a:srgbClr val="FF6600"/>
                </a:solidFill>
                <a:latin typeface="Arial" panose="020B0604020202020204" pitchFamily="34" charset="0"/>
              </a:rPr>
              <a:t>回代</a:t>
            </a:r>
            <a:r>
              <a:rPr lang="zh-CN" altLang="en-US" sz="2800">
                <a:latin typeface="Arial" panose="020B0604020202020204" pitchFamily="34" charset="0"/>
              </a:rPr>
              <a:t>的方法求解方程组。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23850" y="3716338"/>
            <a:ext cx="611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457200" algn="l"/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latin typeface="楷体_GB2312" charset="-122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楷体_GB2312" charset="-122"/>
              </a:rPr>
              <a:t>1</a:t>
            </a:r>
            <a:r>
              <a:rPr lang="en-US" altLang="zh-CN">
                <a:solidFill>
                  <a:schemeClr val="hlink"/>
                </a:solidFill>
                <a:latin typeface="楷体_GB2312" charset="-122"/>
              </a:rPr>
              <a:t>  </a:t>
            </a:r>
            <a:r>
              <a:rPr lang="zh-CN" altLang="en-US">
                <a:latin typeface="楷体_GB2312" charset="-122"/>
              </a:rPr>
              <a:t>用消去法（高斯消元法）解方程组</a:t>
            </a:r>
          </a:p>
        </p:txBody>
      </p:sp>
      <p:sp>
        <p:nvSpPr>
          <p:cNvPr id="1029" name="Text Box 21"/>
          <p:cNvSpPr txBox="1">
            <a:spLocks noChangeArrowheads="1"/>
          </p:cNvSpPr>
          <p:nvPr/>
        </p:nvSpPr>
        <p:spPr bwMode="auto">
          <a:xfrm>
            <a:off x="539750" y="1630363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6600"/>
                </a:solidFill>
                <a:latin typeface="Arial" panose="020B0604020202020204" pitchFamily="34" charset="0"/>
              </a:rPr>
              <a:t>高斯消元法</a:t>
            </a:r>
            <a:r>
              <a:rPr lang="zh-CN" altLang="en-US" sz="2800">
                <a:latin typeface="Arial" panose="020B0604020202020204" pitchFamily="34" charset="0"/>
              </a:rPr>
              <a:t>是求解方程组的古典方法。</a:t>
            </a:r>
          </a:p>
        </p:txBody>
      </p:sp>
      <p:sp>
        <p:nvSpPr>
          <p:cNvPr id="1030" name="Text Box 22"/>
          <p:cNvSpPr txBox="1">
            <a:spLocks noChangeArrowheads="1"/>
          </p:cNvSpPr>
          <p:nvPr/>
        </p:nvSpPr>
        <p:spPr bwMode="auto">
          <a:xfrm>
            <a:off x="5651500" y="4940300"/>
            <a:ext cx="14700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</a:rPr>
              <a:t> (2.1)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2700338" y="765175"/>
            <a:ext cx="360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楷体_GB2312" charset="-122"/>
              </a:rPr>
              <a:t> </a:t>
            </a:r>
            <a:r>
              <a:rPr lang="zh-CN" altLang="en-US" sz="3200" dirty="0">
                <a:latin typeface="楷体_GB2312" charset="-122"/>
              </a:rPr>
              <a:t>高斯消元法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0" y="476250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在</a:t>
            </a:r>
            <a:r>
              <a:rPr lang="en-US" altLang="zh-CN">
                <a:latin typeface="Arial" panose="020B0604020202020204" pitchFamily="34" charset="0"/>
              </a:rPr>
              <a:t>Jacobi</a:t>
            </a:r>
            <a:r>
              <a:rPr lang="zh-CN" altLang="en-US">
                <a:latin typeface="Arial" panose="020B0604020202020204" pitchFamily="34" charset="0"/>
              </a:rPr>
              <a:t>迭代法中充分利用新值，可得到下面迭代：</a:t>
            </a:r>
          </a:p>
        </p:txBody>
      </p:sp>
      <p:graphicFrame>
        <p:nvGraphicFramePr>
          <p:cNvPr id="39938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1188" y="1052513"/>
          <a:ext cx="792162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r:id="rId3" imgW="4267517" imgH="1575117" progId="">
                  <p:embed/>
                </p:oleObj>
              </mc:Choice>
              <mc:Fallback>
                <p:oleObj r:id="rId3" imgW="4267517" imgH="1575117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7921625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0" y="4149725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上面这种迭代方法也叫做</a:t>
            </a:r>
            <a:r>
              <a:rPr lang="en-US" altLang="zh-CN">
                <a:latin typeface="Arial" panose="020B0604020202020204" pitchFamily="34" charset="0"/>
              </a:rPr>
              <a:t>Gauss-Seidel</a:t>
            </a:r>
            <a:r>
              <a:rPr lang="zh-CN" altLang="en-US">
                <a:latin typeface="Arial" panose="020B0604020202020204" pitchFamily="34" charset="0"/>
              </a:rPr>
              <a:t>迭代，也可以记为：</a:t>
            </a:r>
          </a:p>
        </p:txBody>
      </p:sp>
      <p:graphicFrame>
        <p:nvGraphicFramePr>
          <p:cNvPr id="3993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9750" y="4868863"/>
          <a:ext cx="835183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r:id="rId5" imgW="3365817" imgH="444817" progId="">
                  <p:embed/>
                </p:oleObj>
              </mc:Choice>
              <mc:Fallback>
                <p:oleObj r:id="rId5" imgW="3365817" imgH="444817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868863"/>
                        <a:ext cx="8351838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23495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方程组的精确解为</a:t>
            </a:r>
            <a:r>
              <a:rPr lang="en-US" altLang="zh-CN">
                <a:latin typeface="楷体_GB2312" charset="-122"/>
              </a:rPr>
              <a:t>x</a:t>
            </a:r>
            <a:r>
              <a:rPr lang="en-US" altLang="zh-CN" baseline="30000">
                <a:latin typeface="楷体_GB2312" charset="-122"/>
              </a:rPr>
              <a:t>*</a:t>
            </a:r>
            <a:r>
              <a:rPr lang="en-US" altLang="zh-CN">
                <a:latin typeface="楷体_GB2312" charset="-122"/>
              </a:rPr>
              <a:t>=(1,1,1)</a:t>
            </a:r>
            <a:r>
              <a:rPr lang="en-US" altLang="zh-CN" baseline="30000">
                <a:latin typeface="楷体_GB2312" charset="-122"/>
              </a:rPr>
              <a:t>T</a:t>
            </a:r>
            <a:r>
              <a:rPr lang="en-US" altLang="zh-CN">
                <a:latin typeface="楷体_GB2312" charset="-122"/>
              </a:rPr>
              <a:t>.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-322263" y="2997200"/>
            <a:ext cx="590232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    解  </a:t>
            </a:r>
            <a:r>
              <a:rPr lang="en-US" altLang="zh-CN">
                <a:latin typeface="楷体_GB2312" charset="-122"/>
              </a:rPr>
              <a:t>Jacobi</a:t>
            </a:r>
            <a:r>
              <a:rPr lang="zh-CN" altLang="en-US">
                <a:latin typeface="楷体_GB2312" charset="-122"/>
              </a:rPr>
              <a:t>迭代法计算公式为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411413" y="836613"/>
          <a:ext cx="316706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r:id="rId3" imgW="1397317" imgH="711517" progId="">
                  <p:embed/>
                </p:oleObj>
              </mc:Choice>
              <mc:Fallback>
                <p:oleObj r:id="rId3" imgW="1397317" imgH="7115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836613"/>
                        <a:ext cx="3167062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50825" y="3716338"/>
          <a:ext cx="486410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r:id="rId5" imgW="1740217" imgH="787717" progId="">
                  <p:embed/>
                </p:oleObj>
              </mc:Choice>
              <mc:Fallback>
                <p:oleObj r:id="rId5" imgW="1740217" imgH="7877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4864100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578475" y="2997200"/>
            <a:ext cx="3421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取初始向量</a:t>
            </a:r>
            <a:r>
              <a:rPr lang="en-US" altLang="zh-CN">
                <a:latin typeface="楷体_GB2312" charset="-122"/>
              </a:rPr>
              <a:t>x</a:t>
            </a:r>
            <a:r>
              <a:rPr lang="en-US" altLang="zh-CN" baseline="30000">
                <a:latin typeface="楷体_GB2312" charset="-122"/>
              </a:rPr>
              <a:t>(0)</a:t>
            </a:r>
            <a:r>
              <a:rPr lang="en-US" altLang="zh-CN">
                <a:latin typeface="楷体_GB2312" charset="-122"/>
              </a:rPr>
              <a:t>=(0,0,0)</a:t>
            </a:r>
            <a:r>
              <a:rPr lang="en-US" altLang="zh-CN" baseline="30000">
                <a:latin typeface="楷体_GB2312" charset="-122"/>
              </a:rPr>
              <a:t>T</a:t>
            </a:r>
            <a:r>
              <a:rPr lang="en-US" altLang="zh-CN">
                <a:latin typeface="楷体_GB2312" charset="-122"/>
              </a:rPr>
              <a:t>,</a:t>
            </a:r>
            <a:r>
              <a:rPr lang="zh-CN" altLang="en-US">
                <a:latin typeface="楷体_GB2312" charset="-122"/>
              </a:rPr>
              <a:t>迭代可得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5503863" y="4365625"/>
          <a:ext cx="3495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r:id="rId7" imgW="1765617" imgH="241617" progId="">
                  <p:embed/>
                </p:oleObj>
              </mc:Choice>
              <mc:Fallback>
                <p:oleObj r:id="rId7" imgW="1765617" imgH="2416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4365625"/>
                        <a:ext cx="34956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5580063" y="5373688"/>
          <a:ext cx="3419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r:id="rId9" imgW="1930717" imgH="241617" progId="">
                  <p:embed/>
                </p:oleObj>
              </mc:Choice>
              <mc:Fallback>
                <p:oleObj r:id="rId9" imgW="1930717" imgH="2416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373688"/>
                        <a:ext cx="3419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50825" y="476250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例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：利用</a:t>
            </a:r>
            <a:r>
              <a:rPr lang="en-US" altLang="zh-CN">
                <a:latin typeface="Arial" panose="020B0604020202020204" pitchFamily="34" charset="0"/>
              </a:rPr>
              <a:t>Jacobi</a:t>
            </a:r>
            <a:r>
              <a:rPr lang="zh-CN" altLang="en-US">
                <a:latin typeface="Arial" panose="020B0604020202020204" pitchFamily="34" charset="0"/>
              </a:rPr>
              <a:t>法和</a:t>
            </a:r>
            <a:r>
              <a:rPr lang="en-US" altLang="zh-CN">
                <a:latin typeface="Arial" panose="020B0604020202020204" pitchFamily="34" charset="0"/>
              </a:rPr>
              <a:t>Gauss-Seidel</a:t>
            </a:r>
            <a:r>
              <a:rPr lang="zh-CN" altLang="en-US">
                <a:latin typeface="Arial" panose="020B0604020202020204" pitchFamily="34" charset="0"/>
              </a:rPr>
              <a:t>法求解线性方程组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5364163" y="2852738"/>
            <a:ext cx="3635375" cy="36004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7091363" y="3860800"/>
            <a:ext cx="288925" cy="504825"/>
          </a:xfrm>
          <a:prstGeom prst="downArrow">
            <a:avLst>
              <a:gd name="adj1" fmla="val 50000"/>
              <a:gd name="adj2" fmla="val 43681"/>
            </a:avLst>
          </a:prstGeom>
          <a:gradFill rotWithShape="1">
            <a:gsLst>
              <a:gs pos="0">
                <a:srgbClr val="FF6600"/>
              </a:gs>
              <a:gs pos="50000">
                <a:srgbClr val="CC3300"/>
              </a:gs>
              <a:gs pos="100000">
                <a:srgbClr val="FF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7091363" y="4797425"/>
            <a:ext cx="288925" cy="504825"/>
          </a:xfrm>
          <a:prstGeom prst="downArrow">
            <a:avLst>
              <a:gd name="adj1" fmla="val 50000"/>
              <a:gd name="adj2" fmla="val 43681"/>
            </a:avLst>
          </a:prstGeom>
          <a:gradFill rotWithShape="1">
            <a:gsLst>
              <a:gs pos="0">
                <a:srgbClr val="FF6600"/>
              </a:gs>
              <a:gs pos="50000">
                <a:srgbClr val="CC3300"/>
              </a:gs>
              <a:gs pos="100000">
                <a:srgbClr val="FF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1" name="AutoShape 13"/>
          <p:cNvSpPr>
            <a:spLocks noChangeArrowheads="1"/>
          </p:cNvSpPr>
          <p:nvPr/>
        </p:nvSpPr>
        <p:spPr bwMode="auto">
          <a:xfrm>
            <a:off x="7091363" y="5805488"/>
            <a:ext cx="288925" cy="504825"/>
          </a:xfrm>
          <a:prstGeom prst="downArrow">
            <a:avLst>
              <a:gd name="adj1" fmla="val 50000"/>
              <a:gd name="adj2" fmla="val 43681"/>
            </a:avLst>
          </a:prstGeom>
          <a:gradFill rotWithShape="1">
            <a:gsLst>
              <a:gs pos="0">
                <a:srgbClr val="FF6600"/>
              </a:gs>
              <a:gs pos="50000">
                <a:srgbClr val="CC3300"/>
              </a:gs>
              <a:gs pos="100000">
                <a:srgbClr val="FF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34" grpId="0" autoUpdateAnimBg="0"/>
      <p:bldP spid="48138" grpId="0" animBg="1" autoUpdateAnimBg="0"/>
      <p:bldP spid="48139" grpId="0" animBg="1" autoUpdateAnimBg="0"/>
      <p:bldP spid="48140" grpId="0" animBg="1" autoUpdateAnimBg="0"/>
      <p:bldP spid="48141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Group 2"/>
          <p:cNvGraphicFramePr>
            <a:graphicFrameLocks noGrp="1"/>
          </p:cNvGraphicFramePr>
          <p:nvPr>
            <p:ph idx="4294967295"/>
          </p:nvPr>
        </p:nvGraphicFramePr>
        <p:xfrm>
          <a:off x="468313" y="981075"/>
          <a:ext cx="8229600" cy="4537075"/>
        </p:xfrm>
        <a:graphic>
          <a:graphicData uri="http://schemas.openxmlformats.org/drawingml/2006/table">
            <a:tbl>
              <a:tblPr/>
              <a:tblGrid>
                <a:gridCol w="930275"/>
                <a:gridCol w="1789112"/>
                <a:gridCol w="1876425"/>
                <a:gridCol w="1916113"/>
                <a:gridCol w="1717675"/>
              </a:tblGrid>
              <a:tr h="80645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endParaRPr kumimoji="0" lang="en-US" altLang="zh-CN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endParaRPr kumimoji="0" lang="en-US" altLang="zh-CN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-x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‖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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0.9906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1.01159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1.000251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0.9982364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1.055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0.9645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0.9953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1.005795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1.0001255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0.9906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1.01159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1.000251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0.9982364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0.071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0.0355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0.01159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0.005795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0.0017636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0" y="5516563"/>
            <a:ext cx="9144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可见</a:t>
            </a:r>
            <a:r>
              <a:rPr lang="en-US" altLang="zh-CN">
                <a:latin typeface="楷体_GB2312" charset="-122"/>
              </a:rPr>
              <a:t>,</a:t>
            </a:r>
            <a:r>
              <a:rPr lang="zh-CN" altLang="en-US">
                <a:latin typeface="楷体_GB2312" charset="-122"/>
              </a:rPr>
              <a:t>迭代序列逐次收敛于方程组的解</a:t>
            </a:r>
            <a:r>
              <a:rPr lang="en-US" altLang="zh-CN">
                <a:latin typeface="楷体_GB2312" charset="-122"/>
              </a:rPr>
              <a:t>, </a:t>
            </a:r>
            <a:r>
              <a:rPr lang="zh-CN" altLang="en-US">
                <a:latin typeface="楷体_GB2312" charset="-122"/>
              </a:rPr>
              <a:t>而且迭代</a:t>
            </a:r>
            <a:r>
              <a:rPr lang="en-US" altLang="zh-CN">
                <a:latin typeface="楷体_GB2312" charset="-122"/>
              </a:rPr>
              <a:t>7</a:t>
            </a:r>
            <a:r>
              <a:rPr lang="zh-CN" altLang="en-US">
                <a:latin typeface="楷体_GB2312" charset="-122"/>
              </a:rPr>
              <a:t>次得到精确到小数点后两位的近似解</a:t>
            </a:r>
            <a:r>
              <a:rPr lang="en-US" altLang="zh-CN">
                <a:latin typeface="楷体_GB2312" charset="-122"/>
              </a:rPr>
              <a:t>.</a:t>
            </a: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0" y="47625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计算结果列表如下</a:t>
            </a:r>
            <a:r>
              <a:rPr lang="en-US" altLang="zh-CN" sz="2800">
                <a:latin typeface="楷体_GB231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0" y="333375"/>
            <a:ext cx="507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latin typeface="楷体_GB2312" charset="-122"/>
              </a:rPr>
              <a:t>Gauss-Seidel</a:t>
            </a:r>
            <a:r>
              <a:rPr lang="zh-CN" altLang="en-US">
                <a:latin typeface="楷体_GB2312" charset="-122"/>
              </a:rPr>
              <a:t>迭代法的计算公式为</a:t>
            </a:r>
            <a:r>
              <a:rPr lang="en-US" altLang="zh-CN">
                <a:latin typeface="楷体_GB2312" charset="-122"/>
              </a:rPr>
              <a:t>: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2492375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同样取初始向量</a:t>
            </a:r>
            <a:r>
              <a:rPr lang="en-US" altLang="zh-CN">
                <a:latin typeface="楷体_GB2312" charset="-122"/>
              </a:rPr>
              <a:t>x</a:t>
            </a:r>
            <a:r>
              <a:rPr lang="en-US" altLang="zh-CN" baseline="30000">
                <a:latin typeface="楷体_GB2312" charset="-122"/>
              </a:rPr>
              <a:t>(0)</a:t>
            </a:r>
            <a:r>
              <a:rPr lang="en-US" altLang="zh-CN">
                <a:latin typeface="楷体_GB2312" charset="-122"/>
              </a:rPr>
              <a:t>=(0,0,0)</a:t>
            </a:r>
            <a:r>
              <a:rPr lang="en-US" altLang="zh-CN" baseline="30000">
                <a:latin typeface="楷体_GB2312" charset="-122"/>
              </a:rPr>
              <a:t>T</a:t>
            </a:r>
            <a:r>
              <a:rPr lang="en-US" altLang="zh-CN">
                <a:latin typeface="楷体_GB2312" charset="-122"/>
              </a:rPr>
              <a:t>, </a:t>
            </a:r>
            <a:r>
              <a:rPr lang="zh-CN" altLang="en-US">
                <a:latin typeface="楷体_GB2312" charset="-122"/>
              </a:rPr>
              <a:t>计算结果为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0" y="5300663"/>
            <a:ext cx="91440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    </a:t>
            </a:r>
            <a:r>
              <a:rPr lang="zh-CN" altLang="en-US">
                <a:latin typeface="楷体_GB2312" charset="-122"/>
              </a:rPr>
              <a:t>由计算结果可见</a:t>
            </a:r>
            <a:r>
              <a:rPr lang="en-US" altLang="zh-CN">
                <a:latin typeface="楷体_GB2312" charset="-122"/>
              </a:rPr>
              <a:t>,Gauss-Seidel</a:t>
            </a:r>
            <a:r>
              <a:rPr lang="zh-CN" altLang="en-US">
                <a:latin typeface="楷体_GB2312" charset="-122"/>
              </a:rPr>
              <a:t>迭代法收敛较快</a:t>
            </a:r>
            <a:r>
              <a:rPr lang="en-US" altLang="zh-CN">
                <a:latin typeface="楷体_GB2312" charset="-122"/>
              </a:rPr>
              <a:t>.</a:t>
            </a:r>
            <a:r>
              <a:rPr lang="zh-CN" altLang="en-US">
                <a:latin typeface="楷体_GB2312" charset="-122"/>
              </a:rPr>
              <a:t>取精确到小数点后两位的近似解</a:t>
            </a:r>
            <a:r>
              <a:rPr lang="en-US" altLang="zh-CN">
                <a:latin typeface="楷体_GB2312" charset="-122"/>
              </a:rPr>
              <a:t>,Gauss-Seidel</a:t>
            </a:r>
            <a:r>
              <a:rPr lang="zh-CN" altLang="en-US">
                <a:latin typeface="楷体_GB2312" charset="-122"/>
              </a:rPr>
              <a:t>迭代法只需迭代</a:t>
            </a:r>
            <a:r>
              <a:rPr lang="en-US" altLang="zh-CN">
                <a:latin typeface="楷体_GB2312" charset="-122"/>
              </a:rPr>
              <a:t>3</a:t>
            </a:r>
            <a:r>
              <a:rPr lang="zh-CN" altLang="en-US">
                <a:latin typeface="楷体_GB2312" charset="-122"/>
              </a:rPr>
              <a:t>次</a:t>
            </a:r>
            <a:r>
              <a:rPr lang="en-US" altLang="zh-CN">
                <a:latin typeface="楷体_GB2312" charset="-122"/>
              </a:rPr>
              <a:t>,</a:t>
            </a:r>
            <a:r>
              <a:rPr lang="zh-CN" altLang="en-US">
                <a:latin typeface="楷体_GB2312" charset="-122"/>
              </a:rPr>
              <a:t>而</a:t>
            </a:r>
            <a:r>
              <a:rPr lang="en-US" altLang="zh-CN">
                <a:latin typeface="楷体_GB2312" charset="-122"/>
              </a:rPr>
              <a:t>Jacobi</a:t>
            </a:r>
            <a:r>
              <a:rPr lang="zh-CN" altLang="en-US">
                <a:latin typeface="楷体_GB2312" charset="-122"/>
              </a:rPr>
              <a:t>迭代法需要迭代</a:t>
            </a:r>
            <a:r>
              <a:rPr lang="en-US" altLang="zh-CN">
                <a:latin typeface="楷体_GB2312" charset="-122"/>
              </a:rPr>
              <a:t>7</a:t>
            </a:r>
            <a:r>
              <a:rPr lang="zh-CN" altLang="en-US">
                <a:latin typeface="楷体_GB2312" charset="-122"/>
              </a:rPr>
              <a:t>次</a:t>
            </a:r>
            <a:r>
              <a:rPr lang="en-US" altLang="zh-CN">
                <a:latin typeface="楷体_GB2312" charset="-122"/>
              </a:rPr>
              <a:t>.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555875" y="874713"/>
          <a:ext cx="4176713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r:id="rId3" imgW="1918017" imgH="787717" progId="">
                  <p:embed/>
                </p:oleObj>
              </mc:Choice>
              <mc:Fallback>
                <p:oleObj r:id="rId3" imgW="1918017" imgH="7877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874713"/>
                        <a:ext cx="4176713" cy="171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Group 6"/>
          <p:cNvGraphicFramePr>
            <a:graphicFrameLocks noGrp="1"/>
          </p:cNvGraphicFramePr>
          <p:nvPr/>
        </p:nvGraphicFramePr>
        <p:xfrm>
          <a:off x="539750" y="3068638"/>
          <a:ext cx="8280400" cy="2292350"/>
        </p:xfrm>
        <a:graphic>
          <a:graphicData uri="http://schemas.openxmlformats.org/drawingml/2006/table">
            <a:tbl>
              <a:tblPr/>
              <a:tblGrid>
                <a:gridCol w="1008063"/>
                <a:gridCol w="1728787"/>
                <a:gridCol w="1887538"/>
                <a:gridCol w="1927225"/>
                <a:gridCol w="1728787"/>
              </a:tblGrid>
              <a:tr h="5175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endParaRPr kumimoji="0" lang="en-US" altLang="zh-CN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endParaRPr kumimoji="0" lang="en-US" altLang="zh-CN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-x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‖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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4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1.0634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0.9951044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0.78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1.02048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0.99527568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0.987516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1.00190686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0.0634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0.0048956  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0" y="333375"/>
            <a:ext cx="7596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为了进一步研究</a:t>
            </a:r>
            <a:r>
              <a:rPr lang="en-US" altLang="zh-CN">
                <a:latin typeface="楷体_GB2312" charset="-122"/>
              </a:rPr>
              <a:t>,</a:t>
            </a:r>
            <a:r>
              <a:rPr lang="zh-CN" altLang="en-US">
                <a:latin typeface="楷体_GB2312" charset="-122"/>
              </a:rPr>
              <a:t>从矩阵角度来讨论上述迭代法</a:t>
            </a:r>
            <a:r>
              <a:rPr lang="en-US" altLang="zh-CN">
                <a:latin typeface="楷体_GB2312" charset="-122"/>
              </a:rPr>
              <a:t>.</a:t>
            </a:r>
            <a:r>
              <a:rPr lang="en-US" altLang="zh-CN" sz="2800">
                <a:solidFill>
                  <a:schemeClr val="tx1"/>
                </a:solidFill>
                <a:latin typeface="楷体_GB2312" charset="-122"/>
              </a:rPr>
              <a:t> 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765175"/>
            <a:ext cx="421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对线性方程组</a:t>
            </a:r>
            <a:r>
              <a:rPr lang="en-US" altLang="zh-CN">
                <a:latin typeface="楷体_GB2312" charset="-122"/>
              </a:rPr>
              <a:t>Ax=b,</a:t>
            </a:r>
            <a:r>
              <a:rPr lang="zh-CN" altLang="en-US">
                <a:latin typeface="楷体_GB2312" charset="-122"/>
              </a:rPr>
              <a:t>记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195513" y="1268413"/>
            <a:ext cx="377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楷体_GB2312" charset="-122"/>
              </a:rPr>
              <a:t>D=diag(a</a:t>
            </a:r>
            <a:r>
              <a:rPr lang="en-US" altLang="zh-CN" sz="2800" baseline="-25000">
                <a:latin typeface="楷体_GB2312" charset="-122"/>
              </a:rPr>
              <a:t>11</a:t>
            </a:r>
            <a:r>
              <a:rPr lang="en-US" altLang="zh-CN" sz="2800">
                <a:latin typeface="楷体_GB2312" charset="-122"/>
              </a:rPr>
              <a:t>,a</a:t>
            </a:r>
            <a:r>
              <a:rPr lang="en-US" altLang="zh-CN" sz="2800" baseline="-25000">
                <a:latin typeface="楷体_GB2312" charset="-122"/>
              </a:rPr>
              <a:t>22</a:t>
            </a:r>
            <a:r>
              <a:rPr lang="en-US" altLang="zh-CN" sz="2800">
                <a:latin typeface="楷体_GB2312" charset="-122"/>
              </a:rPr>
              <a:t>,</a:t>
            </a:r>
            <a:r>
              <a:rPr lang="en-US" altLang="zh-CN" sz="2800"/>
              <a:t>…</a:t>
            </a:r>
            <a:r>
              <a:rPr lang="en-US" altLang="zh-CN" sz="2800">
                <a:latin typeface="楷体_GB2312" charset="-122"/>
              </a:rPr>
              <a:t>,a</a:t>
            </a:r>
            <a:r>
              <a:rPr lang="en-US" altLang="zh-CN" sz="2800" baseline="-25000">
                <a:latin typeface="楷体_GB2312" charset="-122"/>
              </a:rPr>
              <a:t>nn</a:t>
            </a:r>
            <a:r>
              <a:rPr lang="en-US" altLang="zh-CN" sz="2800">
                <a:latin typeface="楷体_GB2312" charset="-122"/>
              </a:rPr>
              <a:t>)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611188" y="1792288"/>
          <a:ext cx="338455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r:id="rId3" imgW="1943417" imgH="1168717" progId="">
                  <p:embed/>
                </p:oleObj>
              </mc:Choice>
              <mc:Fallback>
                <p:oleObj r:id="rId3" imgW="1943417" imgH="11687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92288"/>
                        <a:ext cx="3384550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4859338" y="1844675"/>
          <a:ext cx="3744912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r:id="rId5" imgW="2006917" imgH="1143317" progId="">
                  <p:embed/>
                </p:oleObj>
              </mc:Choice>
              <mc:Fallback>
                <p:oleObj r:id="rId5" imgW="2006917" imgH="11433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844675"/>
                        <a:ext cx="3744912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0" y="4005263"/>
            <a:ext cx="5148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则有              </a:t>
            </a:r>
            <a:r>
              <a:rPr lang="en-US" altLang="zh-CN" sz="2800">
                <a:latin typeface="楷体_GB2312" charset="-122"/>
              </a:rPr>
              <a:t>A=D-L-U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0" y="4811713"/>
            <a:ext cx="91440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于是线性方程组 </a:t>
            </a:r>
            <a:r>
              <a:rPr lang="en-US" altLang="zh-CN" sz="2800">
                <a:latin typeface="楷体_GB2312" charset="-122"/>
              </a:rPr>
              <a:t>Ax=b </a:t>
            </a:r>
            <a:r>
              <a:rPr lang="zh-CN" altLang="en-US" sz="2800">
                <a:latin typeface="楷体_GB2312" charset="-122"/>
              </a:rPr>
              <a:t>可写成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                 </a:t>
            </a:r>
            <a:r>
              <a:rPr lang="en-US" altLang="zh-CN" sz="2800">
                <a:latin typeface="楷体_GB2312" charset="-122"/>
              </a:rPr>
              <a:t>(D-L-U)x=b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5589588"/>
            <a:ext cx="91440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等价于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     </a:t>
            </a:r>
            <a:r>
              <a:rPr lang="en-US" altLang="zh-CN" sz="2800">
                <a:latin typeface="楷体_GB2312" charset="-122"/>
              </a:rPr>
              <a:t>Dx=(L+U)x+b   </a:t>
            </a:r>
            <a:r>
              <a:rPr lang="zh-CN" altLang="en-US" sz="2800">
                <a:latin typeface="楷体_GB2312" charset="-122"/>
              </a:rPr>
              <a:t>或   </a:t>
            </a:r>
            <a:r>
              <a:rPr lang="en-US" altLang="zh-CN" sz="2800">
                <a:latin typeface="楷体_GB2312" charset="-122"/>
              </a:rPr>
              <a:t>x=D</a:t>
            </a:r>
            <a:r>
              <a:rPr lang="en-US" altLang="zh-CN" sz="2800" baseline="30000">
                <a:latin typeface="楷体_GB2312" charset="-122"/>
              </a:rPr>
              <a:t>-1</a:t>
            </a:r>
            <a:r>
              <a:rPr lang="en-US" altLang="zh-CN" sz="2800">
                <a:latin typeface="楷体_GB2312" charset="-122"/>
              </a:rPr>
              <a:t>(L+U)x+D</a:t>
            </a:r>
            <a:r>
              <a:rPr lang="en-US" altLang="zh-CN" sz="2800" baseline="30000">
                <a:latin typeface="楷体_GB2312" charset="-122"/>
              </a:rPr>
              <a:t>-1</a:t>
            </a:r>
            <a:r>
              <a:rPr lang="en-US" altLang="zh-CN" sz="2800">
                <a:latin typeface="楷体_GB2312" charset="-12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楷体_GB231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07" grpId="0" autoUpdateAnimBg="0"/>
      <p:bldP spid="51208" grpId="0" autoUpdateAnimBg="0"/>
      <p:bldP spid="5120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由此建立</a:t>
            </a:r>
            <a:r>
              <a:rPr lang="en-US" altLang="zh-CN">
                <a:latin typeface="楷体_GB2312" charset="-122"/>
              </a:rPr>
              <a:t>Jacobi</a:t>
            </a:r>
            <a:r>
              <a:rPr lang="zh-CN" altLang="en-US">
                <a:latin typeface="楷体_GB2312" charset="-122"/>
              </a:rPr>
              <a:t>迭代法迭代公式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        </a:t>
            </a:r>
            <a:r>
              <a:rPr lang="en-US" altLang="zh-CN" sz="2800">
                <a:latin typeface="楷体_GB2312" charset="-122"/>
              </a:rPr>
              <a:t>x</a:t>
            </a:r>
            <a:r>
              <a:rPr lang="en-US" altLang="zh-CN" sz="2800" baseline="30000">
                <a:latin typeface="楷体_GB2312" charset="-122"/>
              </a:rPr>
              <a:t>(k+1)</a:t>
            </a:r>
            <a:r>
              <a:rPr lang="en-US" altLang="zh-CN" sz="2800">
                <a:latin typeface="楷体_GB2312" charset="-122"/>
              </a:rPr>
              <a:t>=D</a:t>
            </a:r>
            <a:r>
              <a:rPr lang="en-US" altLang="zh-CN" sz="2800" baseline="30000">
                <a:latin typeface="楷体_GB2312" charset="-122"/>
              </a:rPr>
              <a:t>-1</a:t>
            </a:r>
            <a:r>
              <a:rPr lang="en-US" altLang="zh-CN" sz="2800">
                <a:latin typeface="楷体_GB2312" charset="-122"/>
              </a:rPr>
              <a:t>(L+U)x</a:t>
            </a:r>
            <a:r>
              <a:rPr lang="en-US" altLang="zh-CN" sz="2800" baseline="30000">
                <a:latin typeface="楷体_GB2312" charset="-122"/>
              </a:rPr>
              <a:t>(k)</a:t>
            </a:r>
            <a:r>
              <a:rPr lang="en-US" altLang="zh-CN" sz="2800">
                <a:latin typeface="楷体_GB2312" charset="-122"/>
              </a:rPr>
              <a:t>+D</a:t>
            </a:r>
            <a:r>
              <a:rPr lang="en-US" altLang="zh-CN" sz="2800" baseline="30000">
                <a:latin typeface="楷体_GB2312" charset="-122"/>
              </a:rPr>
              <a:t>-1</a:t>
            </a:r>
            <a:r>
              <a:rPr lang="en-US" altLang="zh-CN" sz="2800">
                <a:latin typeface="楷体_GB2312" charset="-122"/>
              </a:rPr>
              <a:t>b     k=0,1,2,</a:t>
            </a:r>
            <a:r>
              <a:rPr lang="en-US" altLang="zh-CN" sz="2800"/>
              <a:t>…</a:t>
            </a:r>
            <a:endParaRPr lang="en-US" altLang="zh-CN" sz="2800">
              <a:latin typeface="楷体_GB2312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0" y="1628775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或写成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                </a:t>
            </a:r>
            <a:r>
              <a:rPr lang="en-US" altLang="zh-CN" sz="2800">
                <a:latin typeface="楷体_GB2312" charset="-122"/>
              </a:rPr>
              <a:t>x</a:t>
            </a:r>
            <a:r>
              <a:rPr lang="en-US" altLang="zh-CN" sz="2800" baseline="30000">
                <a:latin typeface="楷体_GB2312" charset="-122"/>
              </a:rPr>
              <a:t>(k+1)</a:t>
            </a:r>
            <a:r>
              <a:rPr lang="en-US" altLang="zh-CN" sz="2800">
                <a:latin typeface="楷体_GB2312" charset="-122"/>
              </a:rPr>
              <a:t>=Bx</a:t>
            </a:r>
            <a:r>
              <a:rPr lang="en-US" altLang="zh-CN" sz="2800" baseline="30000">
                <a:latin typeface="楷体_GB2312" charset="-122"/>
              </a:rPr>
              <a:t>(k)</a:t>
            </a:r>
            <a:r>
              <a:rPr lang="en-US" altLang="zh-CN" sz="2800">
                <a:latin typeface="楷体_GB2312" charset="-122"/>
              </a:rPr>
              <a:t>+f      k=0,1,2,</a:t>
            </a:r>
            <a:r>
              <a:rPr lang="en-US" altLang="zh-CN" sz="2800"/>
              <a:t>…</a:t>
            </a:r>
            <a:endParaRPr lang="en-US" altLang="zh-CN" sz="2800">
              <a:latin typeface="楷体_GB231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0" y="2420938"/>
            <a:ext cx="91440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其中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39750" y="3060700"/>
          <a:ext cx="4752975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r:id="rId3" imgW="2794317" imgH="1575117" progId="">
                  <p:embed/>
                </p:oleObj>
              </mc:Choice>
              <mc:Fallback>
                <p:oleObj r:id="rId3" imgW="2794317" imgH="15751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0700"/>
                        <a:ext cx="4752975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940425" y="2924175"/>
          <a:ext cx="218757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r:id="rId5" imgW="1168717" imgH="1575117" progId="">
                  <p:embed/>
                </p:oleObj>
              </mc:Choice>
              <mc:Fallback>
                <p:oleObj r:id="rId5" imgW="1168717" imgH="15751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924175"/>
                        <a:ext cx="2187575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Text Box 3"/>
          <p:cNvSpPr txBox="1">
            <a:spLocks noChangeArrowheads="1"/>
          </p:cNvSpPr>
          <p:nvPr/>
        </p:nvSpPr>
        <p:spPr bwMode="auto">
          <a:xfrm>
            <a:off x="0" y="4797425"/>
            <a:ext cx="57959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所以</a:t>
            </a:r>
            <a:r>
              <a:rPr lang="en-US" altLang="zh-CN">
                <a:latin typeface="楷体_GB2312" charset="-122"/>
              </a:rPr>
              <a:t>Gauss-Seidel</a:t>
            </a:r>
            <a:r>
              <a:rPr lang="zh-CN" altLang="en-US">
                <a:latin typeface="楷体_GB2312" charset="-122"/>
              </a:rPr>
              <a:t>迭代法可以写成</a:t>
            </a:r>
          </a:p>
        </p:txBody>
      </p:sp>
      <p:sp>
        <p:nvSpPr>
          <p:cNvPr id="45064" name="Text Box 4"/>
          <p:cNvSpPr txBox="1">
            <a:spLocks noChangeArrowheads="1"/>
          </p:cNvSpPr>
          <p:nvPr/>
        </p:nvSpPr>
        <p:spPr bwMode="auto">
          <a:xfrm>
            <a:off x="179388" y="5661025"/>
            <a:ext cx="111601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其中</a:t>
            </a:r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0" y="404813"/>
            <a:ext cx="55086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>
                <a:latin typeface="楷体_GB2312" charset="-122"/>
              </a:rPr>
              <a:t>Gauss-Seidel</a:t>
            </a:r>
            <a:r>
              <a:rPr lang="zh-CN" altLang="en-US">
                <a:latin typeface="楷体_GB2312" charset="-122"/>
              </a:rPr>
              <a:t>迭代法迭代公式为</a:t>
            </a:r>
            <a:endParaRPr lang="en-US" altLang="zh-CN">
              <a:solidFill>
                <a:schemeClr val="tx1"/>
              </a:solidFill>
              <a:latin typeface="楷体_GB2312" charset="-122"/>
            </a:endParaRPr>
          </a:p>
        </p:txBody>
      </p:sp>
      <p:graphicFrame>
        <p:nvGraphicFramePr>
          <p:cNvPr id="45058" name="Object 5"/>
          <p:cNvGraphicFramePr>
            <a:graphicFrameLocks noChangeAspect="1"/>
          </p:cNvGraphicFramePr>
          <p:nvPr/>
        </p:nvGraphicFramePr>
        <p:xfrm>
          <a:off x="468313" y="981075"/>
          <a:ext cx="82073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r:id="rId3" imgW="3365817" imgH="444817" progId="">
                  <p:embed/>
                </p:oleObj>
              </mc:Choice>
              <mc:Fallback>
                <p:oleObj r:id="rId3" imgW="3365817" imgH="4448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82073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0" y="2205038"/>
            <a:ext cx="31321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写成矩阵形式为：</a:t>
            </a:r>
            <a:endParaRPr lang="zh-CN" altLang="en-US">
              <a:solidFill>
                <a:schemeClr val="tx1"/>
              </a:solidFill>
              <a:latin typeface="楷体_GB2312" charset="-122"/>
            </a:endParaRPr>
          </a:p>
        </p:txBody>
      </p:sp>
      <p:graphicFrame>
        <p:nvGraphicFramePr>
          <p:cNvPr id="45059" name="Object 7"/>
          <p:cNvGraphicFramePr>
            <a:graphicFrameLocks noChangeAspect="1"/>
          </p:cNvGraphicFramePr>
          <p:nvPr/>
        </p:nvGraphicFramePr>
        <p:xfrm>
          <a:off x="2555875" y="2205038"/>
          <a:ext cx="4495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r:id="rId5" imgW="1904491" imgH="304985" progId="">
                  <p:embed/>
                </p:oleObj>
              </mc:Choice>
              <mc:Fallback>
                <p:oleObj r:id="rId5" imgW="1904491" imgH="30498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5038"/>
                        <a:ext cx="44958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AutoShape 13"/>
          <p:cNvSpPr>
            <a:spLocks noChangeArrowheads="1"/>
          </p:cNvSpPr>
          <p:nvPr/>
        </p:nvSpPr>
        <p:spPr bwMode="auto">
          <a:xfrm>
            <a:off x="755650" y="4292600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gradFill rotWithShape="1">
            <a:gsLst>
              <a:gs pos="0">
                <a:srgbClr val="CC3300"/>
              </a:gs>
              <a:gs pos="50000">
                <a:srgbClr val="FFFF00"/>
              </a:gs>
              <a:gs pos="100000">
                <a:srgbClr val="CC33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8" name="AutoShape 16"/>
          <p:cNvSpPr>
            <a:spLocks noChangeArrowheads="1"/>
          </p:cNvSpPr>
          <p:nvPr/>
        </p:nvSpPr>
        <p:spPr bwMode="auto">
          <a:xfrm>
            <a:off x="755650" y="3644900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gradFill rotWithShape="1">
            <a:gsLst>
              <a:gs pos="0">
                <a:srgbClr val="FF6600"/>
              </a:gs>
              <a:gs pos="50000">
                <a:srgbClr val="FFFF00"/>
              </a:gs>
              <a:gs pos="100000">
                <a:srgbClr val="FF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5060" name="Object 10"/>
          <p:cNvGraphicFramePr>
            <a:graphicFrameLocks noChangeAspect="1"/>
          </p:cNvGraphicFramePr>
          <p:nvPr/>
        </p:nvGraphicFramePr>
        <p:xfrm>
          <a:off x="1763713" y="2924175"/>
          <a:ext cx="47529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r:id="rId7" imgW="2210117" imgH="813117" progId="">
                  <p:embed/>
                </p:oleObj>
              </mc:Choice>
              <mc:Fallback>
                <p:oleObj r:id="rId7" imgW="2210117" imgH="81311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475297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1"/>
          <p:cNvGraphicFramePr>
            <a:graphicFrameLocks noChangeAspect="1"/>
          </p:cNvGraphicFramePr>
          <p:nvPr/>
        </p:nvGraphicFramePr>
        <p:xfrm>
          <a:off x="1763713" y="5229225"/>
          <a:ext cx="4556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r:id="rId9" imgW="1930717" imgH="241617" progId="">
                  <p:embed/>
                </p:oleObj>
              </mc:Choice>
              <mc:Fallback>
                <p:oleObj r:id="rId9" imgW="1930717" imgH="24161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29225"/>
                        <a:ext cx="45561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2"/>
          <p:cNvGraphicFramePr>
            <a:graphicFrameLocks noChangeAspect="1"/>
          </p:cNvGraphicFramePr>
          <p:nvPr/>
        </p:nvGraphicFramePr>
        <p:xfrm>
          <a:off x="1763713" y="5876925"/>
          <a:ext cx="46799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r:id="rId11" imgW="2121217" imgH="279717" progId="">
                  <p:embed/>
                </p:oleObj>
              </mc:Choice>
              <mc:Fallback>
                <p:oleObj r:id="rId11" imgW="2121217" imgH="27971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76925"/>
                        <a:ext cx="46799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627313" y="836613"/>
            <a:ext cx="4176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§ </a:t>
            </a:r>
            <a:r>
              <a:rPr lang="en-US" altLang="zh-CN" sz="2800">
                <a:latin typeface="楷体_GB2312" charset="-122"/>
              </a:rPr>
              <a:t>3.5 </a:t>
            </a:r>
            <a:r>
              <a:rPr lang="zh-CN" altLang="en-US" sz="2800">
                <a:latin typeface="楷体_GB2312" charset="-122"/>
              </a:rPr>
              <a:t>迭代法的分析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50825" y="1700213"/>
            <a:ext cx="8066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          构造迭代法的途径可以有很多，那么是不是所有的方法都能收敛呢？收敛速度的快慢与什么有关系呢？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611188" y="1628775"/>
            <a:ext cx="7561262" cy="100806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1763713" y="5662613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它的精确解为</a:t>
            </a:r>
          </a:p>
        </p:txBody>
      </p:sp>
      <p:graphicFrame>
        <p:nvGraphicFramePr>
          <p:cNvPr id="46082" name="Object 6"/>
          <p:cNvGraphicFramePr>
            <a:graphicFrameLocks noChangeAspect="1"/>
          </p:cNvGraphicFramePr>
          <p:nvPr/>
        </p:nvGraphicFramePr>
        <p:xfrm>
          <a:off x="3995738" y="5518150"/>
          <a:ext cx="20510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r:id="rId3" imgW="812764" imgH="266901" progId="">
                  <p:embed/>
                </p:oleObj>
              </mc:Choice>
              <mc:Fallback>
                <p:oleObj r:id="rId3" imgW="812764" imgH="26690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18150"/>
                        <a:ext cx="20510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395288" y="29972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例：</a:t>
            </a:r>
          </a:p>
        </p:txBody>
      </p:sp>
      <p:graphicFrame>
        <p:nvGraphicFramePr>
          <p:cNvPr id="46083" name="Object 8"/>
          <p:cNvGraphicFramePr>
            <a:graphicFrameLocks noChangeAspect="1"/>
          </p:cNvGraphicFramePr>
          <p:nvPr/>
        </p:nvGraphicFramePr>
        <p:xfrm>
          <a:off x="2484438" y="3357563"/>
          <a:ext cx="352742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r:id="rId5" imgW="1397317" imgH="711517" progId="">
                  <p:embed/>
                </p:oleObj>
              </mc:Choice>
              <mc:Fallback>
                <p:oleObj r:id="rId5" imgW="1397317" imgH="7115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3527425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Group 2"/>
          <p:cNvGraphicFramePr>
            <a:graphicFrameLocks noGrp="1"/>
          </p:cNvGraphicFramePr>
          <p:nvPr/>
        </p:nvGraphicFramePr>
        <p:xfrm>
          <a:off x="395288" y="1484313"/>
          <a:ext cx="8229600" cy="3213100"/>
        </p:xfrm>
        <a:graphic>
          <a:graphicData uri="http://schemas.openxmlformats.org/drawingml/2006/table">
            <a:tbl>
              <a:tblPr/>
              <a:tblGrid>
                <a:gridCol w="930275"/>
                <a:gridCol w="1789112"/>
                <a:gridCol w="1876425"/>
                <a:gridCol w="1916113"/>
                <a:gridCol w="1717675"/>
              </a:tblGrid>
              <a:tr h="5175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endParaRPr kumimoji="0" lang="en-US" altLang="zh-CN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endParaRPr kumimoji="0" lang="en-US" altLang="zh-CN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(k)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-x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‖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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55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16.7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92.8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1681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4.7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-41.4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-52.4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-254.3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-1.7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4.56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-151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-238.2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2pPr>
                      <a:lvl3pPr marL="1143000" indent="-228600" eaLnBrk="0" hangingPunct="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42.4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152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charset="-122"/>
                        </a:rPr>
                        <a:t>1680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62" name="Text Box 24"/>
          <p:cNvSpPr txBox="1">
            <a:spLocks noChangeArrowheads="1"/>
          </p:cNvSpPr>
          <p:nvPr/>
        </p:nvSpPr>
        <p:spPr bwMode="auto">
          <a:xfrm>
            <a:off x="250825" y="4868863"/>
            <a:ext cx="88931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楷体_GB2312" charset="-122"/>
              </a:rPr>
              <a:t>可见</a:t>
            </a:r>
            <a:r>
              <a:rPr lang="en-US" altLang="zh-CN">
                <a:latin typeface="楷体_GB2312" charset="-122"/>
              </a:rPr>
              <a:t>,</a:t>
            </a:r>
            <a:r>
              <a:rPr lang="zh-CN" altLang="en-US">
                <a:latin typeface="楷体_GB2312" charset="-122"/>
              </a:rPr>
              <a:t>并不是所有的方程组都收敛，即使收敛对于不同的方法</a:t>
            </a:r>
            <a:r>
              <a:rPr lang="en-US" altLang="zh-CN">
                <a:latin typeface="楷体_GB2312" charset="-122"/>
              </a:rPr>
              <a:t>(</a:t>
            </a:r>
            <a:r>
              <a:rPr lang="zh-CN" altLang="en-US">
                <a:latin typeface="楷体_GB2312" charset="-122"/>
              </a:rPr>
              <a:t>例如</a:t>
            </a:r>
            <a:r>
              <a:rPr lang="en-US" altLang="zh-CN">
                <a:latin typeface="楷体_GB2312" charset="-122"/>
              </a:rPr>
              <a:t>Jacobi</a:t>
            </a:r>
            <a:r>
              <a:rPr lang="zh-CN" altLang="en-US">
                <a:latin typeface="楷体_GB2312" charset="-122"/>
              </a:rPr>
              <a:t>与</a:t>
            </a:r>
            <a:r>
              <a:rPr lang="en-US" altLang="zh-CN">
                <a:latin typeface="楷体_GB2312" charset="-122"/>
              </a:rPr>
              <a:t>Gauss-Seidel)</a:t>
            </a:r>
            <a:r>
              <a:rPr lang="zh-CN" altLang="en-US">
                <a:latin typeface="楷体_GB2312" charset="-122"/>
              </a:rPr>
              <a:t>收敛速度也是不同的</a:t>
            </a:r>
            <a:r>
              <a:rPr lang="en-US" altLang="zh-CN">
                <a:latin typeface="楷体_GB2312" charset="-122"/>
              </a:rPr>
              <a:t>.</a:t>
            </a:r>
          </a:p>
        </p:txBody>
      </p:sp>
      <p:sp>
        <p:nvSpPr>
          <p:cNvPr id="87063" name="Text Box 25"/>
          <p:cNvSpPr txBox="1">
            <a:spLocks noChangeArrowheads="1"/>
          </p:cNvSpPr>
          <p:nvPr/>
        </p:nvSpPr>
        <p:spPr bwMode="auto">
          <a:xfrm>
            <a:off x="215900" y="69215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charset="-122"/>
              </a:rPr>
              <a:t>计算结果列表如下</a:t>
            </a:r>
            <a:r>
              <a:rPr lang="en-US" altLang="zh-CN" sz="2800">
                <a:latin typeface="楷体_GB231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Text Box 19"/>
          <p:cNvSpPr txBox="1">
            <a:spLocks noChangeArrowheads="1"/>
          </p:cNvSpPr>
          <p:nvPr/>
        </p:nvSpPr>
        <p:spPr bwMode="auto">
          <a:xfrm>
            <a:off x="322263" y="1484313"/>
            <a:ext cx="8066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     设    是矩阵</a:t>
            </a:r>
            <a:r>
              <a:rPr lang="en-US" altLang="zh-CN"/>
              <a:t>B</a:t>
            </a:r>
            <a:r>
              <a:rPr lang="zh-CN" altLang="en-US"/>
              <a:t>任意一个特征值，         是相应的特征向量，即</a:t>
            </a: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1547813" y="1484313"/>
          <a:ext cx="339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r:id="rId3" imgW="139896" imgH="177963" progId="">
                  <p:embed/>
                </p:oleObj>
              </mc:Choice>
              <mc:Fallback>
                <p:oleObj r:id="rId3" imgW="139896" imgH="177963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84313"/>
                        <a:ext cx="3397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5318125" y="1484313"/>
          <a:ext cx="863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r:id="rId5" imgW="355455" imgH="177886" progId="">
                  <p:embed/>
                </p:oleObj>
              </mc:Choice>
              <mc:Fallback>
                <p:oleObj r:id="rId5" imgW="355455" imgH="17788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1484313"/>
                        <a:ext cx="863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/>
          <p:cNvGraphicFramePr>
            <a:graphicFrameLocks noChangeAspect="1"/>
          </p:cNvGraphicFramePr>
          <p:nvPr/>
        </p:nvGraphicFramePr>
        <p:xfrm>
          <a:off x="2411413" y="2060575"/>
          <a:ext cx="3706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r:id="rId7" imgW="1524317" imgH="228917" progId="">
                  <p:embed/>
                </p:oleObj>
              </mc:Choice>
              <mc:Fallback>
                <p:oleObj r:id="rId7" imgW="1524317" imgH="2289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60575"/>
                        <a:ext cx="37068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25"/>
          <p:cNvSpPr>
            <a:spLocks noChangeArrowheads="1"/>
          </p:cNvSpPr>
          <p:nvPr/>
        </p:nvSpPr>
        <p:spPr bwMode="auto">
          <a:xfrm>
            <a:off x="322263" y="2781300"/>
            <a:ext cx="8281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          再假设      为任意的向量范数及与之相融的矩阵范数，则有：</a:t>
            </a:r>
          </a:p>
        </p:txBody>
      </p:sp>
      <p:graphicFrame>
        <p:nvGraphicFramePr>
          <p:cNvPr id="47109" name="Object 7"/>
          <p:cNvGraphicFramePr>
            <a:graphicFrameLocks noChangeAspect="1"/>
          </p:cNvGraphicFramePr>
          <p:nvPr/>
        </p:nvGraphicFramePr>
        <p:xfrm>
          <a:off x="2122488" y="2781300"/>
          <a:ext cx="442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r:id="rId9" imgW="216030" imgH="254097" progId="">
                  <p:embed/>
                </p:oleObj>
              </mc:Choice>
              <mc:Fallback>
                <p:oleObj r:id="rId9" imgW="216030" imgH="25409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781300"/>
                        <a:ext cx="442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8"/>
          <p:cNvGraphicFramePr>
            <a:graphicFrameLocks noChangeAspect="1"/>
          </p:cNvGraphicFramePr>
          <p:nvPr/>
        </p:nvGraphicFramePr>
        <p:xfrm>
          <a:off x="2124075" y="3357563"/>
          <a:ext cx="4260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r:id="rId11" imgW="1752917" imgH="254317" progId="">
                  <p:embed/>
                </p:oleObj>
              </mc:Choice>
              <mc:Fallback>
                <p:oleObj r:id="rId11" imgW="1752917" imgH="2543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57563"/>
                        <a:ext cx="4260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29"/>
          <p:cNvSpPr txBox="1">
            <a:spLocks noChangeArrowheads="1"/>
          </p:cNvSpPr>
          <p:nvPr/>
        </p:nvSpPr>
        <p:spPr bwMode="auto">
          <a:xfrm>
            <a:off x="611188" y="620713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首先引入几个定义、引理：</a:t>
            </a:r>
          </a:p>
        </p:txBody>
      </p:sp>
      <p:sp>
        <p:nvSpPr>
          <p:cNvPr id="47118" name="Rectangle 30"/>
          <p:cNvSpPr>
            <a:spLocks noChangeArrowheads="1"/>
          </p:cNvSpPr>
          <p:nvPr/>
        </p:nvSpPr>
        <p:spPr bwMode="auto">
          <a:xfrm>
            <a:off x="827088" y="4148138"/>
            <a:ext cx="5364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所以对矩阵</a:t>
            </a:r>
            <a:r>
              <a:rPr lang="en-US" altLang="zh-CN"/>
              <a:t>B</a:t>
            </a:r>
            <a:r>
              <a:rPr lang="zh-CN" altLang="en-US"/>
              <a:t>任意一个特征值     ，都有</a:t>
            </a:r>
          </a:p>
        </p:txBody>
      </p:sp>
      <p:sp>
        <p:nvSpPr>
          <p:cNvPr id="47119" name="Rectangle 31"/>
          <p:cNvSpPr>
            <a:spLocks noChangeArrowheads="1"/>
          </p:cNvSpPr>
          <p:nvPr/>
        </p:nvSpPr>
        <p:spPr bwMode="auto">
          <a:xfrm>
            <a:off x="827088" y="5229225"/>
            <a:ext cx="749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记                                         ，称之为矩阵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</a:rPr>
              <a:t>谱半径</a:t>
            </a:r>
            <a:r>
              <a:rPr lang="zh-CN" altLang="en-US"/>
              <a:t>，则</a:t>
            </a:r>
          </a:p>
        </p:txBody>
      </p:sp>
      <p:graphicFrame>
        <p:nvGraphicFramePr>
          <p:cNvPr id="47111" name="Object 12"/>
          <p:cNvGraphicFramePr>
            <a:graphicFrameLocks noChangeAspect="1"/>
          </p:cNvGraphicFramePr>
          <p:nvPr/>
        </p:nvGraphicFramePr>
        <p:xfrm>
          <a:off x="4787900" y="4076700"/>
          <a:ext cx="395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r:id="rId13" imgW="139896" imgH="177963" progId="">
                  <p:embed/>
                </p:oleObj>
              </mc:Choice>
              <mc:Fallback>
                <p:oleObj r:id="rId13" imgW="139896" imgH="177963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76700"/>
                        <a:ext cx="3952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3"/>
          <p:cNvGraphicFramePr>
            <a:graphicFrameLocks noChangeAspect="1"/>
          </p:cNvGraphicFramePr>
          <p:nvPr/>
        </p:nvGraphicFramePr>
        <p:xfrm>
          <a:off x="3708400" y="4581525"/>
          <a:ext cx="1295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r:id="rId14" imgW="533486" imgH="254207" progId="">
                  <p:embed/>
                </p:oleObj>
              </mc:Choice>
              <mc:Fallback>
                <p:oleObj r:id="rId14" imgW="533486" imgH="25420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81525"/>
                        <a:ext cx="12954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14"/>
          <p:cNvGraphicFramePr>
            <a:graphicFrameLocks noChangeAspect="1"/>
          </p:cNvGraphicFramePr>
          <p:nvPr/>
        </p:nvGraphicFramePr>
        <p:xfrm>
          <a:off x="1331913" y="5084763"/>
          <a:ext cx="28813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r:id="rId16" imgW="1130127" imgH="304985" progId="">
                  <p:embed/>
                </p:oleObj>
              </mc:Choice>
              <mc:Fallback>
                <p:oleObj r:id="rId16" imgW="1130127" imgH="304985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84763"/>
                        <a:ext cx="288131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5"/>
          <p:cNvGraphicFramePr>
            <a:graphicFrameLocks noChangeAspect="1"/>
          </p:cNvGraphicFramePr>
          <p:nvPr/>
        </p:nvGraphicFramePr>
        <p:xfrm>
          <a:off x="3203575" y="5803900"/>
          <a:ext cx="18002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r:id="rId18" imgW="736597" imgH="254207" progId="">
                  <p:embed/>
                </p:oleObj>
              </mc:Choice>
              <mc:Fallback>
                <p:oleObj r:id="rId18" imgW="736597" imgH="25420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803900"/>
                        <a:ext cx="18002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Rectangle 36"/>
          <p:cNvSpPr>
            <a:spLocks noChangeArrowheads="1"/>
          </p:cNvSpPr>
          <p:nvPr/>
        </p:nvSpPr>
        <p:spPr bwMode="auto">
          <a:xfrm>
            <a:off x="323850" y="501650"/>
            <a:ext cx="8424863" cy="59055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Text Box 2"/>
          <p:cNvSpPr txBox="1">
            <a:spLocks noChangeArrowheads="1"/>
          </p:cNvSpPr>
          <p:nvPr/>
        </p:nvSpPr>
        <p:spPr bwMode="auto">
          <a:xfrm>
            <a:off x="514350" y="4264025"/>
            <a:ext cx="1655763" cy="5207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6600"/>
                </a:solidFill>
                <a:latin typeface="Arial" panose="020B0604020202020204" pitchFamily="34" charset="0"/>
              </a:rPr>
              <a:t>结论：</a:t>
            </a:r>
          </a:p>
        </p:txBody>
      </p:sp>
      <p:sp>
        <p:nvSpPr>
          <p:cNvPr id="2062" name="Text Box 3"/>
          <p:cNvSpPr txBox="1">
            <a:spLocks noChangeArrowheads="1"/>
          </p:cNvSpPr>
          <p:nvPr/>
        </p:nvSpPr>
        <p:spPr bwMode="auto">
          <a:xfrm>
            <a:off x="506413" y="4786313"/>
            <a:ext cx="8458200" cy="166687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charset="-122"/>
              </a:rPr>
              <a:t>整个计算过程可分为两部分：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charset="-122"/>
              </a:rPr>
              <a:t>（</a:t>
            </a:r>
            <a:r>
              <a:rPr lang="en-US" altLang="zh-CN" sz="2800">
                <a:latin typeface="楷体_GB2312" charset="-122"/>
              </a:rPr>
              <a:t>1</a:t>
            </a:r>
            <a:r>
              <a:rPr lang="zh-CN" altLang="en-US" sz="2800">
                <a:latin typeface="楷体_GB2312" charset="-122"/>
              </a:rPr>
              <a:t>）</a:t>
            </a:r>
            <a:r>
              <a:rPr lang="zh-CN" altLang="en-US" sz="2800">
                <a:solidFill>
                  <a:srgbClr val="FFFF00"/>
                </a:solidFill>
                <a:latin typeface="楷体_GB2312" charset="-122"/>
              </a:rPr>
              <a:t>消元</a:t>
            </a:r>
            <a:r>
              <a:rPr lang="zh-CN" altLang="en-US" sz="2800">
                <a:latin typeface="楷体_GB2312" charset="-122"/>
              </a:rPr>
              <a:t>：把原方程组转化为系数矩阵为上三角矩阵的方程组；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charset="-122"/>
              </a:rPr>
              <a:t>（</a:t>
            </a:r>
            <a:r>
              <a:rPr lang="en-US" altLang="zh-CN" sz="2800">
                <a:latin typeface="楷体_GB2312" charset="-122"/>
              </a:rPr>
              <a:t>2</a:t>
            </a:r>
            <a:r>
              <a:rPr lang="zh-CN" altLang="en-US" sz="2800">
                <a:latin typeface="楷体_GB2312" charset="-122"/>
              </a:rPr>
              <a:t>）</a:t>
            </a:r>
            <a:r>
              <a:rPr lang="zh-CN" altLang="en-US" sz="2800">
                <a:solidFill>
                  <a:srgbClr val="FFFF00"/>
                </a:solidFill>
                <a:latin typeface="楷体_GB2312" charset="-122"/>
              </a:rPr>
              <a:t>回代</a:t>
            </a:r>
            <a:r>
              <a:rPr lang="zh-CN" altLang="en-US" sz="2800">
                <a:latin typeface="楷体_GB2312" charset="-122"/>
              </a:rPr>
              <a:t>：由系数矩阵为上三角矩阵的方程组求解</a:t>
            </a:r>
          </a:p>
        </p:txBody>
      </p:sp>
      <p:sp>
        <p:nvSpPr>
          <p:cNvPr id="2063" name="Rectangle 7"/>
          <p:cNvSpPr>
            <a:spLocks noChangeArrowheads="1"/>
          </p:cNvSpPr>
          <p:nvPr/>
        </p:nvSpPr>
        <p:spPr bwMode="auto">
          <a:xfrm>
            <a:off x="468313" y="3141663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（</a:t>
            </a:r>
            <a:r>
              <a:rPr lang="en-US" altLang="zh-CN">
                <a:latin typeface="楷体_GB2312" charset="-122"/>
              </a:rPr>
              <a:t>2</a:t>
            </a:r>
            <a:r>
              <a:rPr lang="zh-CN" altLang="en-US">
                <a:latin typeface="楷体_GB2312" charset="-122"/>
              </a:rPr>
              <a:t>）回代求解，得：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5738813" y="3111500"/>
          <a:ext cx="1073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3" imgW="444624" imgH="228818" progId="">
                  <p:embed/>
                </p:oleObj>
              </mc:Choice>
              <mc:Fallback>
                <p:oleObj r:id="rId3" imgW="444624" imgH="22881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3111500"/>
                        <a:ext cx="10731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583113" y="2967038"/>
          <a:ext cx="97631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5" imgW="482708" imgH="393846" progId="">
                  <p:embed/>
                </p:oleObj>
              </mc:Choice>
              <mc:Fallback>
                <p:oleObj r:id="rId5" imgW="482708" imgH="39384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2967038"/>
                        <a:ext cx="97631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3359150" y="2941638"/>
          <a:ext cx="10810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7" imgW="596958" imgH="393846" progId="">
                  <p:embed/>
                </p:oleObj>
              </mc:Choice>
              <mc:Fallback>
                <p:oleObj r:id="rId7" imgW="596958" imgH="39384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941638"/>
                        <a:ext cx="10810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/>
          <p:cNvGraphicFramePr>
            <a:graphicFrameLocks noChangeAspect="1"/>
          </p:cNvGraphicFramePr>
          <p:nvPr/>
        </p:nvGraphicFramePr>
        <p:xfrm>
          <a:off x="6350000" y="25654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公式" r:id="rId9" imgW="114468" imgH="215936" progId="Equation.3">
                  <p:embed/>
                </p:oleObj>
              </mc:Choice>
              <mc:Fallback>
                <p:oleObj name="公式" r:id="rId9" imgW="114468" imgH="215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25654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9"/>
          <p:cNvGraphicFramePr>
            <a:graphicFrameLocks noChangeAspect="1"/>
          </p:cNvGraphicFramePr>
          <p:nvPr/>
        </p:nvGraphicFramePr>
        <p:xfrm>
          <a:off x="342900" y="1385888"/>
          <a:ext cx="188277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r:id="rId11" imgW="1218988" imgH="711208" progId="">
                  <p:embed/>
                </p:oleObj>
              </mc:Choice>
              <mc:Fallback>
                <p:oleObj r:id="rId11" imgW="1218988" imgH="711208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385888"/>
                        <a:ext cx="1882775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0"/>
          <p:cNvGraphicFramePr>
            <a:graphicFrameLocks noChangeAspect="1"/>
          </p:cNvGraphicFramePr>
          <p:nvPr/>
        </p:nvGraphicFramePr>
        <p:xfrm>
          <a:off x="2390775" y="1254125"/>
          <a:ext cx="11906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r:id="rId13" imgW="1143317" imgH="457517" progId="">
                  <p:embed/>
                </p:oleObj>
              </mc:Choice>
              <mc:Fallback>
                <p:oleObj r:id="rId13" imgW="1143317" imgH="45751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254125"/>
                        <a:ext cx="11906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4"/>
          <p:cNvSpPr>
            <a:spLocks noChangeArrowheads="1"/>
          </p:cNvSpPr>
          <p:nvPr/>
        </p:nvSpPr>
        <p:spPr bwMode="auto">
          <a:xfrm>
            <a:off x="250825" y="620713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解：</a:t>
            </a:r>
            <a:r>
              <a:rPr lang="zh-CN" altLang="en-US">
                <a:latin typeface="楷体_GB2312" charset="-122"/>
              </a:rPr>
              <a:t>（</a:t>
            </a:r>
            <a:r>
              <a:rPr lang="en-US" altLang="zh-CN">
                <a:latin typeface="楷体_GB2312" charset="-122"/>
              </a:rPr>
              <a:t>1</a:t>
            </a:r>
            <a:r>
              <a:rPr lang="zh-CN" altLang="en-US">
                <a:latin typeface="楷体_GB2312" charset="-122"/>
              </a:rPr>
              <a:t>）消元：</a:t>
            </a:r>
          </a:p>
        </p:txBody>
      </p:sp>
      <p:graphicFrame>
        <p:nvGraphicFramePr>
          <p:cNvPr id="2056" name="Object 12"/>
          <p:cNvGraphicFramePr>
            <a:graphicFrameLocks noChangeAspect="1"/>
          </p:cNvGraphicFramePr>
          <p:nvPr/>
        </p:nvGraphicFramePr>
        <p:xfrm>
          <a:off x="2339975" y="1793875"/>
          <a:ext cx="18716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r:id="rId15" imgW="190734" imgH="152651" progId="">
                  <p:embed/>
                </p:oleObj>
              </mc:Choice>
              <mc:Fallback>
                <p:oleObj r:id="rId15" imgW="190734" imgH="152651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93875"/>
                        <a:ext cx="18716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3"/>
          <p:cNvGraphicFramePr>
            <a:graphicFrameLocks noChangeAspect="1"/>
          </p:cNvGraphicFramePr>
          <p:nvPr/>
        </p:nvGraphicFramePr>
        <p:xfrm>
          <a:off x="3635375" y="1385888"/>
          <a:ext cx="1682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17" imgW="1143317" imgH="711517" progId="">
                  <p:embed/>
                </p:oleObj>
              </mc:Choice>
              <mc:Fallback>
                <p:oleObj r:id="rId17" imgW="1143317" imgH="71151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385888"/>
                        <a:ext cx="16827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4"/>
          <p:cNvGraphicFramePr>
            <a:graphicFrameLocks noChangeAspect="1"/>
          </p:cNvGraphicFramePr>
          <p:nvPr/>
        </p:nvGraphicFramePr>
        <p:xfrm>
          <a:off x="5481638" y="1541463"/>
          <a:ext cx="12033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19" imgW="1156017" imgH="228917" progId="">
                  <p:embed/>
                </p:oleObj>
              </mc:Choice>
              <mc:Fallback>
                <p:oleObj r:id="rId19" imgW="1156017" imgH="228917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1541463"/>
                        <a:ext cx="12033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5"/>
          <p:cNvGraphicFramePr>
            <a:graphicFrameLocks noChangeAspect="1"/>
          </p:cNvGraphicFramePr>
          <p:nvPr/>
        </p:nvGraphicFramePr>
        <p:xfrm>
          <a:off x="5680075" y="1806575"/>
          <a:ext cx="8778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21" imgW="190734" imgH="152651" progId="">
                  <p:embed/>
                </p:oleObj>
              </mc:Choice>
              <mc:Fallback>
                <p:oleObj r:id="rId21" imgW="190734" imgH="152651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1806575"/>
                        <a:ext cx="8778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6"/>
          <p:cNvGraphicFramePr>
            <a:graphicFrameLocks noChangeAspect="1"/>
          </p:cNvGraphicFramePr>
          <p:nvPr/>
        </p:nvGraphicFramePr>
        <p:xfrm>
          <a:off x="6853238" y="1385888"/>
          <a:ext cx="19304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23" imgW="1218988" imgH="711208" progId="">
                  <p:embed/>
                </p:oleObj>
              </mc:Choice>
              <mc:Fallback>
                <p:oleObj r:id="rId23" imgW="1218988" imgH="711208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1385888"/>
                        <a:ext cx="1930400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19"/>
          <p:cNvSpPr>
            <a:spLocks noChangeArrowheads="1"/>
          </p:cNvSpPr>
          <p:nvPr/>
        </p:nvSpPr>
        <p:spPr bwMode="auto">
          <a:xfrm>
            <a:off x="468313" y="981075"/>
            <a:ext cx="539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先引入两个引理（详细证明见附录）：</a:t>
            </a:r>
          </a:p>
        </p:txBody>
      </p:sp>
      <p:sp>
        <p:nvSpPr>
          <p:cNvPr id="48137" name="Text Box 20"/>
          <p:cNvSpPr txBox="1">
            <a:spLocks noChangeArrowheads="1"/>
          </p:cNvSpPr>
          <p:nvPr/>
        </p:nvSpPr>
        <p:spPr bwMode="auto">
          <a:xfrm>
            <a:off x="900113" y="2060575"/>
            <a:ext cx="7777162" cy="10429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引理</a:t>
            </a:r>
            <a:r>
              <a:rPr lang="en-US" altLang="zh-CN"/>
              <a:t>3.1    </a:t>
            </a:r>
            <a:r>
              <a:rPr lang="zh-CN" altLang="en-US"/>
              <a:t>矩阵                  ，则                      的充分必要条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件是                          </a:t>
            </a:r>
          </a:p>
        </p:txBody>
      </p:sp>
      <p:sp>
        <p:nvSpPr>
          <p:cNvPr id="48138" name="Text Box 22"/>
          <p:cNvSpPr txBox="1">
            <a:spLocks noChangeArrowheads="1"/>
          </p:cNvSpPr>
          <p:nvPr/>
        </p:nvSpPr>
        <p:spPr bwMode="auto">
          <a:xfrm>
            <a:off x="900113" y="4149725"/>
            <a:ext cx="7777162" cy="10429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引理</a:t>
            </a:r>
            <a:r>
              <a:rPr lang="en-US" altLang="zh-CN"/>
              <a:t>3.2    </a:t>
            </a:r>
            <a:r>
              <a:rPr lang="zh-CN" altLang="en-US"/>
              <a:t>矩阵                 ，若                   ，则              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非奇异的。                          </a:t>
            </a:r>
          </a:p>
        </p:txBody>
      </p:sp>
      <p:graphicFrame>
        <p:nvGraphicFramePr>
          <p:cNvPr id="48130" name="Object 5"/>
          <p:cNvGraphicFramePr>
            <a:graphicFrameLocks noChangeAspect="1"/>
          </p:cNvGraphicFramePr>
          <p:nvPr/>
        </p:nvGraphicFramePr>
        <p:xfrm>
          <a:off x="2916238" y="1987550"/>
          <a:ext cx="13684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r:id="rId3" imgW="546180" imgH="190734" progId="">
                  <p:embed/>
                </p:oleObj>
              </mc:Choice>
              <mc:Fallback>
                <p:oleObj r:id="rId3" imgW="546180" imgH="19073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87550"/>
                        <a:ext cx="13684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6"/>
          <p:cNvGraphicFramePr>
            <a:graphicFrameLocks noChangeAspect="1"/>
          </p:cNvGraphicFramePr>
          <p:nvPr/>
        </p:nvGraphicFramePr>
        <p:xfrm>
          <a:off x="5005388" y="1987550"/>
          <a:ext cx="15113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r:id="rId5" imgW="673125" imgH="279596" progId="">
                  <p:embed/>
                </p:oleObj>
              </mc:Choice>
              <mc:Fallback>
                <p:oleObj r:id="rId5" imgW="673125" imgH="27959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987550"/>
                        <a:ext cx="15113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7"/>
          <p:cNvGraphicFramePr>
            <a:graphicFrameLocks noChangeAspect="1"/>
          </p:cNvGraphicFramePr>
          <p:nvPr/>
        </p:nvGraphicFramePr>
        <p:xfrm>
          <a:off x="1765300" y="2492375"/>
          <a:ext cx="13684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r:id="rId7" imgW="596958" imgH="254207" progId="">
                  <p:embed/>
                </p:oleObj>
              </mc:Choice>
              <mc:Fallback>
                <p:oleObj r:id="rId7" imgW="596958" imgH="25420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492375"/>
                        <a:ext cx="13684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8"/>
          <p:cNvGraphicFramePr>
            <a:graphicFrameLocks noChangeAspect="1"/>
          </p:cNvGraphicFramePr>
          <p:nvPr/>
        </p:nvGraphicFramePr>
        <p:xfrm>
          <a:off x="2844800" y="4078288"/>
          <a:ext cx="13684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r:id="rId9" imgW="546180" imgH="190734" progId="">
                  <p:embed/>
                </p:oleObj>
              </mc:Choice>
              <mc:Fallback>
                <p:oleObj r:id="rId9" imgW="546180" imgH="1907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078288"/>
                        <a:ext cx="13684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9"/>
          <p:cNvGraphicFramePr>
            <a:graphicFrameLocks noChangeAspect="1"/>
          </p:cNvGraphicFramePr>
          <p:nvPr/>
        </p:nvGraphicFramePr>
        <p:xfrm>
          <a:off x="4789488" y="4078288"/>
          <a:ext cx="13684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r:id="rId11" imgW="596958" imgH="254207" progId="">
                  <p:embed/>
                </p:oleObj>
              </mc:Choice>
              <mc:Fallback>
                <p:oleObj r:id="rId11" imgW="596958" imgH="25420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4078288"/>
                        <a:ext cx="13684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"/>
          <p:cNvGraphicFramePr>
            <a:graphicFrameLocks noChangeAspect="1"/>
          </p:cNvGraphicFramePr>
          <p:nvPr/>
        </p:nvGraphicFramePr>
        <p:xfrm>
          <a:off x="6996113" y="4194175"/>
          <a:ext cx="844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r:id="rId13" imgW="368457" imgH="152651" progId="">
                  <p:embed/>
                </p:oleObj>
              </mc:Choice>
              <mc:Fallback>
                <p:oleObj r:id="rId13" imgW="368457" imgH="15265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4194175"/>
                        <a:ext cx="8445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Text Box 4"/>
          <p:cNvSpPr txBox="1">
            <a:spLocks noChangeArrowheads="1"/>
          </p:cNvSpPr>
          <p:nvPr/>
        </p:nvSpPr>
        <p:spPr bwMode="auto">
          <a:xfrm>
            <a:off x="179388" y="765175"/>
            <a:ext cx="87137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/>
              <a:t>     </a:t>
            </a:r>
            <a:r>
              <a:rPr lang="zh-CN" altLang="en-US">
                <a:solidFill>
                  <a:srgbClr val="FF6600"/>
                </a:solidFill>
              </a:rPr>
              <a:t>定理</a:t>
            </a:r>
            <a:r>
              <a:rPr lang="en-US" altLang="zh-CN">
                <a:solidFill>
                  <a:srgbClr val="FF6600"/>
                </a:solidFill>
              </a:rPr>
              <a:t>3.1</a:t>
            </a:r>
            <a:r>
              <a:rPr lang="en-US" altLang="zh-CN"/>
              <a:t>  </a:t>
            </a:r>
            <a:r>
              <a:rPr lang="zh-CN" altLang="en-US"/>
              <a:t>对任意的              和任意的初始向量                  ，迭代法收敛的充分必要条件是</a:t>
            </a:r>
          </a:p>
        </p:txBody>
      </p:sp>
      <p:graphicFrame>
        <p:nvGraphicFramePr>
          <p:cNvPr id="49154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32138" y="765175"/>
          <a:ext cx="936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r:id="rId3" imgW="457517" imgH="228917" progId="">
                  <p:embed/>
                </p:oleObj>
              </mc:Choice>
              <mc:Fallback>
                <p:oleObj r:id="rId3" imgW="457517" imgH="228917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765175"/>
                        <a:ext cx="9366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588125" y="692150"/>
          <a:ext cx="13668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r:id="rId5" imgW="558875" imgH="216123" progId="">
                  <p:embed/>
                </p:oleObj>
              </mc:Choice>
              <mc:Fallback>
                <p:oleObj r:id="rId5" imgW="558875" imgH="216123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692150"/>
                        <a:ext cx="13668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92500" y="1773238"/>
          <a:ext cx="12239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r:id="rId7" imgW="596958" imgH="254207" progId="">
                  <p:embed/>
                </p:oleObj>
              </mc:Choice>
              <mc:Fallback>
                <p:oleObj r:id="rId7" imgW="596958" imgH="254207" progId="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73238"/>
                        <a:ext cx="12239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430213" y="2400300"/>
            <a:ext cx="8713787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/>
              <a:t>证明： 必要性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        设迭代法产生的序列                收敛，记        是该序列的极限点，所以      满足</a:t>
            </a:r>
          </a:p>
        </p:txBody>
      </p:sp>
      <p:graphicFrame>
        <p:nvGraphicFramePr>
          <p:cNvPr id="49157" name="Object 7"/>
          <p:cNvGraphicFramePr>
            <a:graphicFrameLocks noChangeAspect="1"/>
          </p:cNvGraphicFramePr>
          <p:nvPr/>
        </p:nvGraphicFramePr>
        <p:xfrm>
          <a:off x="3132138" y="3716338"/>
          <a:ext cx="19081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r:id="rId9" imgW="812764" imgH="228818" progId="">
                  <p:embed/>
                </p:oleObj>
              </mc:Choice>
              <mc:Fallback>
                <p:oleObj r:id="rId9" imgW="812764" imgH="22881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16338"/>
                        <a:ext cx="19081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5"/>
          <p:cNvSpPr>
            <a:spLocks noChangeArrowheads="1"/>
          </p:cNvSpPr>
          <p:nvPr/>
        </p:nvSpPr>
        <p:spPr bwMode="auto">
          <a:xfrm>
            <a:off x="179388" y="620713"/>
            <a:ext cx="8785225" cy="172878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8" name="Object 9"/>
          <p:cNvGraphicFramePr>
            <a:graphicFrameLocks noChangeAspect="1"/>
          </p:cNvGraphicFramePr>
          <p:nvPr/>
        </p:nvGraphicFramePr>
        <p:xfrm>
          <a:off x="3924300" y="2779713"/>
          <a:ext cx="10795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r:id="rId11" imgW="508097" imgH="343068" progId="">
                  <p:embed/>
                </p:oleObj>
              </mc:Choice>
              <mc:Fallback>
                <p:oleObj r:id="rId11" imgW="508097" imgH="343068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779713"/>
                        <a:ext cx="10795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0"/>
          <p:cNvGraphicFramePr>
            <a:graphicFrameLocks noChangeAspect="1"/>
          </p:cNvGraphicFramePr>
          <p:nvPr/>
        </p:nvGraphicFramePr>
        <p:xfrm>
          <a:off x="6443663" y="2852738"/>
          <a:ext cx="3873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r:id="rId13" imgW="165274" imgH="203341" progId="">
                  <p:embed/>
                </p:oleObj>
              </mc:Choice>
              <mc:Fallback>
                <p:oleObj r:id="rId13" imgW="165274" imgH="20334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852738"/>
                        <a:ext cx="3873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1"/>
          <p:cNvGraphicFramePr>
            <a:graphicFrameLocks noChangeAspect="1"/>
          </p:cNvGraphicFramePr>
          <p:nvPr/>
        </p:nvGraphicFramePr>
        <p:xfrm>
          <a:off x="2411413" y="3284538"/>
          <a:ext cx="3873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r:id="rId15" imgW="165274" imgH="203341" progId="">
                  <p:embed/>
                </p:oleObj>
              </mc:Choice>
              <mc:Fallback>
                <p:oleObj r:id="rId15" imgW="165274" imgH="20334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84538"/>
                        <a:ext cx="3873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 Box 19"/>
          <p:cNvSpPr txBox="1">
            <a:spLocks noChangeArrowheads="1"/>
          </p:cNvSpPr>
          <p:nvPr/>
        </p:nvSpPr>
        <p:spPr bwMode="auto">
          <a:xfrm>
            <a:off x="755650" y="4292600"/>
            <a:ext cx="79200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/>
              <a:t>又由迭代关系                                    ，可以得到</a:t>
            </a:r>
          </a:p>
        </p:txBody>
      </p:sp>
      <p:graphicFrame>
        <p:nvGraphicFramePr>
          <p:cNvPr id="49161" name="Object 13"/>
          <p:cNvGraphicFramePr>
            <a:graphicFrameLocks noChangeAspect="1"/>
          </p:cNvGraphicFramePr>
          <p:nvPr/>
        </p:nvGraphicFramePr>
        <p:xfrm>
          <a:off x="2930525" y="4292600"/>
          <a:ext cx="24447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r:id="rId17" imgW="1041265" imgH="241512" progId="">
                  <p:embed/>
                </p:oleObj>
              </mc:Choice>
              <mc:Fallback>
                <p:oleObj r:id="rId17" imgW="1041265" imgH="24151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292600"/>
                        <a:ext cx="24447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4"/>
          <p:cNvGraphicFramePr>
            <a:graphicFrameLocks noChangeAspect="1"/>
          </p:cNvGraphicFramePr>
          <p:nvPr/>
        </p:nvGraphicFramePr>
        <p:xfrm>
          <a:off x="1547813" y="4941888"/>
          <a:ext cx="67691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r:id="rId19" imgW="2832417" imgH="635317" progId="">
                  <p:embed/>
                </p:oleObj>
              </mc:Choice>
              <mc:Fallback>
                <p:oleObj r:id="rId19" imgW="2832417" imgH="635317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41888"/>
                        <a:ext cx="67691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8" name="Text Box 5"/>
          <p:cNvSpPr txBox="1">
            <a:spLocks noChangeArrowheads="1"/>
          </p:cNvSpPr>
          <p:nvPr/>
        </p:nvSpPr>
        <p:spPr bwMode="auto">
          <a:xfrm>
            <a:off x="539750" y="692150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               的任意性，知：</a:t>
            </a:r>
            <a:endParaRPr lang="en-US" altLang="zh-CN"/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950913" y="641350"/>
          <a:ext cx="1150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r:id="rId3" imgW="558875" imgH="216123" progId="">
                  <p:embed/>
                </p:oleObj>
              </mc:Choice>
              <mc:Fallback>
                <p:oleObj r:id="rId3" imgW="558875" imgH="216123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641350"/>
                        <a:ext cx="11509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3059113" y="1341438"/>
          <a:ext cx="13858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r:id="rId5" imgW="673125" imgH="279596" progId="">
                  <p:embed/>
                </p:oleObj>
              </mc:Choice>
              <mc:Fallback>
                <p:oleObj r:id="rId5" imgW="673125" imgH="27959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41438"/>
                        <a:ext cx="13858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7"/>
          <p:cNvSpPr txBox="1">
            <a:spLocks noChangeArrowheads="1"/>
          </p:cNvSpPr>
          <p:nvPr/>
        </p:nvSpPr>
        <p:spPr bwMode="auto">
          <a:xfrm>
            <a:off x="611188" y="2060575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由引理</a:t>
            </a:r>
            <a:r>
              <a:rPr lang="en-US" altLang="zh-CN"/>
              <a:t>3.1</a:t>
            </a:r>
            <a:r>
              <a:rPr lang="zh-CN" altLang="en-US"/>
              <a:t>知：</a:t>
            </a:r>
          </a:p>
        </p:txBody>
      </p:sp>
      <p:graphicFrame>
        <p:nvGraphicFramePr>
          <p:cNvPr id="50180" name="Object 6"/>
          <p:cNvGraphicFramePr>
            <a:graphicFrameLocks noChangeAspect="1"/>
          </p:cNvGraphicFramePr>
          <p:nvPr/>
        </p:nvGraphicFramePr>
        <p:xfrm>
          <a:off x="2627313" y="1989138"/>
          <a:ext cx="12239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r:id="rId7" imgW="596958" imgH="254207" progId="">
                  <p:embed/>
                </p:oleObj>
              </mc:Choice>
              <mc:Fallback>
                <p:oleObj r:id="rId7" imgW="596958" imgH="25420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12239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Line 9"/>
          <p:cNvSpPr>
            <a:spLocks noChangeShapeType="1"/>
          </p:cNvSpPr>
          <p:nvPr/>
        </p:nvSpPr>
        <p:spPr bwMode="auto">
          <a:xfrm>
            <a:off x="0" y="2611438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Text Box 10"/>
          <p:cNvSpPr txBox="1">
            <a:spLocks noChangeArrowheads="1"/>
          </p:cNvSpPr>
          <p:nvPr/>
        </p:nvSpPr>
        <p:spPr bwMode="auto">
          <a:xfrm>
            <a:off x="179388" y="2628900"/>
            <a:ext cx="871378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/>
              <a:t>充分性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        由                   及引理</a:t>
            </a:r>
            <a:r>
              <a:rPr lang="en-US" altLang="zh-CN"/>
              <a:t>2</a:t>
            </a:r>
            <a:r>
              <a:rPr lang="zh-CN" altLang="en-US"/>
              <a:t>知                       （即                         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有唯一解，记为 </a:t>
            </a:r>
          </a:p>
        </p:txBody>
      </p:sp>
      <p:graphicFrame>
        <p:nvGraphicFramePr>
          <p:cNvPr id="50181" name="Object 9"/>
          <p:cNvGraphicFramePr>
            <a:graphicFrameLocks noChangeAspect="1"/>
          </p:cNvGraphicFramePr>
          <p:nvPr/>
        </p:nvGraphicFramePr>
        <p:xfrm>
          <a:off x="1331913" y="3133725"/>
          <a:ext cx="12239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r:id="rId9" imgW="596958" imgH="254207" progId="">
                  <p:embed/>
                </p:oleObj>
              </mc:Choice>
              <mc:Fallback>
                <p:oleObj r:id="rId9" imgW="596958" imgH="25420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33725"/>
                        <a:ext cx="12239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0"/>
          <p:cNvGraphicFramePr>
            <a:graphicFrameLocks noChangeAspect="1"/>
          </p:cNvGraphicFramePr>
          <p:nvPr/>
        </p:nvGraphicFramePr>
        <p:xfrm>
          <a:off x="4211638" y="3179763"/>
          <a:ext cx="14589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r:id="rId10" imgW="711208" imgH="203429" progId="">
                  <p:embed/>
                </p:oleObj>
              </mc:Choice>
              <mc:Fallback>
                <p:oleObj r:id="rId10" imgW="711208" imgH="20342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179763"/>
                        <a:ext cx="14589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1"/>
          <p:cNvGraphicFramePr>
            <a:graphicFrameLocks noChangeAspect="1"/>
          </p:cNvGraphicFramePr>
          <p:nvPr/>
        </p:nvGraphicFramePr>
        <p:xfrm>
          <a:off x="6443663" y="3133725"/>
          <a:ext cx="17446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r:id="rId12" imgW="850848" imgH="254207" progId="">
                  <p:embed/>
                </p:oleObj>
              </mc:Choice>
              <mc:Fallback>
                <p:oleObj r:id="rId12" imgW="850848" imgH="25420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133725"/>
                        <a:ext cx="17446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2"/>
          <p:cNvGraphicFramePr>
            <a:graphicFrameLocks noChangeAspect="1"/>
          </p:cNvGraphicFramePr>
          <p:nvPr/>
        </p:nvGraphicFramePr>
        <p:xfrm>
          <a:off x="2809875" y="4030663"/>
          <a:ext cx="1666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r:id="rId14" imgW="812764" imgH="228818" progId="">
                  <p:embed/>
                </p:oleObj>
              </mc:Choice>
              <mc:Fallback>
                <p:oleObj r:id="rId14" imgW="812764" imgH="228818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4030663"/>
                        <a:ext cx="16668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13"/>
          <p:cNvGraphicFramePr>
            <a:graphicFrameLocks noChangeAspect="1"/>
          </p:cNvGraphicFramePr>
          <p:nvPr/>
        </p:nvGraphicFramePr>
        <p:xfrm>
          <a:off x="2771775" y="4941888"/>
          <a:ext cx="3311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r:id="rId16" imgW="1485572" imgH="304985" progId="">
                  <p:embed/>
                </p:oleObj>
              </mc:Choice>
              <mc:Fallback>
                <p:oleObj r:id="rId16" imgW="1485572" imgH="304985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33115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30213" y="4437063"/>
            <a:ext cx="55102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/>
              <a:t>类似于必要性的证明，得到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323850" y="5661025"/>
            <a:ext cx="83518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/>
              <a:t>再由第一步知                      ，故</a:t>
            </a:r>
          </a:p>
        </p:txBody>
      </p:sp>
      <p:graphicFrame>
        <p:nvGraphicFramePr>
          <p:cNvPr id="50186" name="Object 16"/>
          <p:cNvGraphicFramePr>
            <a:graphicFrameLocks noChangeAspect="1"/>
          </p:cNvGraphicFramePr>
          <p:nvPr/>
        </p:nvGraphicFramePr>
        <p:xfrm>
          <a:off x="2411413" y="5661025"/>
          <a:ext cx="13858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r:id="rId18" imgW="673125" imgH="279596" progId="">
                  <p:embed/>
                </p:oleObj>
              </mc:Choice>
              <mc:Fallback>
                <p:oleObj r:id="rId18" imgW="673125" imgH="27959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61025"/>
                        <a:ext cx="13858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7"/>
          <p:cNvGraphicFramePr>
            <a:graphicFrameLocks noChangeAspect="1"/>
          </p:cNvGraphicFramePr>
          <p:nvPr/>
        </p:nvGraphicFramePr>
        <p:xfrm>
          <a:off x="4716463" y="5661025"/>
          <a:ext cx="28590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r:id="rId19" imgW="1283017" imgH="267017" progId="">
                  <p:embed/>
                </p:oleObj>
              </mc:Choice>
              <mc:Fallback>
                <p:oleObj r:id="rId19" imgW="1283017" imgH="267017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661025"/>
                        <a:ext cx="28590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Text Box 4"/>
          <p:cNvSpPr txBox="1">
            <a:spLocks noChangeArrowheads="1"/>
          </p:cNvSpPr>
          <p:nvPr/>
        </p:nvSpPr>
        <p:spPr bwMode="auto">
          <a:xfrm>
            <a:off x="107950" y="765175"/>
            <a:ext cx="84963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     定理</a:t>
            </a:r>
            <a:r>
              <a:rPr lang="en-US" altLang="zh-CN"/>
              <a:t>3.1</a:t>
            </a:r>
            <a:r>
              <a:rPr lang="zh-CN" altLang="en-US"/>
              <a:t>给出了迭代收敛的充要条件，但                不宜计算，所以在实际使用中通常并不好用。由                   知，只要对某种相容的矩阵范数有</a:t>
            </a: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6084888" y="1125538"/>
          <a:ext cx="1422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r:id="rId3" imgW="736597" imgH="254207" progId="">
                  <p:embed/>
                </p:oleObj>
              </mc:Choice>
              <mc:Fallback>
                <p:oleObj r:id="rId3" imgW="736597" imgH="25420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125538"/>
                        <a:ext cx="14224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6372225" y="765175"/>
          <a:ext cx="11525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r:id="rId5" imgW="596958" imgH="254207" progId="">
                  <p:embed/>
                </p:oleObj>
              </mc:Choice>
              <mc:Fallback>
                <p:oleObj r:id="rId5" imgW="596958" imgH="25420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765175"/>
                        <a:ext cx="11525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/>
          <p:cNvGraphicFramePr>
            <a:graphicFrameLocks noChangeAspect="1"/>
          </p:cNvGraphicFramePr>
          <p:nvPr/>
        </p:nvGraphicFramePr>
        <p:xfrm>
          <a:off x="3563938" y="2060575"/>
          <a:ext cx="857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r:id="rId7" imgW="444431" imgH="254097" progId="">
                  <p:embed/>
                </p:oleObj>
              </mc:Choice>
              <mc:Fallback>
                <p:oleObj r:id="rId7" imgW="444431" imgH="25409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060575"/>
                        <a:ext cx="8572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8"/>
          <p:cNvSpPr txBox="1">
            <a:spLocks noChangeArrowheads="1"/>
          </p:cNvSpPr>
          <p:nvPr/>
        </p:nvSpPr>
        <p:spPr bwMode="auto">
          <a:xfrm>
            <a:off x="107950" y="2636838"/>
            <a:ext cx="8424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     那么当然                         ，所以这常常是实际中很有效的收敛判别准则。</a:t>
            </a:r>
          </a:p>
        </p:txBody>
      </p:sp>
      <p:graphicFrame>
        <p:nvGraphicFramePr>
          <p:cNvPr id="51205" name="Object 7"/>
          <p:cNvGraphicFramePr>
            <a:graphicFrameLocks noChangeAspect="1"/>
          </p:cNvGraphicFramePr>
          <p:nvPr/>
        </p:nvGraphicFramePr>
        <p:xfrm>
          <a:off x="1890713" y="2633663"/>
          <a:ext cx="18145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r:id="rId9" imgW="939709" imgH="254207" progId="">
                  <p:embed/>
                </p:oleObj>
              </mc:Choice>
              <mc:Fallback>
                <p:oleObj r:id="rId9" imgW="939709" imgH="25420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2633663"/>
                        <a:ext cx="181451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395288" y="692150"/>
            <a:ext cx="8208962" cy="29527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539750" y="4221163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严格对角占优矩阵：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539750" y="4941888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考虑                ，设                   ，当                     时的矩阵。</a:t>
            </a:r>
          </a:p>
        </p:txBody>
      </p:sp>
      <p:graphicFrame>
        <p:nvGraphicFramePr>
          <p:cNvPr id="51206" name="Object 11"/>
          <p:cNvGraphicFramePr>
            <a:graphicFrameLocks noChangeAspect="1"/>
          </p:cNvGraphicFramePr>
          <p:nvPr/>
        </p:nvGraphicFramePr>
        <p:xfrm>
          <a:off x="1235075" y="4933950"/>
          <a:ext cx="12493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r:id="rId11" imgW="546180" imgH="190734" progId="">
                  <p:embed/>
                </p:oleObj>
              </mc:Choice>
              <mc:Fallback>
                <p:oleObj r:id="rId11" imgW="546180" imgH="19073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933950"/>
                        <a:ext cx="12493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12"/>
          <p:cNvGraphicFramePr>
            <a:graphicFrameLocks noChangeAspect="1"/>
          </p:cNvGraphicFramePr>
          <p:nvPr/>
        </p:nvGraphicFramePr>
        <p:xfrm>
          <a:off x="3059113" y="4868863"/>
          <a:ext cx="13716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r:id="rId13" imgW="711208" imgH="292290" progId="">
                  <p:embed/>
                </p:oleObj>
              </mc:Choice>
              <mc:Fallback>
                <p:oleObj r:id="rId13" imgW="711208" imgH="29229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68863"/>
                        <a:ext cx="13716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3"/>
          <p:cNvGraphicFramePr>
            <a:graphicFrameLocks noChangeAspect="1"/>
          </p:cNvGraphicFramePr>
          <p:nvPr/>
        </p:nvGraphicFramePr>
        <p:xfrm>
          <a:off x="5208588" y="4737100"/>
          <a:ext cx="14684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r:id="rId15" imgW="761986" imgH="533486" progId="">
                  <p:embed/>
                </p:oleObj>
              </mc:Choice>
              <mc:Fallback>
                <p:oleObj r:id="rId15" imgW="761986" imgH="533486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737100"/>
                        <a:ext cx="14684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Rectangle 18"/>
          <p:cNvSpPr>
            <a:spLocks noChangeArrowheads="1"/>
          </p:cNvSpPr>
          <p:nvPr/>
        </p:nvSpPr>
        <p:spPr bwMode="auto">
          <a:xfrm>
            <a:off x="395288" y="4149725"/>
            <a:ext cx="8208962" cy="19431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611188" y="836613"/>
            <a:ext cx="8208962" cy="4953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3.2  </a:t>
            </a:r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/>
              <a:t>是严格对角占优的矩阵，则它一定非奇异。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611188" y="1773238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  <a:r>
              <a:rPr lang="en-US" altLang="zh-CN"/>
              <a:t>A</a:t>
            </a:r>
            <a:r>
              <a:rPr lang="zh-CN" altLang="en-US"/>
              <a:t>是对角占优矩阵，所以                                   ，故矩阵</a:t>
            </a:r>
            <a:endParaRPr lang="en-US" altLang="zh-CN"/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/>
        </p:nvGraphicFramePr>
        <p:xfrm>
          <a:off x="4643438" y="1773238"/>
          <a:ext cx="25955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r:id="rId3" imgW="1345933" imgH="254207" progId="">
                  <p:embed/>
                </p:oleObj>
              </mc:Choice>
              <mc:Fallback>
                <p:oleObj r:id="rId3" imgW="1345933" imgH="25420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73238"/>
                        <a:ext cx="25955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5"/>
          <p:cNvGraphicFramePr>
            <a:graphicFrameLocks noChangeAspect="1"/>
          </p:cNvGraphicFramePr>
          <p:nvPr/>
        </p:nvGraphicFramePr>
        <p:xfrm>
          <a:off x="2484438" y="2349500"/>
          <a:ext cx="3743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r:id="rId5" imgW="1562417" imgH="254317" progId="">
                  <p:embed/>
                </p:oleObj>
              </mc:Choice>
              <mc:Fallback>
                <p:oleObj r:id="rId5" imgW="1562417" imgH="2543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49500"/>
                        <a:ext cx="3743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755650" y="2997200"/>
            <a:ext cx="820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是可逆的。考虑</a:t>
            </a:r>
            <a:endParaRPr lang="en-US" altLang="zh-CN"/>
          </a:p>
        </p:txBody>
      </p:sp>
      <p:graphicFrame>
        <p:nvGraphicFramePr>
          <p:cNvPr id="52228" name="Object 7"/>
          <p:cNvGraphicFramePr>
            <a:graphicFrameLocks noChangeAspect="1"/>
          </p:cNvGraphicFramePr>
          <p:nvPr/>
        </p:nvGraphicFramePr>
        <p:xfrm>
          <a:off x="2051050" y="3141663"/>
          <a:ext cx="4824413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r:id="rId7" imgW="2413317" imgH="1575117" progId="">
                  <p:embed/>
                </p:oleObj>
              </mc:Choice>
              <mc:Fallback>
                <p:oleObj r:id="rId7" imgW="2413317" imgH="15751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4824413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9" name="Text Box 4"/>
          <p:cNvSpPr txBox="1">
            <a:spLocks noChangeArrowheads="1"/>
          </p:cNvSpPr>
          <p:nvPr/>
        </p:nvSpPr>
        <p:spPr bwMode="auto">
          <a:xfrm>
            <a:off x="323850" y="765175"/>
            <a:ext cx="820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       矩阵的      范数为</a:t>
            </a:r>
            <a:endParaRPr lang="en-US" altLang="zh-CN"/>
          </a:p>
        </p:txBody>
      </p:sp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250825" y="765175"/>
          <a:ext cx="1168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r:id="rId3" imgW="584264" imgH="190734" progId="">
                  <p:embed/>
                </p:oleObj>
              </mc:Choice>
              <mc:Fallback>
                <p:oleObj r:id="rId3" imgW="584264" imgH="19073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5175"/>
                        <a:ext cx="11684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2373313" y="836613"/>
          <a:ext cx="431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r:id="rId5" imgW="152519" imgH="127152" progId="">
                  <p:embed/>
                </p:oleObj>
              </mc:Choice>
              <mc:Fallback>
                <p:oleObj r:id="rId5" imgW="152519" imgH="12715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836613"/>
                        <a:ext cx="431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2124075" y="1341438"/>
          <a:ext cx="31750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r:id="rId7" imgW="1587817" imgH="597217" progId="">
                  <p:embed/>
                </p:oleObj>
              </mc:Choice>
              <mc:Fallback>
                <p:oleObj r:id="rId7" imgW="1587817" imgH="5972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41438"/>
                        <a:ext cx="31750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8"/>
          <p:cNvSpPr txBox="1">
            <a:spLocks noChangeArrowheads="1"/>
          </p:cNvSpPr>
          <p:nvPr/>
        </p:nvSpPr>
        <p:spPr bwMode="auto">
          <a:xfrm>
            <a:off x="323850" y="2565400"/>
            <a:ext cx="820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</a:t>
            </a:r>
            <a:r>
              <a:rPr lang="en-US" altLang="zh-CN"/>
              <a:t>A</a:t>
            </a:r>
            <a:r>
              <a:rPr lang="zh-CN" altLang="en-US"/>
              <a:t>是对角占优矩阵，得</a:t>
            </a:r>
          </a:p>
        </p:txBody>
      </p:sp>
      <p:graphicFrame>
        <p:nvGraphicFramePr>
          <p:cNvPr id="53253" name="Object 7"/>
          <p:cNvGraphicFramePr>
            <a:graphicFrameLocks noChangeAspect="1"/>
          </p:cNvGraphicFramePr>
          <p:nvPr/>
        </p:nvGraphicFramePr>
        <p:xfrm>
          <a:off x="1979613" y="3141663"/>
          <a:ext cx="3759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r:id="rId9" imgW="1879917" imgH="292417" progId="">
                  <p:embed/>
                </p:oleObj>
              </mc:Choice>
              <mc:Fallback>
                <p:oleObj r:id="rId9" imgW="1879917" imgH="2924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41663"/>
                        <a:ext cx="3759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Text Box 10"/>
          <p:cNvSpPr txBox="1">
            <a:spLocks noChangeArrowheads="1"/>
          </p:cNvSpPr>
          <p:nvPr/>
        </p:nvSpPr>
        <p:spPr bwMode="auto">
          <a:xfrm>
            <a:off x="0" y="3860800"/>
            <a:ext cx="88931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    由引理</a:t>
            </a:r>
            <a:r>
              <a:rPr lang="en-US" altLang="zh-CN"/>
              <a:t>3.2</a:t>
            </a:r>
            <a:r>
              <a:rPr lang="zh-CN" altLang="en-US"/>
              <a:t>知          是非奇异的，又由于     是非奇异的，所以</a:t>
            </a:r>
            <a:r>
              <a:rPr lang="en-US" altLang="zh-CN"/>
              <a:t>A</a:t>
            </a:r>
            <a:r>
              <a:rPr lang="zh-CN" altLang="en-US"/>
              <a:t>是非奇异的。</a:t>
            </a:r>
          </a:p>
        </p:txBody>
      </p:sp>
      <p:graphicFrame>
        <p:nvGraphicFramePr>
          <p:cNvPr id="53254" name="Object 9"/>
          <p:cNvGraphicFramePr>
            <a:graphicFrameLocks noChangeAspect="1"/>
          </p:cNvGraphicFramePr>
          <p:nvPr/>
        </p:nvGraphicFramePr>
        <p:xfrm>
          <a:off x="2051050" y="3933825"/>
          <a:ext cx="736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r:id="rId11" imgW="368617" imgH="190817" progId="">
                  <p:embed/>
                </p:oleObj>
              </mc:Choice>
              <mc:Fallback>
                <p:oleObj r:id="rId11" imgW="368617" imgH="1908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33825"/>
                        <a:ext cx="7366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10"/>
          <p:cNvGraphicFramePr>
            <a:graphicFrameLocks noChangeAspect="1"/>
          </p:cNvGraphicFramePr>
          <p:nvPr/>
        </p:nvGraphicFramePr>
        <p:xfrm>
          <a:off x="5580063" y="4005263"/>
          <a:ext cx="33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r:id="rId13" imgW="165274" imgH="152585" progId="">
                  <p:embed/>
                </p:oleObj>
              </mc:Choice>
              <mc:Fallback>
                <p:oleObj r:id="rId13" imgW="165274" imgH="15258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005263"/>
                        <a:ext cx="330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468313" y="508476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得证！</a:t>
            </a:r>
          </a:p>
        </p:txBody>
      </p:sp>
      <p:sp>
        <p:nvSpPr>
          <p:cNvPr id="53263" name="Rectangle 14"/>
          <p:cNvSpPr>
            <a:spLocks noChangeArrowheads="1"/>
          </p:cNvSpPr>
          <p:nvPr/>
        </p:nvSpPr>
        <p:spPr bwMode="auto">
          <a:xfrm>
            <a:off x="179388" y="549275"/>
            <a:ext cx="8713787" cy="583247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4" name="Text Box 15"/>
          <p:cNvSpPr txBox="1">
            <a:spLocks noChangeArrowheads="1"/>
          </p:cNvSpPr>
          <p:nvPr/>
        </p:nvSpPr>
        <p:spPr bwMode="auto">
          <a:xfrm>
            <a:off x="1366838" y="5084763"/>
            <a:ext cx="7777162" cy="104298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引理</a:t>
            </a:r>
            <a:r>
              <a:rPr lang="en-US" altLang="zh-CN"/>
              <a:t>3.2    </a:t>
            </a:r>
            <a:r>
              <a:rPr lang="zh-CN" altLang="en-US"/>
              <a:t>矩阵                 ，若                   ，则              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非奇异的。                          </a:t>
            </a:r>
          </a:p>
        </p:txBody>
      </p:sp>
      <p:graphicFrame>
        <p:nvGraphicFramePr>
          <p:cNvPr id="53256" name="Object 14"/>
          <p:cNvGraphicFramePr>
            <a:graphicFrameLocks noChangeAspect="1"/>
          </p:cNvGraphicFramePr>
          <p:nvPr/>
        </p:nvGraphicFramePr>
        <p:xfrm>
          <a:off x="3311525" y="5013325"/>
          <a:ext cx="13684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r:id="rId15" imgW="546180" imgH="190734" progId="">
                  <p:embed/>
                </p:oleObj>
              </mc:Choice>
              <mc:Fallback>
                <p:oleObj r:id="rId15" imgW="546180" imgH="190734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013325"/>
                        <a:ext cx="13684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15"/>
          <p:cNvGraphicFramePr>
            <a:graphicFrameLocks noChangeAspect="1"/>
          </p:cNvGraphicFramePr>
          <p:nvPr/>
        </p:nvGraphicFramePr>
        <p:xfrm>
          <a:off x="5256213" y="5013325"/>
          <a:ext cx="13684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r:id="rId17" imgW="596958" imgH="254207" progId="">
                  <p:embed/>
                </p:oleObj>
              </mc:Choice>
              <mc:Fallback>
                <p:oleObj r:id="rId17" imgW="596958" imgH="25420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5013325"/>
                        <a:ext cx="13684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6"/>
          <p:cNvGraphicFramePr>
            <a:graphicFrameLocks noChangeAspect="1"/>
          </p:cNvGraphicFramePr>
          <p:nvPr/>
        </p:nvGraphicFramePr>
        <p:xfrm>
          <a:off x="7462838" y="5129213"/>
          <a:ext cx="844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r:id="rId19" imgW="368457" imgH="152651" progId="">
                  <p:embed/>
                </p:oleObj>
              </mc:Choice>
              <mc:Fallback>
                <p:oleObj r:id="rId19" imgW="368457" imgH="152651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838" y="5129213"/>
                        <a:ext cx="8445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50825" y="908050"/>
            <a:ext cx="85693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     定理</a:t>
            </a:r>
            <a:r>
              <a:rPr lang="en-US" altLang="zh-CN"/>
              <a:t>3.3 </a:t>
            </a:r>
            <a:r>
              <a:rPr lang="zh-CN" altLang="en-US"/>
              <a:t>系数矩阵为严格对角占优的线性代数方程组，它的</a:t>
            </a:r>
            <a:r>
              <a:rPr lang="en-US" altLang="zh-CN"/>
              <a:t>Jacobi</a:t>
            </a:r>
            <a:r>
              <a:rPr lang="zh-CN" altLang="en-US"/>
              <a:t>迭代法和</a:t>
            </a:r>
            <a:r>
              <a:rPr lang="en-US" altLang="zh-CN"/>
              <a:t>Gauss-Seidel</a:t>
            </a:r>
            <a:r>
              <a:rPr lang="zh-CN" altLang="en-US"/>
              <a:t>迭代都是收敛的。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539750" y="981075"/>
            <a:ext cx="8064500" cy="8636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611188" y="2349500"/>
            <a:ext cx="79930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证明：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       Jacobi</a:t>
            </a:r>
            <a:r>
              <a:rPr lang="zh-CN" altLang="en-US"/>
              <a:t>方法的迭代矩阵为</a:t>
            </a:r>
          </a:p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54274" name="Object 5"/>
          <p:cNvGraphicFramePr>
            <a:graphicFrameLocks noChangeAspect="1"/>
          </p:cNvGraphicFramePr>
          <p:nvPr/>
        </p:nvGraphicFramePr>
        <p:xfrm>
          <a:off x="3276600" y="3429000"/>
          <a:ext cx="1676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r:id="rId3" imgW="838517" imgH="190817" progId="">
                  <p:embed/>
                </p:oleObj>
              </mc:Choice>
              <mc:Fallback>
                <p:oleObj r:id="rId3" imgW="838517" imgH="1908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16764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1258888" y="3933825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由定理</a:t>
            </a:r>
            <a:r>
              <a:rPr lang="en-US" altLang="zh-CN"/>
              <a:t>3.2</a:t>
            </a:r>
            <a:r>
              <a:rPr lang="zh-CN" altLang="en-US"/>
              <a:t>中的证明知，严格对角占优矩阵满足：</a:t>
            </a:r>
          </a:p>
        </p:txBody>
      </p:sp>
      <p:graphicFrame>
        <p:nvGraphicFramePr>
          <p:cNvPr id="54275" name="Object 7"/>
          <p:cNvGraphicFramePr>
            <a:graphicFrameLocks noChangeAspect="1"/>
          </p:cNvGraphicFramePr>
          <p:nvPr/>
        </p:nvGraphicFramePr>
        <p:xfrm>
          <a:off x="2916238" y="4365625"/>
          <a:ext cx="2057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r:id="rId5" imgW="1029017" imgH="279717" progId="">
                  <p:embed/>
                </p:oleObj>
              </mc:Choice>
              <mc:Fallback>
                <p:oleObj r:id="rId5" imgW="1029017" imgH="2797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65625"/>
                        <a:ext cx="2057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1331913" y="4941888"/>
            <a:ext cx="662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再由定理</a:t>
            </a:r>
            <a:r>
              <a:rPr lang="en-US" altLang="zh-CN"/>
              <a:t>3.1</a:t>
            </a:r>
            <a:r>
              <a:rPr lang="zh-CN" altLang="en-US"/>
              <a:t>，得</a:t>
            </a:r>
            <a:r>
              <a:rPr lang="en-US" altLang="zh-CN"/>
              <a:t>Jacobi</a:t>
            </a:r>
            <a:r>
              <a:rPr lang="zh-CN" altLang="en-US"/>
              <a:t>迭代法收敛。</a:t>
            </a: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1476375" y="2420938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(a)Jocobi</a:t>
            </a:r>
            <a:r>
              <a:rPr lang="zh-CN" altLang="en-US">
                <a:solidFill>
                  <a:srgbClr val="FF6600"/>
                </a:solidFill>
              </a:rPr>
              <a:t>的证明</a:t>
            </a:r>
          </a:p>
        </p:txBody>
      </p:sp>
      <p:sp>
        <p:nvSpPr>
          <p:cNvPr id="54282" name="Text Box 15"/>
          <p:cNvSpPr txBox="1">
            <a:spLocks noChangeArrowheads="1"/>
          </p:cNvSpPr>
          <p:nvPr/>
        </p:nvSpPr>
        <p:spPr bwMode="auto">
          <a:xfrm>
            <a:off x="4572000" y="4437063"/>
            <a:ext cx="509588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en-US" altLang="zh-CN"/>
              <a:t>&lt;1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再考虑</a:t>
            </a:r>
            <a:r>
              <a:rPr lang="en-US" altLang="zh-CN"/>
              <a:t>Gauss-Seidel</a:t>
            </a:r>
            <a:r>
              <a:rPr lang="zh-CN" altLang="en-US"/>
              <a:t>方法，其迭代矩阵为</a:t>
            </a:r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/>
        </p:nvGraphicFramePr>
        <p:xfrm>
          <a:off x="2987675" y="1844675"/>
          <a:ext cx="2016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r:id="rId3" imgW="1016317" imgH="279717" progId="">
                  <p:embed/>
                </p:oleObj>
              </mc:Choice>
              <mc:Fallback>
                <p:oleObj r:id="rId3" imgW="1016317" imgH="27971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44675"/>
                        <a:ext cx="20161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611188" y="2420938"/>
            <a:ext cx="828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用反证法，假设</a:t>
            </a:r>
            <a:r>
              <a:rPr lang="en-US" altLang="zh-CN"/>
              <a:t>Gauss-Seidel</a:t>
            </a:r>
            <a:r>
              <a:rPr lang="zh-CN" altLang="en-US"/>
              <a:t>迭代不收敛，则由定理</a:t>
            </a:r>
            <a:r>
              <a:rPr lang="en-US" altLang="zh-CN"/>
              <a:t>3.1</a:t>
            </a:r>
            <a:r>
              <a:rPr lang="zh-CN" altLang="en-US"/>
              <a:t>知：</a:t>
            </a:r>
          </a:p>
        </p:txBody>
      </p:sp>
      <p:graphicFrame>
        <p:nvGraphicFramePr>
          <p:cNvPr id="55299" name="Object 5"/>
          <p:cNvGraphicFramePr>
            <a:graphicFrameLocks noChangeAspect="1"/>
          </p:cNvGraphicFramePr>
          <p:nvPr/>
        </p:nvGraphicFramePr>
        <p:xfrm>
          <a:off x="2339975" y="2852738"/>
          <a:ext cx="33512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r:id="rId5" imgW="1689417" imgH="330517" progId="">
                  <p:embed/>
                </p:oleObj>
              </mc:Choice>
              <mc:Fallback>
                <p:oleObj r:id="rId5" imgW="1689417" imgH="3305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2738"/>
                        <a:ext cx="335121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611188" y="3789363"/>
            <a:ext cx="828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所以存在模大于</a:t>
            </a:r>
            <a:r>
              <a:rPr lang="en-US" altLang="zh-CN"/>
              <a:t>1</a:t>
            </a:r>
            <a:r>
              <a:rPr lang="zh-CN" altLang="en-US"/>
              <a:t>的特征值</a:t>
            </a:r>
            <a:r>
              <a:rPr lang="en-US" altLang="zh-CN"/>
              <a:t>. </a:t>
            </a:r>
            <a:r>
              <a:rPr lang="zh-CN" altLang="en-US"/>
              <a:t>设有             ，使得行列式：</a:t>
            </a:r>
          </a:p>
        </p:txBody>
      </p:sp>
      <p:graphicFrame>
        <p:nvGraphicFramePr>
          <p:cNvPr id="55300" name="Object 7"/>
          <p:cNvGraphicFramePr>
            <a:graphicFrameLocks noChangeAspect="1"/>
          </p:cNvGraphicFramePr>
          <p:nvPr/>
        </p:nvGraphicFramePr>
        <p:xfrm>
          <a:off x="5076825" y="3789363"/>
          <a:ext cx="7810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r:id="rId7" imgW="393846" imgH="254207" progId="">
                  <p:embed/>
                </p:oleObj>
              </mc:Choice>
              <mc:Fallback>
                <p:oleObj r:id="rId7" imgW="393846" imgH="25420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789363"/>
                        <a:ext cx="7810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8"/>
          <p:cNvGraphicFramePr>
            <a:graphicFrameLocks noChangeAspect="1"/>
          </p:cNvGraphicFramePr>
          <p:nvPr/>
        </p:nvGraphicFramePr>
        <p:xfrm>
          <a:off x="1331913" y="4581525"/>
          <a:ext cx="667702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r:id="rId9" imgW="3365817" imgH="762317" progId="">
                  <p:embed/>
                </p:oleObj>
              </mc:Choice>
              <mc:Fallback>
                <p:oleObj r:id="rId9" imgW="3365817" imgH="7623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81525"/>
                        <a:ext cx="6677025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179388" y="836613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(b) Gauss-Seidel</a:t>
            </a:r>
            <a:r>
              <a:rPr lang="zh-CN" altLang="en-US">
                <a:solidFill>
                  <a:srgbClr val="FF6600"/>
                </a:solidFill>
              </a:rPr>
              <a:t>的证明</a:t>
            </a:r>
          </a:p>
        </p:txBody>
      </p:sp>
      <p:sp>
        <p:nvSpPr>
          <p:cNvPr id="55306" name="Rectangle 14"/>
          <p:cNvSpPr>
            <a:spLocks noChangeArrowheads="1"/>
          </p:cNvSpPr>
          <p:nvPr/>
        </p:nvSpPr>
        <p:spPr bwMode="auto">
          <a:xfrm>
            <a:off x="179388" y="549275"/>
            <a:ext cx="8785225" cy="57594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395288" y="1484313"/>
            <a:ext cx="76327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  故，只有</a:t>
            </a:r>
          </a:p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才能使得                              成立。</a:t>
            </a:r>
          </a:p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56322" name="Object 3"/>
          <p:cNvGraphicFramePr>
            <a:graphicFrameLocks noChangeAspect="1"/>
          </p:cNvGraphicFramePr>
          <p:nvPr/>
        </p:nvGraphicFramePr>
        <p:xfrm>
          <a:off x="2771775" y="1628775"/>
          <a:ext cx="27209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r:id="rId3" imgW="1371917" imgH="432117" progId="">
                  <p:embed/>
                </p:oleObj>
              </mc:Choice>
              <mc:Fallback>
                <p:oleObj r:id="rId3" imgW="1371917" imgH="43211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28775"/>
                        <a:ext cx="27209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973138" y="3541713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  <a:r>
              <a:rPr lang="en-US" altLang="zh-CN"/>
              <a:t>A</a:t>
            </a:r>
            <a:r>
              <a:rPr lang="zh-CN" altLang="en-US"/>
              <a:t>是对角占优的，所以矩阵</a:t>
            </a:r>
          </a:p>
        </p:txBody>
      </p:sp>
      <p:graphicFrame>
        <p:nvGraphicFramePr>
          <p:cNvPr id="56323" name="Object 5"/>
          <p:cNvGraphicFramePr>
            <a:graphicFrameLocks noChangeAspect="1"/>
          </p:cNvGraphicFramePr>
          <p:nvPr/>
        </p:nvGraphicFramePr>
        <p:xfrm>
          <a:off x="3781425" y="4149725"/>
          <a:ext cx="15621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r:id="rId5" imgW="787375" imgH="393846" progId="">
                  <p:embed/>
                </p:oleObj>
              </mc:Choice>
              <mc:Fallback>
                <p:oleObj r:id="rId5" imgW="787375" imgH="39384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4149725"/>
                        <a:ext cx="15621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8"/>
          <p:cNvSpPr txBox="1">
            <a:spLocks noChangeArrowheads="1"/>
          </p:cNvSpPr>
          <p:nvPr/>
        </p:nvSpPr>
        <p:spPr bwMode="auto">
          <a:xfrm>
            <a:off x="0" y="5084763"/>
            <a:ext cx="8856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也是对角占优的，那么该矩阵一定非奇异，这与上面该矩阵                                            的行列式等于</a:t>
            </a:r>
            <a:r>
              <a:rPr lang="en-US" altLang="zh-CN"/>
              <a:t>0</a:t>
            </a:r>
            <a:r>
              <a:rPr lang="zh-CN" altLang="en-US"/>
              <a:t>矛盾。</a:t>
            </a:r>
          </a:p>
        </p:txBody>
      </p:sp>
      <p:graphicFrame>
        <p:nvGraphicFramePr>
          <p:cNvPr id="56324" name="Object 7"/>
          <p:cNvGraphicFramePr>
            <a:graphicFrameLocks noChangeAspect="1"/>
          </p:cNvGraphicFramePr>
          <p:nvPr/>
        </p:nvGraphicFramePr>
        <p:xfrm>
          <a:off x="4787900" y="620713"/>
          <a:ext cx="25050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r:id="rId7" imgW="1168717" imgH="330517" progId="">
                  <p:embed/>
                </p:oleObj>
              </mc:Choice>
              <mc:Fallback>
                <p:oleObj r:id="rId7" imgW="1168717" imgH="3305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620713"/>
                        <a:ext cx="25050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971550" y="765175"/>
            <a:ext cx="799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                    可逆，所以</a:t>
            </a:r>
          </a:p>
        </p:txBody>
      </p:sp>
      <p:graphicFrame>
        <p:nvGraphicFramePr>
          <p:cNvPr id="56325" name="Object 9"/>
          <p:cNvGraphicFramePr>
            <a:graphicFrameLocks noChangeAspect="1"/>
          </p:cNvGraphicFramePr>
          <p:nvPr/>
        </p:nvGraphicFramePr>
        <p:xfrm>
          <a:off x="1763713" y="692150"/>
          <a:ext cx="12969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r:id="rId9" imgW="609917" imgH="279717" progId="">
                  <p:embed/>
                </p:oleObj>
              </mc:Choice>
              <mc:Fallback>
                <p:oleObj r:id="rId9" imgW="609917" imgH="2797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92150"/>
                        <a:ext cx="12969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0"/>
          <p:cNvGraphicFramePr>
            <a:graphicFrameLocks noChangeAspect="1"/>
          </p:cNvGraphicFramePr>
          <p:nvPr/>
        </p:nvGraphicFramePr>
        <p:xfrm>
          <a:off x="1979613" y="2565400"/>
          <a:ext cx="2016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r:id="rId11" imgW="1015876" imgH="254207" progId="">
                  <p:embed/>
                </p:oleObj>
              </mc:Choice>
              <mc:Fallback>
                <p:oleObj r:id="rId11" imgW="1015876" imgH="25420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65400"/>
                        <a:ext cx="2016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Text Box 14"/>
          <p:cNvSpPr txBox="1">
            <a:spLocks noChangeArrowheads="1"/>
          </p:cNvSpPr>
          <p:nvPr/>
        </p:nvSpPr>
        <p:spPr bwMode="auto">
          <a:xfrm>
            <a:off x="468313" y="5949950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6600"/>
                </a:solidFill>
              </a:rPr>
              <a:t>得证！</a:t>
            </a:r>
          </a:p>
        </p:txBody>
      </p:sp>
      <p:sp>
        <p:nvSpPr>
          <p:cNvPr id="56332" name="Rectangle 15"/>
          <p:cNvSpPr>
            <a:spLocks noChangeArrowheads="1"/>
          </p:cNvSpPr>
          <p:nvPr/>
        </p:nvSpPr>
        <p:spPr bwMode="auto">
          <a:xfrm>
            <a:off x="179388" y="476250"/>
            <a:ext cx="8785225" cy="597693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9"/>
          <p:cNvSpPr>
            <a:spLocks noChangeArrowheads="1"/>
          </p:cNvSpPr>
          <p:nvPr/>
        </p:nvSpPr>
        <p:spPr bwMode="auto">
          <a:xfrm>
            <a:off x="755650" y="1484313"/>
            <a:ext cx="8137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定理</a:t>
            </a:r>
            <a:r>
              <a:rPr lang="en-US" altLang="zh-CN"/>
              <a:t>3.4  </a:t>
            </a:r>
            <a:r>
              <a:rPr lang="zh-CN" altLang="en-US"/>
              <a:t>若迭代矩阵</a:t>
            </a:r>
            <a:r>
              <a:rPr lang="en-US" altLang="zh-CN"/>
              <a:t>B</a:t>
            </a:r>
            <a:r>
              <a:rPr lang="zh-CN" altLang="en-US"/>
              <a:t>满足           ，则迭代生成的序列             </a:t>
            </a:r>
          </a:p>
          <a:p>
            <a:pPr eaLnBrk="1" hangingPunct="1"/>
            <a:r>
              <a:rPr lang="zh-CN" altLang="en-US"/>
              <a:t>满足</a:t>
            </a:r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收敛速度问题</a:t>
            </a:r>
          </a:p>
        </p:txBody>
      </p:sp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4284663" y="1484313"/>
          <a:ext cx="8810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r:id="rId3" imgW="444431" imgH="254097" progId="">
                  <p:embed/>
                </p:oleObj>
              </mc:Choice>
              <mc:Fallback>
                <p:oleObj r:id="rId3" imgW="444431" imgH="25409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484313"/>
                        <a:ext cx="8810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5"/>
          <p:cNvGraphicFramePr>
            <a:graphicFrameLocks noChangeAspect="1"/>
          </p:cNvGraphicFramePr>
          <p:nvPr/>
        </p:nvGraphicFramePr>
        <p:xfrm>
          <a:off x="7923213" y="1341438"/>
          <a:ext cx="10064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r:id="rId5" imgW="508097" imgH="343068" progId="">
                  <p:embed/>
                </p:oleObj>
              </mc:Choice>
              <mc:Fallback>
                <p:oleObj r:id="rId5" imgW="508097" imgH="34306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1341438"/>
                        <a:ext cx="100647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6"/>
          <p:cNvGraphicFramePr>
            <a:graphicFrameLocks noChangeAspect="1"/>
          </p:cNvGraphicFramePr>
          <p:nvPr/>
        </p:nvGraphicFramePr>
        <p:xfrm>
          <a:off x="1547813" y="2349500"/>
          <a:ext cx="513397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r:id="rId7" imgW="2591117" imgH="990917" progId="">
                  <p:embed/>
                </p:oleObj>
              </mc:Choice>
              <mc:Fallback>
                <p:oleObj r:id="rId7" imgW="2591117" imgH="9909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49500"/>
                        <a:ext cx="5133975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10"/>
          <p:cNvSpPr>
            <a:spLocks noChangeArrowheads="1"/>
          </p:cNvSpPr>
          <p:nvPr/>
        </p:nvSpPr>
        <p:spPr bwMode="auto">
          <a:xfrm>
            <a:off x="684213" y="1341438"/>
            <a:ext cx="8280400" cy="345598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3" name="Rectangle 11"/>
          <p:cNvSpPr>
            <a:spLocks noChangeArrowheads="1"/>
          </p:cNvSpPr>
          <p:nvPr/>
        </p:nvSpPr>
        <p:spPr bwMode="auto">
          <a:xfrm>
            <a:off x="827088" y="4221163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其中       表示精确解。</a:t>
            </a:r>
            <a:endParaRPr lang="en-US" altLang="zh-CN"/>
          </a:p>
        </p:txBody>
      </p:sp>
      <p:graphicFrame>
        <p:nvGraphicFramePr>
          <p:cNvPr id="57349" name="Object 9"/>
          <p:cNvGraphicFramePr>
            <a:graphicFrameLocks noChangeAspect="1"/>
          </p:cNvGraphicFramePr>
          <p:nvPr/>
        </p:nvGraphicFramePr>
        <p:xfrm>
          <a:off x="1619250" y="4229100"/>
          <a:ext cx="327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r:id="rId9" imgW="165274" imgH="203341" progId="">
                  <p:embed/>
                </p:oleObj>
              </mc:Choice>
              <mc:Fallback>
                <p:oleObj r:id="rId9" imgW="165274" imgH="203341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9100"/>
                        <a:ext cx="327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3"/>
          <p:cNvSpPr>
            <a:spLocks noChangeArrowheads="1"/>
          </p:cNvSpPr>
          <p:nvPr/>
        </p:nvSpPr>
        <p:spPr bwMode="auto">
          <a:xfrm>
            <a:off x="1006475" y="5445125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r>
              <a:rPr lang="zh-CN" altLang="en-US"/>
              <a:t>证明：</a:t>
            </a:r>
            <a:endParaRPr lang="en-US" altLang="zh-CN"/>
          </a:p>
        </p:txBody>
      </p:sp>
      <p:sp>
        <p:nvSpPr>
          <p:cNvPr id="57355" name="Text Box 14"/>
          <p:cNvSpPr txBox="1">
            <a:spLocks noChangeArrowheads="1"/>
          </p:cNvSpPr>
          <p:nvPr/>
        </p:nvSpPr>
        <p:spPr bwMode="auto">
          <a:xfrm>
            <a:off x="1979613" y="5445125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先证明</a:t>
            </a:r>
            <a:r>
              <a:rPr lang="en-US" altLang="zh-CN"/>
              <a:t>(b), </a:t>
            </a:r>
            <a:r>
              <a:rPr lang="zh-CN" altLang="en-US"/>
              <a:t>然后证明</a:t>
            </a:r>
            <a:r>
              <a:rPr lang="en-US" altLang="zh-CN"/>
              <a:t>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8382000" cy="4714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  <a:latin typeface="楷体_GB2312" charset="-122"/>
              </a:rPr>
              <a:t>对于一般情形：</a:t>
            </a:r>
            <a:r>
              <a:rPr lang="en-US" altLang="zh-CN" sz="2800" i="1">
                <a:latin typeface="楷体_GB2312" charset="-122"/>
              </a:rPr>
              <a:t>n</a:t>
            </a:r>
            <a:r>
              <a:rPr lang="zh-CN" altLang="en-US" sz="2800">
                <a:latin typeface="楷体_GB2312" charset="-122"/>
              </a:rPr>
              <a:t>阶线性方程组的高斯消元法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978025" y="1498600"/>
          <a:ext cx="4106863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1879917" imgH="940117" progId="">
                  <p:embed/>
                </p:oleObj>
              </mc:Choice>
              <mc:Fallback>
                <p:oleObj r:id="rId3" imgW="1879917" imgH="94011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498600"/>
                        <a:ext cx="4106863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730250" y="4149725"/>
          <a:ext cx="45529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5" imgW="2464117" imgH="940117" progId="">
                  <p:embed/>
                </p:oleObj>
              </mc:Choice>
              <mc:Fallback>
                <p:oleObj r:id="rId5" imgW="2464117" imgH="9401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149725"/>
                        <a:ext cx="455295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7181850" y="4149725"/>
          <a:ext cx="12731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7" imgW="622347" imgH="939709" progId="">
                  <p:embed/>
                </p:oleObj>
              </mc:Choice>
              <mc:Fallback>
                <p:oleObj r:id="rId7" imgW="622347" imgH="93970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4149725"/>
                        <a:ext cx="12731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6"/>
          <p:cNvGraphicFramePr>
            <a:graphicFrameLocks noChangeAspect="1"/>
          </p:cNvGraphicFramePr>
          <p:nvPr/>
        </p:nvGraphicFramePr>
        <p:xfrm>
          <a:off x="5540375" y="4149725"/>
          <a:ext cx="13081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9" imgW="622347" imgH="939709" progId="">
                  <p:embed/>
                </p:oleObj>
              </mc:Choice>
              <mc:Fallback>
                <p:oleObj r:id="rId9" imgW="622347" imgH="93970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5" y="4149725"/>
                        <a:ext cx="13081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835150" y="765175"/>
          <a:ext cx="46307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r:id="rId3" imgW="2337117" imgH="660717" progId="">
                  <p:embed/>
                </p:oleObj>
              </mc:Choice>
              <mc:Fallback>
                <p:oleObj r:id="rId3" imgW="2337117" imgH="66071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765175"/>
                        <a:ext cx="46307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2051050" y="2060575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2771775" y="2492375"/>
          <a:ext cx="2995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r:id="rId5" imgW="1511617" imgH="305117" progId="">
                  <p:embed/>
                </p:oleObj>
              </mc:Choice>
              <mc:Fallback>
                <p:oleObj r:id="rId5" imgW="1511617" imgH="3051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29956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979613" y="29972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</a:t>
            </a:r>
          </a:p>
        </p:txBody>
      </p:sp>
      <p:graphicFrame>
        <p:nvGraphicFramePr>
          <p:cNvPr id="58372" name="Object 6"/>
          <p:cNvGraphicFramePr>
            <a:graphicFrameLocks noChangeAspect="1"/>
          </p:cNvGraphicFramePr>
          <p:nvPr/>
        </p:nvGraphicFramePr>
        <p:xfrm>
          <a:off x="2627313" y="3644900"/>
          <a:ext cx="3297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r:id="rId7" imgW="1664017" imgH="305117" progId="">
                  <p:embed/>
                </p:oleObj>
              </mc:Choice>
              <mc:Fallback>
                <p:oleObj r:id="rId7" imgW="1664017" imgH="3051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44900"/>
                        <a:ext cx="32972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1403350" y="4292600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故，本页第一个式子可写为</a:t>
            </a:r>
          </a:p>
        </p:txBody>
      </p:sp>
      <p:graphicFrame>
        <p:nvGraphicFramePr>
          <p:cNvPr id="58373" name="Object 8"/>
          <p:cNvGraphicFramePr>
            <a:graphicFrameLocks noChangeAspect="1"/>
          </p:cNvGraphicFramePr>
          <p:nvPr/>
        </p:nvGraphicFramePr>
        <p:xfrm>
          <a:off x="1979613" y="4868863"/>
          <a:ext cx="46307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r:id="rId9" imgW="2337117" imgH="635317" progId="">
                  <p:embed/>
                </p:oleObj>
              </mc:Choice>
              <mc:Fallback>
                <p:oleObj r:id="rId9" imgW="2337117" imgH="6353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868863"/>
                        <a:ext cx="46307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11"/>
          <p:cNvSpPr>
            <a:spLocks noChangeArrowheads="1"/>
          </p:cNvSpPr>
          <p:nvPr/>
        </p:nvSpPr>
        <p:spPr bwMode="auto">
          <a:xfrm>
            <a:off x="179388" y="476250"/>
            <a:ext cx="8713787" cy="59055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042988" y="692150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           ，故</a:t>
            </a:r>
          </a:p>
        </p:txBody>
      </p:sp>
      <p:graphicFrame>
        <p:nvGraphicFramePr>
          <p:cNvPr id="59394" name="Object 3"/>
          <p:cNvGraphicFramePr>
            <a:graphicFrameLocks noChangeAspect="1"/>
          </p:cNvGraphicFramePr>
          <p:nvPr/>
        </p:nvGraphicFramePr>
        <p:xfrm>
          <a:off x="1763713" y="692150"/>
          <a:ext cx="8810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r:id="rId3" imgW="444431" imgH="254097" progId="">
                  <p:embed/>
                </p:oleObj>
              </mc:Choice>
              <mc:Fallback>
                <p:oleObj r:id="rId3" imgW="444431" imgH="25409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92150"/>
                        <a:ext cx="8810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4"/>
          <p:cNvGraphicFramePr>
            <a:graphicFrameLocks noChangeAspect="1"/>
          </p:cNvGraphicFramePr>
          <p:nvPr/>
        </p:nvGraphicFramePr>
        <p:xfrm>
          <a:off x="2195513" y="1341438"/>
          <a:ext cx="41275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r:id="rId5" imgW="2083117" imgH="940117" progId="">
                  <p:embed/>
                </p:oleObj>
              </mc:Choice>
              <mc:Fallback>
                <p:oleObj r:id="rId5" imgW="2083117" imgH="9401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41438"/>
                        <a:ext cx="41275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971550" y="3284538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(b)</a:t>
            </a:r>
            <a:r>
              <a:rPr lang="zh-CN" altLang="en-US"/>
              <a:t>得证</a:t>
            </a:r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0" y="3789363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1042988" y="4076700"/>
            <a:ext cx="468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显然对于任意的正整数</a:t>
            </a:r>
            <a:r>
              <a:rPr lang="en-US" altLang="zh-CN"/>
              <a:t>p</a:t>
            </a:r>
            <a:r>
              <a:rPr lang="zh-CN" altLang="en-US"/>
              <a:t>，都有</a:t>
            </a:r>
          </a:p>
        </p:txBody>
      </p:sp>
      <p:graphicFrame>
        <p:nvGraphicFramePr>
          <p:cNvPr id="59396" name="Object 8"/>
          <p:cNvGraphicFramePr>
            <a:graphicFrameLocks noChangeAspect="1"/>
          </p:cNvGraphicFramePr>
          <p:nvPr/>
        </p:nvGraphicFramePr>
        <p:xfrm>
          <a:off x="2339975" y="4652963"/>
          <a:ext cx="3875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r:id="rId7" imgW="1955268" imgH="304985" progId="">
                  <p:embed/>
                </p:oleObj>
              </mc:Choice>
              <mc:Fallback>
                <p:oleObj r:id="rId7" imgW="1955268" imgH="30498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652963"/>
                        <a:ext cx="3875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1042988" y="5373688"/>
            <a:ext cx="727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那么在本页第一个式子中反复利用上式就可以得到</a:t>
            </a:r>
            <a:r>
              <a:rPr lang="en-US" altLang="zh-CN"/>
              <a:t>(a)</a:t>
            </a: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1042988" y="594995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(a)</a:t>
            </a:r>
            <a:r>
              <a:rPr lang="zh-CN" altLang="en-US"/>
              <a:t>得证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Text Box 15"/>
          <p:cNvSpPr txBox="1">
            <a:spLocks noChangeArrowheads="1"/>
          </p:cNvSpPr>
          <p:nvPr/>
        </p:nvSpPr>
        <p:spPr bwMode="auto">
          <a:xfrm>
            <a:off x="395288" y="4724400"/>
            <a:ext cx="849788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    给出的关系可以作为计算终止的判别准则。即只要        和                                                                         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             已足够接近，表明        与       便已足够靠近。</a:t>
            </a:r>
          </a:p>
        </p:txBody>
      </p:sp>
      <p:sp>
        <p:nvSpPr>
          <p:cNvPr id="60426" name="Text Box 4"/>
          <p:cNvSpPr txBox="1">
            <a:spLocks noChangeArrowheads="1"/>
          </p:cNvSpPr>
          <p:nvPr/>
        </p:nvSpPr>
        <p:spPr bwMode="auto">
          <a:xfrm>
            <a:off x="539750" y="1339850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3.4 (a)</a:t>
            </a:r>
          </a:p>
        </p:txBody>
      </p:sp>
      <p:graphicFrame>
        <p:nvGraphicFramePr>
          <p:cNvPr id="60418" name="Object 4"/>
          <p:cNvGraphicFramePr>
            <a:graphicFrameLocks noChangeAspect="1"/>
          </p:cNvGraphicFramePr>
          <p:nvPr/>
        </p:nvGraphicFramePr>
        <p:xfrm>
          <a:off x="2411413" y="1123950"/>
          <a:ext cx="367506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r:id="rId3" imgW="1854517" imgH="495617" progId="">
                  <p:embed/>
                </p:oleObj>
              </mc:Choice>
              <mc:Fallback>
                <p:oleObj r:id="rId3" imgW="1854517" imgH="4956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123950"/>
                        <a:ext cx="367506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6"/>
          <p:cNvSpPr txBox="1">
            <a:spLocks noChangeArrowheads="1"/>
          </p:cNvSpPr>
          <p:nvPr/>
        </p:nvSpPr>
        <p:spPr bwMode="auto">
          <a:xfrm>
            <a:off x="250825" y="2492375"/>
            <a:ext cx="84978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    给出的是迭代收敛速度的一个估计。显然              越接近</a:t>
            </a:r>
            <a:r>
              <a:rPr lang="en-US" altLang="zh-CN"/>
              <a:t>0</a:t>
            </a:r>
            <a:r>
              <a:rPr lang="zh-CN" altLang="en-US"/>
              <a:t>，生成序列             收敛得越快。</a:t>
            </a:r>
          </a:p>
        </p:txBody>
      </p:sp>
      <p:graphicFrame>
        <p:nvGraphicFramePr>
          <p:cNvPr id="60419" name="Object 6"/>
          <p:cNvGraphicFramePr>
            <a:graphicFrameLocks noChangeAspect="1"/>
          </p:cNvGraphicFramePr>
          <p:nvPr/>
        </p:nvGraphicFramePr>
        <p:xfrm>
          <a:off x="6227763" y="2495550"/>
          <a:ext cx="8810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r:id="rId5" imgW="444431" imgH="254097" progId="">
                  <p:embed/>
                </p:oleObj>
              </mc:Choice>
              <mc:Fallback>
                <p:oleObj r:id="rId5" imgW="444431" imgH="25409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495550"/>
                        <a:ext cx="8810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7"/>
          <p:cNvGraphicFramePr>
            <a:graphicFrameLocks noChangeAspect="1"/>
          </p:cNvGraphicFramePr>
          <p:nvPr/>
        </p:nvGraphicFramePr>
        <p:xfrm>
          <a:off x="1908175" y="2852738"/>
          <a:ext cx="10064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r:id="rId7" imgW="508097" imgH="343068" progId="">
                  <p:embed/>
                </p:oleObj>
              </mc:Choice>
              <mc:Fallback>
                <p:oleObj r:id="rId7" imgW="508097" imgH="34306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52738"/>
                        <a:ext cx="100647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Text Box 10"/>
          <p:cNvSpPr txBox="1">
            <a:spLocks noChangeArrowheads="1"/>
          </p:cNvSpPr>
          <p:nvPr/>
        </p:nvSpPr>
        <p:spPr bwMode="auto">
          <a:xfrm>
            <a:off x="611188" y="4148138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3.14 (b)</a:t>
            </a:r>
          </a:p>
        </p:txBody>
      </p:sp>
      <p:graphicFrame>
        <p:nvGraphicFramePr>
          <p:cNvPr id="60421" name="Object 9"/>
          <p:cNvGraphicFramePr>
            <a:graphicFrameLocks noChangeAspect="1"/>
          </p:cNvGraphicFramePr>
          <p:nvPr/>
        </p:nvGraphicFramePr>
        <p:xfrm>
          <a:off x="827088" y="5372100"/>
          <a:ext cx="654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r:id="rId9" imgW="330374" imgH="216123" progId="">
                  <p:embed/>
                </p:oleObj>
              </mc:Choice>
              <mc:Fallback>
                <p:oleObj r:id="rId9" imgW="330374" imgH="216123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72100"/>
                        <a:ext cx="654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0"/>
          <p:cNvGraphicFramePr>
            <a:graphicFrameLocks noChangeAspect="1"/>
          </p:cNvGraphicFramePr>
          <p:nvPr/>
        </p:nvGraphicFramePr>
        <p:xfrm>
          <a:off x="2411413" y="3932238"/>
          <a:ext cx="387508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r:id="rId11" imgW="1956117" imgH="470217" progId="">
                  <p:embed/>
                </p:oleObj>
              </mc:Choice>
              <mc:Fallback>
                <p:oleObj r:id="rId11" imgW="1956117" imgH="47021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932238"/>
                        <a:ext cx="3875087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1"/>
          <p:cNvGraphicFramePr>
            <a:graphicFrameLocks noChangeAspect="1"/>
          </p:cNvGraphicFramePr>
          <p:nvPr/>
        </p:nvGraphicFramePr>
        <p:xfrm>
          <a:off x="7524750" y="4724400"/>
          <a:ext cx="576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r:id="rId13" imgW="254097" imgH="216030" progId="">
                  <p:embed/>
                </p:oleObj>
              </mc:Choice>
              <mc:Fallback>
                <p:oleObj r:id="rId13" imgW="254097" imgH="21603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724400"/>
                        <a:ext cx="5762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2"/>
          <p:cNvGraphicFramePr>
            <a:graphicFrameLocks noChangeAspect="1"/>
          </p:cNvGraphicFramePr>
          <p:nvPr/>
        </p:nvGraphicFramePr>
        <p:xfrm>
          <a:off x="3924300" y="5372100"/>
          <a:ext cx="135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r:id="rId15" imgW="686117" imgH="241617" progId="">
                  <p:embed/>
                </p:oleObj>
              </mc:Choice>
              <mc:Fallback>
                <p:oleObj r:id="rId15" imgW="686117" imgH="24161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2100"/>
                        <a:ext cx="1358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Rectangle 18"/>
          <p:cNvSpPr>
            <a:spLocks noChangeArrowheads="1"/>
          </p:cNvSpPr>
          <p:nvPr/>
        </p:nvSpPr>
        <p:spPr bwMode="auto">
          <a:xfrm>
            <a:off x="395288" y="1052513"/>
            <a:ext cx="8353425" cy="53276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0" name="Text Box 19"/>
          <p:cNvSpPr txBox="1">
            <a:spLocks noChangeArrowheads="1"/>
          </p:cNvSpPr>
          <p:nvPr/>
        </p:nvSpPr>
        <p:spPr bwMode="auto">
          <a:xfrm>
            <a:off x="250825" y="5492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3.4</a:t>
            </a:r>
            <a:r>
              <a:rPr lang="zh-CN" altLang="en-US"/>
              <a:t>的讨论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1042988" y="765175"/>
            <a:ext cx="7319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/>
              <a:t>超松弛</a:t>
            </a:r>
            <a:r>
              <a:rPr lang="zh-CN" altLang="en-US" sz="2800" dirty="0"/>
              <a:t>迭代</a:t>
            </a:r>
            <a:r>
              <a:rPr lang="en-US" altLang="zh-CN" sz="2800" dirty="0"/>
              <a:t>(SOR)</a:t>
            </a:r>
            <a:r>
              <a:rPr lang="zh-CN" altLang="en-US" sz="2800" dirty="0"/>
              <a:t>及分块迭代方法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611188" y="1773238"/>
            <a:ext cx="79216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      对于给定的迭代法，每步迭代所需的工作量是确定的。如果迭代法收敛速度缓慢，则需要比较多的迭代次数，由此导致算法工作量太大而失去使用价值，因此各种迭代法的加速技术具有重要意义。</a:t>
            </a: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900113" y="1620838"/>
            <a:ext cx="7632700" cy="19431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755650" y="3981450"/>
            <a:ext cx="7488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假设       是已经得到的迭代值，以      为初值进行一步</a:t>
            </a:r>
            <a:r>
              <a:rPr lang="en-US" altLang="zh-CN"/>
              <a:t>Gauss-Seidel</a:t>
            </a:r>
            <a:r>
              <a:rPr lang="zh-CN" altLang="en-US"/>
              <a:t>迭代得：</a:t>
            </a:r>
          </a:p>
        </p:txBody>
      </p:sp>
      <p:graphicFrame>
        <p:nvGraphicFramePr>
          <p:cNvPr id="61442" name="Object 6"/>
          <p:cNvGraphicFramePr>
            <a:graphicFrameLocks noChangeAspect="1"/>
          </p:cNvGraphicFramePr>
          <p:nvPr/>
        </p:nvGraphicFramePr>
        <p:xfrm>
          <a:off x="1862138" y="3933825"/>
          <a:ext cx="503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r:id="rId3" imgW="254097" imgH="216030" progId="">
                  <p:embed/>
                </p:oleObj>
              </mc:Choice>
              <mc:Fallback>
                <p:oleObj r:id="rId3" imgW="254097" imgH="21603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3933825"/>
                        <a:ext cx="5032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7"/>
          <p:cNvGraphicFramePr>
            <a:graphicFrameLocks noChangeAspect="1"/>
          </p:cNvGraphicFramePr>
          <p:nvPr/>
        </p:nvGraphicFramePr>
        <p:xfrm>
          <a:off x="5749925" y="3933825"/>
          <a:ext cx="503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r:id="rId5" imgW="254097" imgH="216030" progId="">
                  <p:embed/>
                </p:oleObj>
              </mc:Choice>
              <mc:Fallback>
                <p:oleObj r:id="rId5" imgW="254097" imgH="21603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3933825"/>
                        <a:ext cx="5032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8"/>
          <p:cNvGraphicFramePr>
            <a:graphicFrameLocks noChangeAspect="1"/>
          </p:cNvGraphicFramePr>
          <p:nvPr/>
        </p:nvGraphicFramePr>
        <p:xfrm>
          <a:off x="1763713" y="4941888"/>
          <a:ext cx="60960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r:id="rId6" imgW="2578417" imgH="482917" progId="">
                  <p:embed/>
                </p:oleObj>
              </mc:Choice>
              <mc:Fallback>
                <p:oleObj r:id="rId6" imgW="2578417" imgH="4829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41888"/>
                        <a:ext cx="60960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Text Box 4"/>
          <p:cNvSpPr txBox="1">
            <a:spLocks noChangeArrowheads="1"/>
          </p:cNvSpPr>
          <p:nvPr/>
        </p:nvSpPr>
        <p:spPr bwMode="auto">
          <a:xfrm>
            <a:off x="900113" y="765175"/>
            <a:ext cx="727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将这一迭代值与       的值组合作为新一步的迭代值</a:t>
            </a:r>
          </a:p>
        </p:txBody>
      </p:sp>
      <p:graphicFrame>
        <p:nvGraphicFramePr>
          <p:cNvPr id="62466" name="Object 3"/>
          <p:cNvGraphicFramePr>
            <a:graphicFrameLocks noChangeAspect="1"/>
          </p:cNvGraphicFramePr>
          <p:nvPr/>
        </p:nvGraphicFramePr>
        <p:xfrm>
          <a:off x="3203575" y="765175"/>
          <a:ext cx="503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r:id="rId3" imgW="254097" imgH="216030" progId="">
                  <p:embed/>
                </p:oleObj>
              </mc:Choice>
              <mc:Fallback>
                <p:oleObj r:id="rId3" imgW="254097" imgH="21603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765175"/>
                        <a:ext cx="5032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4"/>
          <p:cNvGraphicFramePr>
            <a:graphicFrameLocks noChangeAspect="1"/>
          </p:cNvGraphicFramePr>
          <p:nvPr/>
        </p:nvGraphicFramePr>
        <p:xfrm>
          <a:off x="827088" y="1628775"/>
          <a:ext cx="7472362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r:id="rId5" imgW="3772217" imgH="1029017" progId="">
                  <p:embed/>
                </p:oleObj>
              </mc:Choice>
              <mc:Fallback>
                <p:oleObj r:id="rId5" imgW="3772217" imgH="10290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7472362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 Box 7"/>
          <p:cNvSpPr txBox="1">
            <a:spLocks noChangeArrowheads="1"/>
          </p:cNvSpPr>
          <p:nvPr/>
        </p:nvSpPr>
        <p:spPr bwMode="auto">
          <a:xfrm>
            <a:off x="684213" y="4076700"/>
            <a:ext cx="6767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      为待定的参数，写成矩阵形式为：</a:t>
            </a:r>
          </a:p>
        </p:txBody>
      </p:sp>
      <p:graphicFrame>
        <p:nvGraphicFramePr>
          <p:cNvPr id="62468" name="Object 6"/>
          <p:cNvGraphicFramePr>
            <a:graphicFrameLocks noChangeAspect="1"/>
          </p:cNvGraphicFramePr>
          <p:nvPr/>
        </p:nvGraphicFramePr>
        <p:xfrm>
          <a:off x="1403350" y="4149725"/>
          <a:ext cx="3587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r:id="rId7" imgW="152651" imgH="139956" progId="">
                  <p:embed/>
                </p:oleObj>
              </mc:Choice>
              <mc:Fallback>
                <p:oleObj r:id="rId7" imgW="152651" imgH="13995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49725"/>
                        <a:ext cx="3587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7"/>
          <p:cNvGraphicFramePr>
            <a:graphicFrameLocks noChangeAspect="1"/>
          </p:cNvGraphicFramePr>
          <p:nvPr/>
        </p:nvGraphicFramePr>
        <p:xfrm>
          <a:off x="1187450" y="4652963"/>
          <a:ext cx="6892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r:id="rId9" imgW="3480117" imgH="292417" progId="">
                  <p:embed/>
                </p:oleObj>
              </mc:Choice>
              <mc:Fallback>
                <p:oleObj r:id="rId9" imgW="3480117" imgH="29241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52963"/>
                        <a:ext cx="6892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10"/>
          <p:cNvSpPr txBox="1">
            <a:spLocks noChangeArrowheads="1"/>
          </p:cNvSpPr>
          <p:nvPr/>
        </p:nvSpPr>
        <p:spPr bwMode="auto">
          <a:xfrm>
            <a:off x="827088" y="5229225"/>
            <a:ext cx="6767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这时迭代矩阵：</a:t>
            </a:r>
          </a:p>
        </p:txBody>
      </p:sp>
      <p:graphicFrame>
        <p:nvGraphicFramePr>
          <p:cNvPr id="62470" name="Object 9"/>
          <p:cNvGraphicFramePr>
            <a:graphicFrameLocks noChangeAspect="1"/>
          </p:cNvGraphicFramePr>
          <p:nvPr/>
        </p:nvGraphicFramePr>
        <p:xfrm>
          <a:off x="2484438" y="5734050"/>
          <a:ext cx="41259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r:id="rId11" imgW="2083117" imgH="292417" progId="">
                  <p:embed/>
                </p:oleObj>
              </mc:Choice>
              <mc:Fallback>
                <p:oleObj r:id="rId11" imgW="2083117" imgH="2924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34050"/>
                        <a:ext cx="41259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2"/>
          <p:cNvSpPr>
            <a:spLocks noChangeArrowheads="1"/>
          </p:cNvSpPr>
          <p:nvPr/>
        </p:nvSpPr>
        <p:spPr bwMode="auto">
          <a:xfrm>
            <a:off x="323850" y="549275"/>
            <a:ext cx="8496300" cy="57594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323850" y="3141663"/>
            <a:ext cx="842486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/>
            <a:r>
              <a:rPr lang="zh-CN" altLang="en-US"/>
              <a:t>    新的迭代每步的计算代价与</a:t>
            </a:r>
            <a:r>
              <a:rPr lang="en-US" altLang="zh-CN"/>
              <a:t>Gauss-Seidel</a:t>
            </a:r>
            <a:r>
              <a:rPr lang="zh-CN" altLang="en-US"/>
              <a:t>方法相差无几，如果能取得恰当的      值，使新构造的方法比</a:t>
            </a:r>
            <a:r>
              <a:rPr lang="en-US" altLang="zh-CN"/>
              <a:t>Gauss-Seidel</a:t>
            </a:r>
            <a:r>
              <a:rPr lang="zh-CN" altLang="en-US"/>
              <a:t>方法收敛得更快，松弛就起到了加速的作用。</a:t>
            </a:r>
          </a:p>
          <a:p>
            <a:pPr eaLnBrk="1" hangingPunct="1"/>
            <a:endParaRPr lang="zh-CN" altLang="en-US"/>
          </a:p>
          <a:p>
            <a:pPr algn="just" eaLnBrk="1" hangingPunct="1"/>
            <a:r>
              <a:rPr lang="zh-CN" altLang="en-US"/>
              <a:t>    在实际上真正使用的      值通常的范围为               ，被统称为</a:t>
            </a:r>
            <a:r>
              <a:rPr lang="zh-CN" altLang="en-US">
                <a:solidFill>
                  <a:srgbClr val="FF6600"/>
                </a:solidFill>
              </a:rPr>
              <a:t>超松弛方法</a:t>
            </a:r>
            <a:r>
              <a:rPr lang="zh-CN" altLang="en-US"/>
              <a:t>，简称</a:t>
            </a:r>
            <a:r>
              <a:rPr lang="en-US" altLang="zh-CN">
                <a:solidFill>
                  <a:srgbClr val="FF6600"/>
                </a:solidFill>
              </a:rPr>
              <a:t>SOR</a:t>
            </a:r>
            <a:r>
              <a:rPr lang="en-US" altLang="zh-CN"/>
              <a:t> (Successive Over-Relaxation)</a:t>
            </a:r>
            <a:r>
              <a:rPr lang="zh-CN" altLang="en-US"/>
              <a:t>方法。</a:t>
            </a:r>
          </a:p>
        </p:txBody>
      </p:sp>
      <p:sp>
        <p:nvSpPr>
          <p:cNvPr id="63498" name="Text Box 4"/>
          <p:cNvSpPr txBox="1">
            <a:spLocks noChangeArrowheads="1"/>
          </p:cNvSpPr>
          <p:nvPr/>
        </p:nvSpPr>
        <p:spPr bwMode="auto">
          <a:xfrm>
            <a:off x="250825" y="765175"/>
            <a:ext cx="8569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上面的这个方法就叫做松弛方法，它可以视为</a:t>
            </a:r>
            <a:r>
              <a:rPr lang="en-US" altLang="zh-CN"/>
              <a:t>Gauss-Seidel</a:t>
            </a:r>
            <a:r>
              <a:rPr lang="zh-CN" altLang="en-US"/>
              <a:t>方法的加速。显然           时，上面这个方法就是</a:t>
            </a:r>
            <a:r>
              <a:rPr lang="en-US" altLang="zh-CN"/>
              <a:t>Gauss-Seidel</a:t>
            </a:r>
            <a:r>
              <a:rPr lang="zh-CN" altLang="en-US"/>
              <a:t>方法。</a:t>
            </a:r>
          </a:p>
        </p:txBody>
      </p:sp>
      <p:graphicFrame>
        <p:nvGraphicFramePr>
          <p:cNvPr id="63490" name="Object 4"/>
          <p:cNvGraphicFramePr>
            <a:graphicFrameLocks noChangeAspect="1"/>
          </p:cNvGraphicFramePr>
          <p:nvPr/>
        </p:nvGraphicFramePr>
        <p:xfrm>
          <a:off x="2916238" y="1196975"/>
          <a:ext cx="704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r:id="rId3" imgW="355455" imgH="177886" progId="">
                  <p:embed/>
                </p:oleObj>
              </mc:Choice>
              <mc:Fallback>
                <p:oleObj r:id="rId3" imgW="355455" imgH="17788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96975"/>
                        <a:ext cx="704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5"/>
          <p:cNvGraphicFramePr>
            <a:graphicFrameLocks noChangeAspect="1"/>
          </p:cNvGraphicFramePr>
          <p:nvPr/>
        </p:nvGraphicFramePr>
        <p:xfrm>
          <a:off x="3132138" y="3644900"/>
          <a:ext cx="3016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r:id="rId5" imgW="152651" imgH="139956" progId="">
                  <p:embed/>
                </p:oleObj>
              </mc:Choice>
              <mc:Fallback>
                <p:oleObj r:id="rId5" imgW="152651" imgH="13995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644900"/>
                        <a:ext cx="3016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6"/>
          <p:cNvGraphicFramePr>
            <a:graphicFrameLocks noChangeAspect="1"/>
          </p:cNvGraphicFramePr>
          <p:nvPr/>
        </p:nvGraphicFramePr>
        <p:xfrm>
          <a:off x="3563938" y="4868863"/>
          <a:ext cx="3016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r:id="rId7" imgW="152651" imgH="139956" progId="">
                  <p:embed/>
                </p:oleObj>
              </mc:Choice>
              <mc:Fallback>
                <p:oleObj r:id="rId7" imgW="152651" imgH="13995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68863"/>
                        <a:ext cx="3016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7"/>
          <p:cNvGraphicFramePr>
            <a:graphicFrameLocks noChangeAspect="1"/>
          </p:cNvGraphicFramePr>
          <p:nvPr/>
        </p:nvGraphicFramePr>
        <p:xfrm>
          <a:off x="6156325" y="4797425"/>
          <a:ext cx="11572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r:id="rId8" imgW="584010" imgH="177963" progId="">
                  <p:embed/>
                </p:oleObj>
              </mc:Choice>
              <mc:Fallback>
                <p:oleObj r:id="rId8" imgW="584010" imgH="17796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97425"/>
                        <a:ext cx="11572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8"/>
          <p:cNvGraphicFramePr>
            <a:graphicFrameLocks noChangeAspect="1"/>
          </p:cNvGraphicFramePr>
          <p:nvPr/>
        </p:nvGraphicFramePr>
        <p:xfrm>
          <a:off x="684213" y="2060575"/>
          <a:ext cx="41259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r:id="rId10" imgW="2083117" imgH="292417" progId="">
                  <p:embed/>
                </p:oleObj>
              </mc:Choice>
              <mc:Fallback>
                <p:oleObj r:id="rId10" imgW="2083117" imgH="2924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41259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AutoShape 12"/>
          <p:cNvSpPr>
            <a:spLocks noChangeArrowheads="1"/>
          </p:cNvSpPr>
          <p:nvPr/>
        </p:nvSpPr>
        <p:spPr bwMode="auto">
          <a:xfrm>
            <a:off x="5003800" y="2205038"/>
            <a:ext cx="1223963" cy="360362"/>
          </a:xfrm>
          <a:prstGeom prst="rightArrow">
            <a:avLst>
              <a:gd name="adj1" fmla="val 50000"/>
              <a:gd name="adj2" fmla="val 84912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495" name="Object 10"/>
          <p:cNvGraphicFramePr>
            <a:graphicFrameLocks noChangeAspect="1"/>
          </p:cNvGraphicFramePr>
          <p:nvPr/>
        </p:nvGraphicFramePr>
        <p:xfrm>
          <a:off x="5148263" y="1844675"/>
          <a:ext cx="704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r:id="rId12" imgW="355455" imgH="177886" progId="">
                  <p:embed/>
                </p:oleObj>
              </mc:Choice>
              <mc:Fallback>
                <p:oleObj r:id="rId12" imgW="355455" imgH="1778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844675"/>
                        <a:ext cx="704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11"/>
          <p:cNvGraphicFramePr>
            <a:graphicFrameLocks noChangeAspect="1"/>
          </p:cNvGraphicFramePr>
          <p:nvPr/>
        </p:nvGraphicFramePr>
        <p:xfrm>
          <a:off x="6372225" y="2060575"/>
          <a:ext cx="20129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r:id="rId13" imgW="1016317" imgH="279717" progId="">
                  <p:embed/>
                </p:oleObj>
              </mc:Choice>
              <mc:Fallback>
                <p:oleObj r:id="rId13" imgW="1016317" imgH="27971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060575"/>
                        <a:ext cx="20129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Rectangle 15"/>
          <p:cNvSpPr>
            <a:spLocks noChangeArrowheads="1"/>
          </p:cNvSpPr>
          <p:nvPr/>
        </p:nvSpPr>
        <p:spPr bwMode="auto">
          <a:xfrm>
            <a:off x="468313" y="549275"/>
            <a:ext cx="8424862" cy="568801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3.5  SOR</a:t>
            </a:r>
            <a:r>
              <a:rPr lang="zh-CN" altLang="en-US"/>
              <a:t>方法收敛的必要条件是：</a:t>
            </a:r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3563938" y="1341438"/>
          <a:ext cx="120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r:id="rId3" imgW="609653" imgH="178040" progId="">
                  <p:embed/>
                </p:oleObj>
              </mc:Choice>
              <mc:Fallback>
                <p:oleObj r:id="rId3" imgW="609653" imgH="178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341438"/>
                        <a:ext cx="1206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Rectangle 6"/>
          <p:cNvSpPr>
            <a:spLocks noChangeArrowheads="1"/>
          </p:cNvSpPr>
          <p:nvPr/>
        </p:nvSpPr>
        <p:spPr bwMode="auto">
          <a:xfrm>
            <a:off x="250825" y="692150"/>
            <a:ext cx="8424863" cy="11525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2" name="Text Box 7"/>
          <p:cNvSpPr txBox="1">
            <a:spLocks noChangeArrowheads="1"/>
          </p:cNvSpPr>
          <p:nvPr/>
        </p:nvSpPr>
        <p:spPr bwMode="auto">
          <a:xfrm>
            <a:off x="250825" y="1916113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证明：</a:t>
            </a:r>
          </a:p>
        </p:txBody>
      </p:sp>
      <p:sp>
        <p:nvSpPr>
          <p:cNvPr id="64523" name="Text Box 8"/>
          <p:cNvSpPr txBox="1">
            <a:spLocks noChangeArrowheads="1"/>
          </p:cNvSpPr>
          <p:nvPr/>
        </p:nvSpPr>
        <p:spPr bwMode="auto">
          <a:xfrm>
            <a:off x="827088" y="2419350"/>
            <a:ext cx="669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假设</a:t>
            </a:r>
            <a:r>
              <a:rPr lang="en-US" altLang="zh-CN"/>
              <a:t>SOR</a:t>
            </a:r>
            <a:r>
              <a:rPr lang="zh-CN" altLang="en-US"/>
              <a:t>方法收敛，所以</a:t>
            </a:r>
          </a:p>
        </p:txBody>
      </p:sp>
      <p:sp>
        <p:nvSpPr>
          <p:cNvPr id="64524" name="Text Box 9"/>
          <p:cNvSpPr txBox="1">
            <a:spLocks noChangeArrowheads="1"/>
          </p:cNvSpPr>
          <p:nvPr/>
        </p:nvSpPr>
        <p:spPr bwMode="auto">
          <a:xfrm>
            <a:off x="900113" y="3571875"/>
            <a:ext cx="727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                    为      的特征值，则</a:t>
            </a:r>
          </a:p>
        </p:txBody>
      </p:sp>
      <p:graphicFrame>
        <p:nvGraphicFramePr>
          <p:cNvPr id="64515" name="Object 8"/>
          <p:cNvGraphicFramePr>
            <a:graphicFrameLocks noChangeAspect="1"/>
          </p:cNvGraphicFramePr>
          <p:nvPr/>
        </p:nvGraphicFramePr>
        <p:xfrm>
          <a:off x="3276600" y="2924175"/>
          <a:ext cx="13065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r:id="rId5" imgW="660430" imgH="254207" progId="">
                  <p:embed/>
                </p:oleObj>
              </mc:Choice>
              <mc:Fallback>
                <p:oleObj r:id="rId5" imgW="660430" imgH="25420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24175"/>
                        <a:ext cx="13065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9"/>
          <p:cNvGraphicFramePr>
            <a:graphicFrameLocks noChangeAspect="1"/>
          </p:cNvGraphicFramePr>
          <p:nvPr/>
        </p:nvGraphicFramePr>
        <p:xfrm>
          <a:off x="1331913" y="3571875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r:id="rId7" imgW="1156017" imgH="228917" progId="">
                  <p:embed/>
                </p:oleObj>
              </mc:Choice>
              <mc:Fallback>
                <p:oleObj r:id="rId7" imgW="1156017" imgH="2289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71875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0"/>
          <p:cNvGraphicFramePr>
            <a:graphicFrameLocks noChangeAspect="1"/>
          </p:cNvGraphicFramePr>
          <p:nvPr/>
        </p:nvGraphicFramePr>
        <p:xfrm>
          <a:off x="1908175" y="4003675"/>
          <a:ext cx="464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r:id="rId9" imgW="2349817" imgH="305117" progId="">
                  <p:embed/>
                </p:oleObj>
              </mc:Choice>
              <mc:Fallback>
                <p:oleObj r:id="rId9" imgW="2349817" imgH="305117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3675"/>
                        <a:ext cx="464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827088" y="4652963"/>
            <a:ext cx="727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另一方面，经过计算不难得到</a:t>
            </a:r>
          </a:p>
        </p:txBody>
      </p:sp>
      <p:graphicFrame>
        <p:nvGraphicFramePr>
          <p:cNvPr id="64518" name="Object 12"/>
          <p:cNvGraphicFramePr>
            <a:graphicFrameLocks noChangeAspect="1"/>
          </p:cNvGraphicFramePr>
          <p:nvPr/>
        </p:nvGraphicFramePr>
        <p:xfrm>
          <a:off x="971550" y="5300663"/>
          <a:ext cx="73882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r:id="rId11" imgW="3734117" imgH="330517" progId="">
                  <p:embed/>
                </p:oleObj>
              </mc:Choice>
              <mc:Fallback>
                <p:oleObj r:id="rId11" imgW="3734117" imgH="330517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7388225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Text Box 15"/>
          <p:cNvSpPr txBox="1">
            <a:spLocks noChangeArrowheads="1"/>
          </p:cNvSpPr>
          <p:nvPr/>
        </p:nvSpPr>
        <p:spPr bwMode="auto">
          <a:xfrm>
            <a:off x="971550" y="5949950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                 ，结论得证。</a:t>
            </a:r>
          </a:p>
        </p:txBody>
      </p:sp>
      <p:graphicFrame>
        <p:nvGraphicFramePr>
          <p:cNvPr id="64519" name="Object 14"/>
          <p:cNvGraphicFramePr>
            <a:graphicFrameLocks noChangeAspect="1"/>
          </p:cNvGraphicFramePr>
          <p:nvPr/>
        </p:nvGraphicFramePr>
        <p:xfrm>
          <a:off x="1476375" y="5949950"/>
          <a:ext cx="118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r:id="rId13" imgW="596958" imgH="254207" progId="">
                  <p:embed/>
                </p:oleObj>
              </mc:Choice>
              <mc:Fallback>
                <p:oleObj r:id="rId13" imgW="596958" imgH="254207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949950"/>
                        <a:ext cx="118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Line 17"/>
          <p:cNvSpPr>
            <a:spLocks noChangeShapeType="1"/>
          </p:cNvSpPr>
          <p:nvPr/>
        </p:nvSpPr>
        <p:spPr bwMode="auto">
          <a:xfrm>
            <a:off x="1042988" y="5084763"/>
            <a:ext cx="0" cy="10080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Text Box 44"/>
          <p:cNvSpPr txBox="1">
            <a:spLocks noChangeArrowheads="1"/>
          </p:cNvSpPr>
          <p:nvPr/>
        </p:nvSpPr>
        <p:spPr bwMode="auto">
          <a:xfrm>
            <a:off x="900113" y="5373688"/>
            <a:ext cx="18415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4529" name="Text Box 45"/>
          <p:cNvSpPr txBox="1">
            <a:spLocks noChangeArrowheads="1"/>
          </p:cNvSpPr>
          <p:nvPr/>
        </p:nvSpPr>
        <p:spPr bwMode="auto">
          <a:xfrm>
            <a:off x="2011363" y="5373688"/>
            <a:ext cx="18415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4" name="Text Box 4"/>
          <p:cNvSpPr txBox="1">
            <a:spLocks noChangeArrowheads="1"/>
          </p:cNvSpPr>
          <p:nvPr/>
        </p:nvSpPr>
        <p:spPr bwMode="auto">
          <a:xfrm>
            <a:off x="323850" y="620713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分块矩阵以及分块迭代方法</a:t>
            </a:r>
          </a:p>
        </p:txBody>
      </p:sp>
      <p:sp>
        <p:nvSpPr>
          <p:cNvPr id="65545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842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在许多实际应用中，矩阵可以写成如下分块的形式：</a:t>
            </a:r>
          </a:p>
        </p:txBody>
      </p:sp>
      <p:graphicFrame>
        <p:nvGraphicFramePr>
          <p:cNvPr id="65538" name="Object 4"/>
          <p:cNvGraphicFramePr>
            <a:graphicFrameLocks noChangeAspect="1"/>
          </p:cNvGraphicFramePr>
          <p:nvPr/>
        </p:nvGraphicFramePr>
        <p:xfrm>
          <a:off x="2195513" y="2133600"/>
          <a:ext cx="3316287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r:id="rId3" imgW="1676717" imgH="940117" progId="">
                  <p:embed/>
                </p:oleObj>
              </mc:Choice>
              <mc:Fallback>
                <p:oleObj r:id="rId3" imgW="1676717" imgH="94011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33600"/>
                        <a:ext cx="3316287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7"/>
          <p:cNvSpPr txBox="1">
            <a:spLocks noChangeArrowheads="1"/>
          </p:cNvSpPr>
          <p:nvPr/>
        </p:nvSpPr>
        <p:spPr bwMode="auto">
          <a:xfrm>
            <a:off x="179388" y="4076700"/>
            <a:ext cx="871378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    其中                             是     阶的方阵，而且                                 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   据此可以构造分块形式的迭代法，考虑</a:t>
            </a:r>
          </a:p>
        </p:txBody>
      </p:sp>
      <p:graphicFrame>
        <p:nvGraphicFramePr>
          <p:cNvPr id="65539" name="Object 6"/>
          <p:cNvGraphicFramePr>
            <a:graphicFrameLocks noChangeAspect="1"/>
          </p:cNvGraphicFramePr>
          <p:nvPr/>
        </p:nvGraphicFramePr>
        <p:xfrm>
          <a:off x="1116013" y="4043363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r:id="rId5" imgW="1156017" imgH="254317" progId="">
                  <p:embed/>
                </p:oleObj>
              </mc:Choice>
              <mc:Fallback>
                <p:oleObj r:id="rId5" imgW="1156017" imgH="2543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43363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7"/>
          <p:cNvGraphicFramePr>
            <a:graphicFrameLocks noChangeAspect="1"/>
          </p:cNvGraphicFramePr>
          <p:nvPr/>
        </p:nvGraphicFramePr>
        <p:xfrm>
          <a:off x="3708400" y="4076700"/>
          <a:ext cx="350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r:id="rId7" imgW="177963" imgH="228719" progId="">
                  <p:embed/>
                </p:oleObj>
              </mc:Choice>
              <mc:Fallback>
                <p:oleObj r:id="rId7" imgW="177963" imgH="22871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76700"/>
                        <a:ext cx="350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8"/>
          <p:cNvGraphicFramePr>
            <a:graphicFrameLocks noChangeAspect="1"/>
          </p:cNvGraphicFramePr>
          <p:nvPr/>
        </p:nvGraphicFramePr>
        <p:xfrm>
          <a:off x="6227763" y="4076700"/>
          <a:ext cx="2455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r:id="rId9" imgW="1244917" imgH="228917" progId="">
                  <p:embed/>
                </p:oleObj>
              </mc:Choice>
              <mc:Fallback>
                <p:oleObj r:id="rId9" imgW="1244917" imgH="2289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076700"/>
                        <a:ext cx="24558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9"/>
          <p:cNvGraphicFramePr>
            <a:graphicFrameLocks noChangeAspect="1"/>
          </p:cNvGraphicFramePr>
          <p:nvPr/>
        </p:nvGraphicFramePr>
        <p:xfrm>
          <a:off x="2916238" y="5157788"/>
          <a:ext cx="2160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r:id="rId11" imgW="1092043" imgH="228818" progId="">
                  <p:embed/>
                </p:oleObj>
              </mc:Choice>
              <mc:Fallback>
                <p:oleObj r:id="rId11" imgW="1092043" imgH="228818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157788"/>
                        <a:ext cx="21605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Text Box 12"/>
          <p:cNvSpPr txBox="1">
            <a:spLocks noChangeArrowheads="1"/>
          </p:cNvSpPr>
          <p:nvPr/>
        </p:nvSpPr>
        <p:spPr bwMode="auto">
          <a:xfrm>
            <a:off x="179388" y="5734050"/>
            <a:ext cx="8713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    其中</a:t>
            </a:r>
          </a:p>
        </p:txBody>
      </p:sp>
      <p:graphicFrame>
        <p:nvGraphicFramePr>
          <p:cNvPr id="65543" name="Object 11"/>
          <p:cNvGraphicFramePr>
            <a:graphicFrameLocks noChangeAspect="1"/>
          </p:cNvGraphicFramePr>
          <p:nvPr/>
        </p:nvGraphicFramePr>
        <p:xfrm>
          <a:off x="1258888" y="5734050"/>
          <a:ext cx="3392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r:id="rId13" imgW="1714817" imgH="254317" progId="">
                  <p:embed/>
                </p:oleObj>
              </mc:Choice>
              <mc:Fallback>
                <p:oleObj r:id="rId13" imgW="1714817" imgH="25431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34050"/>
                        <a:ext cx="33924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Rectangle 14"/>
          <p:cNvSpPr>
            <a:spLocks noChangeArrowheads="1"/>
          </p:cNvSpPr>
          <p:nvPr/>
        </p:nvSpPr>
        <p:spPr bwMode="auto">
          <a:xfrm>
            <a:off x="395288" y="1268413"/>
            <a:ext cx="8569325" cy="504031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571500" y="836613"/>
          <a:ext cx="35433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r:id="rId3" imgW="1791017" imgH="940117" progId="">
                  <p:embed/>
                </p:oleObj>
              </mc:Choice>
              <mc:Fallback>
                <p:oleObj r:id="rId3" imgW="1791017" imgH="94011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836613"/>
                        <a:ext cx="35433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603750" y="862013"/>
          <a:ext cx="3541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r:id="rId5" imgW="1791017" imgH="914717" progId="">
                  <p:embed/>
                </p:oleObj>
              </mc:Choice>
              <mc:Fallback>
                <p:oleObj r:id="rId5" imgW="1791017" imgH="91471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862013"/>
                        <a:ext cx="354171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6"/>
          <p:cNvSpPr txBox="1">
            <a:spLocks noChangeArrowheads="1"/>
          </p:cNvSpPr>
          <p:nvPr/>
        </p:nvSpPr>
        <p:spPr bwMode="auto">
          <a:xfrm>
            <a:off x="395288" y="3284538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求解方程组               ，分块的</a:t>
            </a:r>
            <a:r>
              <a:rPr lang="en-US" altLang="zh-CN"/>
              <a:t>Jacobi</a:t>
            </a:r>
            <a:r>
              <a:rPr lang="zh-CN" altLang="en-US"/>
              <a:t>迭代法为：</a:t>
            </a:r>
          </a:p>
        </p:txBody>
      </p:sp>
      <p:graphicFrame>
        <p:nvGraphicFramePr>
          <p:cNvPr id="66564" name="Object 5"/>
          <p:cNvGraphicFramePr>
            <a:graphicFrameLocks noChangeAspect="1"/>
          </p:cNvGraphicFramePr>
          <p:nvPr/>
        </p:nvGraphicFramePr>
        <p:xfrm>
          <a:off x="2124075" y="3357563"/>
          <a:ext cx="904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r:id="rId7" imgW="457319" imgH="178040" progId="">
                  <p:embed/>
                </p:oleObj>
              </mc:Choice>
              <mc:Fallback>
                <p:oleObj r:id="rId7" imgW="457319" imgH="178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57563"/>
                        <a:ext cx="9048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6"/>
          <p:cNvGraphicFramePr>
            <a:graphicFrameLocks noChangeAspect="1"/>
          </p:cNvGraphicFramePr>
          <p:nvPr/>
        </p:nvGraphicFramePr>
        <p:xfrm>
          <a:off x="2411413" y="3716338"/>
          <a:ext cx="32670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r:id="rId9" imgW="1651317" imgH="444817" progId="">
                  <p:embed/>
                </p:oleObj>
              </mc:Choice>
              <mc:Fallback>
                <p:oleObj r:id="rId9" imgW="1651317" imgH="4448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16338"/>
                        <a:ext cx="32670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68313" y="472440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分块的</a:t>
            </a:r>
            <a:r>
              <a:rPr lang="en-US" altLang="zh-CN"/>
              <a:t>Gauss-Seidel</a:t>
            </a:r>
            <a:r>
              <a:rPr lang="zh-CN" altLang="en-US"/>
              <a:t>迭代法为：</a:t>
            </a:r>
          </a:p>
        </p:txBody>
      </p:sp>
      <p:graphicFrame>
        <p:nvGraphicFramePr>
          <p:cNvPr id="66566" name="Object 8"/>
          <p:cNvGraphicFramePr>
            <a:graphicFrameLocks noChangeAspect="1"/>
          </p:cNvGraphicFramePr>
          <p:nvPr/>
        </p:nvGraphicFramePr>
        <p:xfrm>
          <a:off x="2268538" y="5157788"/>
          <a:ext cx="464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r:id="rId11" imgW="2349817" imgH="444817" progId="">
                  <p:embed/>
                </p:oleObj>
              </mc:Choice>
              <mc:Fallback>
                <p:oleObj r:id="rId11" imgW="2349817" imgH="4448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57788"/>
                        <a:ext cx="464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11"/>
          <p:cNvSpPr>
            <a:spLocks noChangeArrowheads="1"/>
          </p:cNvSpPr>
          <p:nvPr/>
        </p:nvSpPr>
        <p:spPr bwMode="auto">
          <a:xfrm>
            <a:off x="250825" y="620713"/>
            <a:ext cx="8497888" cy="561657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分块的超松弛迭代法</a:t>
            </a:r>
            <a:r>
              <a:rPr lang="en-US" altLang="zh-CN"/>
              <a:t>(BSOR)</a:t>
            </a:r>
            <a:r>
              <a:rPr lang="zh-CN" altLang="en-US"/>
              <a:t>为</a:t>
            </a:r>
          </a:p>
        </p:txBody>
      </p:sp>
      <p:graphicFrame>
        <p:nvGraphicFramePr>
          <p:cNvPr id="67586" name="Object 3"/>
          <p:cNvGraphicFramePr>
            <a:graphicFrameLocks noChangeAspect="1"/>
          </p:cNvGraphicFramePr>
          <p:nvPr/>
        </p:nvGraphicFramePr>
        <p:xfrm>
          <a:off x="1547813" y="2133600"/>
          <a:ext cx="64801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r:id="rId3" imgW="2299017" imgH="736917" progId="">
                  <p:embed/>
                </p:oleObj>
              </mc:Choice>
              <mc:Fallback>
                <p:oleObj r:id="rId3" imgW="2299017" imgH="73691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33600"/>
                        <a:ext cx="64801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323850" y="908050"/>
            <a:ext cx="8424863" cy="496887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roup 4"/>
          <p:cNvGrpSpPr>
            <a:grpSpLocks/>
          </p:cNvGrpSpPr>
          <p:nvPr/>
        </p:nvGrpSpPr>
        <p:grpSpPr bwMode="auto">
          <a:xfrm>
            <a:off x="611188" y="692150"/>
            <a:ext cx="4021137" cy="504825"/>
            <a:chOff x="0" y="0"/>
            <a:chExt cx="2533" cy="318"/>
          </a:xfrm>
        </p:grpSpPr>
        <p:graphicFrame>
          <p:nvGraphicFramePr>
            <p:cNvPr id="4101" name="Object 3"/>
            <p:cNvGraphicFramePr>
              <a:graphicFrameLocks noChangeAspect="1"/>
            </p:cNvGraphicFramePr>
            <p:nvPr/>
          </p:nvGraphicFramePr>
          <p:xfrm>
            <a:off x="549" y="0"/>
            <a:ext cx="19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r:id="rId3" imgW="1549045" imgH="254207" progId="">
                    <p:embed/>
                  </p:oleObj>
                </mc:Choice>
                <mc:Fallback>
                  <p:oleObj r:id="rId3" imgW="1549045" imgH="254207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0"/>
                          <a:ext cx="198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685800" algn="l"/>
                </a:tabLs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 eaLnBrk="0" hangingPunct="0">
                <a:tabLst>
                  <a:tab pos="685800" algn="l"/>
                </a:tabLs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 eaLnBrk="0" hangingPunct="0">
                <a:tabLst>
                  <a:tab pos="685800" algn="l"/>
                </a:tabLs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 eaLnBrk="0" hangingPunct="0">
                <a:tabLst>
                  <a:tab pos="685800" algn="l"/>
                </a:tabLs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marL="2057400" indent="-228600" eaLnBrk="0" hangingPunct="0">
                <a:tabLst>
                  <a:tab pos="685800" algn="l"/>
                </a:tabLs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685800" algn="l"/>
                </a:tabLs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685800" algn="l"/>
                </a:tabLs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685800" algn="l"/>
                </a:tabLs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685800" algn="l"/>
                </a:tabLst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>
                  <a:latin typeface="仿宋_GB2312" pitchFamily="1" charset="-122"/>
                </a:rPr>
                <a:t>若记</a:t>
              </a:r>
              <a:endParaRPr lang="zh-CN" altLang="en-US"/>
            </a:p>
          </p:txBody>
        </p:sp>
      </p:grp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843463" y="644525"/>
          <a:ext cx="38465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5" imgW="1854517" imgH="241617" progId="">
                  <p:embed/>
                </p:oleObj>
              </mc:Choice>
              <mc:Fallback>
                <p:oleObj r:id="rId5" imgW="1854517" imgH="24161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644525"/>
                        <a:ext cx="38465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293938" y="1484313"/>
          <a:ext cx="45212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7" imgW="2222817" imgH="940117" progId="">
                  <p:embed/>
                </p:oleObj>
              </mc:Choice>
              <mc:Fallback>
                <p:oleObj r:id="rId7" imgW="2222817" imgH="9401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484313"/>
                        <a:ext cx="4521200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3419475" y="3860800"/>
          <a:ext cx="4608513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9" imgW="1943417" imgH="940117" progId="">
                  <p:embed/>
                </p:oleObj>
              </mc:Choice>
              <mc:Fallback>
                <p:oleObj r:id="rId9" imgW="1943417" imgH="940117" progId="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860800"/>
                        <a:ext cx="4608513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15"/>
          <p:cNvSpPr>
            <a:spLocks noChangeArrowheads="1"/>
          </p:cNvSpPr>
          <p:nvPr/>
        </p:nvSpPr>
        <p:spPr bwMode="auto">
          <a:xfrm>
            <a:off x="1908175" y="4797425"/>
            <a:ext cx="1454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</a:rPr>
              <a:t>增广矩阵</a:t>
            </a:r>
          </a:p>
        </p:txBody>
      </p:sp>
      <p:sp>
        <p:nvSpPr>
          <p:cNvPr id="4104" name="Text Box 16"/>
          <p:cNvSpPr txBox="1">
            <a:spLocks noChangeArrowheads="1"/>
          </p:cNvSpPr>
          <p:nvPr/>
        </p:nvSpPr>
        <p:spPr bwMode="auto">
          <a:xfrm>
            <a:off x="7308850" y="2133600"/>
            <a:ext cx="14954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</a:rPr>
              <a:t>（</a:t>
            </a:r>
            <a:r>
              <a:rPr lang="en-US" altLang="zh-CN" sz="2800">
                <a:latin typeface="Arial" panose="020B0604020202020204" pitchFamily="34" charset="0"/>
              </a:rPr>
              <a:t>2.2</a:t>
            </a:r>
            <a:r>
              <a:rPr lang="zh-CN" altLang="en-US" sz="2800">
                <a:latin typeface="Arial" panose="020B0604020202020204" pitchFamily="34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179388" y="1249363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（</a:t>
            </a:r>
            <a:r>
              <a:rPr lang="en-US" altLang="zh-CN">
                <a:latin typeface="楷体_GB2312" charset="-122"/>
              </a:rPr>
              <a:t>1</a:t>
            </a:r>
            <a:r>
              <a:rPr lang="zh-CN" altLang="en-US">
                <a:latin typeface="楷体_GB2312" charset="-122"/>
              </a:rPr>
              <a:t>）第</a:t>
            </a:r>
            <a:r>
              <a:rPr lang="en-US" altLang="zh-CN">
                <a:latin typeface="楷体_GB2312" charset="-122"/>
              </a:rPr>
              <a:t>1</a:t>
            </a:r>
            <a:r>
              <a:rPr lang="zh-CN" altLang="en-US">
                <a:latin typeface="楷体_GB2312" charset="-122"/>
              </a:rPr>
              <a:t>步</a:t>
            </a:r>
            <a:r>
              <a:rPr lang="en-US" altLang="zh-CN">
                <a:latin typeface="楷体_GB2312" charset="-122"/>
              </a:rPr>
              <a:t>(</a:t>
            </a:r>
            <a:r>
              <a:rPr lang="en-US" altLang="zh-CN" i="1">
                <a:latin typeface="楷体_GB2312" charset="-122"/>
              </a:rPr>
              <a:t>k</a:t>
            </a:r>
            <a:r>
              <a:rPr lang="en-US" altLang="zh-CN">
                <a:latin typeface="楷体_GB2312" charset="-122"/>
              </a:rPr>
              <a:t>=1)</a:t>
            </a:r>
            <a:r>
              <a:rPr lang="zh-CN" altLang="en-US">
                <a:latin typeface="楷体_GB2312" charset="-122"/>
              </a:rPr>
              <a:t>，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489200" y="1927225"/>
          <a:ext cx="2667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3" imgW="1587128" imgH="406541" progId="">
                  <p:embed/>
                </p:oleObj>
              </mc:Choice>
              <mc:Fallback>
                <p:oleObj r:id="rId3" imgW="1587128" imgH="40654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927225"/>
                        <a:ext cx="2667000" cy="796925"/>
                      </a:xfrm>
                      <a:prstGeom prst="rect">
                        <a:avLst/>
                      </a:prstGeom>
                      <a:solidFill>
                        <a:srgbClr val="FF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323850" y="765175"/>
            <a:ext cx="4284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仿宋_GB2312" pitchFamily="1" charset="-122"/>
              </a:rPr>
              <a:t>一般形式的高斯消元法</a:t>
            </a:r>
            <a:r>
              <a:rPr lang="zh-CN" altLang="en-US" sz="2800"/>
              <a:t>：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073400" y="1217613"/>
          <a:ext cx="10525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r:id="rId5" imgW="482708" imgH="241512" progId="">
                  <p:embed/>
                </p:oleObj>
              </mc:Choice>
              <mc:Fallback>
                <p:oleObj r:id="rId5" imgW="482708" imgH="24151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217613"/>
                        <a:ext cx="10525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2627313" y="1268413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85800" algn="l"/>
              </a:tabLst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设       ，首先对行计算乘数</a:t>
            </a:r>
          </a:p>
        </p:txBody>
      </p:sp>
      <p:sp>
        <p:nvSpPr>
          <p:cNvPr id="5132" name="Rectangle 17"/>
          <p:cNvSpPr>
            <a:spLocks noChangeArrowheads="1"/>
          </p:cNvSpPr>
          <p:nvPr/>
        </p:nvSpPr>
        <p:spPr bwMode="auto">
          <a:xfrm>
            <a:off x="539750" y="2924175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对增广矩阵</a:t>
            </a:r>
            <a:r>
              <a:rPr lang="zh-CN" altLang="en-US" i="1">
                <a:latin typeface="楷体_GB2312" charset="-122"/>
                <a:cs typeface="Times New Roman" panose="02020603050405020304" pitchFamily="18" charset="0"/>
              </a:rPr>
              <a:t>   </a:t>
            </a:r>
            <a:r>
              <a:rPr lang="zh-CN" altLang="en-US">
                <a:latin typeface="楷体_GB2312" charset="-122"/>
                <a:cs typeface="Times New Roman" panose="02020603050405020304" pitchFamily="18" charset="0"/>
              </a:rPr>
              <a:t>进行</a:t>
            </a:r>
            <a:r>
              <a:rPr lang="zh-CN" altLang="en-US">
                <a:solidFill>
                  <a:srgbClr val="FF6600"/>
                </a:solidFill>
                <a:latin typeface="楷体_GB2312" charset="-122"/>
              </a:rPr>
              <a:t>行初等变换：</a:t>
            </a:r>
          </a:p>
        </p:txBody>
      </p:sp>
      <p:graphicFrame>
        <p:nvGraphicFramePr>
          <p:cNvPr id="5124" name="Object 8"/>
          <p:cNvGraphicFramePr>
            <a:graphicFrameLocks noChangeAspect="1"/>
          </p:cNvGraphicFramePr>
          <p:nvPr/>
        </p:nvGraphicFramePr>
        <p:xfrm>
          <a:off x="1979613" y="3573463"/>
          <a:ext cx="39687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r:id="rId7" imgW="1930717" imgH="254317" progId="">
                  <p:embed/>
                </p:oleObj>
              </mc:Choice>
              <mc:Fallback>
                <p:oleObj r:id="rId7" imgW="1930717" imgH="2543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73463"/>
                        <a:ext cx="39687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9"/>
          <p:cNvGraphicFramePr>
            <a:graphicFrameLocks noChangeAspect="1"/>
          </p:cNvGraphicFramePr>
          <p:nvPr/>
        </p:nvGraphicFramePr>
        <p:xfrm>
          <a:off x="2268538" y="2924175"/>
          <a:ext cx="3143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r:id="rId9" imgW="152651" imgH="190734" progId="">
                  <p:embed/>
                </p:oleObj>
              </mc:Choice>
              <mc:Fallback>
                <p:oleObj r:id="rId9" imgW="152651" imgH="190734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24175"/>
                        <a:ext cx="3143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26"/>
          <p:cNvSpPr>
            <a:spLocks noChangeArrowheads="1"/>
          </p:cNvSpPr>
          <p:nvPr/>
        </p:nvSpPr>
        <p:spPr bwMode="auto">
          <a:xfrm>
            <a:off x="179388" y="765175"/>
            <a:ext cx="8785225" cy="51117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Rectangle 28"/>
          <p:cNvSpPr>
            <a:spLocks noChangeArrowheads="1"/>
          </p:cNvSpPr>
          <p:nvPr/>
        </p:nvSpPr>
        <p:spPr bwMode="auto">
          <a:xfrm>
            <a:off x="1331913" y="4365625"/>
            <a:ext cx="66246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/>
              <a:t>(</a:t>
            </a:r>
            <a:r>
              <a:rPr lang="zh-CN" altLang="en-US"/>
              <a:t>即用        乘以</a:t>
            </a:r>
            <a:r>
              <a:rPr lang="en-US" altLang="zh-CN"/>
              <a:t>2.2</a:t>
            </a:r>
            <a:r>
              <a:rPr lang="zh-CN" altLang="en-US"/>
              <a:t>式的第</a:t>
            </a:r>
            <a:r>
              <a:rPr lang="en-US" altLang="zh-CN"/>
              <a:t>1</a:t>
            </a:r>
            <a:r>
              <a:rPr lang="zh-CN" altLang="en-US"/>
              <a:t>个方程，加到第</a:t>
            </a:r>
            <a:r>
              <a:rPr lang="en-US" altLang="zh-CN"/>
              <a:t>i</a:t>
            </a:r>
            <a:r>
              <a:rPr lang="zh-CN" altLang="en-US"/>
              <a:t>个方程上，消去</a:t>
            </a:r>
            <a:r>
              <a:rPr lang="en-US" altLang="zh-CN"/>
              <a:t>2.2</a:t>
            </a:r>
            <a:r>
              <a:rPr lang="zh-CN" altLang="en-US"/>
              <a:t>式的第二个方程直到第</a:t>
            </a:r>
            <a:r>
              <a:rPr lang="en-US" altLang="zh-CN"/>
              <a:t>n</a:t>
            </a:r>
            <a:r>
              <a:rPr lang="zh-CN" altLang="en-US"/>
              <a:t>个方程中的未知数      </a:t>
            </a:r>
            <a:r>
              <a:rPr lang="en-US" altLang="zh-CN"/>
              <a:t>)</a:t>
            </a:r>
            <a:endParaRPr lang="en-US" altLang="zh-CN">
              <a:latin typeface="仿宋_GB2312" pitchFamily="1" charset="-122"/>
            </a:endParaRPr>
          </a:p>
        </p:txBody>
      </p:sp>
      <p:sp>
        <p:nvSpPr>
          <p:cNvPr id="5135" name="Rectangle 34"/>
          <p:cNvSpPr>
            <a:spLocks noChangeArrowheads="1"/>
          </p:cNvSpPr>
          <p:nvPr/>
        </p:nvSpPr>
        <p:spPr bwMode="auto">
          <a:xfrm>
            <a:off x="6084888" y="36449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/>
              <a:t>(    </a:t>
            </a:r>
            <a:r>
              <a:rPr lang="zh-CN" altLang="en-US"/>
              <a:t>代表第</a:t>
            </a:r>
            <a:r>
              <a:rPr lang="en-US" altLang="zh-CN"/>
              <a:t>i</a:t>
            </a:r>
            <a:r>
              <a:rPr lang="zh-CN" altLang="en-US"/>
              <a:t>行</a:t>
            </a:r>
            <a:r>
              <a:rPr lang="en-US" altLang="zh-CN"/>
              <a:t>)</a:t>
            </a:r>
            <a:endParaRPr lang="en-US" altLang="zh-CN">
              <a:latin typeface="仿宋_GB2312" pitchFamily="1" charset="-122"/>
            </a:endParaRPr>
          </a:p>
        </p:txBody>
      </p:sp>
      <p:graphicFrame>
        <p:nvGraphicFramePr>
          <p:cNvPr id="5126" name="Object 13"/>
          <p:cNvGraphicFramePr>
            <a:graphicFrameLocks noChangeAspect="1"/>
          </p:cNvGraphicFramePr>
          <p:nvPr/>
        </p:nvGraphicFramePr>
        <p:xfrm>
          <a:off x="2195513" y="4292600"/>
          <a:ext cx="720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r:id="rId11" imgW="304985" imgH="228818" progId="">
                  <p:embed/>
                </p:oleObj>
              </mc:Choice>
              <mc:Fallback>
                <p:oleObj r:id="rId11" imgW="304985" imgH="228818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92600"/>
                        <a:ext cx="7207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4"/>
          <p:cNvGraphicFramePr>
            <a:graphicFrameLocks noChangeAspect="1"/>
          </p:cNvGraphicFramePr>
          <p:nvPr/>
        </p:nvGraphicFramePr>
        <p:xfrm>
          <a:off x="6372225" y="3573463"/>
          <a:ext cx="269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13" imgW="114567" imgH="228818" progId="">
                  <p:embed/>
                </p:oleObj>
              </mc:Choice>
              <mc:Fallback>
                <p:oleObj r:id="rId13" imgW="114567" imgH="228818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573463"/>
                        <a:ext cx="2698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5"/>
          <p:cNvGraphicFramePr>
            <a:graphicFrameLocks noChangeAspect="1"/>
          </p:cNvGraphicFramePr>
          <p:nvPr/>
        </p:nvGraphicFramePr>
        <p:xfrm>
          <a:off x="2700338" y="5084763"/>
          <a:ext cx="3603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r:id="rId15" imgW="152651" imgH="228818" progId="">
                  <p:embed/>
                </p:oleObj>
              </mc:Choice>
              <mc:Fallback>
                <p:oleObj r:id="rId15" imgW="152651" imgH="22881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084763"/>
                        <a:ext cx="36036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18"/>
          <p:cNvSpPr>
            <a:spLocks noChangeArrowheads="1"/>
          </p:cNvSpPr>
          <p:nvPr/>
        </p:nvSpPr>
        <p:spPr bwMode="auto">
          <a:xfrm>
            <a:off x="395288" y="5300663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得到与原方程组           等价的方程组            。</a:t>
            </a:r>
          </a:p>
        </p:txBody>
      </p:sp>
      <p:grpSp>
        <p:nvGrpSpPr>
          <p:cNvPr id="6154" name="Group 3"/>
          <p:cNvGrpSpPr>
            <a:grpSpLocks/>
          </p:cNvGrpSpPr>
          <p:nvPr/>
        </p:nvGrpSpPr>
        <p:grpSpPr bwMode="auto">
          <a:xfrm>
            <a:off x="755650" y="2492375"/>
            <a:ext cx="2259013" cy="457200"/>
            <a:chOff x="0" y="0"/>
            <a:chExt cx="1423" cy="288"/>
          </a:xfrm>
        </p:grpSpPr>
        <p:sp>
          <p:nvSpPr>
            <p:cNvPr id="615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/>
                <a:t>记为</a:t>
              </a:r>
            </a:p>
          </p:txBody>
        </p:sp>
        <p:graphicFrame>
          <p:nvGraphicFramePr>
            <p:cNvPr id="6152" name="Object 5"/>
            <p:cNvGraphicFramePr>
              <a:graphicFrameLocks noChangeAspect="1"/>
            </p:cNvGraphicFramePr>
            <p:nvPr/>
          </p:nvGraphicFramePr>
          <p:xfrm>
            <a:off x="503" y="8"/>
            <a:ext cx="92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r:id="rId3" imgW="723903" imgH="216123" progId="">
                    <p:embed/>
                  </p:oleObj>
                </mc:Choice>
                <mc:Fallback>
                  <p:oleObj r:id="rId3" imgW="723903" imgH="216123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" y="8"/>
                          <a:ext cx="92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Rectangle 7"/>
          <p:cNvSpPr>
            <a:spLocks noChangeArrowheads="1"/>
          </p:cNvSpPr>
          <p:nvPr/>
        </p:nvSpPr>
        <p:spPr bwMode="auto">
          <a:xfrm>
            <a:off x="366713" y="3429000"/>
            <a:ext cx="694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）一般第</a:t>
            </a:r>
            <a:r>
              <a:rPr lang="en-US" altLang="zh-CN" i="1"/>
              <a:t>k</a:t>
            </a:r>
            <a:r>
              <a:rPr lang="zh-CN" altLang="en-US"/>
              <a:t>步消元</a:t>
            </a:r>
            <a:r>
              <a:rPr lang="en-US" altLang="zh-CN"/>
              <a:t>(                        )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688975" y="1255713"/>
          <a:ext cx="19065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5" imgW="901626" imgH="216123" progId="">
                  <p:embed/>
                </p:oleObj>
              </mc:Choice>
              <mc:Fallback>
                <p:oleObj r:id="rId5" imgW="901626" imgH="21612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255713"/>
                        <a:ext cx="19065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2640013" y="549275"/>
          <a:ext cx="458311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7" imgW="2324417" imgH="940117" progId="">
                  <p:embed/>
                </p:oleObj>
              </mc:Choice>
              <mc:Fallback>
                <p:oleObj r:id="rId7" imgW="2324417" imgH="940117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49275"/>
                        <a:ext cx="4583112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1979613" y="4581525"/>
          <a:ext cx="32400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9" imgW="1384617" imgH="254317" progId="">
                  <p:embed/>
                </p:oleObj>
              </mc:Choice>
              <mc:Fallback>
                <p:oleObj r:id="rId9" imgW="1384617" imgH="25431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81525"/>
                        <a:ext cx="324008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457200" y="403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>
                <a:latin typeface="楷体_GB2312" charset="-122"/>
              </a:rPr>
              <a:t>设已完成上述消元过程第</a:t>
            </a:r>
            <a:r>
              <a:rPr lang="en-US" altLang="zh-CN">
                <a:latin typeface="楷体_GB2312" charset="-122"/>
              </a:rPr>
              <a:t>1</a:t>
            </a:r>
            <a:r>
              <a:rPr lang="zh-CN" altLang="en-US">
                <a:latin typeface="楷体_GB2312" charset="-122"/>
              </a:rPr>
              <a:t>步，第</a:t>
            </a:r>
            <a:r>
              <a:rPr lang="en-US" altLang="zh-CN">
                <a:latin typeface="楷体_GB231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楷体_GB2312" charset="-122"/>
              </a:rPr>
              <a:t>步，</a:t>
            </a:r>
            <a:r>
              <a:rPr lang="en-US" altLang="zh-CN"/>
              <a:t>…</a:t>
            </a:r>
            <a:r>
              <a:rPr lang="zh-CN" altLang="en-US">
                <a:latin typeface="楷体_GB2312" charset="-122"/>
              </a:rPr>
              <a:t>，第</a:t>
            </a:r>
            <a:r>
              <a:rPr lang="en-US" altLang="zh-CN" i="1">
                <a:latin typeface="楷体_GB2312" charset="-122"/>
              </a:rPr>
              <a:t>k</a:t>
            </a:r>
            <a:r>
              <a:rPr lang="en-US" altLang="zh-CN">
                <a:latin typeface="楷体_GB2312" charset="-122"/>
              </a:rPr>
              <a:t>-1</a:t>
            </a:r>
            <a:r>
              <a:rPr lang="zh-CN" altLang="en-US">
                <a:latin typeface="楷体_GB2312" charset="-122"/>
              </a:rPr>
              <a:t>步，且</a:t>
            </a:r>
            <a:r>
              <a:rPr lang="zh-CN" altLang="en-US">
                <a:solidFill>
                  <a:schemeClr val="tx1"/>
                </a:solidFill>
                <a:latin typeface="楷体_GB2312" charset="-122"/>
              </a:rPr>
              <a:t> </a:t>
            </a:r>
          </a:p>
        </p:txBody>
      </p:sp>
      <p:graphicFrame>
        <p:nvGraphicFramePr>
          <p:cNvPr id="6149" name="Object 11"/>
          <p:cNvGraphicFramePr>
            <a:graphicFrameLocks noChangeAspect="1"/>
          </p:cNvGraphicFramePr>
          <p:nvPr/>
        </p:nvGraphicFramePr>
        <p:xfrm>
          <a:off x="2747963" y="5300663"/>
          <a:ext cx="15065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公式" r:id="rId11" imgW="723903" imgH="203429" progId="Equation.3">
                  <p:embed/>
                </p:oleObj>
              </mc:Choice>
              <mc:Fallback>
                <p:oleObj name="公式" r:id="rId11" imgW="723903" imgH="2034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300663"/>
                        <a:ext cx="1506537" cy="438150"/>
                      </a:xfrm>
                      <a:prstGeom prst="rect">
                        <a:avLst/>
                      </a:prstGeom>
                      <a:solidFill>
                        <a:srgbClr val="FF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9"/>
          <p:cNvSpPr>
            <a:spLocks noChangeArrowheads="1"/>
          </p:cNvSpPr>
          <p:nvPr/>
        </p:nvSpPr>
        <p:spPr bwMode="auto">
          <a:xfrm>
            <a:off x="179388" y="3284538"/>
            <a:ext cx="8785225" cy="295116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8" name="Rectangle 20"/>
          <p:cNvSpPr>
            <a:spLocks noChangeArrowheads="1"/>
          </p:cNvSpPr>
          <p:nvPr/>
        </p:nvSpPr>
        <p:spPr bwMode="auto">
          <a:xfrm>
            <a:off x="179388" y="476250"/>
            <a:ext cx="8785225" cy="266223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0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19475" y="3500438"/>
          <a:ext cx="15843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13" imgW="761986" imgH="178040" progId="">
                  <p:embed/>
                </p:oleObj>
              </mc:Choice>
              <mc:Fallback>
                <p:oleObj r:id="rId13" imgW="761986" imgH="178040" progId="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00438"/>
                        <a:ext cx="15843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227763" y="5300663"/>
          <a:ext cx="15843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15" imgW="761986" imgH="228818" progId="">
                  <p:embed/>
                </p:oleObj>
              </mc:Choice>
              <mc:Fallback>
                <p:oleObj r:id="rId15" imgW="761986" imgH="228818" progId="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00663"/>
                        <a:ext cx="1584325" cy="4746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Pages>0</Pages>
  <Words>2894</Words>
  <Characters>0</Characters>
  <Application>Microsoft Office PowerPoint</Application>
  <DocSecurity>0</DocSecurity>
  <PresentationFormat>全屏显示(4:3)</PresentationFormat>
  <Lines>0</Lines>
  <Paragraphs>407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0" baseType="lpstr">
      <vt:lpstr>Times New Roman</vt:lpstr>
      <vt:lpstr>楷体_GB2312</vt:lpstr>
      <vt:lpstr>Arial</vt:lpstr>
      <vt:lpstr>华文行楷</vt:lpstr>
      <vt:lpstr>Wingdings</vt:lpstr>
      <vt:lpstr>仿宋_GB2312</vt:lpstr>
      <vt:lpstr>幼圆</vt:lpstr>
      <vt:lpstr>华文中宋</vt:lpstr>
      <vt:lpstr>Symbol</vt:lpstr>
      <vt:lpstr>1_默认设计模板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Bin Wu</dc:creator>
  <cp:keywords/>
  <dc:description/>
  <cp:lastModifiedBy>Bin Wu</cp:lastModifiedBy>
  <cp:revision>534</cp:revision>
  <dcterms:created xsi:type="dcterms:W3CDTF">2004-02-10T07:06:32Z</dcterms:created>
  <dcterms:modified xsi:type="dcterms:W3CDTF">2020-07-17T23:50:59Z</dcterms:modified>
  <cp:category/>
</cp:coreProperties>
</file>