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9" r:id="rId1"/>
  </p:sldMasterIdLst>
  <p:notesMasterIdLst>
    <p:notesMasterId r:id="rId59"/>
  </p:notesMasterIdLst>
  <p:handoutMasterIdLst>
    <p:handoutMasterId r:id="rId60"/>
  </p:handoutMasterIdLst>
  <p:sldIdLst>
    <p:sldId id="256" r:id="rId2"/>
    <p:sldId id="367" r:id="rId3"/>
    <p:sldId id="388" r:id="rId4"/>
    <p:sldId id="383" r:id="rId5"/>
    <p:sldId id="384" r:id="rId6"/>
    <p:sldId id="389" r:id="rId7"/>
    <p:sldId id="393" r:id="rId8"/>
    <p:sldId id="390" r:id="rId9"/>
    <p:sldId id="424" r:id="rId10"/>
    <p:sldId id="425" r:id="rId11"/>
    <p:sldId id="426" r:id="rId12"/>
    <p:sldId id="427" r:id="rId13"/>
    <p:sldId id="428" r:id="rId14"/>
    <p:sldId id="407" r:id="rId15"/>
    <p:sldId id="392" r:id="rId16"/>
    <p:sldId id="410" r:id="rId17"/>
    <p:sldId id="429" r:id="rId18"/>
    <p:sldId id="431" r:id="rId19"/>
    <p:sldId id="432" r:id="rId20"/>
    <p:sldId id="396" r:id="rId21"/>
    <p:sldId id="415" r:id="rId22"/>
    <p:sldId id="413" r:id="rId23"/>
    <p:sldId id="404" r:id="rId24"/>
    <p:sldId id="433" r:id="rId25"/>
    <p:sldId id="434" r:id="rId26"/>
    <p:sldId id="435" r:id="rId27"/>
    <p:sldId id="436" r:id="rId28"/>
    <p:sldId id="417" r:id="rId29"/>
    <p:sldId id="418"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382" r:id="rId5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000000"/>
    <a:srgbClr val="FFFFFF"/>
    <a:srgbClr val="EAEAEA"/>
    <a:srgbClr val="DDDDDD"/>
    <a:srgbClr val="C0C0C0"/>
    <a:srgbClr val="B2B2B2"/>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9" autoAdjust="0"/>
    <p:restoredTop sz="94660"/>
  </p:normalViewPr>
  <p:slideViewPr>
    <p:cSldViewPr>
      <p:cViewPr varScale="1">
        <p:scale>
          <a:sx n="92" d="100"/>
          <a:sy n="92" d="100"/>
        </p:scale>
        <p:origin x="1182" y="84"/>
      </p:cViewPr>
      <p:guideLst>
        <p:guide orient="horz" pos="2160"/>
        <p:guide pos="2880"/>
      </p:guideLst>
    </p:cSldViewPr>
  </p:slideViewPr>
  <p:outlineViewPr>
    <p:cViewPr>
      <p:scale>
        <a:sx n="33" d="100"/>
        <a:sy n="33" d="100"/>
      </p:scale>
      <p:origin x="0" y="0"/>
    </p:cViewPr>
  </p:outlineViewPr>
  <p:notesTextViewPr>
    <p:cViewPr>
      <p:scale>
        <a:sx n="110" d="100"/>
        <a:sy n="110" d="100"/>
      </p:scale>
      <p:origin x="0" y="0"/>
    </p:cViewPr>
  </p:notesTextViewPr>
  <p:sorterViewPr>
    <p:cViewPr>
      <p:scale>
        <a:sx n="66" d="100"/>
        <a:sy n="66" d="100"/>
      </p:scale>
      <p:origin x="0" y="0"/>
    </p:cViewPr>
  </p:sorterViewPr>
  <p:notesViewPr>
    <p:cSldViewPr>
      <p:cViewPr varScale="1">
        <p:scale>
          <a:sx n="53" d="100"/>
          <a:sy n="53" d="100"/>
        </p:scale>
        <p:origin x="-2940"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image" Target="../media/image72.emf"/><Relationship Id="rId1" Type="http://schemas.openxmlformats.org/officeDocument/2006/relationships/image" Target="../media/image71.emf"/><Relationship Id="rId4" Type="http://schemas.openxmlformats.org/officeDocument/2006/relationships/image" Target="../media/image74.e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7.emf"/><Relationship Id="rId7" Type="http://schemas.openxmlformats.org/officeDocument/2006/relationships/image" Target="../media/image81.emf"/><Relationship Id="rId2" Type="http://schemas.openxmlformats.org/officeDocument/2006/relationships/image" Target="../media/image76.emf"/><Relationship Id="rId1" Type="http://schemas.openxmlformats.org/officeDocument/2006/relationships/image" Target="../media/image75.emf"/><Relationship Id="rId6" Type="http://schemas.openxmlformats.org/officeDocument/2006/relationships/image" Target="../media/image80.emf"/><Relationship Id="rId5" Type="http://schemas.openxmlformats.org/officeDocument/2006/relationships/image" Target="../media/image79.emf"/><Relationship Id="rId10" Type="http://schemas.openxmlformats.org/officeDocument/2006/relationships/image" Target="../media/image84.emf"/><Relationship Id="rId4" Type="http://schemas.openxmlformats.org/officeDocument/2006/relationships/image" Target="../media/image78.emf"/><Relationship Id="rId9" Type="http://schemas.openxmlformats.org/officeDocument/2006/relationships/image" Target="../media/image83.e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87.emf"/><Relationship Id="rId2" Type="http://schemas.openxmlformats.org/officeDocument/2006/relationships/image" Target="../media/image86.emf"/><Relationship Id="rId1" Type="http://schemas.openxmlformats.org/officeDocument/2006/relationships/image" Target="../media/image85.emf"/><Relationship Id="rId4" Type="http://schemas.openxmlformats.org/officeDocument/2006/relationships/image" Target="../media/image88.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emf"/><Relationship Id="rId1" Type="http://schemas.openxmlformats.org/officeDocument/2006/relationships/image" Target="../media/image89.e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95.wmf"/><Relationship Id="rId1" Type="http://schemas.openxmlformats.org/officeDocument/2006/relationships/image" Target="../media/image94.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98.wmf"/><Relationship Id="rId2" Type="http://schemas.openxmlformats.org/officeDocument/2006/relationships/image" Target="../media/image97.wmf"/><Relationship Id="rId1" Type="http://schemas.openxmlformats.org/officeDocument/2006/relationships/image" Target="../media/image96.wmf"/><Relationship Id="rId4" Type="http://schemas.openxmlformats.org/officeDocument/2006/relationships/image" Target="../media/image99.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00.wmf"/></Relationships>
</file>

<file path=ppt/drawings/_rels/vmlDrawing19.vml.rels><?xml version="1.0" encoding="UTF-8" standalone="yes"?>
<Relationships xmlns="http://schemas.openxmlformats.org/package/2006/relationships"><Relationship Id="rId2" Type="http://schemas.openxmlformats.org/officeDocument/2006/relationships/image" Target="../media/image102.wmf"/><Relationship Id="rId1" Type="http://schemas.openxmlformats.org/officeDocument/2006/relationships/image" Target="../media/image101.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image" Target="../media/image24.emf"/><Relationship Id="rId1" Type="http://schemas.openxmlformats.org/officeDocument/2006/relationships/image" Target="../media/image23.e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07.wmf"/><Relationship Id="rId2" Type="http://schemas.openxmlformats.org/officeDocument/2006/relationships/image" Target="../media/image106.wmf"/><Relationship Id="rId1" Type="http://schemas.openxmlformats.org/officeDocument/2006/relationships/image" Target="../media/image105.wmf"/><Relationship Id="rId4" Type="http://schemas.openxmlformats.org/officeDocument/2006/relationships/image" Target="../media/image108.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2.wmf"/><Relationship Id="rId2" Type="http://schemas.openxmlformats.org/officeDocument/2006/relationships/image" Target="../media/image111.wmf"/><Relationship Id="rId1" Type="http://schemas.openxmlformats.org/officeDocument/2006/relationships/image" Target="../media/image109.wmf"/><Relationship Id="rId5" Type="http://schemas.openxmlformats.org/officeDocument/2006/relationships/image" Target="../media/image114.wmf"/><Relationship Id="rId4" Type="http://schemas.openxmlformats.org/officeDocument/2006/relationships/image" Target="../media/image113.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17.wmf"/><Relationship Id="rId2" Type="http://schemas.openxmlformats.org/officeDocument/2006/relationships/image" Target="../media/image116.wmf"/><Relationship Id="rId1" Type="http://schemas.openxmlformats.org/officeDocument/2006/relationships/image" Target="../media/image115.wmf"/><Relationship Id="rId5" Type="http://schemas.openxmlformats.org/officeDocument/2006/relationships/image" Target="../media/image118.wmf"/><Relationship Id="rId4" Type="http://schemas.openxmlformats.org/officeDocument/2006/relationships/image" Target="../media/image114.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8.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 Id="rId4" Type="http://schemas.openxmlformats.org/officeDocument/2006/relationships/image" Target="../media/image6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spcBef>
                <a:spcPct val="50000"/>
              </a:spcBef>
              <a:defRPr sz="1200">
                <a:latin typeface="Arial" charset="0"/>
                <a:ea typeface="宋体" pitchFamily="2" charset="-122"/>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fld id="{83C0E50C-5AE9-49F1-8407-90053A40D9A8}" type="datetimeFigureOut">
              <a:rPr lang="zh-CN" altLang="en-US"/>
              <a:pPr>
                <a:defRPr/>
              </a:pPr>
              <a:t>2020/7/19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spcBef>
                <a:spcPct val="50000"/>
              </a:spcBef>
              <a:defRPr sz="1200">
                <a:latin typeface="Arial" charset="0"/>
                <a:ea typeface="宋体" pitchFamily="2" charset="-122"/>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spcBef>
                <a:spcPct val="50000"/>
              </a:spcBef>
              <a:defRPr sz="1200"/>
            </a:lvl1pPr>
          </a:lstStyle>
          <a:p>
            <a:pPr>
              <a:defRPr/>
            </a:pPr>
            <a:fld id="{96D266D3-20C5-4D49-9CB3-48E93CFF1D95}" type="slidenum">
              <a:rPr lang="zh-CN" altLang="en-US"/>
              <a:pPr>
                <a:defRPr/>
              </a:pPr>
              <a:t>‹#›</a:t>
            </a:fld>
            <a:endParaRPr lang="zh-CN" altLang="en-US"/>
          </a:p>
        </p:txBody>
      </p:sp>
    </p:spTree>
    <p:extLst>
      <p:ext uri="{BB962C8B-B14F-4D97-AF65-F5344CB8AC3E}">
        <p14:creationId xmlns:p14="http://schemas.microsoft.com/office/powerpoint/2010/main" val="35565296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1">
                <a:latin typeface="Times New Roman" pitchFamily="18" charset="0"/>
                <a:ea typeface="宋体" pitchFamily="2" charset="-122"/>
                <a:cs typeface="+mn-cs"/>
              </a:defRPr>
            </a:lvl1pPr>
          </a:lstStyle>
          <a:p>
            <a:pPr>
              <a:defRPr/>
            </a:pPr>
            <a:endParaRPr lang="en-CA"/>
          </a:p>
        </p:txBody>
      </p:sp>
      <p:sp>
        <p:nvSpPr>
          <p:cNvPr id="26627"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spcBef>
                <a:spcPct val="0"/>
              </a:spcBef>
              <a:defRPr sz="1200" b="1">
                <a:latin typeface="Times New Roman" pitchFamily="18" charset="0"/>
                <a:ea typeface="宋体" pitchFamily="2" charset="-122"/>
                <a:cs typeface="+mn-cs"/>
              </a:defRPr>
            </a:lvl1pPr>
          </a:lstStyle>
          <a:p>
            <a:pPr>
              <a:defRPr/>
            </a:pPr>
            <a:endParaRPr lang="en-CA"/>
          </a:p>
        </p:txBody>
      </p:sp>
      <p:sp>
        <p:nvSpPr>
          <p:cNvPr id="307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9"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smtClean="0"/>
              <a:t>Click to edit Master text styles</a:t>
            </a:r>
          </a:p>
          <a:p>
            <a:pPr lvl="1"/>
            <a:r>
              <a:rPr lang="en-CA" noProof="0" smtClean="0"/>
              <a:t>Second level</a:t>
            </a:r>
          </a:p>
          <a:p>
            <a:pPr lvl="2"/>
            <a:r>
              <a:rPr lang="en-CA" noProof="0" smtClean="0"/>
              <a:t>Third level</a:t>
            </a:r>
          </a:p>
          <a:p>
            <a:pPr lvl="3"/>
            <a:r>
              <a:rPr lang="en-CA" noProof="0" smtClean="0"/>
              <a:t>Fourth level</a:t>
            </a:r>
          </a:p>
          <a:p>
            <a:pPr lvl="4"/>
            <a:r>
              <a:rPr lang="en-CA" noProof="0" smtClean="0"/>
              <a:t>Fifth level</a:t>
            </a:r>
          </a:p>
        </p:txBody>
      </p:sp>
      <p:sp>
        <p:nvSpPr>
          <p:cNvPr id="26630"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spcBef>
                <a:spcPct val="0"/>
              </a:spcBef>
              <a:defRPr sz="1200" b="1">
                <a:latin typeface="Times New Roman" pitchFamily="18" charset="0"/>
                <a:ea typeface="宋体" pitchFamily="2" charset="-122"/>
                <a:cs typeface="+mn-cs"/>
              </a:defRPr>
            </a:lvl1pPr>
          </a:lstStyle>
          <a:p>
            <a:pPr>
              <a:defRPr/>
            </a:pPr>
            <a:endParaRPr lang="en-CA"/>
          </a:p>
        </p:txBody>
      </p:sp>
      <p:sp>
        <p:nvSpPr>
          <p:cNvPr id="26631"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200" b="1">
                <a:latin typeface="Times New Roman" panose="02020603050405020304" pitchFamily="18" charset="0"/>
              </a:defRPr>
            </a:lvl1pPr>
          </a:lstStyle>
          <a:p>
            <a:pPr>
              <a:defRPr/>
            </a:pPr>
            <a:fld id="{914784A6-EF73-468B-ABD3-C2BB7C3B416A}" type="slidenum">
              <a:rPr lang="en-CA" altLang="zh-CN"/>
              <a:pPr>
                <a:defRPr/>
              </a:pPr>
              <a:t>‹#›</a:t>
            </a:fld>
            <a:endParaRPr lang="en-CA" altLang="zh-CN"/>
          </a:p>
        </p:txBody>
      </p:sp>
    </p:spTree>
    <p:extLst>
      <p:ext uri="{BB962C8B-B14F-4D97-AF65-F5344CB8AC3E}">
        <p14:creationId xmlns:p14="http://schemas.microsoft.com/office/powerpoint/2010/main" val="23104064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charset="0"/>
        <a:cs typeface="宋体" charset="0"/>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929762B-5428-4768-986F-5E6A47BADF63}" type="slidenum">
              <a:rPr lang="en-CA" altLang="zh-CN" smtClean="0">
                <a:latin typeface="Times New Roman" panose="02020603050405020304" pitchFamily="18" charset="0"/>
              </a:rPr>
              <a:pPr/>
              <a:t>1</a:t>
            </a:fld>
            <a:endParaRPr lang="en-CA" altLang="zh-CN" smtClean="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en-CA" altLang="zh-CN" smtClean="0">
              <a:ea typeface="宋体" panose="02010600030101010101" pitchFamily="2" charset="-122"/>
            </a:endParaRPr>
          </a:p>
        </p:txBody>
      </p:sp>
    </p:spTree>
    <p:extLst>
      <p:ext uri="{BB962C8B-B14F-4D97-AF65-F5344CB8AC3E}">
        <p14:creationId xmlns:p14="http://schemas.microsoft.com/office/powerpoint/2010/main" val="2059802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B6FC118-1163-4498-A998-A295588B8925}" type="slidenum">
              <a:rPr lang="en-CA" altLang="zh-CN" smtClean="0">
                <a:latin typeface="Times New Roman" panose="02020603050405020304" pitchFamily="18" charset="0"/>
              </a:rPr>
              <a:pPr/>
              <a:t>2</a:t>
            </a:fld>
            <a:endParaRPr lang="en-CA" altLang="zh-CN" smtClean="0">
              <a:latin typeface="Times New Roman" panose="02020603050405020304" pitchFamily="18" charset="0"/>
            </a:endParaRPr>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0" lang="zh-CN" altLang="en-US" smtClean="0">
              <a:ea typeface="宋体" panose="02010600030101010101" pitchFamily="2" charset="-122"/>
            </a:endParaRPr>
          </a:p>
        </p:txBody>
      </p:sp>
    </p:spTree>
    <p:extLst>
      <p:ext uri="{BB962C8B-B14F-4D97-AF65-F5344CB8AC3E}">
        <p14:creationId xmlns:p14="http://schemas.microsoft.com/office/powerpoint/2010/main" val="794442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0C459B-2938-4F81-88B2-20939BD7B5DE}" type="slidenum">
              <a:rPr lang="en-CA" altLang="zh-CN" smtClean="0">
                <a:latin typeface="Times New Roman" panose="02020603050405020304" pitchFamily="18" charset="0"/>
              </a:rPr>
              <a:pPr/>
              <a:t>5</a:t>
            </a:fld>
            <a:endParaRPr lang="en-CA" altLang="zh-CN" smtClean="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ln/>
        </p:spPr>
      </p:sp>
      <p:sp>
        <p:nvSpPr>
          <p:cNvPr id="122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0" lang="en-US" altLang="zh-CN" smtClean="0">
                <a:ea typeface="宋体" panose="02010600030101010101" pitchFamily="2" charset="-122"/>
              </a:rPr>
              <a:t>The X-rays emitted along a given direction are attenuated by the organ and cumulated by the detector, That is to say, the data accepted by the detector are integrals of the distribution in the given direction. So the expression of the projection data is as this.</a:t>
            </a:r>
          </a:p>
          <a:p>
            <a:pPr eaLnBrk="1" hangingPunct="1"/>
            <a:r>
              <a:rPr kumimoji="0" lang="en-US" altLang="zh-CN" smtClean="0">
                <a:ea typeface="宋体" panose="02010600030101010101" pitchFamily="2" charset="-122"/>
              </a:rPr>
              <a:t>   After rotating the gantry, which means changes the direction of accepted X-ray, we measure projections of all direction. </a:t>
            </a:r>
            <a:endParaRPr kumimoji="0" lang="zh-CN" altLang="en-US" smtClean="0">
              <a:ea typeface="宋体" panose="02010600030101010101" pitchFamily="2" charset="-122"/>
            </a:endParaRPr>
          </a:p>
        </p:txBody>
      </p:sp>
    </p:spTree>
    <p:extLst>
      <p:ext uri="{BB962C8B-B14F-4D97-AF65-F5344CB8AC3E}">
        <p14:creationId xmlns:p14="http://schemas.microsoft.com/office/powerpoint/2010/main" val="3520379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FF4C9D-2AA0-401D-A6D6-3E6F3564A218}" type="slidenum">
              <a:rPr lang="en-CA" altLang="zh-CN" smtClean="0">
                <a:latin typeface="Times New Roman" panose="02020603050405020304" pitchFamily="18" charset="0"/>
              </a:rPr>
              <a:pPr/>
              <a:t>14</a:t>
            </a:fld>
            <a:endParaRPr lang="en-CA" altLang="zh-CN" smtClean="0">
              <a:latin typeface="Times New Roman" panose="02020603050405020304" pitchFamily="18" charset="0"/>
            </a:endParaRPr>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eaLnBrk="1" hangingPunct="1"/>
            <a:r>
              <a:rPr kumimoji="0" lang="en-US" altLang="zh-CN" smtClean="0">
                <a:ea typeface="宋体" panose="02010600030101010101" pitchFamily="2" charset="-122"/>
              </a:rPr>
              <a:t>Now, we have the projections in all directions, What we want to obtain is attenuation map f(x), which is used in clinic .</a:t>
            </a:r>
          </a:p>
          <a:p>
            <a:pPr eaLnBrk="1" hangingPunct="1"/>
            <a:endParaRPr kumimoji="0" lang="zh-CN" altLang="en-US" smtClean="0">
              <a:ea typeface="宋体" panose="02010600030101010101" pitchFamily="2" charset="-122"/>
            </a:endParaRPr>
          </a:p>
        </p:txBody>
      </p:sp>
    </p:spTree>
    <p:extLst>
      <p:ext uri="{BB962C8B-B14F-4D97-AF65-F5344CB8AC3E}">
        <p14:creationId xmlns:p14="http://schemas.microsoft.com/office/powerpoint/2010/main" val="2898016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1026"/>
          <p:cNvGrpSpPr>
            <a:grpSpLocks/>
          </p:cNvGrpSpPr>
          <p:nvPr/>
        </p:nvGrpSpPr>
        <p:grpSpPr bwMode="auto">
          <a:xfrm>
            <a:off x="3175" y="4267200"/>
            <a:ext cx="9140825" cy="2590800"/>
            <a:chOff x="2" y="2688"/>
            <a:chExt cx="5758" cy="1632"/>
          </a:xfrm>
        </p:grpSpPr>
        <p:sp>
          <p:nvSpPr>
            <p:cNvPr id="5" name="Freeform 1027"/>
            <p:cNvSpPr>
              <a:spLocks/>
            </p:cNvSpPr>
            <p:nvPr/>
          </p:nvSpPr>
          <p:spPr bwMode="hidden">
            <a:xfrm>
              <a:off x="2" y="2688"/>
              <a:ext cx="5758" cy="1632"/>
            </a:xfrm>
            <a:custGeom>
              <a:avLst/>
              <a:gdLst>
                <a:gd name="T0" fmla="*/ 5940 w 5740"/>
                <a:gd name="T1" fmla="*/ 0 h 4316"/>
                <a:gd name="T2" fmla="*/ 0 w 5740"/>
                <a:gd name="T3" fmla="*/ 0 h 4316"/>
                <a:gd name="T4" fmla="*/ 0 w 5740"/>
                <a:gd name="T5" fmla="*/ 0 h 4316"/>
                <a:gd name="T6" fmla="*/ 5940 w 5740"/>
                <a:gd name="T7" fmla="*/ 0 h 4316"/>
                <a:gd name="T8" fmla="*/ 5940 w 5740"/>
                <a:gd name="T9" fmla="*/ 0 h 4316"/>
                <a:gd name="T10" fmla="*/ 5940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6" name="Group 1028"/>
            <p:cNvGrpSpPr>
              <a:grpSpLocks/>
            </p:cNvGrpSpPr>
            <p:nvPr userDrawn="1"/>
          </p:nvGrpSpPr>
          <p:grpSpPr bwMode="auto">
            <a:xfrm>
              <a:off x="3528" y="3715"/>
              <a:ext cx="792" cy="521"/>
              <a:chOff x="3527" y="3715"/>
              <a:chExt cx="792" cy="521"/>
            </a:xfrm>
          </p:grpSpPr>
          <p:sp>
            <p:nvSpPr>
              <p:cNvPr id="57" name="Oval 1029"/>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spcBef>
                    <a:spcPct val="50000"/>
                  </a:spcBef>
                  <a:defRPr/>
                </a:pPr>
                <a:endParaRPr lang="zh-CN" altLang="en-US">
                  <a:latin typeface="Arial" charset="0"/>
                </a:endParaRPr>
              </a:p>
            </p:txBody>
          </p:sp>
          <p:sp>
            <p:nvSpPr>
              <p:cNvPr id="58" name="Oval 1030"/>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59" name="Oval 1031"/>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0" name="Oval 1032"/>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1" name="Oval 1033"/>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 name="Freeform 1034"/>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3" name="Freeform 1035"/>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spcBef>
                    <a:spcPct val="50000"/>
                  </a:spcBef>
                  <a:defRPr/>
                </a:pPr>
                <a:endParaRPr lang="zh-CN" altLang="en-US">
                  <a:latin typeface="Arial" charset="0"/>
                </a:endParaRPr>
              </a:p>
            </p:txBody>
          </p:sp>
          <p:sp>
            <p:nvSpPr>
              <p:cNvPr id="64" name="Freeform 1036"/>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5" name="Freeform 1037"/>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spcBef>
                    <a:spcPct val="50000"/>
                  </a:spcBef>
                  <a:defRPr/>
                </a:pPr>
                <a:endParaRPr lang="zh-CN" altLang="en-US">
                  <a:latin typeface="Arial" charset="0"/>
                </a:endParaRPr>
              </a:p>
            </p:txBody>
          </p:sp>
          <p:sp>
            <p:nvSpPr>
              <p:cNvPr id="66" name="Freeform 1038"/>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spcBef>
                    <a:spcPct val="50000"/>
                  </a:spcBef>
                  <a:defRPr/>
                </a:pPr>
                <a:endParaRPr lang="zh-CN" altLang="en-US">
                  <a:latin typeface="Arial" charset="0"/>
                </a:endParaRPr>
              </a:p>
            </p:txBody>
          </p:sp>
          <p:sp>
            <p:nvSpPr>
              <p:cNvPr id="67" name="Oval 1039"/>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grpSp>
        <p:grpSp>
          <p:nvGrpSpPr>
            <p:cNvPr id="7" name="Group 1040"/>
            <p:cNvGrpSpPr>
              <a:grpSpLocks/>
            </p:cNvGrpSpPr>
            <p:nvPr userDrawn="1"/>
          </p:nvGrpSpPr>
          <p:grpSpPr bwMode="auto">
            <a:xfrm>
              <a:off x="1776" y="3631"/>
              <a:ext cx="1626" cy="683"/>
              <a:chOff x="1776" y="3631"/>
              <a:chExt cx="1626" cy="683"/>
            </a:xfrm>
          </p:grpSpPr>
          <p:sp>
            <p:nvSpPr>
              <p:cNvPr id="39" name="Oval 1041"/>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spcBef>
                    <a:spcPct val="50000"/>
                  </a:spcBef>
                  <a:defRPr/>
                </a:pPr>
                <a:endParaRPr lang="zh-CN" altLang="en-US">
                  <a:latin typeface="Arial" charset="0"/>
                </a:endParaRPr>
              </a:p>
            </p:txBody>
          </p:sp>
          <p:sp>
            <p:nvSpPr>
              <p:cNvPr id="40" name="Oval 1042"/>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spcBef>
                    <a:spcPct val="50000"/>
                  </a:spcBef>
                  <a:defRPr/>
                </a:pPr>
                <a:endParaRPr lang="zh-CN" altLang="en-US">
                  <a:latin typeface="Arial" charset="0"/>
                </a:endParaRPr>
              </a:p>
            </p:txBody>
          </p:sp>
          <p:sp>
            <p:nvSpPr>
              <p:cNvPr id="41" name="Oval 1043"/>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spcBef>
                    <a:spcPct val="50000"/>
                  </a:spcBef>
                  <a:defRPr/>
                </a:pPr>
                <a:endParaRPr lang="zh-CN" altLang="en-US">
                  <a:latin typeface="Arial" charset="0"/>
                </a:endParaRPr>
              </a:p>
            </p:txBody>
          </p:sp>
          <p:sp>
            <p:nvSpPr>
              <p:cNvPr id="42" name="Oval 1044"/>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43" name="Oval 1045"/>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44" name="Oval 1046"/>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45" name="Oval 1047"/>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spcBef>
                    <a:spcPct val="50000"/>
                  </a:spcBef>
                  <a:defRPr/>
                </a:pPr>
                <a:endParaRPr lang="zh-CN" altLang="en-US">
                  <a:latin typeface="Arial" charset="0"/>
                </a:endParaRPr>
              </a:p>
            </p:txBody>
          </p:sp>
          <p:sp>
            <p:nvSpPr>
              <p:cNvPr id="46" name="Oval 1048"/>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spcBef>
                    <a:spcPct val="50000"/>
                  </a:spcBef>
                  <a:defRPr/>
                </a:pPr>
                <a:endParaRPr lang="zh-CN" altLang="en-US">
                  <a:latin typeface="Arial" charset="0"/>
                </a:endParaRPr>
              </a:p>
            </p:txBody>
          </p:sp>
          <p:sp>
            <p:nvSpPr>
              <p:cNvPr id="47" name="Freeform 1049"/>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48" name="Freeform 1050"/>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spcBef>
                    <a:spcPct val="50000"/>
                  </a:spcBef>
                  <a:defRPr/>
                </a:pPr>
                <a:endParaRPr lang="zh-CN" altLang="en-US">
                  <a:latin typeface="Arial" charset="0"/>
                </a:endParaRPr>
              </a:p>
            </p:txBody>
          </p:sp>
          <p:sp>
            <p:nvSpPr>
              <p:cNvPr id="49" name="Freeform 1051"/>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spcBef>
                    <a:spcPct val="50000"/>
                  </a:spcBef>
                  <a:defRPr/>
                </a:pPr>
                <a:endParaRPr lang="zh-CN" altLang="en-US">
                  <a:latin typeface="Arial" charset="0"/>
                </a:endParaRPr>
              </a:p>
            </p:txBody>
          </p:sp>
          <p:sp>
            <p:nvSpPr>
              <p:cNvPr id="50" name="Freeform 1052"/>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51" name="Freeform 1053"/>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2" name="Freeform 1054"/>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53" name="Freeform 1055"/>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54" name="Freeform 1056"/>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55" name="Freeform 1057"/>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56" name="Freeform 1058"/>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8" name="Group 1059"/>
            <p:cNvGrpSpPr>
              <a:grpSpLocks/>
            </p:cNvGrpSpPr>
            <p:nvPr userDrawn="1"/>
          </p:nvGrpSpPr>
          <p:grpSpPr bwMode="auto">
            <a:xfrm>
              <a:off x="4128" y="3360"/>
              <a:ext cx="1351" cy="821"/>
              <a:chOff x="4128" y="3360"/>
              <a:chExt cx="1351" cy="821"/>
            </a:xfrm>
          </p:grpSpPr>
          <p:sp>
            <p:nvSpPr>
              <p:cNvPr id="22" name="Freeform 1060"/>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23" name="Freeform 1061"/>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24" name="Freeform 1062"/>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25" name="Freeform 1063"/>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26" name="Freeform 1064"/>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27" name="Freeform 1065"/>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28" name="Freeform 1066"/>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29" name="Freeform 1067"/>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0" name="Freeform 1068"/>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spcBef>
                    <a:spcPct val="50000"/>
                  </a:spcBef>
                  <a:defRPr/>
                </a:pPr>
                <a:endParaRPr lang="zh-CN" altLang="en-US">
                  <a:latin typeface="Arial" charset="0"/>
                </a:endParaRPr>
              </a:p>
            </p:txBody>
          </p:sp>
          <p:sp>
            <p:nvSpPr>
              <p:cNvPr id="31" name="Freeform 1069"/>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32" name="Freeform 1070"/>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33" name="Oval 1071"/>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spcBef>
                    <a:spcPct val="50000"/>
                  </a:spcBef>
                  <a:defRPr/>
                </a:pPr>
                <a:endParaRPr lang="zh-CN" altLang="en-US">
                  <a:latin typeface="Arial" charset="0"/>
                </a:endParaRPr>
              </a:p>
            </p:txBody>
          </p:sp>
          <p:sp>
            <p:nvSpPr>
              <p:cNvPr id="34" name="Oval 1072"/>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35" name="Oval 1073"/>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36" name="Oval 1074"/>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37" name="Oval 1075"/>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38" name="Oval 1076"/>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grpSp>
        <p:grpSp>
          <p:nvGrpSpPr>
            <p:cNvPr id="9" name="Group 1077"/>
            <p:cNvGrpSpPr>
              <a:grpSpLocks/>
            </p:cNvGrpSpPr>
            <p:nvPr userDrawn="1"/>
          </p:nvGrpSpPr>
          <p:grpSpPr bwMode="auto">
            <a:xfrm>
              <a:off x="5280" y="3024"/>
              <a:ext cx="425" cy="258"/>
              <a:chOff x="5280" y="3024"/>
              <a:chExt cx="425" cy="258"/>
            </a:xfrm>
          </p:grpSpPr>
          <p:sp>
            <p:nvSpPr>
              <p:cNvPr id="10" name="Freeform 1078"/>
              <p:cNvSpPr>
                <a:spLocks/>
              </p:cNvSpPr>
              <p:nvPr/>
            </p:nvSpPr>
            <p:spPr bwMode="hidden">
              <a:xfrm>
                <a:off x="5280" y="3186"/>
                <a:ext cx="383" cy="96"/>
              </a:xfrm>
              <a:custGeom>
                <a:avLst/>
                <a:gdLst>
                  <a:gd name="T0" fmla="*/ 22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0 w 382"/>
                  <a:gd name="T19" fmla="*/ 96 h 96"/>
                  <a:gd name="T20" fmla="*/ 274 w 382"/>
                  <a:gd name="T21" fmla="*/ 90 h 96"/>
                  <a:gd name="T22" fmla="*/ 322 w 382"/>
                  <a:gd name="T23" fmla="*/ 84 h 96"/>
                  <a:gd name="T24" fmla="*/ 363 w 382"/>
                  <a:gd name="T25" fmla="*/ 66 h 96"/>
                  <a:gd name="T26" fmla="*/ 393 w 382"/>
                  <a:gd name="T27" fmla="*/ 42 h 96"/>
                  <a:gd name="T28" fmla="*/ 387 w 382"/>
                  <a:gd name="T29" fmla="*/ 42 h 96"/>
                  <a:gd name="T30" fmla="*/ 357 w 382"/>
                  <a:gd name="T31" fmla="*/ 66 h 96"/>
                  <a:gd name="T32" fmla="*/ 316 w 382"/>
                  <a:gd name="T33" fmla="*/ 78 h 96"/>
                  <a:gd name="T34" fmla="*/ 274 w 382"/>
                  <a:gd name="T35" fmla="*/ 90 h 96"/>
                  <a:gd name="T36" fmla="*/ 220 w 382"/>
                  <a:gd name="T37" fmla="*/ 96 h 96"/>
                  <a:gd name="T38" fmla="*/ 22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079"/>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80"/>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3" name="Freeform 1081"/>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082"/>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5" name="Freeform 1083"/>
              <p:cNvSpPr>
                <a:spLocks/>
              </p:cNvSpPr>
              <p:nvPr/>
            </p:nvSpPr>
            <p:spPr bwMode="hidden">
              <a:xfrm>
                <a:off x="5489" y="3042"/>
                <a:ext cx="186" cy="210"/>
              </a:xfrm>
              <a:custGeom>
                <a:avLst/>
                <a:gdLst>
                  <a:gd name="T0" fmla="*/ 0 w 185"/>
                  <a:gd name="T1" fmla="*/ 6 h 210"/>
                  <a:gd name="T2" fmla="*/ 66 w 185"/>
                  <a:gd name="T3" fmla="*/ 12 h 210"/>
                  <a:gd name="T4" fmla="*/ 130 w 185"/>
                  <a:gd name="T5" fmla="*/ 36 h 210"/>
                  <a:gd name="T6" fmla="*/ 166 w 185"/>
                  <a:gd name="T7" fmla="*/ 72 h 210"/>
                  <a:gd name="T8" fmla="*/ 172 w 185"/>
                  <a:gd name="T9" fmla="*/ 90 h 210"/>
                  <a:gd name="T10" fmla="*/ 178 w 185"/>
                  <a:gd name="T11" fmla="*/ 114 h 210"/>
                  <a:gd name="T12" fmla="*/ 172 w 185"/>
                  <a:gd name="T13" fmla="*/ 138 h 210"/>
                  <a:gd name="T14" fmla="*/ 160 w 185"/>
                  <a:gd name="T15" fmla="*/ 162 h 210"/>
                  <a:gd name="T16" fmla="*/ 130 w 185"/>
                  <a:gd name="T17" fmla="*/ 180 h 210"/>
                  <a:gd name="T18" fmla="*/ 90 w 185"/>
                  <a:gd name="T19" fmla="*/ 198 h 210"/>
                  <a:gd name="T20" fmla="*/ 107 w 185"/>
                  <a:gd name="T21" fmla="*/ 210 h 210"/>
                  <a:gd name="T22" fmla="*/ 142 w 185"/>
                  <a:gd name="T23" fmla="*/ 192 h 210"/>
                  <a:gd name="T24" fmla="*/ 172 w 185"/>
                  <a:gd name="T25" fmla="*/ 168 h 210"/>
                  <a:gd name="T26" fmla="*/ 190 w 185"/>
                  <a:gd name="T27" fmla="*/ 144 h 210"/>
                  <a:gd name="T28" fmla="*/ 196 w 185"/>
                  <a:gd name="T29" fmla="*/ 114 h 210"/>
                  <a:gd name="T30" fmla="*/ 190 w 185"/>
                  <a:gd name="T31" fmla="*/ 90 h 210"/>
                  <a:gd name="T32" fmla="*/ 184 w 185"/>
                  <a:gd name="T33" fmla="*/ 66 h 210"/>
                  <a:gd name="T34" fmla="*/ 166 w 185"/>
                  <a:gd name="T35" fmla="*/ 48 h 210"/>
                  <a:gd name="T36" fmla="*/ 14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084"/>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7" name="Group 1085"/>
              <p:cNvGrpSpPr>
                <a:grpSpLocks/>
              </p:cNvGrpSpPr>
              <p:nvPr/>
            </p:nvGrpSpPr>
            <p:grpSpPr bwMode="auto">
              <a:xfrm>
                <a:off x="5381" y="3085"/>
                <a:ext cx="227" cy="132"/>
                <a:chOff x="5381" y="3085"/>
                <a:chExt cx="227" cy="132"/>
              </a:xfrm>
            </p:grpSpPr>
            <p:sp>
              <p:nvSpPr>
                <p:cNvPr id="18" name="Oval 1086"/>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p>
              </p:txBody>
            </p:sp>
            <p:sp>
              <p:nvSpPr>
                <p:cNvPr id="19" name="Oval 1087"/>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p>
              </p:txBody>
            </p:sp>
            <p:sp>
              <p:nvSpPr>
                <p:cNvPr id="20" name="Oval 1088"/>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p>
              </p:txBody>
            </p:sp>
            <p:sp>
              <p:nvSpPr>
                <p:cNvPr id="21" name="Oval 1089"/>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p>
              </p:txBody>
            </p:sp>
          </p:grpSp>
        </p:grpSp>
      </p:grpSp>
      <p:sp>
        <p:nvSpPr>
          <p:cNvPr id="63554" name="Rectangle 1090"/>
          <p:cNvSpPr>
            <a:spLocks noGrp="1" noChangeArrowheads="1"/>
          </p:cNvSpPr>
          <p:nvPr>
            <p:ph type="ctrTitle" sz="quarter"/>
          </p:nvPr>
        </p:nvSpPr>
        <p:spPr>
          <a:xfrm>
            <a:off x="685800" y="1692275"/>
            <a:ext cx="7772400" cy="1736725"/>
          </a:xfrm>
        </p:spPr>
        <p:txBody>
          <a:bodyPr anchor="b"/>
          <a:lstStyle>
            <a:lvl1pPr>
              <a:defRPr sz="5400"/>
            </a:lvl1pPr>
          </a:lstStyle>
          <a:p>
            <a:r>
              <a:rPr lang="en-US" altLang="zh-CN"/>
              <a:t>Click to edit Master title style</a:t>
            </a:r>
          </a:p>
        </p:txBody>
      </p:sp>
      <p:sp>
        <p:nvSpPr>
          <p:cNvPr id="63555" name="Rectangle 1091"/>
          <p:cNvSpPr>
            <a:spLocks noGrp="1" noChangeArrowheads="1"/>
          </p:cNvSpPr>
          <p:nvPr>
            <p:ph type="subTitle" sz="quarter" idx="1"/>
          </p:nvPr>
        </p:nvSpPr>
        <p:spPr>
          <a:xfrm>
            <a:off x="1371600" y="3886200"/>
            <a:ext cx="6400800" cy="1752600"/>
          </a:xfrm>
        </p:spPr>
        <p:txBody>
          <a:bodyPr/>
          <a:lstStyle>
            <a:lvl1pPr marL="0" indent="0" algn="ctr">
              <a:buFontTx/>
              <a:buNone/>
              <a:defRPr/>
            </a:lvl1pPr>
          </a:lstStyle>
          <a:p>
            <a:r>
              <a:rPr lang="en-US" altLang="zh-CN"/>
              <a:t>Click to edit Master subtitle style</a:t>
            </a:r>
          </a:p>
        </p:txBody>
      </p:sp>
      <p:sp>
        <p:nvSpPr>
          <p:cNvPr id="68" name="Rectangle 1092"/>
          <p:cNvSpPr>
            <a:spLocks noGrp="1" noChangeArrowheads="1"/>
          </p:cNvSpPr>
          <p:nvPr>
            <p:ph type="dt" sz="quarter" idx="10"/>
          </p:nvPr>
        </p:nvSpPr>
        <p:spPr bwMode="auto">
          <a:xfrm>
            <a:off x="457200" y="6248400"/>
            <a:ext cx="2133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spcBef>
                <a:spcPct val="0"/>
              </a:spcBef>
              <a:defRPr sz="1400">
                <a:effectLst>
                  <a:outerShdw blurRad="38100" dist="38100" dir="2700000" algn="tl">
                    <a:srgbClr val="000000"/>
                  </a:outerShdw>
                </a:effectLst>
                <a:latin typeface="Arial" charset="0"/>
                <a:ea typeface="宋体" pitchFamily="2" charset="-122"/>
                <a:cs typeface="+mn-cs"/>
              </a:defRPr>
            </a:lvl1pPr>
          </a:lstStyle>
          <a:p>
            <a:pPr>
              <a:defRPr/>
            </a:pPr>
            <a:endParaRPr lang="en-US" altLang="zh-CN"/>
          </a:p>
        </p:txBody>
      </p:sp>
      <p:sp>
        <p:nvSpPr>
          <p:cNvPr id="69" name="Rectangle 1093"/>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0" name="Rectangle 1094"/>
          <p:cNvSpPr>
            <a:spLocks noGrp="1" noChangeArrowheads="1"/>
          </p:cNvSpPr>
          <p:nvPr>
            <p:ph type="sldNum" sz="quarter" idx="12"/>
          </p:nvPr>
        </p:nvSpPr>
        <p:spPr>
          <a:xfrm>
            <a:off x="6553200" y="6248400"/>
            <a:ext cx="2133600" cy="457200"/>
          </a:xfrm>
        </p:spPr>
        <p:txBody>
          <a:bodyPr/>
          <a:lstStyle>
            <a:lvl1pPr>
              <a:defRPr/>
            </a:lvl1pPr>
          </a:lstStyle>
          <a:p>
            <a:pPr>
              <a:defRPr/>
            </a:pPr>
            <a:fld id="{AE13941C-78E8-4FB5-9A99-9B2C27AB94F7}" type="slidenum">
              <a:rPr lang="zh-CN" altLang="en-US"/>
              <a:pPr>
                <a:defRPr/>
              </a:pPr>
              <a:t>‹#›</a:t>
            </a:fld>
            <a:endParaRPr lang="en-US" altLang="zh-CN"/>
          </a:p>
        </p:txBody>
      </p:sp>
    </p:spTree>
    <p:extLst>
      <p:ext uri="{BB962C8B-B14F-4D97-AF65-F5344CB8AC3E}">
        <p14:creationId xmlns:p14="http://schemas.microsoft.com/office/powerpoint/2010/main" val="308253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1"/>
          </p:nvPr>
        </p:nvSpPr>
        <p:spPr>
          <a:ln/>
        </p:spPr>
        <p:txBody>
          <a:bodyPr/>
          <a:lstStyle>
            <a:lvl1pPr>
              <a:defRPr/>
            </a:lvl1pPr>
          </a:lstStyle>
          <a:p>
            <a:pPr>
              <a:defRPr/>
            </a:pPr>
            <a:fld id="{44724E6C-0A1D-4159-8C6B-9FDA4A318BB0}" type="slidenum">
              <a:rPr lang="zh-CN" altLang="en-US"/>
              <a:pPr>
                <a:defRPr/>
              </a:pPr>
              <a:t>‹#›</a:t>
            </a:fld>
            <a:endParaRPr lang="en-US" altLang="zh-CN"/>
          </a:p>
        </p:txBody>
      </p:sp>
    </p:spTree>
    <p:extLst>
      <p:ext uri="{BB962C8B-B14F-4D97-AF65-F5344CB8AC3E}">
        <p14:creationId xmlns:p14="http://schemas.microsoft.com/office/powerpoint/2010/main" val="88044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483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483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1"/>
          </p:nvPr>
        </p:nvSpPr>
        <p:spPr>
          <a:ln/>
        </p:spPr>
        <p:txBody>
          <a:bodyPr/>
          <a:lstStyle>
            <a:lvl1pPr>
              <a:defRPr/>
            </a:lvl1pPr>
          </a:lstStyle>
          <a:p>
            <a:pPr>
              <a:defRPr/>
            </a:pPr>
            <a:fld id="{9FF1976E-F593-4CCD-B184-EDE7DC4DFB61}" type="slidenum">
              <a:rPr lang="zh-CN" altLang="en-US"/>
              <a:pPr>
                <a:defRPr/>
              </a:pPr>
              <a:t>‹#›</a:t>
            </a:fld>
            <a:endParaRPr lang="en-US" altLang="zh-CN"/>
          </a:p>
        </p:txBody>
      </p:sp>
    </p:spTree>
    <p:extLst>
      <p:ext uri="{BB962C8B-B14F-4D97-AF65-F5344CB8AC3E}">
        <p14:creationId xmlns:p14="http://schemas.microsoft.com/office/powerpoint/2010/main" val="25373940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1"/>
          </p:nvPr>
        </p:nvSpPr>
        <p:spPr>
          <a:ln/>
        </p:spPr>
        <p:txBody>
          <a:bodyPr/>
          <a:lstStyle>
            <a:lvl1pPr>
              <a:defRPr/>
            </a:lvl1pPr>
          </a:lstStyle>
          <a:p>
            <a:pPr>
              <a:defRPr/>
            </a:pPr>
            <a:fld id="{96F13967-2B0A-4D34-88C8-9FC70745CAF6}" type="slidenum">
              <a:rPr lang="zh-CN" altLang="en-US"/>
              <a:pPr>
                <a:defRPr/>
              </a:pPr>
              <a:t>‹#›</a:t>
            </a:fld>
            <a:endParaRPr lang="en-US" altLang="zh-CN"/>
          </a:p>
        </p:txBody>
      </p:sp>
    </p:spTree>
    <p:extLst>
      <p:ext uri="{BB962C8B-B14F-4D97-AF65-F5344CB8AC3E}">
        <p14:creationId xmlns:p14="http://schemas.microsoft.com/office/powerpoint/2010/main" val="17756404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457200" y="277813"/>
            <a:ext cx="8229600" cy="1139825"/>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457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57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1"/>
          <p:cNvSpPr>
            <a:spLocks noGrp="1" noChangeArrowheads="1"/>
          </p:cNvSpPr>
          <p:nvPr>
            <p:ph type="sldNum" sz="quarter" idx="11"/>
          </p:nvPr>
        </p:nvSpPr>
        <p:spPr>
          <a:ln/>
        </p:spPr>
        <p:txBody>
          <a:bodyPr/>
          <a:lstStyle>
            <a:lvl1pPr>
              <a:defRPr/>
            </a:lvl1pPr>
          </a:lstStyle>
          <a:p>
            <a:pPr>
              <a:defRPr/>
            </a:pPr>
            <a:fld id="{7816B764-E01D-4D98-9F79-0CFEE3AEC8F3}" type="slidenum">
              <a:rPr lang="zh-CN" altLang="en-US"/>
              <a:pPr>
                <a:defRPr/>
              </a:pPr>
              <a:t>‹#›</a:t>
            </a:fld>
            <a:endParaRPr lang="en-US" altLang="zh-CN"/>
          </a:p>
        </p:txBody>
      </p:sp>
    </p:spTree>
    <p:extLst>
      <p:ext uri="{BB962C8B-B14F-4D97-AF65-F5344CB8AC3E}">
        <p14:creationId xmlns:p14="http://schemas.microsoft.com/office/powerpoint/2010/main" val="3698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7" name="Rectangle 71"/>
          <p:cNvSpPr>
            <a:spLocks noGrp="1" noChangeArrowheads="1"/>
          </p:cNvSpPr>
          <p:nvPr>
            <p:ph type="sldNum" sz="quarter" idx="11"/>
          </p:nvPr>
        </p:nvSpPr>
        <p:spPr>
          <a:ln/>
        </p:spPr>
        <p:txBody>
          <a:bodyPr/>
          <a:lstStyle>
            <a:lvl1pPr>
              <a:defRPr/>
            </a:lvl1pPr>
          </a:lstStyle>
          <a:p>
            <a:pPr>
              <a:defRPr/>
            </a:pPr>
            <a:fld id="{B7522B00-F505-4FC5-8950-F33555F51D8E}" type="slidenum">
              <a:rPr lang="zh-CN" altLang="en-US"/>
              <a:pPr>
                <a:defRPr/>
              </a:pPr>
              <a:t>‹#›</a:t>
            </a:fld>
            <a:endParaRPr lang="en-US" altLang="zh-CN"/>
          </a:p>
        </p:txBody>
      </p:sp>
    </p:spTree>
    <p:extLst>
      <p:ext uri="{BB962C8B-B14F-4D97-AF65-F5344CB8AC3E}">
        <p14:creationId xmlns:p14="http://schemas.microsoft.com/office/powerpoint/2010/main" val="3076973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1"/>
          </p:nvPr>
        </p:nvSpPr>
        <p:spPr>
          <a:ln/>
        </p:spPr>
        <p:txBody>
          <a:bodyPr/>
          <a:lstStyle>
            <a:lvl1pPr>
              <a:defRPr/>
            </a:lvl1pPr>
          </a:lstStyle>
          <a:p>
            <a:pPr>
              <a:defRPr/>
            </a:pPr>
            <a:fld id="{9906E268-49CA-4878-93E1-4DB974472D80}" type="slidenum">
              <a:rPr lang="zh-CN" altLang="en-US"/>
              <a:pPr>
                <a:defRPr/>
              </a:pPr>
              <a:t>‹#›</a:t>
            </a:fld>
            <a:endParaRPr lang="en-US" altLang="zh-CN"/>
          </a:p>
        </p:txBody>
      </p:sp>
    </p:spTree>
    <p:extLst>
      <p:ext uri="{BB962C8B-B14F-4D97-AF65-F5344CB8AC3E}">
        <p14:creationId xmlns:p14="http://schemas.microsoft.com/office/powerpoint/2010/main" val="14491223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smtClean="0"/>
          </a:p>
        </p:txBody>
      </p:sp>
      <p:sp>
        <p:nvSpPr>
          <p:cNvPr id="4"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1"/>
          </p:nvPr>
        </p:nvSpPr>
        <p:spPr>
          <a:ln/>
        </p:spPr>
        <p:txBody>
          <a:bodyPr/>
          <a:lstStyle>
            <a:lvl1pPr>
              <a:defRPr/>
            </a:lvl1pPr>
          </a:lstStyle>
          <a:p>
            <a:pPr>
              <a:defRPr/>
            </a:pPr>
            <a:fld id="{F0CDEA07-F602-4892-B015-A71BA339FCFF}" type="slidenum">
              <a:rPr lang="zh-CN" altLang="en-US"/>
              <a:pPr>
                <a:defRPr/>
              </a:pPr>
              <a:t>‹#›</a:t>
            </a:fld>
            <a:endParaRPr lang="en-US" altLang="zh-CN"/>
          </a:p>
        </p:txBody>
      </p:sp>
    </p:spTree>
    <p:extLst>
      <p:ext uri="{BB962C8B-B14F-4D97-AF65-F5344CB8AC3E}">
        <p14:creationId xmlns:p14="http://schemas.microsoft.com/office/powerpoint/2010/main" val="2771487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1"/>
          </p:nvPr>
        </p:nvSpPr>
        <p:spPr>
          <a:ln/>
        </p:spPr>
        <p:txBody>
          <a:bodyPr/>
          <a:lstStyle>
            <a:lvl1pPr>
              <a:defRPr/>
            </a:lvl1pPr>
          </a:lstStyle>
          <a:p>
            <a:pPr>
              <a:defRPr/>
            </a:pPr>
            <a:fld id="{368F488E-4BB1-4EDA-A531-6CFDCDE47273}" type="slidenum">
              <a:rPr lang="zh-CN" altLang="en-US"/>
              <a:pPr>
                <a:defRPr/>
              </a:pPr>
              <a:t>‹#›</a:t>
            </a:fld>
            <a:endParaRPr lang="en-US" altLang="zh-CN"/>
          </a:p>
        </p:txBody>
      </p:sp>
    </p:spTree>
    <p:extLst>
      <p:ext uri="{BB962C8B-B14F-4D97-AF65-F5344CB8AC3E}">
        <p14:creationId xmlns:p14="http://schemas.microsoft.com/office/powerpoint/2010/main" val="14708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71"/>
          <p:cNvSpPr>
            <a:spLocks noGrp="1" noChangeArrowheads="1"/>
          </p:cNvSpPr>
          <p:nvPr>
            <p:ph type="sldNum" sz="quarter" idx="11"/>
          </p:nvPr>
        </p:nvSpPr>
        <p:spPr>
          <a:ln/>
        </p:spPr>
        <p:txBody>
          <a:bodyPr/>
          <a:lstStyle>
            <a:lvl1pPr>
              <a:defRPr/>
            </a:lvl1pPr>
          </a:lstStyle>
          <a:p>
            <a:pPr>
              <a:defRPr/>
            </a:pPr>
            <a:fld id="{1DB404C7-1523-4691-AF56-59269B126ACA}" type="slidenum">
              <a:rPr lang="zh-CN" altLang="en-US"/>
              <a:pPr>
                <a:defRPr/>
              </a:pPr>
              <a:t>‹#›</a:t>
            </a:fld>
            <a:endParaRPr lang="en-US" altLang="zh-CN"/>
          </a:p>
        </p:txBody>
      </p:sp>
    </p:spTree>
    <p:extLst>
      <p:ext uri="{BB962C8B-B14F-4D97-AF65-F5344CB8AC3E}">
        <p14:creationId xmlns:p14="http://schemas.microsoft.com/office/powerpoint/2010/main" val="25764732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1"/>
          </p:nvPr>
        </p:nvSpPr>
        <p:spPr>
          <a:ln/>
        </p:spPr>
        <p:txBody>
          <a:bodyPr/>
          <a:lstStyle>
            <a:lvl1pPr>
              <a:defRPr/>
            </a:lvl1pPr>
          </a:lstStyle>
          <a:p>
            <a:pPr>
              <a:defRPr/>
            </a:pPr>
            <a:fld id="{1027F648-BC9B-4295-B97F-A7A4BDFC7DCB}" type="slidenum">
              <a:rPr lang="zh-CN" altLang="en-US"/>
              <a:pPr>
                <a:defRPr/>
              </a:pPr>
              <a:t>‹#›</a:t>
            </a:fld>
            <a:endParaRPr lang="en-US" altLang="zh-CN"/>
          </a:p>
        </p:txBody>
      </p:sp>
    </p:spTree>
    <p:extLst>
      <p:ext uri="{BB962C8B-B14F-4D97-AF65-F5344CB8AC3E}">
        <p14:creationId xmlns:p14="http://schemas.microsoft.com/office/powerpoint/2010/main" val="1137772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71"/>
          <p:cNvSpPr>
            <a:spLocks noGrp="1" noChangeArrowheads="1"/>
          </p:cNvSpPr>
          <p:nvPr>
            <p:ph type="sldNum" sz="quarter" idx="11"/>
          </p:nvPr>
        </p:nvSpPr>
        <p:spPr>
          <a:ln/>
        </p:spPr>
        <p:txBody>
          <a:bodyPr/>
          <a:lstStyle>
            <a:lvl1pPr>
              <a:defRPr/>
            </a:lvl1pPr>
          </a:lstStyle>
          <a:p>
            <a:pPr>
              <a:defRPr/>
            </a:pPr>
            <a:fld id="{7CA754EF-4852-4C55-9BD2-508E822348C7}" type="slidenum">
              <a:rPr lang="zh-CN" altLang="en-US"/>
              <a:pPr>
                <a:defRPr/>
              </a:pPr>
              <a:t>‹#›</a:t>
            </a:fld>
            <a:endParaRPr lang="en-US" altLang="zh-CN"/>
          </a:p>
        </p:txBody>
      </p:sp>
    </p:spTree>
    <p:extLst>
      <p:ext uri="{BB962C8B-B14F-4D97-AF65-F5344CB8AC3E}">
        <p14:creationId xmlns:p14="http://schemas.microsoft.com/office/powerpoint/2010/main" val="370997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71"/>
          <p:cNvSpPr>
            <a:spLocks noGrp="1" noChangeArrowheads="1"/>
          </p:cNvSpPr>
          <p:nvPr>
            <p:ph type="sldNum" sz="quarter" idx="11"/>
          </p:nvPr>
        </p:nvSpPr>
        <p:spPr>
          <a:ln/>
        </p:spPr>
        <p:txBody>
          <a:bodyPr/>
          <a:lstStyle>
            <a:lvl1pPr>
              <a:defRPr/>
            </a:lvl1pPr>
          </a:lstStyle>
          <a:p>
            <a:pPr>
              <a:defRPr/>
            </a:pPr>
            <a:fld id="{11498B8B-7C52-4777-8F13-1B45781FC007}" type="slidenum">
              <a:rPr lang="zh-CN" altLang="en-US"/>
              <a:pPr>
                <a:defRPr/>
              </a:pPr>
              <a:t>‹#›</a:t>
            </a:fld>
            <a:endParaRPr lang="en-US" altLang="zh-CN"/>
          </a:p>
        </p:txBody>
      </p:sp>
    </p:spTree>
    <p:extLst>
      <p:ext uri="{BB962C8B-B14F-4D97-AF65-F5344CB8AC3E}">
        <p14:creationId xmlns:p14="http://schemas.microsoft.com/office/powerpoint/2010/main" val="465519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71"/>
          <p:cNvSpPr>
            <a:spLocks noGrp="1" noChangeArrowheads="1"/>
          </p:cNvSpPr>
          <p:nvPr>
            <p:ph type="sldNum" sz="quarter" idx="11"/>
          </p:nvPr>
        </p:nvSpPr>
        <p:spPr>
          <a:ln/>
        </p:spPr>
        <p:txBody>
          <a:bodyPr/>
          <a:lstStyle>
            <a:lvl1pPr>
              <a:defRPr/>
            </a:lvl1pPr>
          </a:lstStyle>
          <a:p>
            <a:pPr>
              <a:defRPr/>
            </a:pPr>
            <a:fld id="{1D2BCD79-5E8F-4FDC-B4F9-29A79ACDA7FB}" type="slidenum">
              <a:rPr lang="zh-CN" altLang="en-US"/>
              <a:pPr>
                <a:defRPr/>
              </a:pPr>
              <a:t>‹#›</a:t>
            </a:fld>
            <a:endParaRPr lang="en-US" altLang="zh-CN"/>
          </a:p>
        </p:txBody>
      </p:sp>
    </p:spTree>
    <p:extLst>
      <p:ext uri="{BB962C8B-B14F-4D97-AF65-F5344CB8AC3E}">
        <p14:creationId xmlns:p14="http://schemas.microsoft.com/office/powerpoint/2010/main" val="2402480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1"/>
          </p:nvPr>
        </p:nvSpPr>
        <p:spPr>
          <a:ln/>
        </p:spPr>
        <p:txBody>
          <a:bodyPr/>
          <a:lstStyle>
            <a:lvl1pPr>
              <a:defRPr/>
            </a:lvl1pPr>
          </a:lstStyle>
          <a:p>
            <a:pPr>
              <a:defRPr/>
            </a:pPr>
            <a:fld id="{6C74E1C6-4553-4E17-B0E1-6DAE93598658}" type="slidenum">
              <a:rPr lang="zh-CN" altLang="en-US"/>
              <a:pPr>
                <a:defRPr/>
              </a:pPr>
              <a:t>‹#›</a:t>
            </a:fld>
            <a:endParaRPr lang="en-US" altLang="zh-CN"/>
          </a:p>
        </p:txBody>
      </p:sp>
    </p:spTree>
    <p:extLst>
      <p:ext uri="{BB962C8B-B14F-4D97-AF65-F5344CB8AC3E}">
        <p14:creationId xmlns:p14="http://schemas.microsoft.com/office/powerpoint/2010/main" val="2461288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0"/>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71"/>
          <p:cNvSpPr>
            <a:spLocks noGrp="1" noChangeArrowheads="1"/>
          </p:cNvSpPr>
          <p:nvPr>
            <p:ph type="sldNum" sz="quarter" idx="11"/>
          </p:nvPr>
        </p:nvSpPr>
        <p:spPr>
          <a:ln/>
        </p:spPr>
        <p:txBody>
          <a:bodyPr/>
          <a:lstStyle>
            <a:lvl1pPr>
              <a:defRPr/>
            </a:lvl1pPr>
          </a:lstStyle>
          <a:p>
            <a:pPr>
              <a:defRPr/>
            </a:pPr>
            <a:fld id="{1FDD004A-071D-4C10-BD98-A47563995B83}" type="slidenum">
              <a:rPr lang="zh-CN" altLang="en-US"/>
              <a:pPr>
                <a:defRPr/>
              </a:pPr>
              <a:t>‹#›</a:t>
            </a:fld>
            <a:endParaRPr lang="en-US" altLang="zh-CN"/>
          </a:p>
        </p:txBody>
      </p:sp>
    </p:spTree>
    <p:extLst>
      <p:ext uri="{BB962C8B-B14F-4D97-AF65-F5344CB8AC3E}">
        <p14:creationId xmlns:p14="http://schemas.microsoft.com/office/powerpoint/2010/main" val="2578745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Freeform 2"/>
          <p:cNvSpPr>
            <a:spLocks/>
          </p:cNvSpPr>
          <p:nvPr/>
        </p:nvSpPr>
        <p:spPr bwMode="hidden">
          <a:xfrm>
            <a:off x="6627813" y="6429375"/>
            <a:ext cx="285750" cy="209550"/>
          </a:xfrm>
          <a:custGeom>
            <a:avLst/>
            <a:gdLst/>
            <a:ahLst/>
            <a:cxnLst>
              <a:cxn ang="0">
                <a:pos x="0" y="132"/>
              </a:cxn>
              <a:cxn ang="0">
                <a:pos x="29" y="132"/>
              </a:cxn>
              <a:cxn ang="0">
                <a:pos x="77" y="108"/>
              </a:cxn>
              <a:cxn ang="0">
                <a:pos x="119" y="78"/>
              </a:cxn>
              <a:cxn ang="0">
                <a:pos x="155" y="48"/>
              </a:cxn>
              <a:cxn ang="0">
                <a:pos x="179" y="12"/>
              </a:cxn>
              <a:cxn ang="0">
                <a:pos x="173" y="6"/>
              </a:cxn>
              <a:cxn ang="0">
                <a:pos x="167" y="0"/>
              </a:cxn>
              <a:cxn ang="0">
                <a:pos x="137" y="42"/>
              </a:cxn>
              <a:cxn ang="0">
                <a:pos x="101" y="78"/>
              </a:cxn>
              <a:cxn ang="0">
                <a:pos x="53" y="108"/>
              </a:cxn>
              <a:cxn ang="0">
                <a:pos x="0" y="132"/>
              </a:cxn>
              <a:cxn ang="0">
                <a:pos x="0" y="132"/>
              </a:cxn>
            </a:cxnLst>
            <a:rect l="0" t="0" r="r" b="b"/>
            <a:pathLst>
              <a:path w="179" h="132">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rotWithShape="0">
            <a:gsLst>
              <a:gs pos="0">
                <a:schemeClr val="accent2"/>
              </a:gs>
              <a:gs pos="100000">
                <a:schemeClr val="accent2">
                  <a:gamma/>
                  <a:shade val="87843"/>
                  <a:invGamma/>
                </a:schemeClr>
              </a:gs>
            </a:gsLst>
            <a:lin ang="18900000" scaled="1"/>
          </a:gradFill>
          <a:ln w="9525">
            <a:noFill/>
            <a:round/>
            <a:headEnd/>
            <a:tailEnd/>
          </a:ln>
        </p:spPr>
        <p:txBody>
          <a:bodyPr/>
          <a:lstStyle/>
          <a:p>
            <a:pPr>
              <a:spcBef>
                <a:spcPct val="50000"/>
              </a:spcBef>
              <a:defRPr/>
            </a:pPr>
            <a:endParaRPr lang="zh-CN" altLang="en-US">
              <a:latin typeface="Arial" charset="0"/>
            </a:endParaRPr>
          </a:p>
        </p:txBody>
      </p:sp>
      <p:grpSp>
        <p:nvGrpSpPr>
          <p:cNvPr id="1027" name="Group 3"/>
          <p:cNvGrpSpPr>
            <a:grpSpLocks/>
          </p:cNvGrpSpPr>
          <p:nvPr/>
        </p:nvGrpSpPr>
        <p:grpSpPr bwMode="auto">
          <a:xfrm>
            <a:off x="3175" y="4267200"/>
            <a:ext cx="9140825" cy="2590800"/>
            <a:chOff x="2" y="2688"/>
            <a:chExt cx="5758" cy="1632"/>
          </a:xfrm>
        </p:grpSpPr>
        <p:sp>
          <p:nvSpPr>
            <p:cNvPr id="1032" name="Freeform 4"/>
            <p:cNvSpPr>
              <a:spLocks/>
            </p:cNvSpPr>
            <p:nvPr/>
          </p:nvSpPr>
          <p:spPr bwMode="hidden">
            <a:xfrm>
              <a:off x="2" y="2688"/>
              <a:ext cx="5758" cy="1632"/>
            </a:xfrm>
            <a:custGeom>
              <a:avLst/>
              <a:gdLst>
                <a:gd name="T0" fmla="*/ 5940 w 5740"/>
                <a:gd name="T1" fmla="*/ 0 h 4316"/>
                <a:gd name="T2" fmla="*/ 0 w 5740"/>
                <a:gd name="T3" fmla="*/ 0 h 4316"/>
                <a:gd name="T4" fmla="*/ 0 w 5740"/>
                <a:gd name="T5" fmla="*/ 0 h 4316"/>
                <a:gd name="T6" fmla="*/ 5940 w 5740"/>
                <a:gd name="T7" fmla="*/ 0 h 4316"/>
                <a:gd name="T8" fmla="*/ 5940 w 5740"/>
                <a:gd name="T9" fmla="*/ 0 h 4316"/>
                <a:gd name="T10" fmla="*/ 5940 w 5740"/>
                <a:gd name="T11" fmla="*/ 0 h 43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40" h="4316">
                  <a:moveTo>
                    <a:pt x="5740" y="4316"/>
                  </a:moveTo>
                  <a:lnTo>
                    <a:pt x="0" y="4316"/>
                  </a:lnTo>
                  <a:lnTo>
                    <a:pt x="0" y="0"/>
                  </a:lnTo>
                  <a:lnTo>
                    <a:pt x="5740" y="0"/>
                  </a:lnTo>
                  <a:lnTo>
                    <a:pt x="5740" y="431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33" name="Group 5"/>
            <p:cNvGrpSpPr>
              <a:grpSpLocks/>
            </p:cNvGrpSpPr>
            <p:nvPr userDrawn="1"/>
          </p:nvGrpSpPr>
          <p:grpSpPr bwMode="auto">
            <a:xfrm>
              <a:off x="3528" y="3715"/>
              <a:ext cx="792" cy="521"/>
              <a:chOff x="3527" y="3715"/>
              <a:chExt cx="792" cy="521"/>
            </a:xfrm>
          </p:grpSpPr>
          <p:sp>
            <p:nvSpPr>
              <p:cNvPr id="62470" name="Oval 6"/>
              <p:cNvSpPr>
                <a:spLocks noChangeArrowheads="1"/>
              </p:cNvSpPr>
              <p:nvPr/>
            </p:nvSpPr>
            <p:spPr bwMode="hidden">
              <a:xfrm>
                <a:off x="3686" y="3810"/>
                <a:ext cx="532" cy="327"/>
              </a:xfrm>
              <a:prstGeom prst="ellipse">
                <a:avLst/>
              </a:prstGeom>
              <a:gradFill rotWithShape="0">
                <a:gsLst>
                  <a:gs pos="0">
                    <a:schemeClr val="accent2"/>
                  </a:gs>
                  <a:gs pos="100000">
                    <a:schemeClr val="accent2">
                      <a:gamma/>
                      <a:shade val="90980"/>
                      <a:invGamma/>
                    </a:schemeClr>
                  </a:gs>
                </a:gsLst>
                <a:path path="shape">
                  <a:fillToRect l="50000" t="50000" r="50000" b="50000"/>
                </a:path>
              </a:gradFill>
              <a:ln w="9525">
                <a:noFill/>
                <a:round/>
                <a:headEnd/>
                <a:tailEnd/>
              </a:ln>
              <a:effectLst/>
            </p:spPr>
            <p:txBody>
              <a:bodyPr/>
              <a:lstStyle/>
              <a:p>
                <a:pPr>
                  <a:spcBef>
                    <a:spcPct val="50000"/>
                  </a:spcBef>
                  <a:defRPr/>
                </a:pPr>
                <a:endParaRPr lang="zh-CN" altLang="en-US">
                  <a:latin typeface="Arial" charset="0"/>
                </a:endParaRPr>
              </a:p>
            </p:txBody>
          </p:sp>
          <p:sp>
            <p:nvSpPr>
              <p:cNvPr id="62471" name="Oval 7"/>
              <p:cNvSpPr>
                <a:spLocks noChangeArrowheads="1"/>
              </p:cNvSpPr>
              <p:nvPr/>
            </p:nvSpPr>
            <p:spPr bwMode="hidden">
              <a:xfrm>
                <a:off x="3726" y="3840"/>
                <a:ext cx="452" cy="275"/>
              </a:xfrm>
              <a:prstGeom prst="ellipse">
                <a:avLst/>
              </a:prstGeom>
              <a:gradFill rotWithShape="0">
                <a:gsLst>
                  <a:gs pos="0">
                    <a:schemeClr val="accent2">
                      <a:gamma/>
                      <a:shade val="90980"/>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72" name="Oval 8"/>
              <p:cNvSpPr>
                <a:spLocks noChangeArrowheads="1"/>
              </p:cNvSpPr>
              <p:nvPr/>
            </p:nvSpPr>
            <p:spPr bwMode="hidden">
              <a:xfrm>
                <a:off x="3782" y="3872"/>
                <a:ext cx="344" cy="2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73" name="Oval 9"/>
              <p:cNvSpPr>
                <a:spLocks noChangeArrowheads="1"/>
              </p:cNvSpPr>
              <p:nvPr/>
            </p:nvSpPr>
            <p:spPr bwMode="hidden">
              <a:xfrm>
                <a:off x="3822" y="3896"/>
                <a:ext cx="262" cy="159"/>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74" name="Oval 10"/>
              <p:cNvSpPr>
                <a:spLocks noChangeArrowheads="1"/>
              </p:cNvSpPr>
              <p:nvPr/>
            </p:nvSpPr>
            <p:spPr bwMode="hidden">
              <a:xfrm>
                <a:off x="3856" y="3922"/>
                <a:ext cx="192" cy="107"/>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75" name="Freeform 11"/>
              <p:cNvSpPr>
                <a:spLocks/>
              </p:cNvSpPr>
              <p:nvPr/>
            </p:nvSpPr>
            <p:spPr bwMode="hidden">
              <a:xfrm>
                <a:off x="3575" y="3715"/>
                <a:ext cx="383" cy="161"/>
              </a:xfrm>
              <a:custGeom>
                <a:avLst/>
                <a:gdLst/>
                <a:ahLst/>
                <a:cxnLst>
                  <a:cxn ang="0">
                    <a:pos x="376" y="12"/>
                  </a:cxn>
                  <a:cxn ang="0">
                    <a:pos x="257" y="24"/>
                  </a:cxn>
                  <a:cxn ang="0">
                    <a:pos x="149" y="54"/>
                  </a:cxn>
                  <a:cxn ang="0">
                    <a:pos x="101" y="77"/>
                  </a:cxn>
                  <a:cxn ang="0">
                    <a:pos x="59" y="101"/>
                  </a:cxn>
                  <a:cxn ang="0">
                    <a:pos x="24" y="131"/>
                  </a:cxn>
                  <a:cxn ang="0">
                    <a:pos x="0" y="161"/>
                  </a:cxn>
                  <a:cxn ang="0">
                    <a:pos x="0" y="137"/>
                  </a:cxn>
                  <a:cxn ang="0">
                    <a:pos x="29" y="107"/>
                  </a:cxn>
                  <a:cxn ang="0">
                    <a:pos x="65" y="83"/>
                  </a:cxn>
                  <a:cxn ang="0">
                    <a:pos x="155" y="36"/>
                  </a:cxn>
                  <a:cxn ang="0">
                    <a:pos x="257" y="12"/>
                  </a:cxn>
                  <a:cxn ang="0">
                    <a:pos x="376" y="0"/>
                  </a:cxn>
                  <a:cxn ang="0">
                    <a:pos x="376" y="0"/>
                  </a:cxn>
                  <a:cxn ang="0">
                    <a:pos x="382" y="0"/>
                  </a:cxn>
                  <a:cxn ang="0">
                    <a:pos x="382" y="12"/>
                  </a:cxn>
                  <a:cxn ang="0">
                    <a:pos x="376" y="12"/>
                  </a:cxn>
                  <a:cxn ang="0">
                    <a:pos x="376" y="12"/>
                  </a:cxn>
                  <a:cxn ang="0">
                    <a:pos x="376" y="12"/>
                  </a:cxn>
                </a:cxnLst>
                <a:rect l="0" t="0" r="r" b="b"/>
                <a:pathLst>
                  <a:path w="382" h="161">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rotWithShape="0">
                <a:gsLst>
                  <a:gs pos="0">
                    <a:schemeClr val="accent2">
                      <a:gamma/>
                      <a:shade val="94118"/>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476" name="Freeform 12"/>
              <p:cNvSpPr>
                <a:spLocks/>
              </p:cNvSpPr>
              <p:nvPr/>
            </p:nvSpPr>
            <p:spPr bwMode="hidden">
              <a:xfrm>
                <a:off x="3695" y="4170"/>
                <a:ext cx="444" cy="66"/>
              </a:xfrm>
              <a:custGeom>
                <a:avLst/>
                <a:gdLst/>
                <a:ahLst/>
                <a:cxnLst>
                  <a:cxn ang="0">
                    <a:pos x="257" y="54"/>
                  </a:cxn>
                  <a:cxn ang="0">
                    <a:pos x="353" y="48"/>
                  </a:cxn>
                  <a:cxn ang="0">
                    <a:pos x="443" y="24"/>
                  </a:cxn>
                  <a:cxn ang="0">
                    <a:pos x="443" y="36"/>
                  </a:cxn>
                  <a:cxn ang="0">
                    <a:pos x="353" y="60"/>
                  </a:cxn>
                  <a:cxn ang="0">
                    <a:pos x="257" y="66"/>
                  </a:cxn>
                  <a:cxn ang="0">
                    <a:pos x="186" y="60"/>
                  </a:cxn>
                  <a:cxn ang="0">
                    <a:pos x="120" y="48"/>
                  </a:cxn>
                  <a:cxn ang="0">
                    <a:pos x="60" y="36"/>
                  </a:cxn>
                  <a:cxn ang="0">
                    <a:pos x="0" y="12"/>
                  </a:cxn>
                  <a:cxn ang="0">
                    <a:pos x="0" y="0"/>
                  </a:cxn>
                  <a:cxn ang="0">
                    <a:pos x="54" y="24"/>
                  </a:cxn>
                  <a:cxn ang="0">
                    <a:pos x="120" y="36"/>
                  </a:cxn>
                  <a:cxn ang="0">
                    <a:pos x="186" y="48"/>
                  </a:cxn>
                  <a:cxn ang="0">
                    <a:pos x="257" y="54"/>
                  </a:cxn>
                  <a:cxn ang="0">
                    <a:pos x="257" y="54"/>
                  </a:cxn>
                </a:cxnLst>
                <a:rect l="0" t="0" r="r" b="b"/>
                <a:pathLst>
                  <a:path w="443" h="66">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rotWithShape="0">
                <a:gsLst>
                  <a:gs pos="0">
                    <a:schemeClr val="accent2">
                      <a:gamma/>
                      <a:shade val="84706"/>
                      <a:invGamma/>
                    </a:schemeClr>
                  </a:gs>
                  <a:gs pos="100000">
                    <a:schemeClr val="accent2"/>
                  </a:gs>
                </a:gsLst>
                <a:lin ang="18900000" scaled="1"/>
              </a:gradFill>
              <a:ln w="9525">
                <a:noFill/>
                <a:round/>
                <a:headEnd/>
                <a:tailEnd/>
              </a:ln>
            </p:spPr>
            <p:txBody>
              <a:bodyPr/>
              <a:lstStyle/>
              <a:p>
                <a:pPr>
                  <a:spcBef>
                    <a:spcPct val="50000"/>
                  </a:spcBef>
                  <a:defRPr/>
                </a:pPr>
                <a:endParaRPr lang="zh-CN" altLang="en-US">
                  <a:latin typeface="Arial" charset="0"/>
                </a:endParaRPr>
              </a:p>
            </p:txBody>
          </p:sp>
          <p:sp>
            <p:nvSpPr>
              <p:cNvPr id="62477" name="Freeform 13"/>
              <p:cNvSpPr>
                <a:spLocks/>
              </p:cNvSpPr>
              <p:nvPr/>
            </p:nvSpPr>
            <p:spPr bwMode="hidden">
              <a:xfrm>
                <a:off x="3527" y="3906"/>
                <a:ext cx="89" cy="216"/>
              </a:xfrm>
              <a:custGeom>
                <a:avLst/>
                <a:gdLst/>
                <a:ahLst/>
                <a:cxnLst>
                  <a:cxn ang="0">
                    <a:pos x="12" y="66"/>
                  </a:cxn>
                  <a:cxn ang="0">
                    <a:pos x="18" y="108"/>
                  </a:cxn>
                  <a:cxn ang="0">
                    <a:pos x="36" y="144"/>
                  </a:cxn>
                  <a:cxn ang="0">
                    <a:pos x="60" y="180"/>
                  </a:cxn>
                  <a:cxn ang="0">
                    <a:pos x="89" y="216"/>
                  </a:cxn>
                  <a:cxn ang="0">
                    <a:pos x="72" y="216"/>
                  </a:cxn>
                  <a:cxn ang="0">
                    <a:pos x="42" y="180"/>
                  </a:cxn>
                  <a:cxn ang="0">
                    <a:pos x="18" y="144"/>
                  </a:cxn>
                  <a:cxn ang="0">
                    <a:pos x="6" y="108"/>
                  </a:cxn>
                  <a:cxn ang="0">
                    <a:pos x="0" y="66"/>
                  </a:cxn>
                  <a:cxn ang="0">
                    <a:pos x="0" y="30"/>
                  </a:cxn>
                  <a:cxn ang="0">
                    <a:pos x="12" y="0"/>
                  </a:cxn>
                  <a:cxn ang="0">
                    <a:pos x="30" y="0"/>
                  </a:cxn>
                  <a:cxn ang="0">
                    <a:pos x="18" y="30"/>
                  </a:cxn>
                  <a:cxn ang="0">
                    <a:pos x="12" y="66"/>
                  </a:cxn>
                  <a:cxn ang="0">
                    <a:pos x="12" y="66"/>
                  </a:cxn>
                </a:cxnLst>
                <a:rect l="0" t="0" r="r" b="b"/>
                <a:pathLst>
                  <a:path w="89" h="216">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478" name="Freeform 14"/>
              <p:cNvSpPr>
                <a:spLocks/>
              </p:cNvSpPr>
              <p:nvPr/>
            </p:nvSpPr>
            <p:spPr bwMode="hidden">
              <a:xfrm>
                <a:off x="3569" y="3745"/>
                <a:ext cx="750" cy="461"/>
              </a:xfrm>
              <a:custGeom>
                <a:avLst/>
                <a:gdLst/>
                <a:ahLst/>
                <a:cxnLst>
                  <a:cxn ang="0">
                    <a:pos x="382" y="443"/>
                  </a:cxn>
                  <a:cxn ang="0">
                    <a:pos x="311" y="437"/>
                  </a:cxn>
                  <a:cxn ang="0">
                    <a:pos x="245" y="425"/>
                  </a:cxn>
                  <a:cxn ang="0">
                    <a:pos x="185" y="407"/>
                  </a:cxn>
                  <a:cxn ang="0">
                    <a:pos x="131" y="383"/>
                  </a:cxn>
                  <a:cxn ang="0">
                    <a:pos x="83" y="347"/>
                  </a:cxn>
                  <a:cxn ang="0">
                    <a:pos x="53" y="311"/>
                  </a:cxn>
                  <a:cxn ang="0">
                    <a:pos x="30" y="269"/>
                  </a:cxn>
                  <a:cxn ang="0">
                    <a:pos x="24" y="227"/>
                  </a:cxn>
                  <a:cxn ang="0">
                    <a:pos x="30" y="185"/>
                  </a:cxn>
                  <a:cxn ang="0">
                    <a:pos x="53" y="143"/>
                  </a:cxn>
                  <a:cxn ang="0">
                    <a:pos x="83" y="107"/>
                  </a:cxn>
                  <a:cxn ang="0">
                    <a:pos x="131" y="77"/>
                  </a:cxn>
                  <a:cxn ang="0">
                    <a:pos x="185" y="47"/>
                  </a:cxn>
                  <a:cxn ang="0">
                    <a:pos x="245" y="30"/>
                  </a:cxn>
                  <a:cxn ang="0">
                    <a:pos x="311" y="18"/>
                  </a:cxn>
                  <a:cxn ang="0">
                    <a:pos x="382" y="12"/>
                  </a:cxn>
                  <a:cxn ang="0">
                    <a:pos x="478" y="18"/>
                  </a:cxn>
                  <a:cxn ang="0">
                    <a:pos x="562" y="41"/>
                  </a:cxn>
                  <a:cxn ang="0">
                    <a:pos x="562" y="36"/>
                  </a:cxn>
                  <a:cxn ang="0">
                    <a:pos x="562" y="30"/>
                  </a:cxn>
                  <a:cxn ang="0">
                    <a:pos x="478" y="6"/>
                  </a:cxn>
                  <a:cxn ang="0">
                    <a:pos x="382" y="0"/>
                  </a:cxn>
                  <a:cxn ang="0">
                    <a:pos x="305" y="6"/>
                  </a:cxn>
                  <a:cxn ang="0">
                    <a:pos x="233" y="18"/>
                  </a:cxn>
                  <a:cxn ang="0">
                    <a:pos x="167" y="41"/>
                  </a:cxn>
                  <a:cxn ang="0">
                    <a:pos x="113" y="65"/>
                  </a:cxn>
                  <a:cxn ang="0">
                    <a:pos x="65" y="101"/>
                  </a:cxn>
                  <a:cxn ang="0">
                    <a:pos x="30" y="137"/>
                  </a:cxn>
                  <a:cxn ang="0">
                    <a:pos x="6" y="179"/>
                  </a:cxn>
                  <a:cxn ang="0">
                    <a:pos x="0" y="227"/>
                  </a:cxn>
                  <a:cxn ang="0">
                    <a:pos x="6" y="275"/>
                  </a:cxn>
                  <a:cxn ang="0">
                    <a:pos x="30" y="317"/>
                  </a:cxn>
                  <a:cxn ang="0">
                    <a:pos x="65" y="359"/>
                  </a:cxn>
                  <a:cxn ang="0">
                    <a:pos x="113" y="395"/>
                  </a:cxn>
                  <a:cxn ang="0">
                    <a:pos x="167" y="419"/>
                  </a:cxn>
                  <a:cxn ang="0">
                    <a:pos x="233" y="443"/>
                  </a:cxn>
                  <a:cxn ang="0">
                    <a:pos x="305" y="455"/>
                  </a:cxn>
                  <a:cxn ang="0">
                    <a:pos x="382" y="461"/>
                  </a:cxn>
                  <a:cxn ang="0">
                    <a:pos x="448" y="455"/>
                  </a:cxn>
                  <a:cxn ang="0">
                    <a:pos x="508" y="449"/>
                  </a:cxn>
                  <a:cxn ang="0">
                    <a:pos x="609" y="413"/>
                  </a:cxn>
                  <a:cxn ang="0">
                    <a:pos x="657" y="389"/>
                  </a:cxn>
                  <a:cxn ang="0">
                    <a:pos x="693" y="359"/>
                  </a:cxn>
                  <a:cxn ang="0">
                    <a:pos x="723" y="329"/>
                  </a:cxn>
                  <a:cxn ang="0">
                    <a:pos x="747" y="293"/>
                  </a:cxn>
                  <a:cxn ang="0">
                    <a:pos x="741" y="287"/>
                  </a:cxn>
                  <a:cxn ang="0">
                    <a:pos x="729" y="281"/>
                  </a:cxn>
                  <a:cxn ang="0">
                    <a:pos x="711" y="317"/>
                  </a:cxn>
                  <a:cxn ang="0">
                    <a:pos x="681" y="347"/>
                  </a:cxn>
                  <a:cxn ang="0">
                    <a:pos x="645" y="377"/>
                  </a:cxn>
                  <a:cxn ang="0">
                    <a:pos x="604" y="401"/>
                  </a:cxn>
                  <a:cxn ang="0">
                    <a:pos x="502" y="431"/>
                  </a:cxn>
                  <a:cxn ang="0">
                    <a:pos x="442" y="443"/>
                  </a:cxn>
                  <a:cxn ang="0">
                    <a:pos x="382" y="443"/>
                  </a:cxn>
                  <a:cxn ang="0">
                    <a:pos x="382" y="443"/>
                  </a:cxn>
                </a:cxnLst>
                <a:rect l="0" t="0" r="r" b="b"/>
                <a:pathLst>
                  <a:path w="747" h="461">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rotWithShape="0">
                <a:gsLst>
                  <a:gs pos="0">
                    <a:schemeClr val="accent2"/>
                  </a:gs>
                  <a:gs pos="100000">
                    <a:schemeClr val="accent2">
                      <a:gamma/>
                      <a:shade val="90980"/>
                      <a:invGamma/>
                    </a:schemeClr>
                  </a:gs>
                </a:gsLst>
                <a:path path="rect">
                  <a:fillToRect l="50000" t="50000" r="50000" b="50000"/>
                </a:path>
              </a:gradFill>
              <a:ln w="9525">
                <a:noFill/>
                <a:round/>
                <a:headEnd/>
                <a:tailEnd/>
              </a:ln>
            </p:spPr>
            <p:txBody>
              <a:bodyPr/>
              <a:lstStyle/>
              <a:p>
                <a:pPr>
                  <a:spcBef>
                    <a:spcPct val="50000"/>
                  </a:spcBef>
                  <a:defRPr/>
                </a:pPr>
                <a:endParaRPr lang="zh-CN" altLang="en-US">
                  <a:latin typeface="Arial" charset="0"/>
                </a:endParaRPr>
              </a:p>
            </p:txBody>
          </p:sp>
          <p:sp>
            <p:nvSpPr>
              <p:cNvPr id="62479" name="Freeform 15"/>
              <p:cNvSpPr>
                <a:spLocks/>
              </p:cNvSpPr>
              <p:nvPr/>
            </p:nvSpPr>
            <p:spPr bwMode="hidden">
              <a:xfrm>
                <a:off x="4037" y="3721"/>
                <a:ext cx="96" cy="30"/>
              </a:xfrm>
              <a:custGeom>
                <a:avLst/>
                <a:gdLst/>
                <a:ahLst/>
                <a:cxnLst>
                  <a:cxn ang="0">
                    <a:pos x="0" y="0"/>
                  </a:cxn>
                  <a:cxn ang="0">
                    <a:pos x="0" y="12"/>
                  </a:cxn>
                  <a:cxn ang="0">
                    <a:pos x="48" y="18"/>
                  </a:cxn>
                  <a:cxn ang="0">
                    <a:pos x="96" y="30"/>
                  </a:cxn>
                  <a:cxn ang="0">
                    <a:pos x="96" y="24"/>
                  </a:cxn>
                  <a:cxn ang="0">
                    <a:pos x="96" y="18"/>
                  </a:cxn>
                  <a:cxn ang="0">
                    <a:pos x="48" y="12"/>
                  </a:cxn>
                  <a:cxn ang="0">
                    <a:pos x="0" y="0"/>
                  </a:cxn>
                  <a:cxn ang="0">
                    <a:pos x="0" y="0"/>
                  </a:cxn>
                </a:cxnLst>
                <a:rect l="0" t="0" r="r" b="b"/>
                <a:pathLst>
                  <a:path w="96" h="30">
                    <a:moveTo>
                      <a:pt x="0" y="0"/>
                    </a:moveTo>
                    <a:lnTo>
                      <a:pt x="0" y="12"/>
                    </a:lnTo>
                    <a:lnTo>
                      <a:pt x="48" y="18"/>
                    </a:lnTo>
                    <a:lnTo>
                      <a:pt x="96" y="30"/>
                    </a:lnTo>
                    <a:lnTo>
                      <a:pt x="96" y="24"/>
                    </a:lnTo>
                    <a:lnTo>
                      <a:pt x="96" y="18"/>
                    </a:lnTo>
                    <a:lnTo>
                      <a:pt x="48" y="12"/>
                    </a:lnTo>
                    <a:lnTo>
                      <a:pt x="0" y="0"/>
                    </a:lnTo>
                    <a:lnTo>
                      <a:pt x="0" y="0"/>
                    </a:lnTo>
                    <a:close/>
                  </a:path>
                </a:pathLst>
              </a:custGeom>
              <a:gradFill rotWithShape="0">
                <a:gsLst>
                  <a:gs pos="0">
                    <a:schemeClr val="accent2"/>
                  </a:gs>
                  <a:gs pos="100000">
                    <a:schemeClr val="accent2">
                      <a:gamma/>
                      <a:shade val="87843"/>
                      <a:invGamma/>
                    </a:schemeClr>
                  </a:gs>
                </a:gsLst>
                <a:lin ang="0" scaled="1"/>
              </a:gradFill>
              <a:ln w="9525">
                <a:noFill/>
                <a:round/>
                <a:headEnd/>
                <a:tailEnd/>
              </a:ln>
            </p:spPr>
            <p:txBody>
              <a:bodyPr/>
              <a:lstStyle/>
              <a:p>
                <a:pPr>
                  <a:spcBef>
                    <a:spcPct val="50000"/>
                  </a:spcBef>
                  <a:defRPr/>
                </a:pPr>
                <a:endParaRPr lang="zh-CN" altLang="en-US">
                  <a:latin typeface="Arial" charset="0"/>
                </a:endParaRPr>
              </a:p>
            </p:txBody>
          </p:sp>
          <p:sp>
            <p:nvSpPr>
              <p:cNvPr id="62480" name="Oval 16"/>
              <p:cNvSpPr>
                <a:spLocks noChangeArrowheads="1"/>
              </p:cNvSpPr>
              <p:nvPr/>
            </p:nvSpPr>
            <p:spPr bwMode="hidden">
              <a:xfrm>
                <a:off x="3910" y="3948"/>
                <a:ext cx="84" cy="53"/>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grpSp>
        <p:grpSp>
          <p:nvGrpSpPr>
            <p:cNvPr id="1034" name="Group 17"/>
            <p:cNvGrpSpPr>
              <a:grpSpLocks/>
            </p:cNvGrpSpPr>
            <p:nvPr userDrawn="1"/>
          </p:nvGrpSpPr>
          <p:grpSpPr bwMode="auto">
            <a:xfrm>
              <a:off x="1776" y="3631"/>
              <a:ext cx="1626" cy="683"/>
              <a:chOff x="1776" y="3631"/>
              <a:chExt cx="1626" cy="683"/>
            </a:xfrm>
          </p:grpSpPr>
          <p:sp>
            <p:nvSpPr>
              <p:cNvPr id="62482" name="Oval 18"/>
              <p:cNvSpPr>
                <a:spLocks noChangeArrowheads="1"/>
              </p:cNvSpPr>
              <p:nvPr/>
            </p:nvSpPr>
            <p:spPr bwMode="hidden">
              <a:xfrm>
                <a:off x="2268" y="3934"/>
                <a:ext cx="638" cy="377"/>
              </a:xfrm>
              <a:prstGeom prst="ellipse">
                <a:avLst/>
              </a:prstGeom>
              <a:gradFill rotWithShape="0">
                <a:gsLst>
                  <a:gs pos="0">
                    <a:schemeClr val="accent2">
                      <a:gamma/>
                      <a:shade val="87843"/>
                      <a:invGamma/>
                    </a:schemeClr>
                  </a:gs>
                  <a:gs pos="100000">
                    <a:schemeClr val="accent2"/>
                  </a:gs>
                </a:gsLst>
                <a:lin ang="27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83" name="Oval 19"/>
              <p:cNvSpPr>
                <a:spLocks noChangeArrowheads="1"/>
              </p:cNvSpPr>
              <p:nvPr/>
            </p:nvSpPr>
            <p:spPr bwMode="hidden">
              <a:xfrm>
                <a:off x="2314" y="3958"/>
                <a:ext cx="543" cy="332"/>
              </a:xfrm>
              <a:prstGeom prst="ellipse">
                <a:avLst/>
              </a:prstGeom>
              <a:gradFill rotWithShape="0">
                <a:gsLst>
                  <a:gs pos="0">
                    <a:schemeClr val="accent2"/>
                  </a:gs>
                  <a:gs pos="100000">
                    <a:schemeClr val="accent2">
                      <a:gamma/>
                      <a:shade val="87843"/>
                      <a:invGamma/>
                    </a:schemeClr>
                  </a:gs>
                </a:gsLst>
                <a:lin ang="27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84" name="Oval 20"/>
              <p:cNvSpPr>
                <a:spLocks noChangeArrowheads="1"/>
              </p:cNvSpPr>
              <p:nvPr/>
            </p:nvSpPr>
            <p:spPr bwMode="hidden">
              <a:xfrm>
                <a:off x="2341" y="3979"/>
                <a:ext cx="501" cy="299"/>
              </a:xfrm>
              <a:prstGeom prst="ellipse">
                <a:avLst/>
              </a:prstGeom>
              <a:gradFill rotWithShape="0">
                <a:gsLst>
                  <a:gs pos="0">
                    <a:schemeClr val="accent2">
                      <a:gamma/>
                      <a:shade val="90980"/>
                      <a:invGamma/>
                    </a:schemeClr>
                  </a:gs>
                  <a:gs pos="100000">
                    <a:schemeClr val="accent2"/>
                  </a:gs>
                </a:gsLst>
                <a:lin ang="27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85" name="Oval 21"/>
              <p:cNvSpPr>
                <a:spLocks noChangeArrowheads="1"/>
              </p:cNvSpPr>
              <p:nvPr/>
            </p:nvSpPr>
            <p:spPr bwMode="hidden">
              <a:xfrm>
                <a:off x="2368" y="3997"/>
                <a:ext cx="444" cy="258"/>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86" name="Oval 22"/>
              <p:cNvSpPr>
                <a:spLocks noChangeArrowheads="1"/>
              </p:cNvSpPr>
              <p:nvPr/>
            </p:nvSpPr>
            <p:spPr bwMode="hidden">
              <a:xfrm>
                <a:off x="2385" y="4005"/>
                <a:ext cx="413" cy="240"/>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87" name="Oval 23"/>
              <p:cNvSpPr>
                <a:spLocks noChangeArrowheads="1"/>
              </p:cNvSpPr>
              <p:nvPr/>
            </p:nvSpPr>
            <p:spPr bwMode="hidden">
              <a:xfrm>
                <a:off x="2437" y="4026"/>
                <a:ext cx="306" cy="192"/>
              </a:xfrm>
              <a:prstGeom prst="ellipse">
                <a:avLst/>
              </a:prstGeom>
              <a:gradFill rotWithShape="0">
                <a:gsLst>
                  <a:gs pos="0">
                    <a:schemeClr val="accent2">
                      <a:gamma/>
                      <a:shade val="8784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88" name="Oval 24"/>
              <p:cNvSpPr>
                <a:spLocks noChangeArrowheads="1"/>
              </p:cNvSpPr>
              <p:nvPr/>
            </p:nvSpPr>
            <p:spPr bwMode="hidden">
              <a:xfrm>
                <a:off x="2476" y="4056"/>
                <a:ext cx="227" cy="135"/>
              </a:xfrm>
              <a:prstGeom prst="ellipse">
                <a:avLst/>
              </a:prstGeom>
              <a:gradFill rotWithShape="0">
                <a:gsLst>
                  <a:gs pos="0">
                    <a:schemeClr val="accent2"/>
                  </a:gs>
                  <a:gs pos="100000">
                    <a:schemeClr val="accent2">
                      <a:gamma/>
                      <a:shade val="90980"/>
                      <a:invGamma/>
                    </a:schemeClr>
                  </a:gs>
                </a:gsLst>
                <a:lin ang="27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489" name="Oval 25"/>
              <p:cNvSpPr>
                <a:spLocks noChangeArrowheads="1"/>
              </p:cNvSpPr>
              <p:nvPr/>
            </p:nvSpPr>
            <p:spPr bwMode="hidden">
              <a:xfrm>
                <a:off x="2542" y="4097"/>
                <a:ext cx="90" cy="60"/>
              </a:xfrm>
              <a:prstGeom prst="ellipse">
                <a:avLst/>
              </a:prstGeom>
              <a:gradFill rotWithShape="0">
                <a:gsLst>
                  <a:gs pos="0">
                    <a:schemeClr val="accent2"/>
                  </a:gs>
                  <a:gs pos="100000">
                    <a:schemeClr val="accent2">
                      <a:gamma/>
                      <a:shade val="90980"/>
                      <a:invGamma/>
                    </a:schemeClr>
                  </a:gs>
                </a:gsLst>
                <a:lin ang="0" scaled="1"/>
              </a:gradFill>
              <a:ln w="9525">
                <a:noFill/>
                <a:round/>
                <a:headEnd/>
                <a:tailEnd/>
              </a:ln>
              <a:effectLst/>
            </p:spPr>
            <p:txBody>
              <a:bodyPr/>
              <a:lstStyle/>
              <a:p>
                <a:pPr>
                  <a:spcBef>
                    <a:spcPct val="50000"/>
                  </a:spcBef>
                  <a:defRPr/>
                </a:pPr>
                <a:endParaRPr lang="zh-CN" altLang="en-US">
                  <a:latin typeface="Arial" charset="0"/>
                </a:endParaRPr>
              </a:p>
            </p:txBody>
          </p:sp>
          <p:sp>
            <p:nvSpPr>
              <p:cNvPr id="62490" name="Freeform 26"/>
              <p:cNvSpPr>
                <a:spLocks/>
              </p:cNvSpPr>
              <p:nvPr/>
            </p:nvSpPr>
            <p:spPr bwMode="hidden">
              <a:xfrm>
                <a:off x="2585" y="3822"/>
                <a:ext cx="449" cy="186"/>
              </a:xfrm>
              <a:custGeom>
                <a:avLst/>
                <a:gdLst/>
                <a:ahLst/>
                <a:cxnLst>
                  <a:cxn ang="0">
                    <a:pos x="6" y="6"/>
                  </a:cxn>
                  <a:cxn ang="0">
                    <a:pos x="78" y="12"/>
                  </a:cxn>
                  <a:cxn ang="0">
                    <a:pos x="150" y="18"/>
                  </a:cxn>
                  <a:cxn ang="0">
                    <a:pos x="215" y="36"/>
                  </a:cxn>
                  <a:cxn ang="0">
                    <a:pos x="275" y="60"/>
                  </a:cxn>
                  <a:cxn ang="0">
                    <a:pos x="329" y="84"/>
                  </a:cxn>
                  <a:cxn ang="0">
                    <a:pos x="377" y="114"/>
                  </a:cxn>
                  <a:cxn ang="0">
                    <a:pos x="419" y="150"/>
                  </a:cxn>
                  <a:cxn ang="0">
                    <a:pos x="448" y="186"/>
                  </a:cxn>
                  <a:cxn ang="0">
                    <a:pos x="448" y="162"/>
                  </a:cxn>
                  <a:cxn ang="0">
                    <a:pos x="413" y="126"/>
                  </a:cxn>
                  <a:cxn ang="0">
                    <a:pos x="371" y="96"/>
                  </a:cxn>
                  <a:cxn ang="0">
                    <a:pos x="323" y="66"/>
                  </a:cxn>
                  <a:cxn ang="0">
                    <a:pos x="269" y="48"/>
                  </a:cxn>
                  <a:cxn ang="0">
                    <a:pos x="144" y="12"/>
                  </a:cxn>
                  <a:cxn ang="0">
                    <a:pos x="78" y="6"/>
                  </a:cxn>
                  <a:cxn ang="0">
                    <a:pos x="6" y="0"/>
                  </a:cxn>
                  <a:cxn ang="0">
                    <a:pos x="0" y="0"/>
                  </a:cxn>
                  <a:cxn ang="0">
                    <a:pos x="0" y="0"/>
                  </a:cxn>
                  <a:cxn ang="0">
                    <a:pos x="0" y="6"/>
                  </a:cxn>
                  <a:cxn ang="0">
                    <a:pos x="0" y="6"/>
                  </a:cxn>
                  <a:cxn ang="0">
                    <a:pos x="6" y="6"/>
                  </a:cxn>
                  <a:cxn ang="0">
                    <a:pos x="6" y="6"/>
                  </a:cxn>
                </a:cxnLst>
                <a:rect l="0" t="0" r="r" b="b"/>
                <a:pathLst>
                  <a:path w="448" h="186">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rotWithShape="0">
                <a:gsLst>
                  <a:gs pos="0">
                    <a:schemeClr val="accent2">
                      <a:gamma/>
                      <a:shade val="90980"/>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491" name="Freeform 27"/>
              <p:cNvSpPr>
                <a:spLocks/>
              </p:cNvSpPr>
              <p:nvPr/>
            </p:nvSpPr>
            <p:spPr bwMode="hidden">
              <a:xfrm>
                <a:off x="2142" y="3852"/>
                <a:ext cx="892" cy="462"/>
              </a:xfrm>
              <a:custGeom>
                <a:avLst/>
                <a:gdLst/>
                <a:ahLst/>
                <a:cxnLst>
                  <a:cxn ang="0">
                    <a:pos x="23" y="276"/>
                  </a:cxn>
                  <a:cxn ang="0">
                    <a:pos x="29" y="222"/>
                  </a:cxn>
                  <a:cxn ang="0">
                    <a:pos x="59" y="174"/>
                  </a:cxn>
                  <a:cxn ang="0">
                    <a:pos x="95" y="132"/>
                  </a:cxn>
                  <a:cxn ang="0">
                    <a:pos x="149" y="96"/>
                  </a:cxn>
                  <a:cxn ang="0">
                    <a:pos x="209" y="60"/>
                  </a:cxn>
                  <a:cxn ang="0">
                    <a:pos x="281" y="36"/>
                  </a:cxn>
                  <a:cxn ang="0">
                    <a:pos x="364" y="24"/>
                  </a:cxn>
                  <a:cxn ang="0">
                    <a:pos x="448" y="18"/>
                  </a:cxn>
                  <a:cxn ang="0">
                    <a:pos x="532" y="24"/>
                  </a:cxn>
                  <a:cxn ang="0">
                    <a:pos x="609" y="36"/>
                  </a:cxn>
                  <a:cxn ang="0">
                    <a:pos x="681" y="60"/>
                  </a:cxn>
                  <a:cxn ang="0">
                    <a:pos x="741" y="96"/>
                  </a:cxn>
                  <a:cxn ang="0">
                    <a:pos x="795" y="132"/>
                  </a:cxn>
                  <a:cxn ang="0">
                    <a:pos x="831" y="174"/>
                  </a:cxn>
                  <a:cxn ang="0">
                    <a:pos x="861" y="222"/>
                  </a:cxn>
                  <a:cxn ang="0">
                    <a:pos x="867" y="276"/>
                  </a:cxn>
                  <a:cxn ang="0">
                    <a:pos x="855" y="330"/>
                  </a:cxn>
                  <a:cxn ang="0">
                    <a:pos x="831" y="378"/>
                  </a:cxn>
                  <a:cxn ang="0">
                    <a:pos x="783" y="426"/>
                  </a:cxn>
                  <a:cxn ang="0">
                    <a:pos x="723" y="462"/>
                  </a:cxn>
                  <a:cxn ang="0">
                    <a:pos x="765" y="462"/>
                  </a:cxn>
                  <a:cxn ang="0">
                    <a:pos x="819" y="426"/>
                  </a:cxn>
                  <a:cxn ang="0">
                    <a:pos x="855" y="378"/>
                  </a:cxn>
                  <a:cxn ang="0">
                    <a:pos x="884" y="330"/>
                  </a:cxn>
                  <a:cxn ang="0">
                    <a:pos x="890" y="276"/>
                  </a:cxn>
                  <a:cxn ang="0">
                    <a:pos x="884" y="222"/>
                  </a:cxn>
                  <a:cxn ang="0">
                    <a:pos x="855" y="168"/>
                  </a:cxn>
                  <a:cxn ang="0">
                    <a:pos x="813" y="120"/>
                  </a:cxn>
                  <a:cxn ang="0">
                    <a:pos x="759" y="84"/>
                  </a:cxn>
                  <a:cxn ang="0">
                    <a:pos x="693" y="48"/>
                  </a:cxn>
                  <a:cxn ang="0">
                    <a:pos x="621" y="24"/>
                  </a:cxn>
                  <a:cxn ang="0">
                    <a:pos x="538" y="6"/>
                  </a:cxn>
                  <a:cxn ang="0">
                    <a:pos x="448" y="0"/>
                  </a:cxn>
                  <a:cxn ang="0">
                    <a:pos x="358" y="6"/>
                  </a:cxn>
                  <a:cxn ang="0">
                    <a:pos x="275" y="24"/>
                  </a:cxn>
                  <a:cxn ang="0">
                    <a:pos x="197" y="48"/>
                  </a:cxn>
                  <a:cxn ang="0">
                    <a:pos x="131" y="84"/>
                  </a:cxn>
                  <a:cxn ang="0">
                    <a:pos x="77" y="120"/>
                  </a:cxn>
                  <a:cxn ang="0">
                    <a:pos x="35" y="168"/>
                  </a:cxn>
                  <a:cxn ang="0">
                    <a:pos x="12" y="222"/>
                  </a:cxn>
                  <a:cxn ang="0">
                    <a:pos x="0" y="276"/>
                  </a:cxn>
                  <a:cxn ang="0">
                    <a:pos x="6" y="330"/>
                  </a:cxn>
                  <a:cxn ang="0">
                    <a:pos x="35" y="378"/>
                  </a:cxn>
                  <a:cxn ang="0">
                    <a:pos x="71" y="426"/>
                  </a:cxn>
                  <a:cxn ang="0">
                    <a:pos x="125" y="462"/>
                  </a:cxn>
                  <a:cxn ang="0">
                    <a:pos x="167" y="462"/>
                  </a:cxn>
                  <a:cxn ang="0">
                    <a:pos x="107" y="426"/>
                  </a:cxn>
                  <a:cxn ang="0">
                    <a:pos x="59" y="378"/>
                  </a:cxn>
                  <a:cxn ang="0">
                    <a:pos x="35" y="330"/>
                  </a:cxn>
                  <a:cxn ang="0">
                    <a:pos x="23" y="276"/>
                  </a:cxn>
                  <a:cxn ang="0">
                    <a:pos x="23" y="276"/>
                  </a:cxn>
                </a:cxnLst>
                <a:rect l="0" t="0" r="r" b="b"/>
                <a:pathLst>
                  <a:path w="890" h="462">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rotWithShape="0">
                <a:gsLst>
                  <a:gs pos="0">
                    <a:schemeClr val="accent2"/>
                  </a:gs>
                  <a:gs pos="100000">
                    <a:schemeClr val="accent2">
                      <a:gamma/>
                      <a:shade val="84706"/>
                      <a:invGamma/>
                    </a:schemeClr>
                  </a:gs>
                </a:gsLst>
                <a:lin ang="2700000" scaled="1"/>
              </a:gradFill>
              <a:ln w="9525">
                <a:noFill/>
                <a:round/>
                <a:headEnd/>
                <a:tailEnd/>
              </a:ln>
            </p:spPr>
            <p:txBody>
              <a:bodyPr/>
              <a:lstStyle/>
              <a:p>
                <a:pPr>
                  <a:spcBef>
                    <a:spcPct val="50000"/>
                  </a:spcBef>
                  <a:defRPr/>
                </a:pPr>
                <a:endParaRPr lang="zh-CN" altLang="en-US">
                  <a:latin typeface="Arial" charset="0"/>
                </a:endParaRPr>
              </a:p>
            </p:txBody>
          </p:sp>
          <p:sp>
            <p:nvSpPr>
              <p:cNvPr id="62492" name="Freeform 28"/>
              <p:cNvSpPr>
                <a:spLocks/>
              </p:cNvSpPr>
              <p:nvPr/>
            </p:nvSpPr>
            <p:spPr bwMode="hidden">
              <a:xfrm>
                <a:off x="2082" y="3828"/>
                <a:ext cx="407" cy="486"/>
              </a:xfrm>
              <a:custGeom>
                <a:avLst/>
                <a:gdLst/>
                <a:ahLst/>
                <a:cxnLst>
                  <a:cxn ang="0">
                    <a:pos x="18" y="300"/>
                  </a:cxn>
                  <a:cxn ang="0">
                    <a:pos x="24" y="246"/>
                  </a:cxn>
                  <a:cxn ang="0">
                    <a:pos x="48" y="198"/>
                  </a:cxn>
                  <a:cxn ang="0">
                    <a:pos x="83" y="150"/>
                  </a:cxn>
                  <a:cxn ang="0">
                    <a:pos x="131" y="108"/>
                  </a:cxn>
                  <a:cxn ang="0">
                    <a:pos x="185" y="72"/>
                  </a:cxn>
                  <a:cxn ang="0">
                    <a:pos x="251" y="42"/>
                  </a:cxn>
                  <a:cxn ang="0">
                    <a:pos x="329" y="24"/>
                  </a:cxn>
                  <a:cxn ang="0">
                    <a:pos x="406" y="6"/>
                  </a:cxn>
                  <a:cxn ang="0">
                    <a:pos x="406" y="0"/>
                  </a:cxn>
                  <a:cxn ang="0">
                    <a:pos x="323" y="12"/>
                  </a:cxn>
                  <a:cxn ang="0">
                    <a:pos x="245" y="36"/>
                  </a:cxn>
                  <a:cxn ang="0">
                    <a:pos x="179" y="66"/>
                  </a:cxn>
                  <a:cxn ang="0">
                    <a:pos x="119" y="102"/>
                  </a:cxn>
                  <a:cxn ang="0">
                    <a:pos x="72" y="144"/>
                  </a:cxn>
                  <a:cxn ang="0">
                    <a:pos x="30" y="192"/>
                  </a:cxn>
                  <a:cxn ang="0">
                    <a:pos x="6" y="246"/>
                  </a:cxn>
                  <a:cxn ang="0">
                    <a:pos x="0" y="300"/>
                  </a:cxn>
                  <a:cxn ang="0">
                    <a:pos x="6" y="348"/>
                  </a:cxn>
                  <a:cxn ang="0">
                    <a:pos x="30" y="396"/>
                  </a:cxn>
                  <a:cxn ang="0">
                    <a:pos x="66" y="444"/>
                  </a:cxn>
                  <a:cxn ang="0">
                    <a:pos x="107" y="486"/>
                  </a:cxn>
                  <a:cxn ang="0">
                    <a:pos x="131" y="486"/>
                  </a:cxn>
                  <a:cxn ang="0">
                    <a:pos x="83" y="450"/>
                  </a:cxn>
                  <a:cxn ang="0">
                    <a:pos x="48" y="402"/>
                  </a:cxn>
                  <a:cxn ang="0">
                    <a:pos x="24" y="354"/>
                  </a:cxn>
                  <a:cxn ang="0">
                    <a:pos x="18" y="300"/>
                  </a:cxn>
                  <a:cxn ang="0">
                    <a:pos x="18" y="300"/>
                  </a:cxn>
                </a:cxnLst>
                <a:rect l="0" t="0" r="r" b="b"/>
                <a:pathLst>
                  <a:path w="406" h="48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rotWithShape="0">
                <a:gsLst>
                  <a:gs pos="0">
                    <a:schemeClr val="accent2"/>
                  </a:gs>
                  <a:gs pos="100000">
                    <a:schemeClr val="accent2">
                      <a:gamma/>
                      <a:shade val="90980"/>
                      <a:invGamma/>
                    </a:schemeClr>
                  </a:gs>
                </a:gsLst>
                <a:lin ang="0" scaled="1"/>
              </a:gradFill>
              <a:ln w="9525">
                <a:noFill/>
                <a:round/>
                <a:headEnd/>
                <a:tailEnd/>
              </a:ln>
            </p:spPr>
            <p:txBody>
              <a:bodyPr/>
              <a:lstStyle/>
              <a:p>
                <a:pPr>
                  <a:spcBef>
                    <a:spcPct val="50000"/>
                  </a:spcBef>
                  <a:defRPr/>
                </a:pPr>
                <a:endParaRPr lang="zh-CN" altLang="en-US">
                  <a:latin typeface="Arial" charset="0"/>
                </a:endParaRPr>
              </a:p>
            </p:txBody>
          </p:sp>
          <p:sp>
            <p:nvSpPr>
              <p:cNvPr id="62493" name="Freeform 29"/>
              <p:cNvSpPr>
                <a:spLocks/>
              </p:cNvSpPr>
              <p:nvPr/>
            </p:nvSpPr>
            <p:spPr bwMode="hidden">
              <a:xfrm>
                <a:off x="2987" y="4044"/>
                <a:ext cx="108" cy="252"/>
              </a:xfrm>
              <a:custGeom>
                <a:avLst/>
                <a:gdLst/>
                <a:ahLst/>
                <a:cxnLst>
                  <a:cxn ang="0">
                    <a:pos x="89" y="84"/>
                  </a:cxn>
                  <a:cxn ang="0">
                    <a:pos x="83" y="132"/>
                  </a:cxn>
                  <a:cxn ang="0">
                    <a:pos x="65" y="174"/>
                  </a:cxn>
                  <a:cxn ang="0">
                    <a:pos x="36" y="216"/>
                  </a:cxn>
                  <a:cxn ang="0">
                    <a:pos x="0" y="252"/>
                  </a:cxn>
                  <a:cxn ang="0">
                    <a:pos x="18" y="252"/>
                  </a:cxn>
                  <a:cxn ang="0">
                    <a:pos x="53" y="216"/>
                  </a:cxn>
                  <a:cxn ang="0">
                    <a:pos x="83" y="174"/>
                  </a:cxn>
                  <a:cxn ang="0">
                    <a:pos x="101" y="132"/>
                  </a:cxn>
                  <a:cxn ang="0">
                    <a:pos x="107" y="84"/>
                  </a:cxn>
                  <a:cxn ang="0">
                    <a:pos x="101" y="42"/>
                  </a:cxn>
                  <a:cxn ang="0">
                    <a:pos x="89" y="0"/>
                  </a:cxn>
                  <a:cxn ang="0">
                    <a:pos x="65" y="0"/>
                  </a:cxn>
                  <a:cxn ang="0">
                    <a:pos x="83" y="42"/>
                  </a:cxn>
                  <a:cxn ang="0">
                    <a:pos x="89" y="84"/>
                  </a:cxn>
                  <a:cxn ang="0">
                    <a:pos x="89" y="84"/>
                  </a:cxn>
                </a:cxnLst>
                <a:rect l="0" t="0" r="r" b="b"/>
                <a:pathLst>
                  <a:path w="107" h="252">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rotWithShape="0">
                <a:gsLst>
                  <a:gs pos="0">
                    <a:schemeClr val="accent2"/>
                  </a:gs>
                  <a:gs pos="100000">
                    <a:schemeClr val="accent2">
                      <a:gamma/>
                      <a:shade val="81961"/>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1078" name="Freeform 30"/>
              <p:cNvSpPr>
                <a:spLocks/>
              </p:cNvSpPr>
              <p:nvPr/>
            </p:nvSpPr>
            <p:spPr bwMode="hidden">
              <a:xfrm>
                <a:off x="2068" y="3685"/>
                <a:ext cx="835" cy="150"/>
              </a:xfrm>
              <a:custGeom>
                <a:avLst/>
                <a:gdLst>
                  <a:gd name="T0" fmla="*/ 518 w 835"/>
                  <a:gd name="T1" fmla="*/ 18 h 150"/>
                  <a:gd name="T2" fmla="*/ 597 w 835"/>
                  <a:gd name="T3" fmla="*/ 24 h 150"/>
                  <a:gd name="T4" fmla="*/ 682 w 835"/>
                  <a:gd name="T5" fmla="*/ 30 h 150"/>
                  <a:gd name="T6" fmla="*/ 755 w 835"/>
                  <a:gd name="T7" fmla="*/ 42 h 150"/>
                  <a:gd name="T8" fmla="*/ 828 w 835"/>
                  <a:gd name="T9" fmla="*/ 60 h 150"/>
                  <a:gd name="T10" fmla="*/ 835 w 835"/>
                  <a:gd name="T11" fmla="*/ 42 h 150"/>
                  <a:gd name="T12" fmla="*/ 761 w 835"/>
                  <a:gd name="T13" fmla="*/ 24 h 150"/>
                  <a:gd name="T14" fmla="*/ 688 w 835"/>
                  <a:gd name="T15" fmla="*/ 12 h 150"/>
                  <a:gd name="T16" fmla="*/ 603 w 835"/>
                  <a:gd name="T17" fmla="*/ 6 h 150"/>
                  <a:gd name="T18" fmla="*/ 518 w 835"/>
                  <a:gd name="T19" fmla="*/ 0 h 150"/>
                  <a:gd name="T20" fmla="*/ 372 w 835"/>
                  <a:gd name="T21" fmla="*/ 12 h 150"/>
                  <a:gd name="T22" fmla="*/ 232 w 835"/>
                  <a:gd name="T23" fmla="*/ 36 h 150"/>
                  <a:gd name="T24" fmla="*/ 110 w 835"/>
                  <a:gd name="T25" fmla="*/ 78 h 150"/>
                  <a:gd name="T26" fmla="*/ 0 w 835"/>
                  <a:gd name="T27" fmla="*/ 132 h 150"/>
                  <a:gd name="T28" fmla="*/ 19 w 835"/>
                  <a:gd name="T29" fmla="*/ 150 h 150"/>
                  <a:gd name="T30" fmla="*/ 122 w 835"/>
                  <a:gd name="T31" fmla="*/ 96 h 150"/>
                  <a:gd name="T32" fmla="*/ 244 w 835"/>
                  <a:gd name="T33" fmla="*/ 54 h 150"/>
                  <a:gd name="T34" fmla="*/ 378 w 835"/>
                  <a:gd name="T35" fmla="*/ 30 h 150"/>
                  <a:gd name="T36" fmla="*/ 518 w 835"/>
                  <a:gd name="T37" fmla="*/ 18 h 150"/>
                  <a:gd name="T38" fmla="*/ 518 w 835"/>
                  <a:gd name="T39" fmla="*/ 18 h 15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835" h="150">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9" name="Freeform 31"/>
              <p:cNvSpPr>
                <a:spLocks/>
              </p:cNvSpPr>
              <p:nvPr/>
            </p:nvSpPr>
            <p:spPr bwMode="hidden">
              <a:xfrm>
                <a:off x="1867" y="3853"/>
                <a:ext cx="171" cy="461"/>
              </a:xfrm>
              <a:custGeom>
                <a:avLst/>
                <a:gdLst>
                  <a:gd name="T0" fmla="*/ 31 w 171"/>
                  <a:gd name="T1" fmla="*/ 263 h 461"/>
                  <a:gd name="T2" fmla="*/ 43 w 171"/>
                  <a:gd name="T3" fmla="*/ 191 h 461"/>
                  <a:gd name="T4" fmla="*/ 67 w 171"/>
                  <a:gd name="T5" fmla="*/ 131 h 461"/>
                  <a:gd name="T6" fmla="*/ 116 w 171"/>
                  <a:gd name="T7" fmla="*/ 72 h 461"/>
                  <a:gd name="T8" fmla="*/ 171 w 171"/>
                  <a:gd name="T9" fmla="*/ 18 h 461"/>
                  <a:gd name="T10" fmla="*/ 153 w 171"/>
                  <a:gd name="T11" fmla="*/ 0 h 461"/>
                  <a:gd name="T12" fmla="*/ 86 w 171"/>
                  <a:gd name="T13" fmla="*/ 60 h 461"/>
                  <a:gd name="T14" fmla="*/ 43 w 171"/>
                  <a:gd name="T15" fmla="*/ 120 h 461"/>
                  <a:gd name="T16" fmla="*/ 13 w 171"/>
                  <a:gd name="T17" fmla="*/ 191 h 461"/>
                  <a:gd name="T18" fmla="*/ 0 w 171"/>
                  <a:gd name="T19" fmla="*/ 263 h 461"/>
                  <a:gd name="T20" fmla="*/ 6 w 171"/>
                  <a:gd name="T21" fmla="*/ 317 h 461"/>
                  <a:gd name="T22" fmla="*/ 25 w 171"/>
                  <a:gd name="T23" fmla="*/ 365 h 461"/>
                  <a:gd name="T24" fmla="*/ 49 w 171"/>
                  <a:gd name="T25" fmla="*/ 413 h 461"/>
                  <a:gd name="T26" fmla="*/ 86 w 171"/>
                  <a:gd name="T27" fmla="*/ 461 h 461"/>
                  <a:gd name="T28" fmla="*/ 122 w 171"/>
                  <a:gd name="T29" fmla="*/ 461 h 461"/>
                  <a:gd name="T30" fmla="*/ 86 w 171"/>
                  <a:gd name="T31" fmla="*/ 413 h 461"/>
                  <a:gd name="T32" fmla="*/ 55 w 171"/>
                  <a:gd name="T33" fmla="*/ 365 h 461"/>
                  <a:gd name="T34" fmla="*/ 37 w 171"/>
                  <a:gd name="T35" fmla="*/ 317 h 461"/>
                  <a:gd name="T36" fmla="*/ 31 w 171"/>
                  <a:gd name="T37" fmla="*/ 263 h 461"/>
                  <a:gd name="T38" fmla="*/ 31 w 171"/>
                  <a:gd name="T39" fmla="*/ 263 h 46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171" h="46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496" name="Freeform 32"/>
              <p:cNvSpPr>
                <a:spLocks/>
              </p:cNvSpPr>
              <p:nvPr/>
            </p:nvSpPr>
            <p:spPr bwMode="hidden">
              <a:xfrm>
                <a:off x="2951" y="3751"/>
                <a:ext cx="360" cy="563"/>
              </a:xfrm>
              <a:custGeom>
                <a:avLst/>
                <a:gdLst/>
                <a:ahLst/>
                <a:cxnLst>
                  <a:cxn ang="0">
                    <a:pos x="360" y="365"/>
                  </a:cxn>
                  <a:cxn ang="0">
                    <a:pos x="353" y="305"/>
                  </a:cxn>
                  <a:cxn ang="0">
                    <a:pos x="335" y="251"/>
                  </a:cxn>
                  <a:cxn ang="0">
                    <a:pos x="305" y="204"/>
                  </a:cxn>
                  <a:cxn ang="0">
                    <a:pos x="262" y="156"/>
                  </a:cxn>
                  <a:cxn ang="0">
                    <a:pos x="213" y="108"/>
                  </a:cxn>
                  <a:cxn ang="0">
                    <a:pos x="159" y="66"/>
                  </a:cxn>
                  <a:cxn ang="0">
                    <a:pos x="92" y="30"/>
                  </a:cxn>
                  <a:cxn ang="0">
                    <a:pos x="19" y="0"/>
                  </a:cxn>
                  <a:cxn ang="0">
                    <a:pos x="0" y="12"/>
                  </a:cxn>
                  <a:cxn ang="0">
                    <a:pos x="67" y="42"/>
                  </a:cxn>
                  <a:cxn ang="0">
                    <a:pos x="134" y="78"/>
                  </a:cxn>
                  <a:cxn ang="0">
                    <a:pos x="189" y="114"/>
                  </a:cxn>
                  <a:cxn ang="0">
                    <a:pos x="238" y="162"/>
                  </a:cxn>
                  <a:cxn ang="0">
                    <a:pos x="274" y="210"/>
                  </a:cxn>
                  <a:cxn ang="0">
                    <a:pos x="299" y="257"/>
                  </a:cxn>
                  <a:cxn ang="0">
                    <a:pos x="317" y="311"/>
                  </a:cxn>
                  <a:cxn ang="0">
                    <a:pos x="323" y="365"/>
                  </a:cxn>
                  <a:cxn ang="0">
                    <a:pos x="317" y="419"/>
                  </a:cxn>
                  <a:cxn ang="0">
                    <a:pos x="299" y="467"/>
                  </a:cxn>
                  <a:cxn ang="0">
                    <a:pos x="274" y="515"/>
                  </a:cxn>
                  <a:cxn ang="0">
                    <a:pos x="238" y="563"/>
                  </a:cxn>
                  <a:cxn ang="0">
                    <a:pos x="268" y="563"/>
                  </a:cxn>
                  <a:cxn ang="0">
                    <a:pos x="311" y="515"/>
                  </a:cxn>
                  <a:cxn ang="0">
                    <a:pos x="335" y="467"/>
                  </a:cxn>
                  <a:cxn ang="0">
                    <a:pos x="353" y="419"/>
                  </a:cxn>
                  <a:cxn ang="0">
                    <a:pos x="360" y="365"/>
                  </a:cxn>
                  <a:cxn ang="0">
                    <a:pos x="360" y="365"/>
                  </a:cxn>
                </a:cxnLst>
                <a:rect l="0" t="0" r="r" b="b"/>
                <a:pathLst>
                  <a:path w="360" h="563">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497" name="Freeform 33"/>
              <p:cNvSpPr>
                <a:spLocks/>
              </p:cNvSpPr>
              <p:nvPr/>
            </p:nvSpPr>
            <p:spPr bwMode="hidden">
              <a:xfrm>
                <a:off x="2318" y="3631"/>
                <a:ext cx="1078" cy="425"/>
              </a:xfrm>
              <a:custGeom>
                <a:avLst/>
                <a:gdLst/>
                <a:ahLst/>
                <a:cxnLst>
                  <a:cxn ang="0">
                    <a:pos x="1053" y="425"/>
                  </a:cxn>
                  <a:cxn ang="0">
                    <a:pos x="1078" y="419"/>
                  </a:cxn>
                  <a:cxn ang="0">
                    <a:pos x="1066" y="377"/>
                  </a:cxn>
                  <a:cxn ang="0">
                    <a:pos x="1047" y="336"/>
                  </a:cxn>
                  <a:cxn ang="0">
                    <a:pos x="986" y="252"/>
                  </a:cxn>
                  <a:cxn ang="0">
                    <a:pos x="907" y="180"/>
                  </a:cxn>
                  <a:cxn ang="0">
                    <a:pos x="810" y="120"/>
                  </a:cxn>
                  <a:cxn ang="0">
                    <a:pos x="694" y="72"/>
                  </a:cxn>
                  <a:cxn ang="0">
                    <a:pos x="560" y="30"/>
                  </a:cxn>
                  <a:cxn ang="0">
                    <a:pos x="420" y="6"/>
                  </a:cxn>
                  <a:cxn ang="0">
                    <a:pos x="268" y="0"/>
                  </a:cxn>
                  <a:cxn ang="0">
                    <a:pos x="134" y="6"/>
                  </a:cxn>
                  <a:cxn ang="0">
                    <a:pos x="0" y="24"/>
                  </a:cxn>
                  <a:cxn ang="0">
                    <a:pos x="12" y="36"/>
                  </a:cxn>
                  <a:cxn ang="0">
                    <a:pos x="134" y="18"/>
                  </a:cxn>
                  <a:cxn ang="0">
                    <a:pos x="268" y="12"/>
                  </a:cxn>
                  <a:cxn ang="0">
                    <a:pos x="420" y="18"/>
                  </a:cxn>
                  <a:cxn ang="0">
                    <a:pos x="554" y="42"/>
                  </a:cxn>
                  <a:cxn ang="0">
                    <a:pos x="682" y="84"/>
                  </a:cxn>
                  <a:cxn ang="0">
                    <a:pos x="798" y="132"/>
                  </a:cxn>
                  <a:cxn ang="0">
                    <a:pos x="895" y="192"/>
                  </a:cxn>
                  <a:cxn ang="0">
                    <a:pos x="968" y="264"/>
                  </a:cxn>
                  <a:cxn ang="0">
                    <a:pos x="999" y="300"/>
                  </a:cxn>
                  <a:cxn ang="0">
                    <a:pos x="1023" y="342"/>
                  </a:cxn>
                  <a:cxn ang="0">
                    <a:pos x="1041" y="383"/>
                  </a:cxn>
                  <a:cxn ang="0">
                    <a:pos x="1053" y="425"/>
                  </a:cxn>
                  <a:cxn ang="0">
                    <a:pos x="1053" y="425"/>
                  </a:cxn>
                </a:cxnLst>
                <a:rect l="0" t="0" r="r" b="b"/>
                <a:pathLst>
                  <a:path w="1078" h="425">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498" name="Freeform 34"/>
              <p:cNvSpPr>
                <a:spLocks/>
              </p:cNvSpPr>
              <p:nvPr/>
            </p:nvSpPr>
            <p:spPr bwMode="hidden">
              <a:xfrm>
                <a:off x="3304" y="4080"/>
                <a:ext cx="98" cy="234"/>
              </a:xfrm>
              <a:custGeom>
                <a:avLst/>
                <a:gdLst/>
                <a:ahLst/>
                <a:cxnLst>
                  <a:cxn ang="0">
                    <a:pos x="0" y="234"/>
                  </a:cxn>
                  <a:cxn ang="0">
                    <a:pos x="25" y="234"/>
                  </a:cxn>
                  <a:cxn ang="0">
                    <a:pos x="55" y="186"/>
                  </a:cxn>
                  <a:cxn ang="0">
                    <a:pos x="80" y="138"/>
                  </a:cxn>
                  <a:cxn ang="0">
                    <a:pos x="92" y="90"/>
                  </a:cxn>
                  <a:cxn ang="0">
                    <a:pos x="98" y="36"/>
                  </a:cxn>
                  <a:cxn ang="0">
                    <a:pos x="98" y="0"/>
                  </a:cxn>
                  <a:cxn ang="0">
                    <a:pos x="74" y="0"/>
                  </a:cxn>
                  <a:cxn ang="0">
                    <a:pos x="74" y="36"/>
                  </a:cxn>
                  <a:cxn ang="0">
                    <a:pos x="67" y="90"/>
                  </a:cxn>
                  <a:cxn ang="0">
                    <a:pos x="55" y="138"/>
                  </a:cxn>
                  <a:cxn ang="0">
                    <a:pos x="31" y="186"/>
                  </a:cxn>
                  <a:cxn ang="0">
                    <a:pos x="0" y="234"/>
                  </a:cxn>
                  <a:cxn ang="0">
                    <a:pos x="0" y="234"/>
                  </a:cxn>
                </a:cxnLst>
                <a:rect l="0" t="0" r="r" b="b"/>
                <a:pathLst>
                  <a:path w="98" h="234">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rotWithShape="0">
                <a:gsLst>
                  <a:gs pos="0">
                    <a:schemeClr val="accent2"/>
                  </a:gs>
                  <a:gs pos="100000">
                    <a:schemeClr val="accent2">
                      <a:gamma/>
                      <a:shade val="87843"/>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1083" name="Freeform 35"/>
              <p:cNvSpPr>
                <a:spLocks/>
              </p:cNvSpPr>
              <p:nvPr/>
            </p:nvSpPr>
            <p:spPr bwMode="hidden">
              <a:xfrm>
                <a:off x="1776" y="3673"/>
                <a:ext cx="481" cy="641"/>
              </a:xfrm>
              <a:custGeom>
                <a:avLst/>
                <a:gdLst>
                  <a:gd name="T0" fmla="*/ 18 w 481"/>
                  <a:gd name="T1" fmla="*/ 443 h 641"/>
                  <a:gd name="T2" fmla="*/ 24 w 481"/>
                  <a:gd name="T3" fmla="*/ 371 h 641"/>
                  <a:gd name="T4" fmla="*/ 55 w 481"/>
                  <a:gd name="T5" fmla="*/ 305 h 641"/>
                  <a:gd name="T6" fmla="*/ 91 w 481"/>
                  <a:gd name="T7" fmla="*/ 246 h 641"/>
                  <a:gd name="T8" fmla="*/ 146 w 481"/>
                  <a:gd name="T9" fmla="*/ 186 h 641"/>
                  <a:gd name="T10" fmla="*/ 213 w 481"/>
                  <a:gd name="T11" fmla="*/ 132 h 641"/>
                  <a:gd name="T12" fmla="*/ 292 w 481"/>
                  <a:gd name="T13" fmla="*/ 84 h 641"/>
                  <a:gd name="T14" fmla="*/ 384 w 481"/>
                  <a:gd name="T15" fmla="*/ 48 h 641"/>
                  <a:gd name="T16" fmla="*/ 481 w 481"/>
                  <a:gd name="T17" fmla="*/ 12 h 641"/>
                  <a:gd name="T18" fmla="*/ 457 w 481"/>
                  <a:gd name="T19" fmla="*/ 0 h 641"/>
                  <a:gd name="T20" fmla="*/ 359 w 481"/>
                  <a:gd name="T21" fmla="*/ 36 h 641"/>
                  <a:gd name="T22" fmla="*/ 274 w 481"/>
                  <a:gd name="T23" fmla="*/ 78 h 641"/>
                  <a:gd name="T24" fmla="*/ 195 w 481"/>
                  <a:gd name="T25" fmla="*/ 126 h 641"/>
                  <a:gd name="T26" fmla="*/ 128 w 481"/>
                  <a:gd name="T27" fmla="*/ 180 h 641"/>
                  <a:gd name="T28" fmla="*/ 73 w 481"/>
                  <a:gd name="T29" fmla="*/ 240 h 641"/>
                  <a:gd name="T30" fmla="*/ 37 w 481"/>
                  <a:gd name="T31" fmla="*/ 305 h 641"/>
                  <a:gd name="T32" fmla="*/ 6 w 481"/>
                  <a:gd name="T33" fmla="*/ 371 h 641"/>
                  <a:gd name="T34" fmla="*/ 0 w 481"/>
                  <a:gd name="T35" fmla="*/ 443 h 641"/>
                  <a:gd name="T36" fmla="*/ 6 w 481"/>
                  <a:gd name="T37" fmla="*/ 497 h 641"/>
                  <a:gd name="T38" fmla="*/ 18 w 481"/>
                  <a:gd name="T39" fmla="*/ 545 h 641"/>
                  <a:gd name="T40" fmla="*/ 43 w 481"/>
                  <a:gd name="T41" fmla="*/ 593 h 641"/>
                  <a:gd name="T42" fmla="*/ 73 w 481"/>
                  <a:gd name="T43" fmla="*/ 641 h 641"/>
                  <a:gd name="T44" fmla="*/ 97 w 481"/>
                  <a:gd name="T45" fmla="*/ 641 h 641"/>
                  <a:gd name="T46" fmla="*/ 67 w 481"/>
                  <a:gd name="T47" fmla="*/ 593 h 641"/>
                  <a:gd name="T48" fmla="*/ 43 w 481"/>
                  <a:gd name="T49" fmla="*/ 545 h 641"/>
                  <a:gd name="T50" fmla="*/ 24 w 481"/>
                  <a:gd name="T51" fmla="*/ 497 h 641"/>
                  <a:gd name="T52" fmla="*/ 18 w 481"/>
                  <a:gd name="T53" fmla="*/ 443 h 641"/>
                  <a:gd name="T54" fmla="*/ 18 w 481"/>
                  <a:gd name="T55" fmla="*/ 443 h 641"/>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481" h="64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5" name="Group 36"/>
            <p:cNvGrpSpPr>
              <a:grpSpLocks/>
            </p:cNvGrpSpPr>
            <p:nvPr userDrawn="1"/>
          </p:nvGrpSpPr>
          <p:grpSpPr bwMode="auto">
            <a:xfrm>
              <a:off x="4128" y="3360"/>
              <a:ext cx="1351" cy="821"/>
              <a:chOff x="4128" y="3360"/>
              <a:chExt cx="1351" cy="821"/>
            </a:xfrm>
          </p:grpSpPr>
          <p:sp>
            <p:nvSpPr>
              <p:cNvPr id="62501" name="Freeform 37"/>
              <p:cNvSpPr>
                <a:spLocks noEditPoints="1"/>
              </p:cNvSpPr>
              <p:nvPr/>
            </p:nvSpPr>
            <p:spPr bwMode="hidden">
              <a:xfrm>
                <a:off x="4200" y="3402"/>
                <a:ext cx="1201" cy="731"/>
              </a:xfrm>
              <a:custGeom>
                <a:avLst/>
                <a:gdLst/>
                <a:ahLst/>
                <a:cxnLst>
                  <a:cxn ang="0">
                    <a:pos x="484" y="6"/>
                  </a:cxn>
                  <a:cxn ang="0">
                    <a:pos x="263" y="60"/>
                  </a:cxn>
                  <a:cxn ang="0">
                    <a:pos x="101" y="162"/>
                  </a:cxn>
                  <a:cxn ang="0">
                    <a:pos x="12" y="294"/>
                  </a:cxn>
                  <a:cxn ang="0">
                    <a:pos x="0" y="366"/>
                  </a:cxn>
                  <a:cxn ang="0">
                    <a:pos x="12" y="437"/>
                  </a:cxn>
                  <a:cxn ang="0">
                    <a:pos x="101" y="569"/>
                  </a:cxn>
                  <a:cxn ang="0">
                    <a:pos x="263" y="671"/>
                  </a:cxn>
                  <a:cxn ang="0">
                    <a:pos x="484" y="725"/>
                  </a:cxn>
                  <a:cxn ang="0">
                    <a:pos x="723" y="725"/>
                  </a:cxn>
                  <a:cxn ang="0">
                    <a:pos x="938" y="671"/>
                  </a:cxn>
                  <a:cxn ang="0">
                    <a:pos x="1100" y="569"/>
                  </a:cxn>
                  <a:cxn ang="0">
                    <a:pos x="1189" y="437"/>
                  </a:cxn>
                  <a:cxn ang="0">
                    <a:pos x="1201" y="366"/>
                  </a:cxn>
                  <a:cxn ang="0">
                    <a:pos x="1189" y="294"/>
                  </a:cxn>
                  <a:cxn ang="0">
                    <a:pos x="1100" y="162"/>
                  </a:cxn>
                  <a:cxn ang="0">
                    <a:pos x="938" y="60"/>
                  </a:cxn>
                  <a:cxn ang="0">
                    <a:pos x="723" y="6"/>
                  </a:cxn>
                  <a:cxn ang="0">
                    <a:pos x="604" y="0"/>
                  </a:cxn>
                  <a:cxn ang="0">
                    <a:pos x="490" y="701"/>
                  </a:cxn>
                  <a:cxn ang="0">
                    <a:pos x="287" y="647"/>
                  </a:cxn>
                  <a:cxn ang="0">
                    <a:pos x="131" y="557"/>
                  </a:cxn>
                  <a:cxn ang="0">
                    <a:pos x="48" y="437"/>
                  </a:cxn>
                  <a:cxn ang="0">
                    <a:pos x="36" y="366"/>
                  </a:cxn>
                  <a:cxn ang="0">
                    <a:pos x="48" y="300"/>
                  </a:cxn>
                  <a:cxn ang="0">
                    <a:pos x="131" y="174"/>
                  </a:cxn>
                  <a:cxn ang="0">
                    <a:pos x="287" y="84"/>
                  </a:cxn>
                  <a:cxn ang="0">
                    <a:pos x="490" y="30"/>
                  </a:cxn>
                  <a:cxn ang="0">
                    <a:pos x="717" y="30"/>
                  </a:cxn>
                  <a:cxn ang="0">
                    <a:pos x="920" y="84"/>
                  </a:cxn>
                  <a:cxn ang="0">
                    <a:pos x="1070" y="174"/>
                  </a:cxn>
                  <a:cxn ang="0">
                    <a:pos x="1153" y="300"/>
                  </a:cxn>
                  <a:cxn ang="0">
                    <a:pos x="1153" y="437"/>
                  </a:cxn>
                  <a:cxn ang="0">
                    <a:pos x="1070" y="557"/>
                  </a:cxn>
                  <a:cxn ang="0">
                    <a:pos x="920" y="647"/>
                  </a:cxn>
                  <a:cxn ang="0">
                    <a:pos x="717" y="701"/>
                  </a:cxn>
                  <a:cxn ang="0">
                    <a:pos x="604" y="707"/>
                  </a:cxn>
                </a:cxnLst>
                <a:rect l="0" t="0" r="r" b="b"/>
                <a:pathLst>
                  <a:path w="1201" h="73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502" name="Freeform 38"/>
              <p:cNvSpPr>
                <a:spLocks/>
              </p:cNvSpPr>
              <p:nvPr/>
            </p:nvSpPr>
            <p:spPr bwMode="hidden">
              <a:xfrm>
                <a:off x="4128" y="3366"/>
                <a:ext cx="544" cy="737"/>
              </a:xfrm>
              <a:custGeom>
                <a:avLst/>
                <a:gdLst/>
                <a:ahLst/>
                <a:cxnLst>
                  <a:cxn ang="0">
                    <a:pos x="24" y="402"/>
                  </a:cxn>
                  <a:cxn ang="0">
                    <a:pos x="36" y="330"/>
                  </a:cxn>
                  <a:cxn ang="0">
                    <a:pos x="66" y="264"/>
                  </a:cxn>
                  <a:cxn ang="0">
                    <a:pos x="108" y="204"/>
                  </a:cxn>
                  <a:cxn ang="0">
                    <a:pos x="173" y="150"/>
                  </a:cxn>
                  <a:cxn ang="0">
                    <a:pos x="251" y="102"/>
                  </a:cxn>
                  <a:cxn ang="0">
                    <a:pos x="335" y="60"/>
                  </a:cxn>
                  <a:cxn ang="0">
                    <a:pos x="436" y="30"/>
                  </a:cxn>
                  <a:cxn ang="0">
                    <a:pos x="544" y="12"/>
                  </a:cxn>
                  <a:cxn ang="0">
                    <a:pos x="544" y="0"/>
                  </a:cxn>
                  <a:cxn ang="0">
                    <a:pos x="430" y="18"/>
                  </a:cxn>
                  <a:cxn ang="0">
                    <a:pos x="329" y="48"/>
                  </a:cxn>
                  <a:cxn ang="0">
                    <a:pos x="233" y="90"/>
                  </a:cxn>
                  <a:cxn ang="0">
                    <a:pos x="155" y="138"/>
                  </a:cxn>
                  <a:cxn ang="0">
                    <a:pos x="90" y="198"/>
                  </a:cxn>
                  <a:cxn ang="0">
                    <a:pos x="42" y="258"/>
                  </a:cxn>
                  <a:cxn ang="0">
                    <a:pos x="12" y="330"/>
                  </a:cxn>
                  <a:cxn ang="0">
                    <a:pos x="0" y="402"/>
                  </a:cxn>
                  <a:cxn ang="0">
                    <a:pos x="6" y="455"/>
                  </a:cxn>
                  <a:cxn ang="0">
                    <a:pos x="18" y="503"/>
                  </a:cxn>
                  <a:cxn ang="0">
                    <a:pos x="42" y="545"/>
                  </a:cxn>
                  <a:cxn ang="0">
                    <a:pos x="78" y="593"/>
                  </a:cxn>
                  <a:cxn ang="0">
                    <a:pos x="114" y="635"/>
                  </a:cxn>
                  <a:cxn ang="0">
                    <a:pos x="161" y="671"/>
                  </a:cxn>
                  <a:cxn ang="0">
                    <a:pos x="221" y="707"/>
                  </a:cxn>
                  <a:cxn ang="0">
                    <a:pos x="281" y="737"/>
                  </a:cxn>
                  <a:cxn ang="0">
                    <a:pos x="323" y="737"/>
                  </a:cxn>
                  <a:cxn ang="0">
                    <a:pos x="257" y="707"/>
                  </a:cxn>
                  <a:cxn ang="0">
                    <a:pos x="203" y="671"/>
                  </a:cxn>
                  <a:cxn ang="0">
                    <a:pos x="149" y="635"/>
                  </a:cxn>
                  <a:cxn ang="0">
                    <a:pos x="108" y="593"/>
                  </a:cxn>
                  <a:cxn ang="0">
                    <a:pos x="72" y="551"/>
                  </a:cxn>
                  <a:cxn ang="0">
                    <a:pos x="48" y="503"/>
                  </a:cxn>
                  <a:cxn ang="0">
                    <a:pos x="30" y="455"/>
                  </a:cxn>
                  <a:cxn ang="0">
                    <a:pos x="24" y="402"/>
                  </a:cxn>
                  <a:cxn ang="0">
                    <a:pos x="24" y="402"/>
                  </a:cxn>
                </a:cxnLst>
                <a:rect l="0" t="0" r="r" b="b"/>
                <a:pathLst>
                  <a:path w="544" h="737">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503" name="Freeform 39"/>
              <p:cNvSpPr>
                <a:spLocks/>
              </p:cNvSpPr>
              <p:nvPr/>
            </p:nvSpPr>
            <p:spPr bwMode="hidden">
              <a:xfrm>
                <a:off x="4792" y="3360"/>
                <a:ext cx="609" cy="252"/>
              </a:xfrm>
              <a:custGeom>
                <a:avLst/>
                <a:gdLst/>
                <a:ahLst/>
                <a:cxnLst>
                  <a:cxn ang="0">
                    <a:pos x="12" y="12"/>
                  </a:cxn>
                  <a:cxn ang="0">
                    <a:pos x="113" y="18"/>
                  </a:cxn>
                  <a:cxn ang="0">
                    <a:pos x="203" y="30"/>
                  </a:cxn>
                  <a:cxn ang="0">
                    <a:pos x="292" y="48"/>
                  </a:cxn>
                  <a:cxn ang="0">
                    <a:pos x="376" y="78"/>
                  </a:cxn>
                  <a:cxn ang="0">
                    <a:pos x="448" y="114"/>
                  </a:cxn>
                  <a:cxn ang="0">
                    <a:pos x="514" y="156"/>
                  </a:cxn>
                  <a:cxn ang="0">
                    <a:pos x="567" y="198"/>
                  </a:cxn>
                  <a:cxn ang="0">
                    <a:pos x="609" y="252"/>
                  </a:cxn>
                  <a:cxn ang="0">
                    <a:pos x="609" y="216"/>
                  </a:cxn>
                  <a:cxn ang="0">
                    <a:pos x="561" y="168"/>
                  </a:cxn>
                  <a:cxn ang="0">
                    <a:pos x="502" y="126"/>
                  </a:cxn>
                  <a:cxn ang="0">
                    <a:pos x="436" y="90"/>
                  </a:cxn>
                  <a:cxn ang="0">
                    <a:pos x="364" y="60"/>
                  </a:cxn>
                  <a:cxn ang="0">
                    <a:pos x="286" y="36"/>
                  </a:cxn>
                  <a:cxn ang="0">
                    <a:pos x="197" y="18"/>
                  </a:cxn>
                  <a:cxn ang="0">
                    <a:pos x="107" y="6"/>
                  </a:cxn>
                  <a:cxn ang="0">
                    <a:pos x="12" y="0"/>
                  </a:cxn>
                  <a:cxn ang="0">
                    <a:pos x="6" y="0"/>
                  </a:cxn>
                  <a:cxn ang="0">
                    <a:pos x="0" y="0"/>
                  </a:cxn>
                  <a:cxn ang="0">
                    <a:pos x="0" y="12"/>
                  </a:cxn>
                  <a:cxn ang="0">
                    <a:pos x="6" y="12"/>
                  </a:cxn>
                  <a:cxn ang="0">
                    <a:pos x="12" y="12"/>
                  </a:cxn>
                  <a:cxn ang="0">
                    <a:pos x="12" y="12"/>
                  </a:cxn>
                </a:cxnLst>
                <a:rect l="0" t="0" r="r" b="b"/>
                <a:pathLst>
                  <a:path w="609" h="252">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rotWithShape="0">
                <a:gsLst>
                  <a:gs pos="0">
                    <a:schemeClr val="accent2">
                      <a:gamma/>
                      <a:tint val="94118"/>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504" name="Freeform 40"/>
              <p:cNvSpPr>
                <a:spLocks/>
              </p:cNvSpPr>
              <p:nvPr/>
            </p:nvSpPr>
            <p:spPr bwMode="hidden">
              <a:xfrm>
                <a:off x="5246" y="4007"/>
                <a:ext cx="72" cy="54"/>
              </a:xfrm>
              <a:custGeom>
                <a:avLst/>
                <a:gdLst/>
                <a:ahLst/>
                <a:cxnLst>
                  <a:cxn ang="0">
                    <a:pos x="72" y="0"/>
                  </a:cxn>
                  <a:cxn ang="0">
                    <a:pos x="36" y="30"/>
                  </a:cxn>
                  <a:cxn ang="0">
                    <a:pos x="0" y="54"/>
                  </a:cxn>
                  <a:cxn ang="0">
                    <a:pos x="36" y="54"/>
                  </a:cxn>
                  <a:cxn ang="0">
                    <a:pos x="54" y="42"/>
                  </a:cxn>
                  <a:cxn ang="0">
                    <a:pos x="72" y="24"/>
                  </a:cxn>
                  <a:cxn ang="0">
                    <a:pos x="72" y="24"/>
                  </a:cxn>
                  <a:cxn ang="0">
                    <a:pos x="72" y="0"/>
                  </a:cxn>
                  <a:cxn ang="0">
                    <a:pos x="72" y="0"/>
                  </a:cxn>
                </a:cxnLst>
                <a:rect l="0" t="0" r="r" b="b"/>
                <a:pathLst>
                  <a:path w="72" h="54">
                    <a:moveTo>
                      <a:pt x="72" y="0"/>
                    </a:moveTo>
                    <a:lnTo>
                      <a:pt x="36" y="30"/>
                    </a:lnTo>
                    <a:lnTo>
                      <a:pt x="0" y="54"/>
                    </a:lnTo>
                    <a:lnTo>
                      <a:pt x="36" y="54"/>
                    </a:lnTo>
                    <a:lnTo>
                      <a:pt x="54" y="42"/>
                    </a:lnTo>
                    <a:lnTo>
                      <a:pt x="72" y="24"/>
                    </a:lnTo>
                    <a:lnTo>
                      <a:pt x="72" y="24"/>
                    </a:lnTo>
                    <a:lnTo>
                      <a:pt x="72" y="0"/>
                    </a:lnTo>
                    <a:lnTo>
                      <a:pt x="72" y="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505" name="Freeform 41"/>
              <p:cNvSpPr>
                <a:spLocks/>
              </p:cNvSpPr>
              <p:nvPr/>
            </p:nvSpPr>
            <p:spPr bwMode="hidden">
              <a:xfrm>
                <a:off x="4505" y="4073"/>
                <a:ext cx="705" cy="108"/>
              </a:xfrm>
              <a:custGeom>
                <a:avLst/>
                <a:gdLst/>
                <a:ahLst/>
                <a:cxnLst>
                  <a:cxn ang="0">
                    <a:pos x="299" y="90"/>
                  </a:cxn>
                  <a:cxn ang="0">
                    <a:pos x="221" y="90"/>
                  </a:cxn>
                  <a:cxn ang="0">
                    <a:pos x="143" y="78"/>
                  </a:cxn>
                  <a:cxn ang="0">
                    <a:pos x="0" y="48"/>
                  </a:cxn>
                  <a:cxn ang="0">
                    <a:pos x="0" y="66"/>
                  </a:cxn>
                  <a:cxn ang="0">
                    <a:pos x="143" y="96"/>
                  </a:cxn>
                  <a:cxn ang="0">
                    <a:pos x="221" y="108"/>
                  </a:cxn>
                  <a:cxn ang="0">
                    <a:pos x="299" y="108"/>
                  </a:cxn>
                  <a:cxn ang="0">
                    <a:pos x="412" y="102"/>
                  </a:cxn>
                  <a:cxn ang="0">
                    <a:pos x="520" y="84"/>
                  </a:cxn>
                  <a:cxn ang="0">
                    <a:pos x="615" y="60"/>
                  </a:cxn>
                  <a:cxn ang="0">
                    <a:pos x="705" y="24"/>
                  </a:cxn>
                  <a:cxn ang="0">
                    <a:pos x="705" y="0"/>
                  </a:cxn>
                  <a:cxn ang="0">
                    <a:pos x="615" y="42"/>
                  </a:cxn>
                  <a:cxn ang="0">
                    <a:pos x="520" y="66"/>
                  </a:cxn>
                  <a:cxn ang="0">
                    <a:pos x="412" y="84"/>
                  </a:cxn>
                  <a:cxn ang="0">
                    <a:pos x="299" y="90"/>
                  </a:cxn>
                  <a:cxn ang="0">
                    <a:pos x="299" y="90"/>
                  </a:cxn>
                </a:cxnLst>
                <a:rect l="0" t="0" r="r" b="b"/>
                <a:pathLst>
                  <a:path w="705" h="108">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506" name="Freeform 42"/>
              <p:cNvSpPr>
                <a:spLocks/>
              </p:cNvSpPr>
              <p:nvPr/>
            </p:nvSpPr>
            <p:spPr bwMode="hidden">
              <a:xfrm>
                <a:off x="5336" y="3654"/>
                <a:ext cx="143" cy="341"/>
              </a:xfrm>
              <a:custGeom>
                <a:avLst/>
                <a:gdLst/>
                <a:ahLst/>
                <a:cxnLst>
                  <a:cxn ang="0">
                    <a:pos x="119" y="114"/>
                  </a:cxn>
                  <a:cxn ang="0">
                    <a:pos x="113" y="173"/>
                  </a:cxn>
                  <a:cxn ang="0">
                    <a:pos x="89" y="239"/>
                  </a:cxn>
                  <a:cxn ang="0">
                    <a:pos x="47" y="293"/>
                  </a:cxn>
                  <a:cxn ang="0">
                    <a:pos x="0" y="341"/>
                  </a:cxn>
                  <a:cxn ang="0">
                    <a:pos x="29" y="341"/>
                  </a:cxn>
                  <a:cxn ang="0">
                    <a:pos x="77" y="287"/>
                  </a:cxn>
                  <a:cxn ang="0">
                    <a:pos x="113" y="233"/>
                  </a:cxn>
                  <a:cxn ang="0">
                    <a:pos x="137" y="173"/>
                  </a:cxn>
                  <a:cxn ang="0">
                    <a:pos x="143" y="114"/>
                  </a:cxn>
                  <a:cxn ang="0">
                    <a:pos x="137" y="60"/>
                  </a:cxn>
                  <a:cxn ang="0">
                    <a:pos x="119" y="0"/>
                  </a:cxn>
                  <a:cxn ang="0">
                    <a:pos x="89" y="0"/>
                  </a:cxn>
                  <a:cxn ang="0">
                    <a:pos x="113" y="60"/>
                  </a:cxn>
                  <a:cxn ang="0">
                    <a:pos x="119" y="114"/>
                  </a:cxn>
                  <a:cxn ang="0">
                    <a:pos x="119" y="114"/>
                  </a:cxn>
                </a:cxnLst>
                <a:rect l="0" t="0" r="r" b="b"/>
                <a:pathLst>
                  <a:path w="143" h="341">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507" name="Freeform 43"/>
              <p:cNvSpPr>
                <a:spLocks/>
              </p:cNvSpPr>
              <p:nvPr/>
            </p:nvSpPr>
            <p:spPr bwMode="hidden">
              <a:xfrm>
                <a:off x="5061" y="3624"/>
                <a:ext cx="83" cy="90"/>
              </a:xfrm>
              <a:custGeom>
                <a:avLst/>
                <a:gdLst/>
                <a:ahLst/>
                <a:cxnLst>
                  <a:cxn ang="0">
                    <a:pos x="59" y="90"/>
                  </a:cxn>
                  <a:cxn ang="0">
                    <a:pos x="83" y="84"/>
                  </a:cxn>
                  <a:cxn ang="0">
                    <a:pos x="71" y="60"/>
                  </a:cxn>
                  <a:cxn ang="0">
                    <a:pos x="53" y="42"/>
                  </a:cxn>
                  <a:cxn ang="0">
                    <a:pos x="6" y="0"/>
                  </a:cxn>
                  <a:cxn ang="0">
                    <a:pos x="0" y="18"/>
                  </a:cxn>
                  <a:cxn ang="0">
                    <a:pos x="35" y="48"/>
                  </a:cxn>
                  <a:cxn ang="0">
                    <a:pos x="59" y="90"/>
                  </a:cxn>
                  <a:cxn ang="0">
                    <a:pos x="59" y="90"/>
                  </a:cxn>
                </a:cxnLst>
                <a:rect l="0" t="0" r="r" b="b"/>
                <a:pathLst>
                  <a:path w="83" h="90">
                    <a:moveTo>
                      <a:pt x="59" y="90"/>
                    </a:moveTo>
                    <a:lnTo>
                      <a:pt x="83" y="84"/>
                    </a:lnTo>
                    <a:lnTo>
                      <a:pt x="71" y="60"/>
                    </a:lnTo>
                    <a:lnTo>
                      <a:pt x="53" y="42"/>
                    </a:lnTo>
                    <a:lnTo>
                      <a:pt x="6" y="0"/>
                    </a:lnTo>
                    <a:lnTo>
                      <a:pt x="0" y="18"/>
                    </a:lnTo>
                    <a:lnTo>
                      <a:pt x="35" y="48"/>
                    </a:lnTo>
                    <a:lnTo>
                      <a:pt x="59" y="90"/>
                    </a:lnTo>
                    <a:lnTo>
                      <a:pt x="59" y="90"/>
                    </a:lnTo>
                    <a:close/>
                  </a:path>
                </a:pathLst>
              </a:custGeom>
              <a:gradFill rotWithShape="0">
                <a:gsLst>
                  <a:gs pos="0">
                    <a:schemeClr val="accent2"/>
                  </a:gs>
                  <a:gs pos="100000">
                    <a:schemeClr val="accent2">
                      <a:gamma/>
                      <a:shade val="94118"/>
                      <a:invGamma/>
                    </a:schemeClr>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1056" name="Freeform 44"/>
              <p:cNvSpPr>
                <a:spLocks/>
              </p:cNvSpPr>
              <p:nvPr/>
            </p:nvSpPr>
            <p:spPr bwMode="hidden">
              <a:xfrm>
                <a:off x="4445" y="3552"/>
                <a:ext cx="717" cy="431"/>
              </a:xfrm>
              <a:custGeom>
                <a:avLst/>
                <a:gdLst>
                  <a:gd name="T0" fmla="*/ 693 w 717"/>
                  <a:gd name="T1" fmla="*/ 216 h 431"/>
                  <a:gd name="T2" fmla="*/ 687 w 717"/>
                  <a:gd name="T3" fmla="*/ 257 h 431"/>
                  <a:gd name="T4" fmla="*/ 669 w 717"/>
                  <a:gd name="T5" fmla="*/ 293 h 431"/>
                  <a:gd name="T6" fmla="*/ 633 w 717"/>
                  <a:gd name="T7" fmla="*/ 329 h 431"/>
                  <a:gd name="T8" fmla="*/ 598 w 717"/>
                  <a:gd name="T9" fmla="*/ 359 h 431"/>
                  <a:gd name="T10" fmla="*/ 544 w 717"/>
                  <a:gd name="T11" fmla="*/ 383 h 431"/>
                  <a:gd name="T12" fmla="*/ 490 w 717"/>
                  <a:gd name="T13" fmla="*/ 401 h 431"/>
                  <a:gd name="T14" fmla="*/ 424 w 717"/>
                  <a:gd name="T15" fmla="*/ 413 h 431"/>
                  <a:gd name="T16" fmla="*/ 359 w 717"/>
                  <a:gd name="T17" fmla="*/ 419 h 431"/>
                  <a:gd name="T18" fmla="*/ 293 w 717"/>
                  <a:gd name="T19" fmla="*/ 413 h 431"/>
                  <a:gd name="T20" fmla="*/ 227 w 717"/>
                  <a:gd name="T21" fmla="*/ 401 h 431"/>
                  <a:gd name="T22" fmla="*/ 173 w 717"/>
                  <a:gd name="T23" fmla="*/ 383 h 431"/>
                  <a:gd name="T24" fmla="*/ 119 w 717"/>
                  <a:gd name="T25" fmla="*/ 359 h 431"/>
                  <a:gd name="T26" fmla="*/ 84 w 717"/>
                  <a:gd name="T27" fmla="*/ 329 h 431"/>
                  <a:gd name="T28" fmla="*/ 48 w 717"/>
                  <a:gd name="T29" fmla="*/ 293 h 431"/>
                  <a:gd name="T30" fmla="*/ 30 w 717"/>
                  <a:gd name="T31" fmla="*/ 257 h 431"/>
                  <a:gd name="T32" fmla="*/ 24 w 717"/>
                  <a:gd name="T33" fmla="*/ 216 h 431"/>
                  <a:gd name="T34" fmla="*/ 30 w 717"/>
                  <a:gd name="T35" fmla="*/ 174 h 431"/>
                  <a:gd name="T36" fmla="*/ 48 w 717"/>
                  <a:gd name="T37" fmla="*/ 138 h 431"/>
                  <a:gd name="T38" fmla="*/ 84 w 717"/>
                  <a:gd name="T39" fmla="*/ 102 h 431"/>
                  <a:gd name="T40" fmla="*/ 119 w 717"/>
                  <a:gd name="T41" fmla="*/ 72 h 431"/>
                  <a:gd name="T42" fmla="*/ 173 w 717"/>
                  <a:gd name="T43" fmla="*/ 48 h 431"/>
                  <a:gd name="T44" fmla="*/ 227 w 717"/>
                  <a:gd name="T45" fmla="*/ 30 h 431"/>
                  <a:gd name="T46" fmla="*/ 293 w 717"/>
                  <a:gd name="T47" fmla="*/ 18 h 431"/>
                  <a:gd name="T48" fmla="*/ 359 w 717"/>
                  <a:gd name="T49" fmla="*/ 12 h 431"/>
                  <a:gd name="T50" fmla="*/ 418 w 717"/>
                  <a:gd name="T51" fmla="*/ 18 h 431"/>
                  <a:gd name="T52" fmla="*/ 478 w 717"/>
                  <a:gd name="T53" fmla="*/ 30 h 431"/>
                  <a:gd name="T54" fmla="*/ 532 w 717"/>
                  <a:gd name="T55" fmla="*/ 48 h 431"/>
                  <a:gd name="T56" fmla="*/ 580 w 717"/>
                  <a:gd name="T57" fmla="*/ 66 h 431"/>
                  <a:gd name="T58" fmla="*/ 586 w 717"/>
                  <a:gd name="T59" fmla="*/ 48 h 431"/>
                  <a:gd name="T60" fmla="*/ 478 w 717"/>
                  <a:gd name="T61" fmla="*/ 12 h 431"/>
                  <a:gd name="T62" fmla="*/ 418 w 717"/>
                  <a:gd name="T63" fmla="*/ 6 h 431"/>
                  <a:gd name="T64" fmla="*/ 359 w 717"/>
                  <a:gd name="T65" fmla="*/ 0 h 431"/>
                  <a:gd name="T66" fmla="*/ 287 w 717"/>
                  <a:gd name="T67" fmla="*/ 6 h 431"/>
                  <a:gd name="T68" fmla="*/ 221 w 717"/>
                  <a:gd name="T69" fmla="*/ 18 h 431"/>
                  <a:gd name="T70" fmla="*/ 161 w 717"/>
                  <a:gd name="T71" fmla="*/ 36 h 431"/>
                  <a:gd name="T72" fmla="*/ 107 w 717"/>
                  <a:gd name="T73" fmla="*/ 66 h 431"/>
                  <a:gd name="T74" fmla="*/ 60 w 717"/>
                  <a:gd name="T75" fmla="*/ 96 h 431"/>
                  <a:gd name="T76" fmla="*/ 30 w 717"/>
                  <a:gd name="T77" fmla="*/ 132 h 431"/>
                  <a:gd name="T78" fmla="*/ 6 w 717"/>
                  <a:gd name="T79" fmla="*/ 174 h 431"/>
                  <a:gd name="T80" fmla="*/ 0 w 717"/>
                  <a:gd name="T81" fmla="*/ 216 h 431"/>
                  <a:gd name="T82" fmla="*/ 6 w 717"/>
                  <a:gd name="T83" fmla="*/ 257 h 431"/>
                  <a:gd name="T84" fmla="*/ 30 w 717"/>
                  <a:gd name="T85" fmla="*/ 299 h 431"/>
                  <a:gd name="T86" fmla="*/ 60 w 717"/>
                  <a:gd name="T87" fmla="*/ 335 h 431"/>
                  <a:gd name="T88" fmla="*/ 107 w 717"/>
                  <a:gd name="T89" fmla="*/ 371 h 431"/>
                  <a:gd name="T90" fmla="*/ 161 w 717"/>
                  <a:gd name="T91" fmla="*/ 395 h 431"/>
                  <a:gd name="T92" fmla="*/ 221 w 717"/>
                  <a:gd name="T93" fmla="*/ 413 h 431"/>
                  <a:gd name="T94" fmla="*/ 287 w 717"/>
                  <a:gd name="T95" fmla="*/ 425 h 431"/>
                  <a:gd name="T96" fmla="*/ 359 w 717"/>
                  <a:gd name="T97" fmla="*/ 431 h 431"/>
                  <a:gd name="T98" fmla="*/ 430 w 717"/>
                  <a:gd name="T99" fmla="*/ 425 h 431"/>
                  <a:gd name="T100" fmla="*/ 496 w 717"/>
                  <a:gd name="T101" fmla="*/ 413 h 431"/>
                  <a:gd name="T102" fmla="*/ 562 w 717"/>
                  <a:gd name="T103" fmla="*/ 395 h 431"/>
                  <a:gd name="T104" fmla="*/ 610 w 717"/>
                  <a:gd name="T105" fmla="*/ 371 h 431"/>
                  <a:gd name="T106" fmla="*/ 657 w 717"/>
                  <a:gd name="T107" fmla="*/ 335 h 431"/>
                  <a:gd name="T108" fmla="*/ 687 w 717"/>
                  <a:gd name="T109" fmla="*/ 299 h 431"/>
                  <a:gd name="T110" fmla="*/ 711 w 717"/>
                  <a:gd name="T111" fmla="*/ 257 h 431"/>
                  <a:gd name="T112" fmla="*/ 717 w 717"/>
                  <a:gd name="T113" fmla="*/ 216 h 431"/>
                  <a:gd name="T114" fmla="*/ 717 w 717"/>
                  <a:gd name="T115" fmla="*/ 204 h 431"/>
                  <a:gd name="T116" fmla="*/ 711 w 717"/>
                  <a:gd name="T117" fmla="*/ 192 h 431"/>
                  <a:gd name="T118" fmla="*/ 687 w 717"/>
                  <a:gd name="T119" fmla="*/ 198 h 431"/>
                  <a:gd name="T120" fmla="*/ 693 w 717"/>
                  <a:gd name="T121" fmla="*/ 210 h 431"/>
                  <a:gd name="T122" fmla="*/ 693 w 717"/>
                  <a:gd name="T123" fmla="*/ 216 h 431"/>
                  <a:gd name="T124" fmla="*/ 693 w 717"/>
                  <a:gd name="T125" fmla="*/ 216 h 43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717" h="431">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2509" name="Freeform 45"/>
              <p:cNvSpPr>
                <a:spLocks/>
              </p:cNvSpPr>
              <p:nvPr/>
            </p:nvSpPr>
            <p:spPr bwMode="hidden">
              <a:xfrm>
                <a:off x="4349" y="3510"/>
                <a:ext cx="909" cy="533"/>
              </a:xfrm>
              <a:custGeom>
                <a:avLst/>
                <a:gdLst/>
                <a:ahLst/>
                <a:cxnLst>
                  <a:cxn ang="0">
                    <a:pos x="616" y="0"/>
                  </a:cxn>
                  <a:cxn ang="0">
                    <a:pos x="616" y="18"/>
                  </a:cxn>
                  <a:cxn ang="0">
                    <a:pos x="724" y="60"/>
                  </a:cxn>
                  <a:cxn ang="0">
                    <a:pos x="765" y="84"/>
                  </a:cxn>
                  <a:cxn ang="0">
                    <a:pos x="807" y="114"/>
                  </a:cxn>
                  <a:cxn ang="0">
                    <a:pos x="837" y="144"/>
                  </a:cxn>
                  <a:cxn ang="0">
                    <a:pos x="861" y="180"/>
                  </a:cxn>
                  <a:cxn ang="0">
                    <a:pos x="873" y="216"/>
                  </a:cxn>
                  <a:cxn ang="0">
                    <a:pos x="879" y="258"/>
                  </a:cxn>
                  <a:cxn ang="0">
                    <a:pos x="873" y="311"/>
                  </a:cxn>
                  <a:cxn ang="0">
                    <a:pos x="843" y="359"/>
                  </a:cxn>
                  <a:cxn ang="0">
                    <a:pos x="807" y="401"/>
                  </a:cxn>
                  <a:cxn ang="0">
                    <a:pos x="753" y="443"/>
                  </a:cxn>
                  <a:cxn ang="0">
                    <a:pos x="694" y="473"/>
                  </a:cxn>
                  <a:cxn ang="0">
                    <a:pos x="622" y="497"/>
                  </a:cxn>
                  <a:cxn ang="0">
                    <a:pos x="538" y="509"/>
                  </a:cxn>
                  <a:cxn ang="0">
                    <a:pos x="455" y="515"/>
                  </a:cxn>
                  <a:cxn ang="0">
                    <a:pos x="371" y="509"/>
                  </a:cxn>
                  <a:cxn ang="0">
                    <a:pos x="287" y="497"/>
                  </a:cxn>
                  <a:cxn ang="0">
                    <a:pos x="215" y="473"/>
                  </a:cxn>
                  <a:cxn ang="0">
                    <a:pos x="156" y="443"/>
                  </a:cxn>
                  <a:cxn ang="0">
                    <a:pos x="102" y="401"/>
                  </a:cxn>
                  <a:cxn ang="0">
                    <a:pos x="66" y="359"/>
                  </a:cxn>
                  <a:cxn ang="0">
                    <a:pos x="36" y="311"/>
                  </a:cxn>
                  <a:cxn ang="0">
                    <a:pos x="30" y="258"/>
                  </a:cxn>
                  <a:cxn ang="0">
                    <a:pos x="36" y="222"/>
                  </a:cxn>
                  <a:cxn ang="0">
                    <a:pos x="48" y="186"/>
                  </a:cxn>
                  <a:cxn ang="0">
                    <a:pos x="66" y="156"/>
                  </a:cxn>
                  <a:cxn ang="0">
                    <a:pos x="90" y="126"/>
                  </a:cxn>
                  <a:cxn ang="0">
                    <a:pos x="66" y="114"/>
                  </a:cxn>
                  <a:cxn ang="0">
                    <a:pos x="36" y="144"/>
                  </a:cxn>
                  <a:cxn ang="0">
                    <a:pos x="18" y="180"/>
                  </a:cxn>
                  <a:cxn ang="0">
                    <a:pos x="6" y="216"/>
                  </a:cxn>
                  <a:cxn ang="0">
                    <a:pos x="0" y="258"/>
                  </a:cxn>
                  <a:cxn ang="0">
                    <a:pos x="12" y="311"/>
                  </a:cxn>
                  <a:cxn ang="0">
                    <a:pos x="36" y="365"/>
                  </a:cxn>
                  <a:cxn ang="0">
                    <a:pos x="78" y="413"/>
                  </a:cxn>
                  <a:cxn ang="0">
                    <a:pos x="132" y="449"/>
                  </a:cxn>
                  <a:cxn ang="0">
                    <a:pos x="203" y="485"/>
                  </a:cxn>
                  <a:cxn ang="0">
                    <a:pos x="275" y="509"/>
                  </a:cxn>
                  <a:cxn ang="0">
                    <a:pos x="365" y="527"/>
                  </a:cxn>
                  <a:cxn ang="0">
                    <a:pos x="455" y="533"/>
                  </a:cxn>
                  <a:cxn ang="0">
                    <a:pos x="544" y="527"/>
                  </a:cxn>
                  <a:cxn ang="0">
                    <a:pos x="634" y="509"/>
                  </a:cxn>
                  <a:cxn ang="0">
                    <a:pos x="712" y="485"/>
                  </a:cxn>
                  <a:cxn ang="0">
                    <a:pos x="777" y="449"/>
                  </a:cxn>
                  <a:cxn ang="0">
                    <a:pos x="831" y="413"/>
                  </a:cxn>
                  <a:cxn ang="0">
                    <a:pos x="873" y="365"/>
                  </a:cxn>
                  <a:cxn ang="0">
                    <a:pos x="897" y="311"/>
                  </a:cxn>
                  <a:cxn ang="0">
                    <a:pos x="909" y="258"/>
                  </a:cxn>
                  <a:cxn ang="0">
                    <a:pos x="903" y="216"/>
                  </a:cxn>
                  <a:cxn ang="0">
                    <a:pos x="885" y="174"/>
                  </a:cxn>
                  <a:cxn ang="0">
                    <a:pos x="861" y="132"/>
                  </a:cxn>
                  <a:cxn ang="0">
                    <a:pos x="825" y="102"/>
                  </a:cxn>
                  <a:cxn ang="0">
                    <a:pos x="783" y="66"/>
                  </a:cxn>
                  <a:cxn ang="0">
                    <a:pos x="735" y="42"/>
                  </a:cxn>
                  <a:cxn ang="0">
                    <a:pos x="616" y="0"/>
                  </a:cxn>
                  <a:cxn ang="0">
                    <a:pos x="616" y="0"/>
                  </a:cxn>
                </a:cxnLst>
                <a:rect l="0" t="0" r="r" b="b"/>
                <a:pathLst>
                  <a:path w="909" h="533">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rotWithShape="0">
                <a:gsLst>
                  <a:gs pos="0">
                    <a:schemeClr val="accent2">
                      <a:gamma/>
                      <a:tint val="96863"/>
                      <a:invGamma/>
                    </a:schemeClr>
                  </a:gs>
                  <a:gs pos="100000">
                    <a:schemeClr val="accent2"/>
                  </a:gs>
                </a:gsLst>
                <a:lin ang="0" scaled="1"/>
              </a:gradFill>
              <a:ln w="9525">
                <a:noFill/>
                <a:round/>
                <a:headEnd/>
                <a:tailEnd/>
              </a:ln>
            </p:spPr>
            <p:txBody>
              <a:bodyPr/>
              <a:lstStyle/>
              <a:p>
                <a:pPr>
                  <a:spcBef>
                    <a:spcPct val="50000"/>
                  </a:spcBef>
                  <a:defRPr/>
                </a:pPr>
                <a:endParaRPr lang="zh-CN" altLang="en-US">
                  <a:latin typeface="Arial" charset="0"/>
                </a:endParaRPr>
              </a:p>
            </p:txBody>
          </p:sp>
          <p:sp>
            <p:nvSpPr>
              <p:cNvPr id="62510" name="Freeform 46"/>
              <p:cNvSpPr>
                <a:spLocks/>
              </p:cNvSpPr>
              <p:nvPr/>
            </p:nvSpPr>
            <p:spPr bwMode="hidden">
              <a:xfrm>
                <a:off x="4564" y="3492"/>
                <a:ext cx="365" cy="66"/>
              </a:xfrm>
              <a:custGeom>
                <a:avLst/>
                <a:gdLst/>
                <a:ahLst/>
                <a:cxnLst>
                  <a:cxn ang="0">
                    <a:pos x="240" y="18"/>
                  </a:cxn>
                  <a:cxn ang="0">
                    <a:pos x="299" y="24"/>
                  </a:cxn>
                  <a:cxn ang="0">
                    <a:pos x="359" y="30"/>
                  </a:cxn>
                  <a:cxn ang="0">
                    <a:pos x="365" y="12"/>
                  </a:cxn>
                  <a:cxn ang="0">
                    <a:pos x="305" y="6"/>
                  </a:cxn>
                  <a:cxn ang="0">
                    <a:pos x="240" y="0"/>
                  </a:cxn>
                  <a:cxn ang="0">
                    <a:pos x="174" y="6"/>
                  </a:cxn>
                  <a:cxn ang="0">
                    <a:pos x="114" y="12"/>
                  </a:cxn>
                  <a:cxn ang="0">
                    <a:pos x="0" y="42"/>
                  </a:cxn>
                  <a:cxn ang="0">
                    <a:pos x="0" y="66"/>
                  </a:cxn>
                  <a:cxn ang="0">
                    <a:pos x="54" y="48"/>
                  </a:cxn>
                  <a:cxn ang="0">
                    <a:pos x="114" y="30"/>
                  </a:cxn>
                  <a:cxn ang="0">
                    <a:pos x="174" y="24"/>
                  </a:cxn>
                  <a:cxn ang="0">
                    <a:pos x="240" y="18"/>
                  </a:cxn>
                  <a:cxn ang="0">
                    <a:pos x="240" y="18"/>
                  </a:cxn>
                </a:cxnLst>
                <a:rect l="0" t="0" r="r" b="b"/>
                <a:pathLst>
                  <a:path w="365" h="66">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511" name="Freeform 47"/>
              <p:cNvSpPr>
                <a:spLocks/>
              </p:cNvSpPr>
              <p:nvPr/>
            </p:nvSpPr>
            <p:spPr bwMode="hidden">
              <a:xfrm>
                <a:off x="4463" y="3558"/>
                <a:ext cx="66" cy="48"/>
              </a:xfrm>
              <a:custGeom>
                <a:avLst/>
                <a:gdLst/>
                <a:ahLst/>
                <a:cxnLst>
                  <a:cxn ang="0">
                    <a:pos x="66" y="18"/>
                  </a:cxn>
                  <a:cxn ang="0">
                    <a:pos x="48" y="0"/>
                  </a:cxn>
                  <a:cxn ang="0">
                    <a:pos x="24" y="12"/>
                  </a:cxn>
                  <a:cxn ang="0">
                    <a:pos x="0" y="30"/>
                  </a:cxn>
                  <a:cxn ang="0">
                    <a:pos x="12" y="48"/>
                  </a:cxn>
                  <a:cxn ang="0">
                    <a:pos x="42" y="30"/>
                  </a:cxn>
                  <a:cxn ang="0">
                    <a:pos x="66" y="18"/>
                  </a:cxn>
                  <a:cxn ang="0">
                    <a:pos x="66" y="18"/>
                  </a:cxn>
                </a:cxnLst>
                <a:rect l="0" t="0" r="r" b="b"/>
                <a:pathLst>
                  <a:path w="66" h="48">
                    <a:moveTo>
                      <a:pt x="66" y="18"/>
                    </a:moveTo>
                    <a:lnTo>
                      <a:pt x="48" y="0"/>
                    </a:lnTo>
                    <a:lnTo>
                      <a:pt x="24" y="12"/>
                    </a:lnTo>
                    <a:lnTo>
                      <a:pt x="0" y="30"/>
                    </a:lnTo>
                    <a:lnTo>
                      <a:pt x="12" y="48"/>
                    </a:lnTo>
                    <a:lnTo>
                      <a:pt x="42" y="30"/>
                    </a:lnTo>
                    <a:lnTo>
                      <a:pt x="66" y="18"/>
                    </a:lnTo>
                    <a:lnTo>
                      <a:pt x="66" y="18"/>
                    </a:lnTo>
                    <a:close/>
                  </a:path>
                </a:pathLst>
              </a:custGeom>
              <a:gradFill rotWithShape="0">
                <a:gsLst>
                  <a:gs pos="0">
                    <a:schemeClr val="accent2">
                      <a:gamma/>
                      <a:tint val="96863"/>
                      <a:invGamma/>
                    </a:schemeClr>
                  </a:gs>
                  <a:gs pos="100000">
                    <a:schemeClr val="accent2"/>
                  </a:gs>
                </a:gsLst>
                <a:lin ang="5400000" scaled="1"/>
              </a:gradFill>
              <a:ln w="9525">
                <a:noFill/>
                <a:round/>
                <a:headEnd/>
                <a:tailEnd/>
              </a:ln>
            </p:spPr>
            <p:txBody>
              <a:bodyPr/>
              <a:lstStyle/>
              <a:p>
                <a:pPr>
                  <a:spcBef>
                    <a:spcPct val="50000"/>
                  </a:spcBef>
                  <a:defRPr/>
                </a:pPr>
                <a:endParaRPr lang="zh-CN" altLang="en-US">
                  <a:latin typeface="Arial" charset="0"/>
                </a:endParaRPr>
              </a:p>
            </p:txBody>
          </p:sp>
          <p:sp>
            <p:nvSpPr>
              <p:cNvPr id="62512" name="Oval 48"/>
              <p:cNvSpPr>
                <a:spLocks noChangeArrowheads="1"/>
              </p:cNvSpPr>
              <p:nvPr/>
            </p:nvSpPr>
            <p:spPr bwMode="hidden">
              <a:xfrm>
                <a:off x="4546" y="3608"/>
                <a:ext cx="518" cy="319"/>
              </a:xfrm>
              <a:prstGeom prst="ellipse">
                <a:avLst/>
              </a:prstGeom>
              <a:gradFill rotWithShape="0">
                <a:gsLst>
                  <a:gs pos="0">
                    <a:schemeClr val="accent2">
                      <a:gamma/>
                      <a:shade val="94118"/>
                      <a:invGamma/>
                    </a:schemeClr>
                  </a:gs>
                  <a:gs pos="100000">
                    <a:schemeClr val="accent2"/>
                  </a:gs>
                </a:gsLst>
                <a:lin ang="0" scaled="1"/>
              </a:gradFill>
              <a:ln w="9525">
                <a:noFill/>
                <a:round/>
                <a:headEnd/>
                <a:tailEnd/>
              </a:ln>
              <a:effectLst/>
            </p:spPr>
            <p:txBody>
              <a:bodyPr/>
              <a:lstStyle/>
              <a:p>
                <a:pPr>
                  <a:spcBef>
                    <a:spcPct val="50000"/>
                  </a:spcBef>
                  <a:defRPr/>
                </a:pPr>
                <a:endParaRPr lang="zh-CN" altLang="en-US">
                  <a:latin typeface="Arial" charset="0"/>
                </a:endParaRPr>
              </a:p>
            </p:txBody>
          </p:sp>
          <p:sp>
            <p:nvSpPr>
              <p:cNvPr id="62513" name="Oval 49"/>
              <p:cNvSpPr>
                <a:spLocks noChangeArrowheads="1"/>
              </p:cNvSpPr>
              <p:nvPr/>
            </p:nvSpPr>
            <p:spPr bwMode="hidden">
              <a:xfrm>
                <a:off x="4578" y="3630"/>
                <a:ext cx="446" cy="271"/>
              </a:xfrm>
              <a:prstGeom prst="ellipse">
                <a:avLst/>
              </a:prstGeom>
              <a:gradFill rotWithShape="0">
                <a:gsLst>
                  <a:gs pos="0">
                    <a:schemeClr val="accent2">
                      <a:gamma/>
                      <a:tint val="9686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514" name="Oval 50"/>
              <p:cNvSpPr>
                <a:spLocks noChangeArrowheads="1"/>
              </p:cNvSpPr>
              <p:nvPr/>
            </p:nvSpPr>
            <p:spPr bwMode="hidden">
              <a:xfrm>
                <a:off x="4610" y="3650"/>
                <a:ext cx="386" cy="233"/>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515" name="Oval 51"/>
              <p:cNvSpPr>
                <a:spLocks noChangeArrowheads="1"/>
              </p:cNvSpPr>
              <p:nvPr/>
            </p:nvSpPr>
            <p:spPr bwMode="hidden">
              <a:xfrm>
                <a:off x="4654" y="3678"/>
                <a:ext cx="298" cy="177"/>
              </a:xfrm>
              <a:prstGeom prst="ellipse">
                <a:avLst/>
              </a:prstGeom>
              <a:gradFill rotWithShape="0">
                <a:gsLst>
                  <a:gs pos="0">
                    <a:schemeClr val="accent2">
                      <a:gamma/>
                      <a:shade val="94118"/>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516" name="Oval 52"/>
              <p:cNvSpPr>
                <a:spLocks noChangeArrowheads="1"/>
              </p:cNvSpPr>
              <p:nvPr/>
            </p:nvSpPr>
            <p:spPr bwMode="hidden">
              <a:xfrm>
                <a:off x="4690" y="3698"/>
                <a:ext cx="222" cy="139"/>
              </a:xfrm>
              <a:prstGeom prst="ellipse">
                <a:avLst/>
              </a:prstGeom>
              <a:gradFill rotWithShape="0">
                <a:gsLst>
                  <a:gs pos="0">
                    <a:schemeClr val="accent2"/>
                  </a:gs>
                  <a:gs pos="100000">
                    <a:schemeClr val="accent2">
                      <a:gamma/>
                      <a:shade val="94118"/>
                      <a:invGamma/>
                    </a:schemeClr>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sp>
            <p:nvSpPr>
              <p:cNvPr id="62517" name="Oval 53"/>
              <p:cNvSpPr>
                <a:spLocks noChangeArrowheads="1"/>
              </p:cNvSpPr>
              <p:nvPr/>
            </p:nvSpPr>
            <p:spPr bwMode="hidden">
              <a:xfrm>
                <a:off x="4738" y="3728"/>
                <a:ext cx="126" cy="81"/>
              </a:xfrm>
              <a:prstGeom prst="ellipse">
                <a:avLst/>
              </a:prstGeom>
              <a:gradFill rotWithShape="0">
                <a:gsLst>
                  <a:gs pos="0">
                    <a:schemeClr val="accent2">
                      <a:gamma/>
                      <a:shade val="96863"/>
                      <a:invGamma/>
                    </a:schemeClr>
                  </a:gs>
                  <a:gs pos="100000">
                    <a:schemeClr val="accent2"/>
                  </a:gs>
                </a:gsLst>
                <a:lin ang="5400000" scaled="1"/>
              </a:gradFill>
              <a:ln w="9525">
                <a:noFill/>
                <a:round/>
                <a:headEnd/>
                <a:tailEnd/>
              </a:ln>
              <a:effectLst/>
            </p:spPr>
            <p:txBody>
              <a:bodyPr/>
              <a:lstStyle/>
              <a:p>
                <a:pPr>
                  <a:spcBef>
                    <a:spcPct val="50000"/>
                  </a:spcBef>
                  <a:defRPr/>
                </a:pPr>
                <a:endParaRPr lang="zh-CN" altLang="en-US">
                  <a:latin typeface="Arial" charset="0"/>
                </a:endParaRPr>
              </a:p>
            </p:txBody>
          </p:sp>
        </p:grpSp>
        <p:grpSp>
          <p:nvGrpSpPr>
            <p:cNvPr id="1036" name="Group 54"/>
            <p:cNvGrpSpPr>
              <a:grpSpLocks/>
            </p:cNvGrpSpPr>
            <p:nvPr userDrawn="1"/>
          </p:nvGrpSpPr>
          <p:grpSpPr bwMode="auto">
            <a:xfrm>
              <a:off x="5280" y="3024"/>
              <a:ext cx="425" cy="258"/>
              <a:chOff x="5280" y="3024"/>
              <a:chExt cx="425" cy="258"/>
            </a:xfrm>
          </p:grpSpPr>
          <p:sp>
            <p:nvSpPr>
              <p:cNvPr id="1037" name="Freeform 55"/>
              <p:cNvSpPr>
                <a:spLocks/>
              </p:cNvSpPr>
              <p:nvPr/>
            </p:nvSpPr>
            <p:spPr bwMode="hidden">
              <a:xfrm>
                <a:off x="5280" y="3186"/>
                <a:ext cx="383" cy="96"/>
              </a:xfrm>
              <a:custGeom>
                <a:avLst/>
                <a:gdLst>
                  <a:gd name="T0" fmla="*/ 220 w 382"/>
                  <a:gd name="T1" fmla="*/ 96 h 96"/>
                  <a:gd name="T2" fmla="*/ 143 w 382"/>
                  <a:gd name="T3" fmla="*/ 90 h 96"/>
                  <a:gd name="T4" fmla="*/ 83 w 382"/>
                  <a:gd name="T5" fmla="*/ 66 h 96"/>
                  <a:gd name="T6" fmla="*/ 35 w 382"/>
                  <a:gd name="T7" fmla="*/ 36 h 96"/>
                  <a:gd name="T8" fmla="*/ 6 w 382"/>
                  <a:gd name="T9" fmla="*/ 0 h 96"/>
                  <a:gd name="T10" fmla="*/ 0 w 382"/>
                  <a:gd name="T11" fmla="*/ 6 h 96"/>
                  <a:gd name="T12" fmla="*/ 29 w 382"/>
                  <a:gd name="T13" fmla="*/ 42 h 96"/>
                  <a:gd name="T14" fmla="*/ 77 w 382"/>
                  <a:gd name="T15" fmla="*/ 72 h 96"/>
                  <a:gd name="T16" fmla="*/ 137 w 382"/>
                  <a:gd name="T17" fmla="*/ 90 h 96"/>
                  <a:gd name="T18" fmla="*/ 220 w 382"/>
                  <a:gd name="T19" fmla="*/ 96 h 96"/>
                  <a:gd name="T20" fmla="*/ 274 w 382"/>
                  <a:gd name="T21" fmla="*/ 90 h 96"/>
                  <a:gd name="T22" fmla="*/ 322 w 382"/>
                  <a:gd name="T23" fmla="*/ 84 h 96"/>
                  <a:gd name="T24" fmla="*/ 363 w 382"/>
                  <a:gd name="T25" fmla="*/ 66 h 96"/>
                  <a:gd name="T26" fmla="*/ 393 w 382"/>
                  <a:gd name="T27" fmla="*/ 42 h 96"/>
                  <a:gd name="T28" fmla="*/ 387 w 382"/>
                  <a:gd name="T29" fmla="*/ 42 h 96"/>
                  <a:gd name="T30" fmla="*/ 357 w 382"/>
                  <a:gd name="T31" fmla="*/ 66 h 96"/>
                  <a:gd name="T32" fmla="*/ 316 w 382"/>
                  <a:gd name="T33" fmla="*/ 78 h 96"/>
                  <a:gd name="T34" fmla="*/ 274 w 382"/>
                  <a:gd name="T35" fmla="*/ 90 h 96"/>
                  <a:gd name="T36" fmla="*/ 220 w 382"/>
                  <a:gd name="T37" fmla="*/ 96 h 96"/>
                  <a:gd name="T38" fmla="*/ 220 w 382"/>
                  <a:gd name="T39" fmla="*/ 96 h 9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382" h="96">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56"/>
              <p:cNvSpPr>
                <a:spLocks/>
              </p:cNvSpPr>
              <p:nvPr/>
            </p:nvSpPr>
            <p:spPr bwMode="hidden">
              <a:xfrm>
                <a:off x="5315" y="3024"/>
                <a:ext cx="258" cy="54"/>
              </a:xfrm>
              <a:custGeom>
                <a:avLst/>
                <a:gdLst>
                  <a:gd name="T0" fmla="*/ 174 w 258"/>
                  <a:gd name="T1" fmla="*/ 0 h 54"/>
                  <a:gd name="T2" fmla="*/ 216 w 258"/>
                  <a:gd name="T3" fmla="*/ 6 h 54"/>
                  <a:gd name="T4" fmla="*/ 258 w 258"/>
                  <a:gd name="T5" fmla="*/ 12 h 54"/>
                  <a:gd name="T6" fmla="*/ 252 w 258"/>
                  <a:gd name="T7" fmla="*/ 6 h 54"/>
                  <a:gd name="T8" fmla="*/ 216 w 258"/>
                  <a:gd name="T9" fmla="*/ 0 h 54"/>
                  <a:gd name="T10" fmla="*/ 174 w 258"/>
                  <a:gd name="T11" fmla="*/ 0 h 54"/>
                  <a:gd name="T12" fmla="*/ 120 w 258"/>
                  <a:gd name="T13" fmla="*/ 6 h 54"/>
                  <a:gd name="T14" fmla="*/ 78 w 258"/>
                  <a:gd name="T15" fmla="*/ 12 h 54"/>
                  <a:gd name="T16" fmla="*/ 36 w 258"/>
                  <a:gd name="T17" fmla="*/ 30 h 54"/>
                  <a:gd name="T18" fmla="*/ 0 w 258"/>
                  <a:gd name="T19" fmla="*/ 48 h 54"/>
                  <a:gd name="T20" fmla="*/ 6 w 258"/>
                  <a:gd name="T21" fmla="*/ 54 h 54"/>
                  <a:gd name="T22" fmla="*/ 36 w 258"/>
                  <a:gd name="T23" fmla="*/ 36 h 54"/>
                  <a:gd name="T24" fmla="*/ 78 w 258"/>
                  <a:gd name="T25" fmla="*/ 18 h 54"/>
                  <a:gd name="T26" fmla="*/ 120 w 258"/>
                  <a:gd name="T27" fmla="*/ 6 h 54"/>
                  <a:gd name="T28" fmla="*/ 174 w 258"/>
                  <a:gd name="T29" fmla="*/ 0 h 54"/>
                  <a:gd name="T30" fmla="*/ 174 w 258"/>
                  <a:gd name="T31" fmla="*/ 0 h 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258" h="54">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9" name="Freeform 57"/>
              <p:cNvSpPr>
                <a:spLocks/>
              </p:cNvSpPr>
              <p:nvPr/>
            </p:nvSpPr>
            <p:spPr bwMode="hidden">
              <a:xfrm>
                <a:off x="5645" y="3066"/>
                <a:ext cx="60" cy="156"/>
              </a:xfrm>
              <a:custGeom>
                <a:avLst/>
                <a:gdLst>
                  <a:gd name="T0" fmla="*/ 54 w 60"/>
                  <a:gd name="T1" fmla="*/ 90 h 156"/>
                  <a:gd name="T2" fmla="*/ 48 w 60"/>
                  <a:gd name="T3" fmla="*/ 126 h 156"/>
                  <a:gd name="T4" fmla="*/ 24 w 60"/>
                  <a:gd name="T5" fmla="*/ 156 h 156"/>
                  <a:gd name="T6" fmla="*/ 30 w 60"/>
                  <a:gd name="T7" fmla="*/ 156 h 156"/>
                  <a:gd name="T8" fmla="*/ 54 w 60"/>
                  <a:gd name="T9" fmla="*/ 126 h 156"/>
                  <a:gd name="T10" fmla="*/ 60 w 60"/>
                  <a:gd name="T11" fmla="*/ 90 h 156"/>
                  <a:gd name="T12" fmla="*/ 54 w 60"/>
                  <a:gd name="T13" fmla="*/ 66 h 156"/>
                  <a:gd name="T14" fmla="*/ 48 w 60"/>
                  <a:gd name="T15" fmla="*/ 42 h 156"/>
                  <a:gd name="T16" fmla="*/ 30 w 60"/>
                  <a:gd name="T17" fmla="*/ 18 h 156"/>
                  <a:gd name="T18" fmla="*/ 6 w 60"/>
                  <a:gd name="T19" fmla="*/ 0 h 156"/>
                  <a:gd name="T20" fmla="*/ 0 w 60"/>
                  <a:gd name="T21" fmla="*/ 6 h 156"/>
                  <a:gd name="T22" fmla="*/ 24 w 60"/>
                  <a:gd name="T23" fmla="*/ 24 h 156"/>
                  <a:gd name="T24" fmla="*/ 42 w 60"/>
                  <a:gd name="T25" fmla="*/ 42 h 156"/>
                  <a:gd name="T26" fmla="*/ 48 w 60"/>
                  <a:gd name="T27" fmla="*/ 66 h 156"/>
                  <a:gd name="T28" fmla="*/ 54 w 60"/>
                  <a:gd name="T29" fmla="*/ 90 h 156"/>
                  <a:gd name="T30" fmla="*/ 54 w 60"/>
                  <a:gd name="T31" fmla="*/ 90 h 15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60" h="156">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0" name="Freeform 58"/>
              <p:cNvSpPr>
                <a:spLocks/>
              </p:cNvSpPr>
              <p:nvPr/>
            </p:nvSpPr>
            <p:spPr bwMode="hidden">
              <a:xfrm>
                <a:off x="5375" y="3246"/>
                <a:ext cx="192" cy="18"/>
              </a:xfrm>
              <a:custGeom>
                <a:avLst/>
                <a:gdLst>
                  <a:gd name="T0" fmla="*/ 114 w 192"/>
                  <a:gd name="T1" fmla="*/ 12 h 18"/>
                  <a:gd name="T2" fmla="*/ 72 w 192"/>
                  <a:gd name="T3" fmla="*/ 6 h 18"/>
                  <a:gd name="T4" fmla="*/ 30 w 192"/>
                  <a:gd name="T5" fmla="*/ 0 h 18"/>
                  <a:gd name="T6" fmla="*/ 0 w 192"/>
                  <a:gd name="T7" fmla="*/ 0 h 18"/>
                  <a:gd name="T8" fmla="*/ 54 w 192"/>
                  <a:gd name="T9" fmla="*/ 12 h 18"/>
                  <a:gd name="T10" fmla="*/ 114 w 192"/>
                  <a:gd name="T11" fmla="*/ 18 h 18"/>
                  <a:gd name="T12" fmla="*/ 156 w 192"/>
                  <a:gd name="T13" fmla="*/ 18 h 18"/>
                  <a:gd name="T14" fmla="*/ 192 w 192"/>
                  <a:gd name="T15" fmla="*/ 12 h 18"/>
                  <a:gd name="T16" fmla="*/ 186 w 192"/>
                  <a:gd name="T17" fmla="*/ 0 h 18"/>
                  <a:gd name="T18" fmla="*/ 150 w 192"/>
                  <a:gd name="T19" fmla="*/ 6 h 18"/>
                  <a:gd name="T20" fmla="*/ 114 w 192"/>
                  <a:gd name="T21" fmla="*/ 12 h 18"/>
                  <a:gd name="T22" fmla="*/ 114 w 192"/>
                  <a:gd name="T23" fmla="*/ 12 h 1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2" h="18">
                    <a:moveTo>
                      <a:pt x="114" y="12"/>
                    </a:moveTo>
                    <a:lnTo>
                      <a:pt x="72" y="6"/>
                    </a:lnTo>
                    <a:lnTo>
                      <a:pt x="30" y="0"/>
                    </a:lnTo>
                    <a:lnTo>
                      <a:pt x="0" y="0"/>
                    </a:lnTo>
                    <a:lnTo>
                      <a:pt x="54" y="12"/>
                    </a:lnTo>
                    <a:lnTo>
                      <a:pt x="114" y="18"/>
                    </a:lnTo>
                    <a:lnTo>
                      <a:pt x="156" y="18"/>
                    </a:lnTo>
                    <a:lnTo>
                      <a:pt x="192" y="12"/>
                    </a:lnTo>
                    <a:lnTo>
                      <a:pt x="186" y="0"/>
                    </a:lnTo>
                    <a:lnTo>
                      <a:pt x="150" y="6"/>
                    </a:lnTo>
                    <a:lnTo>
                      <a:pt x="114" y="12"/>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59"/>
              <p:cNvSpPr>
                <a:spLocks/>
              </p:cNvSpPr>
              <p:nvPr/>
            </p:nvSpPr>
            <p:spPr bwMode="hidden">
              <a:xfrm>
                <a:off x="5304" y="3042"/>
                <a:ext cx="161" cy="186"/>
              </a:xfrm>
              <a:custGeom>
                <a:avLst/>
                <a:gdLst>
                  <a:gd name="T0" fmla="*/ 11 w 161"/>
                  <a:gd name="T1" fmla="*/ 114 h 186"/>
                  <a:gd name="T2" fmla="*/ 17 w 161"/>
                  <a:gd name="T3" fmla="*/ 96 h 186"/>
                  <a:gd name="T4" fmla="*/ 23 w 161"/>
                  <a:gd name="T5" fmla="*/ 78 h 186"/>
                  <a:gd name="T6" fmla="*/ 53 w 161"/>
                  <a:gd name="T7" fmla="*/ 42 h 186"/>
                  <a:gd name="T8" fmla="*/ 101 w 161"/>
                  <a:gd name="T9" fmla="*/ 18 h 186"/>
                  <a:gd name="T10" fmla="*/ 155 w 161"/>
                  <a:gd name="T11" fmla="*/ 6 h 186"/>
                  <a:gd name="T12" fmla="*/ 161 w 161"/>
                  <a:gd name="T13" fmla="*/ 0 h 186"/>
                  <a:gd name="T14" fmla="*/ 95 w 161"/>
                  <a:gd name="T15" fmla="*/ 12 h 186"/>
                  <a:gd name="T16" fmla="*/ 47 w 161"/>
                  <a:gd name="T17" fmla="*/ 36 h 186"/>
                  <a:gd name="T18" fmla="*/ 11 w 161"/>
                  <a:gd name="T19" fmla="*/ 72 h 186"/>
                  <a:gd name="T20" fmla="*/ 5 w 161"/>
                  <a:gd name="T21" fmla="*/ 90 h 186"/>
                  <a:gd name="T22" fmla="*/ 0 w 161"/>
                  <a:gd name="T23" fmla="*/ 114 h 186"/>
                  <a:gd name="T24" fmla="*/ 11 w 161"/>
                  <a:gd name="T25" fmla="*/ 150 h 186"/>
                  <a:gd name="T26" fmla="*/ 23 w 161"/>
                  <a:gd name="T27" fmla="*/ 168 h 186"/>
                  <a:gd name="T28" fmla="*/ 41 w 161"/>
                  <a:gd name="T29" fmla="*/ 186 h 186"/>
                  <a:gd name="T30" fmla="*/ 65 w 161"/>
                  <a:gd name="T31" fmla="*/ 186 h 186"/>
                  <a:gd name="T32" fmla="*/ 41 w 161"/>
                  <a:gd name="T33" fmla="*/ 168 h 186"/>
                  <a:gd name="T34" fmla="*/ 23 w 161"/>
                  <a:gd name="T35" fmla="*/ 150 h 186"/>
                  <a:gd name="T36" fmla="*/ 17 w 161"/>
                  <a:gd name="T37" fmla="*/ 132 h 186"/>
                  <a:gd name="T38" fmla="*/ 11 w 161"/>
                  <a:gd name="T39" fmla="*/ 114 h 186"/>
                  <a:gd name="T40" fmla="*/ 11 w 161"/>
                  <a:gd name="T41" fmla="*/ 114 h 18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161" h="186">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60"/>
              <p:cNvSpPr>
                <a:spLocks/>
              </p:cNvSpPr>
              <p:nvPr/>
            </p:nvSpPr>
            <p:spPr bwMode="hidden">
              <a:xfrm>
                <a:off x="5489" y="3042"/>
                <a:ext cx="186" cy="210"/>
              </a:xfrm>
              <a:custGeom>
                <a:avLst/>
                <a:gdLst>
                  <a:gd name="T0" fmla="*/ 0 w 185"/>
                  <a:gd name="T1" fmla="*/ 6 h 210"/>
                  <a:gd name="T2" fmla="*/ 66 w 185"/>
                  <a:gd name="T3" fmla="*/ 12 h 210"/>
                  <a:gd name="T4" fmla="*/ 130 w 185"/>
                  <a:gd name="T5" fmla="*/ 36 h 210"/>
                  <a:gd name="T6" fmla="*/ 166 w 185"/>
                  <a:gd name="T7" fmla="*/ 72 h 210"/>
                  <a:gd name="T8" fmla="*/ 172 w 185"/>
                  <a:gd name="T9" fmla="*/ 90 h 210"/>
                  <a:gd name="T10" fmla="*/ 178 w 185"/>
                  <a:gd name="T11" fmla="*/ 114 h 210"/>
                  <a:gd name="T12" fmla="*/ 172 w 185"/>
                  <a:gd name="T13" fmla="*/ 138 h 210"/>
                  <a:gd name="T14" fmla="*/ 160 w 185"/>
                  <a:gd name="T15" fmla="*/ 162 h 210"/>
                  <a:gd name="T16" fmla="*/ 130 w 185"/>
                  <a:gd name="T17" fmla="*/ 180 h 210"/>
                  <a:gd name="T18" fmla="*/ 90 w 185"/>
                  <a:gd name="T19" fmla="*/ 198 h 210"/>
                  <a:gd name="T20" fmla="*/ 107 w 185"/>
                  <a:gd name="T21" fmla="*/ 210 h 210"/>
                  <a:gd name="T22" fmla="*/ 142 w 185"/>
                  <a:gd name="T23" fmla="*/ 192 h 210"/>
                  <a:gd name="T24" fmla="*/ 172 w 185"/>
                  <a:gd name="T25" fmla="*/ 168 h 210"/>
                  <a:gd name="T26" fmla="*/ 190 w 185"/>
                  <a:gd name="T27" fmla="*/ 144 h 210"/>
                  <a:gd name="T28" fmla="*/ 196 w 185"/>
                  <a:gd name="T29" fmla="*/ 114 h 210"/>
                  <a:gd name="T30" fmla="*/ 190 w 185"/>
                  <a:gd name="T31" fmla="*/ 90 h 210"/>
                  <a:gd name="T32" fmla="*/ 184 w 185"/>
                  <a:gd name="T33" fmla="*/ 66 h 210"/>
                  <a:gd name="T34" fmla="*/ 166 w 185"/>
                  <a:gd name="T35" fmla="*/ 48 h 210"/>
                  <a:gd name="T36" fmla="*/ 142 w 185"/>
                  <a:gd name="T37" fmla="*/ 30 h 210"/>
                  <a:gd name="T38" fmla="*/ 72 w 185"/>
                  <a:gd name="T39" fmla="*/ 6 h 210"/>
                  <a:gd name="T40" fmla="*/ 0 w 185"/>
                  <a:gd name="T41" fmla="*/ 0 h 210"/>
                  <a:gd name="T42" fmla="*/ 0 w 185"/>
                  <a:gd name="T43" fmla="*/ 6 h 210"/>
                  <a:gd name="T44" fmla="*/ 0 w 185"/>
                  <a:gd name="T45" fmla="*/ 6 h 210"/>
                  <a:gd name="T46" fmla="*/ 0 w 185"/>
                  <a:gd name="T47" fmla="*/ 6 h 210"/>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85" h="210">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close/>
                  </a:path>
                </a:pathLst>
              </a:cu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61"/>
              <p:cNvSpPr>
                <a:spLocks noEditPoints="1"/>
              </p:cNvSpPr>
              <p:nvPr/>
            </p:nvSpPr>
            <p:spPr bwMode="hidden">
              <a:xfrm>
                <a:off x="5345" y="3058"/>
                <a:ext cx="299" cy="186"/>
              </a:xfrm>
              <a:custGeom>
                <a:avLst/>
                <a:gdLst>
                  <a:gd name="T0" fmla="*/ 150 w 299"/>
                  <a:gd name="T1" fmla="*/ 0 h 186"/>
                  <a:gd name="T2" fmla="*/ 90 w 299"/>
                  <a:gd name="T3" fmla="*/ 6 h 186"/>
                  <a:gd name="T4" fmla="*/ 42 w 299"/>
                  <a:gd name="T5" fmla="*/ 30 h 186"/>
                  <a:gd name="T6" fmla="*/ 12 w 299"/>
                  <a:gd name="T7" fmla="*/ 54 h 186"/>
                  <a:gd name="T8" fmla="*/ 6 w 299"/>
                  <a:gd name="T9" fmla="*/ 72 h 186"/>
                  <a:gd name="T10" fmla="*/ 0 w 299"/>
                  <a:gd name="T11" fmla="*/ 90 h 186"/>
                  <a:gd name="T12" fmla="*/ 6 w 299"/>
                  <a:gd name="T13" fmla="*/ 108 h 186"/>
                  <a:gd name="T14" fmla="*/ 12 w 299"/>
                  <a:gd name="T15" fmla="*/ 126 h 186"/>
                  <a:gd name="T16" fmla="*/ 42 w 299"/>
                  <a:gd name="T17" fmla="*/ 156 h 186"/>
                  <a:gd name="T18" fmla="*/ 90 w 299"/>
                  <a:gd name="T19" fmla="*/ 180 h 186"/>
                  <a:gd name="T20" fmla="*/ 150 w 299"/>
                  <a:gd name="T21" fmla="*/ 186 h 186"/>
                  <a:gd name="T22" fmla="*/ 209 w 299"/>
                  <a:gd name="T23" fmla="*/ 180 h 186"/>
                  <a:gd name="T24" fmla="*/ 257 w 299"/>
                  <a:gd name="T25" fmla="*/ 156 h 186"/>
                  <a:gd name="T26" fmla="*/ 287 w 299"/>
                  <a:gd name="T27" fmla="*/ 126 h 186"/>
                  <a:gd name="T28" fmla="*/ 299 w 299"/>
                  <a:gd name="T29" fmla="*/ 108 h 186"/>
                  <a:gd name="T30" fmla="*/ 299 w 299"/>
                  <a:gd name="T31" fmla="*/ 90 h 186"/>
                  <a:gd name="T32" fmla="*/ 299 w 299"/>
                  <a:gd name="T33" fmla="*/ 72 h 186"/>
                  <a:gd name="T34" fmla="*/ 287 w 299"/>
                  <a:gd name="T35" fmla="*/ 54 h 186"/>
                  <a:gd name="T36" fmla="*/ 257 w 299"/>
                  <a:gd name="T37" fmla="*/ 30 h 186"/>
                  <a:gd name="T38" fmla="*/ 209 w 299"/>
                  <a:gd name="T39" fmla="*/ 6 h 186"/>
                  <a:gd name="T40" fmla="*/ 150 w 299"/>
                  <a:gd name="T41" fmla="*/ 0 h 186"/>
                  <a:gd name="T42" fmla="*/ 150 w 299"/>
                  <a:gd name="T43" fmla="*/ 0 h 186"/>
                  <a:gd name="T44" fmla="*/ 150 w 299"/>
                  <a:gd name="T45" fmla="*/ 180 h 186"/>
                  <a:gd name="T46" fmla="*/ 96 w 299"/>
                  <a:gd name="T47" fmla="*/ 174 h 186"/>
                  <a:gd name="T48" fmla="*/ 48 w 299"/>
                  <a:gd name="T49" fmla="*/ 156 h 186"/>
                  <a:gd name="T50" fmla="*/ 18 w 299"/>
                  <a:gd name="T51" fmla="*/ 126 h 186"/>
                  <a:gd name="T52" fmla="*/ 12 w 299"/>
                  <a:gd name="T53" fmla="*/ 108 h 186"/>
                  <a:gd name="T54" fmla="*/ 6 w 299"/>
                  <a:gd name="T55" fmla="*/ 90 h 186"/>
                  <a:gd name="T56" fmla="*/ 12 w 299"/>
                  <a:gd name="T57" fmla="*/ 72 h 186"/>
                  <a:gd name="T58" fmla="*/ 18 w 299"/>
                  <a:gd name="T59" fmla="*/ 54 h 186"/>
                  <a:gd name="T60" fmla="*/ 48 w 299"/>
                  <a:gd name="T61" fmla="*/ 30 h 186"/>
                  <a:gd name="T62" fmla="*/ 96 w 299"/>
                  <a:gd name="T63" fmla="*/ 12 h 186"/>
                  <a:gd name="T64" fmla="*/ 150 w 299"/>
                  <a:gd name="T65" fmla="*/ 6 h 186"/>
                  <a:gd name="T66" fmla="*/ 203 w 299"/>
                  <a:gd name="T67" fmla="*/ 12 h 186"/>
                  <a:gd name="T68" fmla="*/ 251 w 299"/>
                  <a:gd name="T69" fmla="*/ 30 h 186"/>
                  <a:gd name="T70" fmla="*/ 281 w 299"/>
                  <a:gd name="T71" fmla="*/ 54 h 186"/>
                  <a:gd name="T72" fmla="*/ 293 w 299"/>
                  <a:gd name="T73" fmla="*/ 72 h 186"/>
                  <a:gd name="T74" fmla="*/ 293 w 299"/>
                  <a:gd name="T75" fmla="*/ 90 h 186"/>
                  <a:gd name="T76" fmla="*/ 293 w 299"/>
                  <a:gd name="T77" fmla="*/ 108 h 186"/>
                  <a:gd name="T78" fmla="*/ 281 w 299"/>
                  <a:gd name="T79" fmla="*/ 126 h 186"/>
                  <a:gd name="T80" fmla="*/ 251 w 299"/>
                  <a:gd name="T81" fmla="*/ 156 h 186"/>
                  <a:gd name="T82" fmla="*/ 203 w 299"/>
                  <a:gd name="T83" fmla="*/ 174 h 186"/>
                  <a:gd name="T84" fmla="*/ 150 w 299"/>
                  <a:gd name="T85" fmla="*/ 180 h 186"/>
                  <a:gd name="T86" fmla="*/ 150 w 299"/>
                  <a:gd name="T87" fmla="*/ 180 h 18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299" h="186">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close/>
                  </a:path>
                </a:pathLst>
              </a:cu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44" name="Group 62"/>
              <p:cNvGrpSpPr>
                <a:grpSpLocks/>
              </p:cNvGrpSpPr>
              <p:nvPr/>
            </p:nvGrpSpPr>
            <p:grpSpPr bwMode="auto">
              <a:xfrm>
                <a:off x="5381" y="3085"/>
                <a:ext cx="227" cy="132"/>
                <a:chOff x="5381" y="3085"/>
                <a:chExt cx="227" cy="132"/>
              </a:xfrm>
            </p:grpSpPr>
            <p:sp>
              <p:nvSpPr>
                <p:cNvPr id="1045" name="Oval 63"/>
                <p:cNvSpPr>
                  <a:spLocks noChangeArrowheads="1"/>
                </p:cNvSpPr>
                <p:nvPr userDrawn="1"/>
              </p:nvSpPr>
              <p:spPr bwMode="hidden">
                <a:xfrm>
                  <a:off x="5381" y="3085"/>
                  <a:ext cx="227" cy="13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p>
              </p:txBody>
            </p:sp>
            <p:sp>
              <p:nvSpPr>
                <p:cNvPr id="1046" name="Oval 64"/>
                <p:cNvSpPr>
                  <a:spLocks noChangeArrowheads="1"/>
                </p:cNvSpPr>
                <p:nvPr userDrawn="1"/>
              </p:nvSpPr>
              <p:spPr bwMode="hidden">
                <a:xfrm>
                  <a:off x="5403" y="3099"/>
                  <a:ext cx="182" cy="102"/>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p>
              </p:txBody>
            </p:sp>
            <p:sp>
              <p:nvSpPr>
                <p:cNvPr id="1047" name="Oval 65"/>
                <p:cNvSpPr>
                  <a:spLocks noChangeArrowheads="1"/>
                </p:cNvSpPr>
                <p:nvPr userDrawn="1"/>
              </p:nvSpPr>
              <p:spPr bwMode="hidden">
                <a:xfrm>
                  <a:off x="5431" y="3109"/>
                  <a:ext cx="125" cy="82"/>
                </a:xfrm>
                <a:prstGeom prst="ellipse">
                  <a:avLst/>
                </a:prstGeom>
                <a:gradFill rotWithShape="0">
                  <a:gsLst>
                    <a:gs pos="0">
                      <a:schemeClr val="bg1"/>
                    </a:gs>
                    <a:gs pos="100000">
                      <a:schemeClr val="accent2"/>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p>
              </p:txBody>
            </p:sp>
            <p:sp>
              <p:nvSpPr>
                <p:cNvPr id="1048" name="Oval 66"/>
                <p:cNvSpPr>
                  <a:spLocks noChangeArrowheads="1"/>
                </p:cNvSpPr>
                <p:nvPr userDrawn="1"/>
              </p:nvSpPr>
              <p:spPr bwMode="hidden">
                <a:xfrm>
                  <a:off x="5458" y="3125"/>
                  <a:ext cx="73" cy="47"/>
                </a:xfrm>
                <a:prstGeom prst="ellipse">
                  <a:avLst/>
                </a:prstGeom>
                <a:gradFill rotWithShape="0">
                  <a:gsLst>
                    <a:gs pos="0">
                      <a:schemeClr val="accent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defRPr/>
                  </a:pPr>
                  <a:endParaRPr lang="zh-CN" altLang="en-US" smtClean="0"/>
                </a:p>
              </p:txBody>
            </p:sp>
          </p:grpSp>
        </p:grpSp>
      </p:grpSp>
      <p:sp>
        <p:nvSpPr>
          <p:cNvPr id="62531" name="Rectangle 67"/>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ltLang="zh-CN" smtClean="0"/>
              <a:t>Click to edit Master title style</a:t>
            </a:r>
          </a:p>
        </p:txBody>
      </p:sp>
      <p:sp>
        <p:nvSpPr>
          <p:cNvPr id="62532" name="Rectangle 68"/>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p>
        </p:txBody>
      </p:sp>
      <p:sp>
        <p:nvSpPr>
          <p:cNvPr id="62534" name="Rectangle 70"/>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spcBef>
                <a:spcPct val="0"/>
              </a:spcBef>
              <a:defRPr sz="1400">
                <a:effectLst>
                  <a:outerShdw blurRad="38100" dist="38100" dir="2700000" algn="tl">
                    <a:srgbClr val="000000"/>
                  </a:outerShdw>
                </a:effectLst>
                <a:latin typeface="Arial" charset="0"/>
                <a:ea typeface="宋体" pitchFamily="2" charset="-122"/>
                <a:cs typeface="+mn-cs"/>
              </a:defRPr>
            </a:lvl1pPr>
          </a:lstStyle>
          <a:p>
            <a:pPr>
              <a:defRPr/>
            </a:pPr>
            <a:endParaRPr lang="en-US" altLang="zh-CN"/>
          </a:p>
        </p:txBody>
      </p:sp>
      <p:sp>
        <p:nvSpPr>
          <p:cNvPr id="62535" name="Rectangle 71"/>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spcBef>
                <a:spcPct val="0"/>
              </a:spcBef>
              <a:defRPr sz="1400">
                <a:effectLst>
                  <a:outerShdw blurRad="38100" dist="38100" dir="2700000" algn="tl">
                    <a:srgbClr val="000000"/>
                  </a:outerShdw>
                </a:effectLst>
              </a:defRPr>
            </a:lvl1pPr>
          </a:lstStyle>
          <a:p>
            <a:pPr>
              <a:defRPr/>
            </a:pPr>
            <a:fld id="{E5283D2A-8D03-47CA-B710-206472818FE6}"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998" r:id="rId1"/>
    <p:sldLayoutId id="2147483983" r:id="rId2"/>
    <p:sldLayoutId id="2147483984" r:id="rId3"/>
    <p:sldLayoutId id="2147483985" r:id="rId4"/>
    <p:sldLayoutId id="2147483986" r:id="rId5"/>
    <p:sldLayoutId id="2147483987" r:id="rId6"/>
    <p:sldLayoutId id="2147483988" r:id="rId7"/>
    <p:sldLayoutId id="2147483989" r:id="rId8"/>
    <p:sldLayoutId id="2147483990" r:id="rId9"/>
    <p:sldLayoutId id="2147483991" r:id="rId10"/>
    <p:sldLayoutId id="2147483992" r:id="rId11"/>
    <p:sldLayoutId id="2147483993" r:id="rId12"/>
    <p:sldLayoutId id="2147483994" r:id="rId13"/>
    <p:sldLayoutId id="2147483995" r:id="rId14"/>
    <p:sldLayoutId id="2147483996" r:id="rId15"/>
    <p:sldLayoutId id="2147483997" r:id="rId16"/>
  </p:sldLayoutIdLst>
  <p:timing>
    <p:tnLst>
      <p:par>
        <p:cTn id="1" dur="indefinite" restart="never" nodeType="tmRoot"/>
      </p:par>
    </p:tnLst>
  </p:timing>
  <p:hf hdr="0" ftr="0" dt="0"/>
  <p:txStyles>
    <p:titleStyle>
      <a:lvl1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mj-lt"/>
          <a:ea typeface="宋体" charset="0"/>
          <a:cs typeface="宋体" charset="0"/>
        </a:defRPr>
      </a:lvl1pPr>
      <a:lvl2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2pPr>
      <a:lvl3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3pPr>
      <a:lvl4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4pPr>
      <a:lvl5pPr algn="ctr" rtl="0" eaLnBrk="0" fontAlgn="base" hangingPunct="0">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0"/>
          <a:cs typeface="宋体"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rgbClr val="FFCC66"/>
        </a:buClr>
        <a:buSzPct val="125000"/>
        <a:buChar char="•"/>
        <a:defRPr kumimoji="1" sz="3200">
          <a:solidFill>
            <a:schemeClr val="tx1"/>
          </a:solidFill>
          <a:effectLst>
            <a:outerShdw blurRad="38100" dist="38100" dir="2700000" algn="tl">
              <a:srgbClr val="000000"/>
            </a:outerShdw>
          </a:effectLst>
          <a:latin typeface="+mn-lt"/>
          <a:ea typeface="宋体" charset="0"/>
          <a:cs typeface="宋体" charset="0"/>
        </a:defRPr>
      </a:lvl1pPr>
      <a:lvl2pPr marL="742950" indent="-285750" algn="l" rtl="0" eaLnBrk="0" fontAlgn="base" hangingPunct="0">
        <a:spcBef>
          <a:spcPct val="20000"/>
        </a:spcBef>
        <a:spcAft>
          <a:spcPct val="0"/>
        </a:spcAft>
        <a:buClr>
          <a:srgbClr val="FFCC66"/>
        </a:buClr>
        <a:buSzPct val="125000"/>
        <a:buChar char="•"/>
        <a:defRPr kumimoji="1" sz="2800">
          <a:solidFill>
            <a:schemeClr val="tx1"/>
          </a:solidFill>
          <a:effectLst>
            <a:outerShdw blurRad="38100" dist="38100" dir="2700000" algn="tl">
              <a:srgbClr val="000000"/>
            </a:outerShdw>
          </a:effectLst>
          <a:latin typeface="+mn-lt"/>
          <a:ea typeface="宋体" charset="0"/>
        </a:defRPr>
      </a:lvl2pPr>
      <a:lvl3pPr marL="1143000" indent="-228600" algn="l" rtl="0" eaLnBrk="0" fontAlgn="base" hangingPunct="0">
        <a:spcBef>
          <a:spcPct val="20000"/>
        </a:spcBef>
        <a:spcAft>
          <a:spcPct val="0"/>
        </a:spcAft>
        <a:buClr>
          <a:srgbClr val="FFCC66"/>
        </a:buClr>
        <a:buSzPct val="125000"/>
        <a:buChar char="•"/>
        <a:defRPr kumimoji="1" sz="2400">
          <a:solidFill>
            <a:schemeClr val="tx1"/>
          </a:solidFill>
          <a:effectLst>
            <a:outerShdw blurRad="38100" dist="38100" dir="2700000" algn="tl">
              <a:srgbClr val="000000"/>
            </a:outerShdw>
          </a:effectLst>
          <a:latin typeface="+mn-lt"/>
          <a:ea typeface="宋体" charset="0"/>
        </a:defRPr>
      </a:lvl3pPr>
      <a:lvl4pPr marL="1600200" indent="-228600" algn="l" rtl="0" eaLnBrk="0" fontAlgn="base" hangingPunct="0">
        <a:spcBef>
          <a:spcPct val="20000"/>
        </a:spcBef>
        <a:spcAft>
          <a:spcPct val="0"/>
        </a:spcAft>
        <a:buClr>
          <a:srgbClr val="FFCC66"/>
        </a:buClr>
        <a:buSzPct val="125000"/>
        <a:buChar char="•"/>
        <a:defRPr kumimoji="1" sz="2000">
          <a:solidFill>
            <a:schemeClr val="tx1"/>
          </a:solidFill>
          <a:effectLst>
            <a:outerShdw blurRad="38100" dist="38100" dir="2700000" algn="tl">
              <a:srgbClr val="000000"/>
            </a:outerShdw>
          </a:effectLst>
          <a:latin typeface="+mn-lt"/>
          <a:ea typeface="宋体" charset="0"/>
        </a:defRPr>
      </a:lvl4pPr>
      <a:lvl5pPr marL="2057400" indent="-228600" algn="l" rtl="0" eaLnBrk="0" fontAlgn="base" hangingPunct="0">
        <a:spcBef>
          <a:spcPct val="20000"/>
        </a:spcBef>
        <a:spcAft>
          <a:spcPct val="0"/>
        </a:spcAft>
        <a:buClr>
          <a:srgbClr val="FFCC66"/>
        </a:buClr>
        <a:buSzPct val="125000"/>
        <a:buChar char="•"/>
        <a:defRPr kumimoji="1" sz="2000">
          <a:solidFill>
            <a:schemeClr val="tx1"/>
          </a:solidFill>
          <a:effectLst>
            <a:outerShdw blurRad="38100" dist="38100" dir="2700000" algn="tl">
              <a:srgbClr val="000000"/>
            </a:outerShdw>
          </a:effectLst>
          <a:latin typeface="+mn-lt"/>
          <a:ea typeface="宋体" charset="0"/>
        </a:defRPr>
      </a:lvl5pPr>
      <a:lvl6pPr marL="2514600" indent="-228600" algn="l" rtl="0" fontAlgn="base">
        <a:spcBef>
          <a:spcPct val="20000"/>
        </a:spcBef>
        <a:spcAft>
          <a:spcPct val="0"/>
        </a:spcAft>
        <a:buClr>
          <a:srgbClr val="FFCC66"/>
        </a:buClr>
        <a:buSzPct val="125000"/>
        <a:buChar char="•"/>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rgbClr val="FFCC66"/>
        </a:buClr>
        <a:buSzPct val="125000"/>
        <a:buChar char="•"/>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rgbClr val="FFCC66"/>
        </a:buClr>
        <a:buSzPct val="125000"/>
        <a:buChar char="•"/>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rgbClr val="FFCC66"/>
        </a:buClr>
        <a:buSzPct val="125000"/>
        <a:buChar char="•"/>
        <a:defRPr sz="2000">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4.emf"/><Relationship Id="rId5" Type="http://schemas.openxmlformats.org/officeDocument/2006/relationships/oleObject" Target="../embeddings/oleObject4.bin"/><Relationship Id="rId10" Type="http://schemas.openxmlformats.org/officeDocument/2006/relationships/image" Target="../media/image27.png"/><Relationship Id="rId4" Type="http://schemas.openxmlformats.org/officeDocument/2006/relationships/image" Target="../media/image23.emf"/><Relationship Id="rId9"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oleObject" Target="../embeddings/oleObject6.bin"/><Relationship Id="rId7" Type="http://schemas.openxmlformats.org/officeDocument/2006/relationships/image" Target="../media/image30.png"/><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image" Target="../media/image29.png"/><Relationship Id="rId5" Type="http://schemas.openxmlformats.org/officeDocument/2006/relationships/image" Target="../media/image28.png"/><Relationship Id="rId10" Type="http://schemas.openxmlformats.org/officeDocument/2006/relationships/image" Target="../media/image33.png"/><Relationship Id="rId4" Type="http://schemas.openxmlformats.org/officeDocument/2006/relationships/image" Target="../media/image27.emf"/><Relationship Id="rId9" Type="http://schemas.openxmlformats.org/officeDocument/2006/relationships/image" Target="../media/image32.png"/></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37.png"/><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emf"/></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oleObject" Target="../embeddings/oleObject8.bin"/><Relationship Id="rId7" Type="http://schemas.openxmlformats.org/officeDocument/2006/relationships/image" Target="../media/image41.png"/><Relationship Id="rId2" Type="http://schemas.openxmlformats.org/officeDocument/2006/relationships/slideLayout" Target="../slideLayouts/slideLayout6.xml"/><Relationship Id="rId1" Type="http://schemas.openxmlformats.org/officeDocument/2006/relationships/vmlDrawing" Target="../drawings/vmlDrawing5.v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emf"/></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png"/><Relationship Id="rId1" Type="http://schemas.openxmlformats.org/officeDocument/2006/relationships/slideLayout" Target="../slideLayouts/slideLayout7.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4.png"/></Relationships>
</file>

<file path=ppt/slides/_rels/slide2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 Id="rId6" Type="http://schemas.openxmlformats.org/officeDocument/2006/relationships/image" Target="../media/image54.png"/><Relationship Id="rId5" Type="http://schemas.openxmlformats.org/officeDocument/2006/relationships/image" Target="../media/image52.png"/><Relationship Id="rId4" Type="http://schemas.openxmlformats.org/officeDocument/2006/relationships/image" Target="../media/image49.png"/></Relationships>
</file>

<file path=ppt/slides/_rels/slide2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12.xml"/><Relationship Id="rId5" Type="http://schemas.openxmlformats.org/officeDocument/2006/relationships/image" Target="../media/image57.png"/><Relationship Id="rId4" Type="http://schemas.openxmlformats.org/officeDocument/2006/relationships/image" Target="../media/image53.png"/></Relationships>
</file>

<file path=ppt/slides/_rels/slide2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image" Target="../media/image6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62.png"/><Relationship Id="rId1" Type="http://schemas.openxmlformats.org/officeDocument/2006/relationships/slideLayout" Target="../slideLayouts/slideLayout12.xml"/><Relationship Id="rId5" Type="http://schemas.openxmlformats.org/officeDocument/2006/relationships/image" Target="../media/image61.png"/><Relationship Id="rId4" Type="http://schemas.openxmlformats.org/officeDocument/2006/relationships/image" Target="../media/image6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54.wmf"/><Relationship Id="rId4" Type="http://schemas.openxmlformats.org/officeDocument/2006/relationships/oleObject" Target="../embeddings/oleObject9.bin"/></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65.png"/><Relationship Id="rId5" Type="http://schemas.openxmlformats.org/officeDocument/2006/relationships/oleObject" Target="../embeddings/oleObject11.bin"/><Relationship Id="rId4" Type="http://schemas.openxmlformats.org/officeDocument/2006/relationships/image" Target="../media/image56.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oleObject" Target="../embeddings/oleObject12.bin"/><Relationship Id="rId7" Type="http://schemas.openxmlformats.org/officeDocument/2006/relationships/oleObject" Target="../embeddings/oleObject15.bin"/><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image" Target="../media/image57.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16.bin"/><Relationship Id="rId7" Type="http://schemas.openxmlformats.org/officeDocument/2006/relationships/oleObject" Target="../embeddings/oleObject18.bin"/><Relationship Id="rId2" Type="http://schemas.openxmlformats.org/officeDocument/2006/relationships/slideLayout" Target="../slideLayouts/slideLayout7.xml"/><Relationship Id="rId1" Type="http://schemas.openxmlformats.org/officeDocument/2006/relationships/vmlDrawing" Target="../drawings/vmlDrawing9.vml"/><Relationship Id="rId6" Type="http://schemas.openxmlformats.org/officeDocument/2006/relationships/image" Target="../media/image65.wmf"/><Relationship Id="rId11" Type="http://schemas.openxmlformats.org/officeDocument/2006/relationships/image" Target="../media/image68.png"/><Relationship Id="rId5" Type="http://schemas.openxmlformats.org/officeDocument/2006/relationships/oleObject" Target="../embeddings/oleObject17.bin"/><Relationship Id="rId10" Type="http://schemas.openxmlformats.org/officeDocument/2006/relationships/image" Target="../media/image67.wmf"/><Relationship Id="rId4" Type="http://schemas.openxmlformats.org/officeDocument/2006/relationships/image" Target="../media/image64.wmf"/><Relationship Id="rId9" Type="http://schemas.openxmlformats.org/officeDocument/2006/relationships/oleObject" Target="../embeddings/oleObject19.bin"/></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Layout" Target="../slideLayouts/slideLayout7.xml"/><Relationship Id="rId1" Type="http://schemas.openxmlformats.org/officeDocument/2006/relationships/vmlDrawing" Target="../drawings/vmlDrawing10.vml"/><Relationship Id="rId4" Type="http://schemas.openxmlformats.org/officeDocument/2006/relationships/image" Target="../media/image69.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image" Target="../media/image7.emf"/><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8" Type="http://schemas.openxmlformats.org/officeDocument/2006/relationships/image" Target="../media/image73.e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7.xml"/><Relationship Id="rId1" Type="http://schemas.openxmlformats.org/officeDocument/2006/relationships/vmlDrawing" Target="../drawings/vmlDrawing11.vml"/><Relationship Id="rId6" Type="http://schemas.openxmlformats.org/officeDocument/2006/relationships/image" Target="../media/image72.emf"/><Relationship Id="rId5" Type="http://schemas.openxmlformats.org/officeDocument/2006/relationships/oleObject" Target="../embeddings/oleObject22.bin"/><Relationship Id="rId10" Type="http://schemas.openxmlformats.org/officeDocument/2006/relationships/image" Target="../media/image74.emf"/><Relationship Id="rId4" Type="http://schemas.openxmlformats.org/officeDocument/2006/relationships/image" Target="../media/image71.emf"/><Relationship Id="rId9" Type="http://schemas.openxmlformats.org/officeDocument/2006/relationships/oleObject" Target="../embeddings/oleObject24.bin"/></Relationships>
</file>

<file path=ppt/slides/_rels/slide43.xml.rels><?xml version="1.0" encoding="UTF-8" standalone="yes"?>
<Relationships xmlns="http://schemas.openxmlformats.org/package/2006/relationships"><Relationship Id="rId8" Type="http://schemas.openxmlformats.org/officeDocument/2006/relationships/image" Target="../media/image77.emf"/><Relationship Id="rId13" Type="http://schemas.openxmlformats.org/officeDocument/2006/relationships/oleObject" Target="../embeddings/oleObject30.bin"/><Relationship Id="rId18" Type="http://schemas.openxmlformats.org/officeDocument/2006/relationships/image" Target="../media/image82.emf"/><Relationship Id="rId3" Type="http://schemas.openxmlformats.org/officeDocument/2006/relationships/oleObject" Target="../embeddings/oleObject25.bin"/><Relationship Id="rId21" Type="http://schemas.openxmlformats.org/officeDocument/2006/relationships/oleObject" Target="../embeddings/oleObject34.bin"/><Relationship Id="rId7" Type="http://schemas.openxmlformats.org/officeDocument/2006/relationships/oleObject" Target="../embeddings/oleObject27.bin"/><Relationship Id="rId12" Type="http://schemas.openxmlformats.org/officeDocument/2006/relationships/image" Target="../media/image79.emf"/><Relationship Id="rId17" Type="http://schemas.openxmlformats.org/officeDocument/2006/relationships/oleObject" Target="../embeddings/oleObject32.bin"/><Relationship Id="rId2" Type="http://schemas.openxmlformats.org/officeDocument/2006/relationships/slideLayout" Target="../slideLayouts/slideLayout7.xml"/><Relationship Id="rId16" Type="http://schemas.openxmlformats.org/officeDocument/2006/relationships/image" Target="../media/image81.emf"/><Relationship Id="rId20" Type="http://schemas.openxmlformats.org/officeDocument/2006/relationships/image" Target="../media/image83.emf"/><Relationship Id="rId1" Type="http://schemas.openxmlformats.org/officeDocument/2006/relationships/vmlDrawing" Target="../drawings/vmlDrawing12.vml"/><Relationship Id="rId6" Type="http://schemas.openxmlformats.org/officeDocument/2006/relationships/image" Target="../media/image76.emf"/><Relationship Id="rId11" Type="http://schemas.openxmlformats.org/officeDocument/2006/relationships/oleObject" Target="../embeddings/oleObject29.bin"/><Relationship Id="rId5" Type="http://schemas.openxmlformats.org/officeDocument/2006/relationships/oleObject" Target="../embeddings/oleObject26.bin"/><Relationship Id="rId15" Type="http://schemas.openxmlformats.org/officeDocument/2006/relationships/oleObject" Target="../embeddings/oleObject31.bin"/><Relationship Id="rId10" Type="http://schemas.openxmlformats.org/officeDocument/2006/relationships/image" Target="../media/image78.emf"/><Relationship Id="rId19" Type="http://schemas.openxmlformats.org/officeDocument/2006/relationships/oleObject" Target="../embeddings/oleObject33.bin"/><Relationship Id="rId4" Type="http://schemas.openxmlformats.org/officeDocument/2006/relationships/image" Target="../media/image75.emf"/><Relationship Id="rId9" Type="http://schemas.openxmlformats.org/officeDocument/2006/relationships/oleObject" Target="../embeddings/oleObject28.bin"/><Relationship Id="rId14" Type="http://schemas.openxmlformats.org/officeDocument/2006/relationships/image" Target="../media/image80.emf"/><Relationship Id="rId22" Type="http://schemas.openxmlformats.org/officeDocument/2006/relationships/image" Target="../media/image84.emf"/></Relationships>
</file>

<file path=ppt/slides/_rels/slide44.xml.rels><?xml version="1.0" encoding="UTF-8" standalone="yes"?>
<Relationships xmlns="http://schemas.openxmlformats.org/package/2006/relationships"><Relationship Id="rId8" Type="http://schemas.openxmlformats.org/officeDocument/2006/relationships/image" Target="../media/image87.emf"/><Relationship Id="rId3" Type="http://schemas.openxmlformats.org/officeDocument/2006/relationships/oleObject" Target="../embeddings/oleObject35.bin"/><Relationship Id="rId7" Type="http://schemas.openxmlformats.org/officeDocument/2006/relationships/oleObject" Target="../embeddings/oleObject37.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86.emf"/><Relationship Id="rId5" Type="http://schemas.openxmlformats.org/officeDocument/2006/relationships/oleObject" Target="../embeddings/oleObject36.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38.bin"/></Relationships>
</file>

<file path=ppt/slides/_rels/slide45.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39.bin"/><Relationship Id="rId7" Type="http://schemas.openxmlformats.org/officeDocument/2006/relationships/oleObject" Target="../embeddings/oleObject41.bin"/><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0.emf"/><Relationship Id="rId5" Type="http://schemas.openxmlformats.org/officeDocument/2006/relationships/oleObject" Target="../embeddings/oleObject40.bin"/><Relationship Id="rId4" Type="http://schemas.openxmlformats.org/officeDocument/2006/relationships/image" Target="../media/image89.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93.wmf"/><Relationship Id="rId5" Type="http://schemas.openxmlformats.org/officeDocument/2006/relationships/oleObject" Target="../embeddings/oleObject43.bin"/><Relationship Id="rId4" Type="http://schemas.openxmlformats.org/officeDocument/2006/relationships/image" Target="../media/image92.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95.wmf"/><Relationship Id="rId5" Type="http://schemas.openxmlformats.org/officeDocument/2006/relationships/oleObject" Target="../embeddings/oleObject45.bin"/><Relationship Id="rId4" Type="http://schemas.openxmlformats.org/officeDocument/2006/relationships/image" Target="../media/image94.wmf"/></Relationships>
</file>

<file path=ppt/slides/_rels/slide48.xml.rels><?xml version="1.0" encoding="UTF-8" standalone="yes"?>
<Relationships xmlns="http://schemas.openxmlformats.org/package/2006/relationships"><Relationship Id="rId8" Type="http://schemas.openxmlformats.org/officeDocument/2006/relationships/image" Target="../media/image98.wmf"/><Relationship Id="rId3" Type="http://schemas.openxmlformats.org/officeDocument/2006/relationships/oleObject" Target="../embeddings/oleObject46.bin"/><Relationship Id="rId7" Type="http://schemas.openxmlformats.org/officeDocument/2006/relationships/oleObject" Target="../embeddings/oleObject48.bin"/><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97.wmf"/><Relationship Id="rId5" Type="http://schemas.openxmlformats.org/officeDocument/2006/relationships/oleObject" Target="../embeddings/oleObject47.bin"/><Relationship Id="rId10" Type="http://schemas.openxmlformats.org/officeDocument/2006/relationships/image" Target="../media/image99.wmf"/><Relationship Id="rId4" Type="http://schemas.openxmlformats.org/officeDocument/2006/relationships/image" Target="../media/image96.wmf"/><Relationship Id="rId9" Type="http://schemas.openxmlformats.org/officeDocument/2006/relationships/oleObject" Target="../embeddings/oleObject49.bin"/></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Layout" Target="../slideLayouts/slideLayout7.xml"/><Relationship Id="rId1" Type="http://schemas.openxmlformats.org/officeDocument/2006/relationships/vmlDrawing" Target="../drawings/vmlDrawing18.vml"/><Relationship Id="rId4" Type="http://schemas.openxmlformats.org/officeDocument/2006/relationships/image" Target="../media/image100.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7.xml"/><Relationship Id="rId1" Type="http://schemas.openxmlformats.org/officeDocument/2006/relationships/vmlDrawing" Target="../drawings/vmlDrawing19.vml"/><Relationship Id="rId6" Type="http://schemas.openxmlformats.org/officeDocument/2006/relationships/image" Target="../media/image102.wmf"/><Relationship Id="rId5" Type="http://schemas.openxmlformats.org/officeDocument/2006/relationships/oleObject" Target="../embeddings/oleObject52.bin"/><Relationship Id="rId4" Type="http://schemas.openxmlformats.org/officeDocument/2006/relationships/image" Target="../media/image101.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Layout" Target="../slideLayouts/slideLayout7.xml"/><Relationship Id="rId1" Type="http://schemas.openxmlformats.org/officeDocument/2006/relationships/vmlDrawing" Target="../drawings/vmlDrawing20.vml"/><Relationship Id="rId6" Type="http://schemas.openxmlformats.org/officeDocument/2006/relationships/image" Target="../media/image104.wmf"/><Relationship Id="rId5" Type="http://schemas.openxmlformats.org/officeDocument/2006/relationships/oleObject" Target="../embeddings/oleObject54.bin"/><Relationship Id="rId4" Type="http://schemas.openxmlformats.org/officeDocument/2006/relationships/image" Target="../media/image103.wmf"/></Relationships>
</file>

<file path=ppt/slides/_rels/slide53.xml.rels><?xml version="1.0" encoding="UTF-8" standalone="yes"?>
<Relationships xmlns="http://schemas.openxmlformats.org/package/2006/relationships"><Relationship Id="rId8" Type="http://schemas.openxmlformats.org/officeDocument/2006/relationships/image" Target="../media/image107.wmf"/><Relationship Id="rId3" Type="http://schemas.openxmlformats.org/officeDocument/2006/relationships/oleObject" Target="../embeddings/oleObject55.bin"/><Relationship Id="rId7" Type="http://schemas.openxmlformats.org/officeDocument/2006/relationships/oleObject" Target="../embeddings/oleObject57.bin"/><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06.wmf"/><Relationship Id="rId5" Type="http://schemas.openxmlformats.org/officeDocument/2006/relationships/oleObject" Target="../embeddings/oleObject56.bin"/><Relationship Id="rId10" Type="http://schemas.openxmlformats.org/officeDocument/2006/relationships/image" Target="../media/image108.wmf"/><Relationship Id="rId4" Type="http://schemas.openxmlformats.org/officeDocument/2006/relationships/image" Target="../media/image105.wmf"/><Relationship Id="rId9" Type="http://schemas.openxmlformats.org/officeDocument/2006/relationships/oleObject" Target="../embeddings/oleObject58.bin"/></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59.bin"/><Relationship Id="rId7"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22.vml"/><Relationship Id="rId6" Type="http://schemas.openxmlformats.org/officeDocument/2006/relationships/oleObject" Target="../embeddings/oleObject61.bin"/><Relationship Id="rId5" Type="http://schemas.openxmlformats.org/officeDocument/2006/relationships/oleObject" Target="../embeddings/oleObject60.bin"/><Relationship Id="rId4" Type="http://schemas.openxmlformats.org/officeDocument/2006/relationships/image" Target="../media/image109.wmf"/></Relationships>
</file>

<file path=ppt/slides/_rels/slide55.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oleObject" Target="../embeddings/oleObject62.bin"/><Relationship Id="rId7" Type="http://schemas.openxmlformats.org/officeDocument/2006/relationships/oleObject" Target="../embeddings/oleObject64.bin"/><Relationship Id="rId12" Type="http://schemas.openxmlformats.org/officeDocument/2006/relationships/image" Target="../media/image114.wmf"/><Relationship Id="rId2" Type="http://schemas.openxmlformats.org/officeDocument/2006/relationships/slideLayout" Target="../slideLayouts/slideLayout7.xml"/><Relationship Id="rId1" Type="http://schemas.openxmlformats.org/officeDocument/2006/relationships/vmlDrawing" Target="../drawings/vmlDrawing23.vml"/><Relationship Id="rId6" Type="http://schemas.openxmlformats.org/officeDocument/2006/relationships/image" Target="../media/image111.wmf"/><Relationship Id="rId11" Type="http://schemas.openxmlformats.org/officeDocument/2006/relationships/oleObject" Target="../embeddings/oleObject66.bin"/><Relationship Id="rId5" Type="http://schemas.openxmlformats.org/officeDocument/2006/relationships/oleObject" Target="../embeddings/oleObject63.bin"/><Relationship Id="rId10" Type="http://schemas.openxmlformats.org/officeDocument/2006/relationships/image" Target="../media/image113.wmf"/><Relationship Id="rId4" Type="http://schemas.openxmlformats.org/officeDocument/2006/relationships/image" Target="../media/image109.wmf"/><Relationship Id="rId9" Type="http://schemas.openxmlformats.org/officeDocument/2006/relationships/oleObject" Target="../embeddings/oleObject65.bin"/></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oleObject" Target="../embeddings/oleObject73.bin"/><Relationship Id="rId3" Type="http://schemas.openxmlformats.org/officeDocument/2006/relationships/oleObject" Target="../embeddings/oleObject67.bin"/><Relationship Id="rId7" Type="http://schemas.openxmlformats.org/officeDocument/2006/relationships/oleObject" Target="../embeddings/oleObject69.bin"/><Relationship Id="rId12" Type="http://schemas.openxmlformats.org/officeDocument/2006/relationships/oleObject" Target="../embeddings/oleObject72.bin"/><Relationship Id="rId2" Type="http://schemas.openxmlformats.org/officeDocument/2006/relationships/slideLayout" Target="../slideLayouts/slideLayout7.xml"/><Relationship Id="rId1" Type="http://schemas.openxmlformats.org/officeDocument/2006/relationships/vmlDrawing" Target="../drawings/vmlDrawing24.vml"/><Relationship Id="rId6" Type="http://schemas.openxmlformats.org/officeDocument/2006/relationships/image" Target="../media/image116.wmf"/><Relationship Id="rId11" Type="http://schemas.openxmlformats.org/officeDocument/2006/relationships/image" Target="../media/image114.wmf"/><Relationship Id="rId5" Type="http://schemas.openxmlformats.org/officeDocument/2006/relationships/oleObject" Target="../embeddings/oleObject68.bin"/><Relationship Id="rId10" Type="http://schemas.openxmlformats.org/officeDocument/2006/relationships/oleObject" Target="../embeddings/oleObject71.bin"/><Relationship Id="rId4" Type="http://schemas.openxmlformats.org/officeDocument/2006/relationships/image" Target="../media/image115.wmf"/><Relationship Id="rId9" Type="http://schemas.openxmlformats.org/officeDocument/2006/relationships/image" Target="../media/image117.wmf"/><Relationship Id="rId14" Type="http://schemas.openxmlformats.org/officeDocument/2006/relationships/image" Target="../media/image118.wmf"/></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2" name="Rectangle 14"/>
          <p:cNvSpPr>
            <a:spLocks noGrp="1" noChangeArrowheads="1"/>
          </p:cNvSpPr>
          <p:nvPr>
            <p:ph type="ctrTitle"/>
          </p:nvPr>
        </p:nvSpPr>
        <p:spPr>
          <a:xfrm>
            <a:off x="1143000" y="2074863"/>
            <a:ext cx="7315200" cy="877887"/>
          </a:xfrm>
        </p:spPr>
        <p:txBody>
          <a:bodyPr lIns="92075" tIns="46038" rIns="92075" bIns="46038" anchorCtr="0"/>
          <a:lstStyle/>
          <a:p>
            <a:pPr algn="l">
              <a:defRPr/>
            </a:pPr>
            <a:r>
              <a:rPr kumimoji="0" lang="en-US" altLang="zh-CN" sz="3200" b="1" dirty="0" smtClean="0">
                <a:ea typeface="宋体" pitchFamily="2" charset="-122"/>
              </a:rPr>
              <a:t/>
            </a:r>
            <a:br>
              <a:rPr kumimoji="0" lang="en-US" altLang="zh-CN" sz="3200" b="1" dirty="0" smtClean="0">
                <a:ea typeface="宋体" pitchFamily="2" charset="-122"/>
              </a:rPr>
            </a:br>
            <a:r>
              <a:rPr kumimoji="0" lang="en-US" altLang="zh-CN" sz="3200" b="1" dirty="0" smtClean="0">
                <a:ea typeface="宋体" pitchFamily="2" charset="-122"/>
              </a:rPr>
              <a:t/>
            </a:r>
            <a:br>
              <a:rPr kumimoji="0" lang="en-US" altLang="zh-CN" sz="3200" b="1" dirty="0" smtClean="0">
                <a:ea typeface="宋体" pitchFamily="2" charset="-122"/>
              </a:rPr>
            </a:br>
            <a:r>
              <a:rPr kumimoji="0" lang="zh-CN" altLang="en-US" sz="3200" b="1" dirty="0" smtClean="0">
                <a:solidFill>
                  <a:srgbClr val="FFCC66"/>
                </a:solidFill>
                <a:ea typeface="宋体" pitchFamily="2" charset="-122"/>
              </a:rPr>
              <a:t/>
            </a:r>
            <a:br>
              <a:rPr kumimoji="0" lang="zh-CN" altLang="en-US" sz="3200" b="1" dirty="0" smtClean="0">
                <a:solidFill>
                  <a:srgbClr val="FFCC66"/>
                </a:solidFill>
                <a:ea typeface="宋体" pitchFamily="2" charset="-122"/>
              </a:rPr>
            </a:br>
            <a:r>
              <a:rPr kumimoji="0" lang="zh-CN" altLang="en-US" sz="2800" b="1" dirty="0">
                <a:ea typeface="宋体" pitchFamily="2" charset="-122"/>
              </a:rPr>
              <a:t>－</a:t>
            </a:r>
            <a:r>
              <a:rPr kumimoji="0" lang="en-US" altLang="zh-CN" sz="2800" b="1" dirty="0" smtClean="0">
                <a:ea typeface="宋体" pitchFamily="2" charset="-122"/>
              </a:rPr>
              <a:t>2017</a:t>
            </a:r>
            <a:r>
              <a:rPr kumimoji="0" lang="zh-CN" altLang="en-US" sz="2800" b="1" dirty="0" smtClean="0">
                <a:ea typeface="宋体" pitchFamily="2" charset="-122"/>
              </a:rPr>
              <a:t>年全国大学生数学建模竞赛</a:t>
            </a:r>
            <a:r>
              <a:rPr kumimoji="0" lang="en-US" altLang="zh-CN" sz="2800" b="1" dirty="0" smtClean="0">
                <a:ea typeface="宋体" pitchFamily="2" charset="-122"/>
              </a:rPr>
              <a:t>A</a:t>
            </a:r>
            <a:r>
              <a:rPr kumimoji="0" lang="zh-CN" altLang="en-US" sz="2800" b="1" dirty="0" smtClean="0">
                <a:ea typeface="宋体" pitchFamily="2" charset="-122"/>
              </a:rPr>
              <a:t>题</a:t>
            </a:r>
            <a:r>
              <a:rPr kumimoji="0" lang="en-US" altLang="zh-CN" sz="3200" b="1" dirty="0" smtClean="0">
                <a:ea typeface="宋体" pitchFamily="2" charset="-122"/>
              </a:rPr>
              <a:t/>
            </a:r>
            <a:br>
              <a:rPr kumimoji="0" lang="en-US" altLang="zh-CN" sz="3200" b="1" dirty="0" smtClean="0">
                <a:ea typeface="宋体" pitchFamily="2" charset="-122"/>
              </a:rPr>
            </a:br>
            <a:endParaRPr lang="zh-CN" altLang="en-US" sz="2400" b="1" kern="1200" dirty="0">
              <a:ea typeface="宋体" pitchFamily="2" charset="-122"/>
              <a:cs typeface="+mn-cs"/>
            </a:endParaRPr>
          </a:p>
        </p:txBody>
      </p:sp>
      <p:sp>
        <p:nvSpPr>
          <p:cNvPr id="4" name="矩形 3"/>
          <p:cNvSpPr/>
          <p:nvPr/>
        </p:nvSpPr>
        <p:spPr>
          <a:xfrm>
            <a:off x="901700" y="838200"/>
            <a:ext cx="7467600" cy="1323975"/>
          </a:xfrm>
          <a:prstGeom prst="rect">
            <a:avLst/>
          </a:prstGeom>
        </p:spPr>
        <p:txBody>
          <a:bodyPr>
            <a:spAutoFit/>
          </a:bodyPr>
          <a:lstStyle/>
          <a:p>
            <a:pPr>
              <a:defRPr/>
            </a:pPr>
            <a:r>
              <a:rPr lang="en-US" altLang="zh-CN" sz="4800" dirty="0">
                <a:solidFill>
                  <a:srgbClr val="FFCC66"/>
                </a:solidFill>
                <a:effectLst>
                  <a:outerShdw blurRad="38100" dist="38100" dir="2700000" algn="tl">
                    <a:srgbClr val="000000"/>
                  </a:outerShdw>
                </a:effectLst>
              </a:rPr>
              <a:t>CT</a:t>
            </a:r>
            <a:r>
              <a:rPr lang="zh-CN" altLang="en-US" sz="4800" dirty="0">
                <a:solidFill>
                  <a:srgbClr val="FFCC66"/>
                </a:solidFill>
                <a:effectLst>
                  <a:outerShdw blurRad="38100" dist="38100" dir="2700000" algn="tl">
                    <a:srgbClr val="000000"/>
                  </a:outerShdw>
                </a:effectLst>
              </a:rPr>
              <a:t>系统参数标定及成像</a:t>
            </a:r>
            <a:r>
              <a:rPr lang="zh-CN" altLang="en-US" dirty="0">
                <a:solidFill>
                  <a:srgbClr val="CCECFF"/>
                </a:solidFill>
                <a:effectLst>
                  <a:outerShdw blurRad="38100" dist="38100" dir="2700000" algn="tl">
                    <a:srgbClr val="000000"/>
                  </a:outerShdw>
                </a:effectLst>
                <a:latin typeface="Calibri" pitchFamily="34" charset="0"/>
                <a:cs typeface="Times New Roman" pitchFamily="18" charset="0"/>
              </a:rPr>
              <a:t/>
            </a:r>
            <a:br>
              <a:rPr lang="zh-CN" altLang="en-US" dirty="0">
                <a:solidFill>
                  <a:srgbClr val="CCECFF"/>
                </a:solidFill>
                <a:effectLst>
                  <a:outerShdw blurRad="38100" dist="38100" dir="2700000" algn="tl">
                    <a:srgbClr val="000000"/>
                  </a:outerShdw>
                </a:effectLst>
                <a:latin typeface="Calibri" pitchFamily="34" charset="0"/>
                <a:cs typeface="Times New Roman" pitchFamily="18" charset="0"/>
              </a:rPr>
            </a:br>
            <a:endParaRPr lang="zh-CN" altLang="en-US" sz="3200" b="1" dirty="0">
              <a:solidFill>
                <a:srgbClr val="FFCC66"/>
              </a:solidFill>
              <a:effectLst>
                <a:outerShdw blurRad="38100" dist="38100" dir="2700000" algn="tl">
                  <a:srgbClr val="000000"/>
                </a:outerShdw>
              </a:effectLst>
            </a:endParaRPr>
          </a:p>
        </p:txBody>
      </p:sp>
      <p:sp>
        <p:nvSpPr>
          <p:cNvPr id="2" name="灯片编号占位符 1"/>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AF95B02-120C-4497-B2BE-34177251C21D}" type="slidenum">
              <a:rPr lang="zh-CN" altLang="en-US" smtClean="0"/>
              <a:pPr>
                <a:defRPr/>
              </a:pPr>
              <a:t>1</a:t>
            </a:fld>
            <a:endParaRPr lang="en-US" altLang="zh-CN" smtClean="0"/>
          </a:p>
        </p:txBody>
      </p:sp>
      <p:sp>
        <p:nvSpPr>
          <p:cNvPr id="5125" name="文本框 2"/>
          <p:cNvSpPr txBox="1">
            <a:spLocks noChangeArrowheads="1"/>
          </p:cNvSpPr>
          <p:nvPr/>
        </p:nvSpPr>
        <p:spPr bwMode="auto">
          <a:xfrm>
            <a:off x="3276600" y="2882900"/>
            <a:ext cx="5943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b="1"/>
              <a:t>基于优化的参数反演模型</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2"/>
          <p:cNvSpPr>
            <a:spLocks noChangeArrowheads="1"/>
          </p:cNvSpPr>
          <p:nvPr/>
        </p:nvSpPr>
        <p:spPr bwMode="auto">
          <a:xfrm>
            <a:off x="533400" y="914400"/>
            <a:ext cx="8382000" cy="275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buFontTx/>
              <a:buNone/>
            </a:pPr>
            <a:r>
              <a:rPr lang="zh-CN" altLang="en-US" sz="2400"/>
              <a:t>求解</a:t>
            </a:r>
            <a:r>
              <a:rPr lang="zh-CN" altLang="zh-CN" sz="2400"/>
              <a:t>：</a:t>
            </a:r>
          </a:p>
          <a:p>
            <a:pPr>
              <a:buFontTx/>
              <a:buNone/>
            </a:pPr>
            <a:r>
              <a:rPr lang="en-US" altLang="zh-CN" sz="2400"/>
              <a:t>(1) </a:t>
            </a:r>
            <a:r>
              <a:rPr lang="zh-CN" altLang="zh-CN" sz="2400"/>
              <a:t>在正方形托盘上放置两个均匀固体介质组成的标定模板，模板的几何信息如图</a:t>
            </a:r>
            <a:r>
              <a:rPr lang="en-US" altLang="zh-CN" sz="2400"/>
              <a:t>2</a:t>
            </a:r>
            <a:r>
              <a:rPr lang="zh-CN" altLang="zh-CN" sz="2400"/>
              <a:t>所示，相应的数据文件见附件</a:t>
            </a:r>
            <a:r>
              <a:rPr lang="en-US" altLang="zh-CN" sz="2400"/>
              <a:t>1</a:t>
            </a:r>
            <a:r>
              <a:rPr lang="zh-CN" altLang="zh-CN" sz="2400"/>
              <a:t>，其中每一点的数值反映了该点的吸收强度，这里称为“吸收率”。对应于该模板的接收信息见附件</a:t>
            </a:r>
            <a:r>
              <a:rPr lang="en-US" altLang="zh-CN" sz="2400"/>
              <a:t>2</a:t>
            </a:r>
            <a:r>
              <a:rPr lang="zh-CN" altLang="zh-CN" sz="2400"/>
              <a:t>。请根据这一模板及其接收信息，确定</a:t>
            </a:r>
            <a:r>
              <a:rPr lang="en-US" altLang="zh-CN" sz="2400"/>
              <a:t>CT</a:t>
            </a:r>
            <a:r>
              <a:rPr lang="zh-CN" altLang="zh-CN" sz="2400"/>
              <a:t>系统旋转中心在正方形托盘中的位置、探测器单元之间的距离以及该</a:t>
            </a:r>
            <a:r>
              <a:rPr lang="en-US" altLang="zh-CN" sz="2400"/>
              <a:t>CT</a:t>
            </a:r>
            <a:r>
              <a:rPr lang="zh-CN" altLang="zh-CN" sz="2400"/>
              <a:t>系统使用的</a:t>
            </a:r>
            <a:r>
              <a:rPr lang="en-US" altLang="zh-CN" sz="2400"/>
              <a:t>X</a:t>
            </a:r>
            <a:r>
              <a:rPr lang="zh-CN" altLang="zh-CN" sz="2400"/>
              <a:t>射线的</a:t>
            </a:r>
            <a:r>
              <a:rPr lang="en-US" altLang="zh-CN" sz="2400"/>
              <a:t>180</a:t>
            </a:r>
            <a:r>
              <a:rPr lang="zh-CN" altLang="zh-CN" sz="2400"/>
              <a:t>个方向。</a:t>
            </a:r>
            <a:endParaRPr kumimoji="0" lang="zh-CN" altLang="en-US" sz="2400"/>
          </a:p>
        </p:txBody>
      </p:sp>
      <p:sp>
        <p:nvSpPr>
          <p:cNvPr id="17411" name="Rectangle 1026"/>
          <p:cNvSpPr txBox="1">
            <a:spLocks noChangeArrowheads="1"/>
          </p:cNvSpPr>
          <p:nvPr/>
        </p:nvSpPr>
        <p:spPr bwMode="auto">
          <a:xfrm>
            <a:off x="381000" y="144463"/>
            <a:ext cx="1600200"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2400"/>
              <a:t>问题重述</a:t>
            </a:r>
            <a:endParaRPr kumimoji="0" lang="en-US" altLang="zh-CN" sz="2400"/>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4410DDC-A319-4FBF-8AEF-0B41856C422F}" type="slidenum">
              <a:rPr lang="zh-CN" altLang="en-US" smtClean="0"/>
              <a:pPr>
                <a:defRPr/>
              </a:pPr>
              <a:t>10</a:t>
            </a:fld>
            <a:endParaRPr lang="en-US" altLang="zh-CN" smtClean="0"/>
          </a:p>
        </p:txBody>
      </p:sp>
      <p:pic>
        <p:nvPicPr>
          <p:cNvPr id="17413"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665538"/>
            <a:ext cx="2819400" cy="292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txBox="1">
            <a:spLocks noChangeArrowheads="1"/>
          </p:cNvSpPr>
          <p:nvPr/>
        </p:nvSpPr>
        <p:spPr bwMode="auto">
          <a:xfrm>
            <a:off x="381000" y="144463"/>
            <a:ext cx="1600200"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2400"/>
              <a:t>问题重述</a:t>
            </a:r>
            <a:endParaRPr kumimoji="0" lang="en-US" altLang="zh-CN" sz="2400"/>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26B203-B8D2-4BA4-8812-73F89F05A4E8}" type="slidenum">
              <a:rPr lang="zh-CN" altLang="en-US" smtClean="0"/>
              <a:pPr>
                <a:defRPr/>
              </a:pPr>
              <a:t>11</a:t>
            </a:fld>
            <a:endParaRPr lang="en-US" altLang="zh-CN" smtClean="0"/>
          </a:p>
        </p:txBody>
      </p:sp>
      <p:pic>
        <p:nvPicPr>
          <p:cNvPr id="1843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066800"/>
            <a:ext cx="5343525" cy="2562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28775" y="3810000"/>
            <a:ext cx="604837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矩形 2"/>
          <p:cNvSpPr>
            <a:spLocks noChangeArrowheads="1"/>
          </p:cNvSpPr>
          <p:nvPr/>
        </p:nvSpPr>
        <p:spPr bwMode="auto">
          <a:xfrm>
            <a:off x="533400" y="914400"/>
            <a:ext cx="8382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buFontTx/>
              <a:buNone/>
            </a:pPr>
            <a:r>
              <a:rPr lang="en-US" altLang="zh-CN" sz="2400"/>
              <a:t>(2) </a:t>
            </a:r>
            <a:r>
              <a:rPr lang="zh-CN" altLang="zh-CN" sz="2400"/>
              <a:t>附件</a:t>
            </a:r>
            <a:r>
              <a:rPr lang="en-US" altLang="zh-CN" sz="2400"/>
              <a:t>3</a:t>
            </a:r>
            <a:r>
              <a:rPr lang="zh-CN" altLang="zh-CN" sz="2400"/>
              <a:t>是利用上述</a:t>
            </a:r>
            <a:r>
              <a:rPr lang="en-US" altLang="zh-CN" sz="2400"/>
              <a:t>CT</a:t>
            </a:r>
            <a:r>
              <a:rPr lang="zh-CN" altLang="zh-CN" sz="2400"/>
              <a:t>系统得到的某未知介质的接收信息。利用</a:t>
            </a:r>
            <a:r>
              <a:rPr lang="en-US" altLang="zh-CN" sz="2400"/>
              <a:t>(1)</a:t>
            </a:r>
            <a:r>
              <a:rPr lang="zh-CN" altLang="zh-CN" sz="2400"/>
              <a:t>中得到的标定参数，确定该未知介质在正方形托盘中的位置、几何形状和吸收率等信息。另外，请具体给出图</a:t>
            </a:r>
            <a:r>
              <a:rPr lang="en-US" altLang="zh-CN" sz="2400"/>
              <a:t>3</a:t>
            </a:r>
            <a:r>
              <a:rPr lang="zh-CN" altLang="zh-CN" sz="2400"/>
              <a:t>所给的</a:t>
            </a:r>
            <a:r>
              <a:rPr lang="en-US" altLang="zh-CN" sz="2400"/>
              <a:t>10</a:t>
            </a:r>
            <a:r>
              <a:rPr lang="zh-CN" altLang="zh-CN" sz="2400"/>
              <a:t>个位置处的吸收率，相应的数据文件见附件</a:t>
            </a:r>
            <a:r>
              <a:rPr lang="en-US" altLang="zh-CN" sz="2400"/>
              <a:t>4</a:t>
            </a:r>
            <a:r>
              <a:rPr lang="zh-CN" altLang="zh-CN" sz="2400"/>
              <a:t>。</a:t>
            </a:r>
            <a:endParaRPr kumimoji="0" lang="zh-CN" altLang="en-US" sz="2400"/>
          </a:p>
        </p:txBody>
      </p:sp>
      <p:sp>
        <p:nvSpPr>
          <p:cNvPr id="19459" name="Rectangle 1026"/>
          <p:cNvSpPr txBox="1">
            <a:spLocks noChangeArrowheads="1"/>
          </p:cNvSpPr>
          <p:nvPr/>
        </p:nvSpPr>
        <p:spPr bwMode="auto">
          <a:xfrm>
            <a:off x="381000" y="144463"/>
            <a:ext cx="1600200"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2400"/>
              <a:t>问题重述</a:t>
            </a:r>
            <a:endParaRPr kumimoji="0" lang="en-US" altLang="zh-CN" sz="2400"/>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E6FCCAB-2088-417D-8942-7D3940B5D16C}" type="slidenum">
              <a:rPr lang="zh-CN" altLang="en-US" smtClean="0"/>
              <a:pPr>
                <a:defRPr/>
              </a:pPr>
              <a:t>12</a:t>
            </a:fld>
            <a:endParaRPr lang="en-US" altLang="zh-CN" smtClean="0"/>
          </a:p>
        </p:txBody>
      </p:sp>
      <p:pic>
        <p:nvPicPr>
          <p:cNvPr id="19461"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484438"/>
            <a:ext cx="2590800" cy="290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500313"/>
            <a:ext cx="3295650" cy="380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矩形 2"/>
          <p:cNvSpPr>
            <a:spLocks noChangeArrowheads="1"/>
          </p:cNvSpPr>
          <p:nvPr/>
        </p:nvSpPr>
        <p:spPr bwMode="auto">
          <a:xfrm>
            <a:off x="533400" y="952500"/>
            <a:ext cx="8382000" cy="2382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buFontTx/>
              <a:buNone/>
            </a:pPr>
            <a:r>
              <a:rPr lang="en-US" altLang="zh-CN" sz="2400"/>
              <a:t>(3) </a:t>
            </a:r>
            <a:r>
              <a:rPr lang="zh-CN" altLang="zh-CN" sz="2400"/>
              <a:t>附件</a:t>
            </a:r>
            <a:r>
              <a:rPr lang="en-US" altLang="zh-CN" sz="2400"/>
              <a:t>5</a:t>
            </a:r>
            <a:r>
              <a:rPr lang="zh-CN" altLang="zh-CN" sz="2400"/>
              <a:t>是利用上述</a:t>
            </a:r>
            <a:r>
              <a:rPr lang="en-US" altLang="zh-CN" sz="2400"/>
              <a:t>CT</a:t>
            </a:r>
            <a:r>
              <a:rPr lang="zh-CN" altLang="zh-CN" sz="2400"/>
              <a:t>系统得到的另一个未知介质的接收信息。利用</a:t>
            </a:r>
            <a:r>
              <a:rPr lang="en-US" altLang="zh-CN" sz="2400"/>
              <a:t>(1)</a:t>
            </a:r>
            <a:r>
              <a:rPr lang="zh-CN" altLang="zh-CN" sz="2400"/>
              <a:t>中得到的标定参数，给出该未知介质的相关信息。另外，请具体给出图</a:t>
            </a:r>
            <a:r>
              <a:rPr lang="en-US" altLang="zh-CN" sz="2400"/>
              <a:t>3</a:t>
            </a:r>
            <a:r>
              <a:rPr lang="zh-CN" altLang="zh-CN" sz="2400"/>
              <a:t>所给的</a:t>
            </a:r>
            <a:r>
              <a:rPr lang="en-US" altLang="zh-CN" sz="2400"/>
              <a:t>10</a:t>
            </a:r>
            <a:r>
              <a:rPr lang="zh-CN" altLang="zh-CN" sz="2400"/>
              <a:t>个位置处的吸收率。</a:t>
            </a:r>
          </a:p>
          <a:p>
            <a:pPr>
              <a:buFontTx/>
              <a:buNone/>
            </a:pPr>
            <a:r>
              <a:rPr lang="en-US" altLang="zh-CN" sz="2400"/>
              <a:t>(4) </a:t>
            </a:r>
            <a:r>
              <a:rPr lang="zh-CN" altLang="zh-CN" sz="2400"/>
              <a:t>分析</a:t>
            </a:r>
            <a:r>
              <a:rPr lang="en-US" altLang="zh-CN" sz="2400"/>
              <a:t>(1)</a:t>
            </a:r>
            <a:r>
              <a:rPr lang="zh-CN" altLang="zh-CN" sz="2400"/>
              <a:t>中参数标定的精度和稳定性。在此基础上自行设计新模板、建立对应的标定模型，以改进标定精度和稳定性，并说明理由。</a:t>
            </a:r>
            <a:endParaRPr kumimoji="0" lang="zh-CN" altLang="en-US" sz="2400"/>
          </a:p>
        </p:txBody>
      </p:sp>
      <p:sp>
        <p:nvSpPr>
          <p:cNvPr id="20483" name="Rectangle 1026"/>
          <p:cNvSpPr txBox="1">
            <a:spLocks noChangeArrowheads="1"/>
          </p:cNvSpPr>
          <p:nvPr/>
        </p:nvSpPr>
        <p:spPr bwMode="auto">
          <a:xfrm>
            <a:off x="381000" y="144463"/>
            <a:ext cx="1600200"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2400"/>
              <a:t>问题重述</a:t>
            </a:r>
            <a:endParaRPr kumimoji="0" lang="en-US" altLang="zh-CN" sz="2400"/>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72CE1AB-C689-447B-A11E-54477512A244}" type="slidenum">
              <a:rPr lang="zh-CN" altLang="en-US" smtClean="0"/>
              <a:pPr>
                <a:defRPr/>
              </a:pPr>
              <a:t>13</a:t>
            </a:fld>
            <a:endParaRPr lang="en-US" altLang="zh-CN"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26"/>
          <p:cNvSpPr txBox="1">
            <a:spLocks noChangeArrowheads="1"/>
          </p:cNvSpPr>
          <p:nvPr/>
        </p:nvSpPr>
        <p:spPr bwMode="auto">
          <a:xfrm>
            <a:off x="76200" y="61913"/>
            <a:ext cx="3352800" cy="788987"/>
          </a:xfrm>
          <a:prstGeom prst="rect">
            <a:avLst/>
          </a:prstGeom>
          <a:solidFill>
            <a:schemeClr val="accent2"/>
          </a:solidFill>
          <a:ln w="9525">
            <a:noFill/>
            <a:miter lim="800000"/>
            <a:headEnd/>
            <a:tailEnd/>
          </a:ln>
          <a:effectLst/>
        </p:spPr>
        <p:txBody>
          <a:bodyPr anchor="ctr" anchorCtr="1"/>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zh-CN" altLang="en-US" b="1" dirty="0" smtClean="0">
                <a:solidFill>
                  <a:schemeClr val="tx2"/>
                </a:solidFill>
                <a:effectLst>
                  <a:outerShdw blurRad="38100" dist="38100" dir="2700000" algn="tl">
                    <a:srgbClr val="000000"/>
                  </a:outerShdw>
                </a:effectLst>
              </a:rPr>
              <a:t>实际问题的提炼与简化</a:t>
            </a:r>
            <a:endParaRPr kumimoji="0" lang="en-US" altLang="zh-CN" b="1" dirty="0" smtClean="0">
              <a:solidFill>
                <a:schemeClr val="tx2"/>
              </a:solidFill>
              <a:effectLst>
                <a:outerShdw blurRad="38100" dist="38100" dir="2700000" algn="tl">
                  <a:srgbClr val="000000"/>
                </a:outerShdw>
              </a:effectLst>
            </a:endParaRPr>
          </a:p>
        </p:txBody>
      </p:sp>
      <p:sp>
        <p:nvSpPr>
          <p:cNvPr id="21507" name="矩形 7"/>
          <p:cNvSpPr>
            <a:spLocks noChangeArrowheads="1"/>
          </p:cNvSpPr>
          <p:nvPr/>
        </p:nvSpPr>
        <p:spPr bwMode="auto">
          <a:xfrm>
            <a:off x="709613" y="787400"/>
            <a:ext cx="75438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a:t>题目简化为平行光二维成像系统，需要考虑的系统参数主要包括系统旋转中心的位置、探测器相邻两个接收单元的距离、每一次的旋转角度。</a:t>
            </a:r>
            <a:endParaRPr kumimoji="0" lang="en-US" altLang="zh-CN" sz="2400"/>
          </a:p>
          <a:p>
            <a:pPr>
              <a:spcBef>
                <a:spcPct val="50000"/>
              </a:spcBef>
              <a:buClrTx/>
              <a:buSzTx/>
              <a:buFontTx/>
              <a:buNone/>
            </a:pPr>
            <a:r>
              <a:rPr kumimoji="0" lang="zh-CN" altLang="en-US" sz="2400"/>
              <a:t>具体做法是：先把已知分布的模型介质放在某一估计位置，系统测量得到此模型的投影值，再利用投影值和介质参数之间的线积分关系来确定系统参数，为未知介质的精确成像提供系统参数。</a:t>
            </a:r>
          </a:p>
          <a:p>
            <a:pPr>
              <a:spcBef>
                <a:spcPct val="50000"/>
              </a:spcBef>
              <a:buClrTx/>
              <a:buSzTx/>
              <a:buFontTx/>
              <a:buNone/>
            </a:pPr>
            <a:endParaRPr kumimoji="0" lang="zh-CN" altLang="en-US" sz="2000"/>
          </a:p>
        </p:txBody>
      </p:sp>
      <p:pic>
        <p:nvPicPr>
          <p:cNvPr id="21508" name="图片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3270250"/>
            <a:ext cx="1524000" cy="303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Rectangle 9"/>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142640" tIns="914112" rIns="1142640" bIns="914112" anchor="ct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kumimoji="0" lang="zh-CN" altLang="en-US" sz="1800"/>
          </a:p>
        </p:txBody>
      </p:sp>
      <p:sp>
        <p:nvSpPr>
          <p:cNvPr id="21510" name="Rectangle 10"/>
          <p:cNvSpPr>
            <a:spLocks noChangeArrowheads="1"/>
          </p:cNvSpPr>
          <p:nvPr/>
        </p:nvSpPr>
        <p:spPr bwMode="auto">
          <a:xfrm>
            <a:off x="704850" y="6035675"/>
            <a:ext cx="6759575"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733425">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1000">
                <a:latin typeface="Calibri" panose="020F0502020204030204" pitchFamily="34" charset="0"/>
                <a:cs typeface="Calibri" panose="020F0502020204030204" pitchFamily="34" charset="0"/>
              </a:rPr>
              <a:t/>
            </a:r>
            <a:br>
              <a:rPr kumimoji="0" lang="en-US" altLang="zh-CN" sz="1000">
                <a:latin typeface="Calibri" panose="020F0502020204030204" pitchFamily="34" charset="0"/>
                <a:cs typeface="Calibri" panose="020F0502020204030204" pitchFamily="34" charset="0"/>
              </a:rPr>
            </a:br>
            <a:endParaRPr kumimoji="0" lang="en-US" altLang="zh-CN" sz="800">
              <a:cs typeface="Calibri" panose="020F0502020204030204" pitchFamily="34" charset="0"/>
            </a:endParaRPr>
          </a:p>
          <a:p>
            <a:pPr>
              <a:spcBef>
                <a:spcPct val="0"/>
              </a:spcBef>
              <a:buClrTx/>
              <a:buSzTx/>
              <a:buFontTx/>
              <a:buNone/>
            </a:pPr>
            <a:r>
              <a:rPr kumimoji="0" lang="zh-CN" altLang="en-US" sz="2400">
                <a:latin typeface="Calibri" panose="020F0502020204030204" pitchFamily="34" charset="0"/>
                <a:cs typeface="Calibri" panose="020F0502020204030204" pitchFamily="34" charset="0"/>
              </a:rPr>
              <a:t>  模板                                      模板对应的投影值</a:t>
            </a:r>
            <a:endParaRPr kumimoji="0" lang="zh-CN" altLang="en-US" sz="2400">
              <a:cs typeface="Calibri" panose="020F0502020204030204" pitchFamily="34" charset="0"/>
            </a:endParaRPr>
          </a:p>
        </p:txBody>
      </p:sp>
      <p:pic>
        <p:nvPicPr>
          <p:cNvPr id="21511" name="图片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7738" y="3733800"/>
            <a:ext cx="2846387" cy="2497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4BCDFAF2-AA01-447E-A92A-50E6E254A0AE}" type="slidenum">
              <a:rPr lang="zh-CN" altLang="en-US" smtClean="0"/>
              <a:pPr>
                <a:defRPr/>
              </a:pPr>
              <a:t>14</a:t>
            </a:fld>
            <a:endParaRPr lang="en-US" altLang="zh-CN"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09600" y="1295400"/>
            <a:ext cx="8077200" cy="4038600"/>
          </a:xfrm>
        </p:spPr>
        <p:txBody>
          <a:bodyPr/>
          <a:lstStyle/>
          <a:p>
            <a:pPr marL="0" indent="0">
              <a:defRPr/>
            </a:pPr>
            <a:r>
              <a:rPr lang="en-US" altLang="zh-CN" sz="2400" dirty="0" smtClean="0">
                <a:effectLst/>
                <a:ea typeface="宋体" pitchFamily="2" charset="-122"/>
              </a:rPr>
              <a:t> </a:t>
            </a:r>
            <a:r>
              <a:rPr lang="zh-CN" altLang="en-US" sz="2400" dirty="0" smtClean="0">
                <a:effectLst/>
                <a:ea typeface="宋体" pitchFamily="2" charset="-122"/>
              </a:rPr>
              <a:t>赛题以</a:t>
            </a:r>
            <a:r>
              <a:rPr lang="en-US" altLang="zh-CN" sz="2400" dirty="0" smtClean="0">
                <a:effectLst/>
                <a:ea typeface="宋体" pitchFamily="2" charset="-122"/>
              </a:rPr>
              <a:t>CT</a:t>
            </a:r>
            <a:r>
              <a:rPr lang="zh-CN" altLang="en-US" sz="2400" dirty="0" smtClean="0">
                <a:effectLst/>
                <a:ea typeface="宋体" pitchFamily="2" charset="-122"/>
              </a:rPr>
              <a:t>成像的基本原理为基础，选取了其中关键的系统定标问题作为建模核心，还需要实现非标准的</a:t>
            </a:r>
            <a:r>
              <a:rPr lang="en-US" altLang="zh-CN" sz="2400" dirty="0" smtClean="0">
                <a:effectLst/>
                <a:ea typeface="宋体" pitchFamily="2" charset="-122"/>
              </a:rPr>
              <a:t>CT</a:t>
            </a:r>
            <a:r>
              <a:rPr lang="zh-CN" altLang="en-US" sz="2400" dirty="0" smtClean="0">
                <a:effectLst/>
                <a:ea typeface="宋体" pitchFamily="2" charset="-122"/>
              </a:rPr>
              <a:t>成像问题。</a:t>
            </a:r>
            <a:endParaRPr lang="en-US" altLang="zh-CN" sz="2400" dirty="0" smtClean="0">
              <a:effectLst/>
              <a:ea typeface="宋体" pitchFamily="2" charset="-122"/>
            </a:endParaRPr>
          </a:p>
          <a:p>
            <a:pPr marL="0" indent="0">
              <a:defRPr/>
            </a:pPr>
            <a:endParaRPr lang="en-US" altLang="zh-CN" sz="2400" dirty="0" smtClean="0">
              <a:effectLst/>
              <a:ea typeface="宋体" pitchFamily="2" charset="-122"/>
            </a:endParaRPr>
          </a:p>
          <a:p>
            <a:pPr marL="0" indent="0">
              <a:defRPr/>
            </a:pPr>
            <a:r>
              <a:rPr lang="zh-CN" altLang="en-US" sz="2400" dirty="0">
                <a:effectLst/>
                <a:ea typeface="宋体" pitchFamily="2" charset="-122"/>
              </a:rPr>
              <a:t>涉及</a:t>
            </a:r>
            <a:r>
              <a:rPr lang="zh-CN" altLang="en-US" sz="2400" dirty="0" smtClean="0">
                <a:effectLst/>
                <a:ea typeface="宋体" pitchFamily="2" charset="-122"/>
              </a:rPr>
              <a:t>到的基本数学工具：平面几何、线积分、非线性参数优化、求解积分方程的数值算法等。</a:t>
            </a:r>
            <a:endParaRPr lang="en-US" altLang="zh-CN" sz="2400" dirty="0" smtClean="0">
              <a:effectLst/>
              <a:ea typeface="宋体" pitchFamily="2" charset="-122"/>
            </a:endParaRPr>
          </a:p>
          <a:p>
            <a:pPr marL="0" indent="0">
              <a:defRPr/>
            </a:pPr>
            <a:endParaRPr lang="en-US" altLang="zh-CN" sz="2400" dirty="0" smtClean="0">
              <a:effectLst/>
              <a:ea typeface="宋体" pitchFamily="2" charset="-122"/>
            </a:endParaRPr>
          </a:p>
          <a:p>
            <a:pPr marL="0" indent="0">
              <a:defRPr/>
            </a:pPr>
            <a:r>
              <a:rPr lang="zh-CN" altLang="en-US" sz="2400" dirty="0" smtClean="0">
                <a:effectLst/>
                <a:ea typeface="宋体" pitchFamily="2" charset="-122"/>
              </a:rPr>
              <a:t>学生能力要求：通过文献及简单的数据分析，猜测并验证模板和其接收信息之间的关系；对非线性参数优化给出具体的求解方法（初值的选取，优化的策略）；利用现有</a:t>
            </a:r>
            <a:r>
              <a:rPr lang="en-US" altLang="zh-CN" sz="2400" dirty="0" smtClean="0">
                <a:effectLst/>
                <a:ea typeface="宋体" pitchFamily="2" charset="-122"/>
              </a:rPr>
              <a:t>CT</a:t>
            </a:r>
            <a:r>
              <a:rPr lang="zh-CN" altLang="en-US" sz="2400" dirty="0" smtClean="0">
                <a:effectLst/>
                <a:ea typeface="宋体" pitchFamily="2" charset="-122"/>
              </a:rPr>
              <a:t>成像理论和算法，分析在本题非理想的系统参数下如何实现成像等等</a:t>
            </a:r>
            <a:endParaRPr lang="zh-CN" altLang="zh-CN" sz="2400" dirty="0" smtClean="0">
              <a:effectLst/>
              <a:ea typeface="宋体" pitchFamily="2" charset="-122"/>
            </a:endParaRPr>
          </a:p>
          <a:p>
            <a:pPr marL="0" indent="0">
              <a:defRPr/>
            </a:pPr>
            <a:endParaRPr lang="zh-CN" altLang="en-US" sz="2400" dirty="0" smtClean="0">
              <a:ea typeface="宋体" pitchFamily="2" charset="-122"/>
            </a:endParaRPr>
          </a:p>
        </p:txBody>
      </p:sp>
      <p:sp>
        <p:nvSpPr>
          <p:cNvPr id="6" name="Rectangle 1026"/>
          <p:cNvSpPr txBox="1">
            <a:spLocks noChangeArrowheads="1"/>
          </p:cNvSpPr>
          <p:nvPr/>
        </p:nvSpPr>
        <p:spPr bwMode="auto">
          <a:xfrm>
            <a:off x="38100" y="0"/>
            <a:ext cx="3771900" cy="788988"/>
          </a:xfrm>
          <a:prstGeom prst="rect">
            <a:avLst/>
          </a:prstGeom>
          <a:solidFill>
            <a:schemeClr val="accent2"/>
          </a:solidFill>
          <a:ln w="9525">
            <a:noFill/>
            <a:miter lim="800000"/>
            <a:headEnd/>
            <a:tailEnd/>
          </a:ln>
          <a:effectLst/>
        </p:spPr>
        <p:txBody>
          <a:bodyPr anchor="ctr" anchorCtr="1"/>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zh-CN" altLang="en-US" b="1" dirty="0" smtClean="0"/>
              <a:t>题目</a:t>
            </a:r>
            <a:r>
              <a:rPr kumimoji="0" lang="zh-CN" altLang="en-US" b="1" dirty="0"/>
              <a:t>需要</a:t>
            </a:r>
            <a:r>
              <a:rPr kumimoji="0" lang="zh-CN" altLang="en-US" b="1" dirty="0" smtClean="0"/>
              <a:t>解决的问题</a:t>
            </a:r>
            <a:endParaRPr kumimoji="0" lang="en-US" altLang="zh-CN" b="1" dirty="0" smtClean="0">
              <a:solidFill>
                <a:schemeClr val="tx2"/>
              </a:solidFill>
              <a:effectLst>
                <a:outerShdw blurRad="38100" dist="38100" dir="2700000" algn="tl">
                  <a:srgbClr val="000000"/>
                </a:outerShdw>
              </a:effectLst>
            </a:endParaRP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9D92850-BC32-4195-B235-B5151E8A80F4}" type="slidenum">
              <a:rPr lang="zh-CN" altLang="en-US" smtClean="0"/>
              <a:pPr>
                <a:defRPr/>
              </a:pPr>
              <a:t>15</a:t>
            </a:fld>
            <a:endParaRPr lang="en-US" altLang="zh-CN"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04800" y="914400"/>
            <a:ext cx="8305800" cy="2667000"/>
          </a:xfrm>
          <a:prstGeom prst="rect">
            <a:avLst/>
          </a:prstGeom>
        </p:spPr>
        <p:txBody>
          <a:bodyPr/>
          <a:lstStyle/>
          <a:p>
            <a:pPr marL="342900" indent="-342900" eaLnBrk="1" hangingPunct="1">
              <a:spcBef>
                <a:spcPct val="20000"/>
              </a:spcBef>
              <a:buClr>
                <a:srgbClr val="FFCC66"/>
              </a:buClr>
              <a:buSzPct val="125000"/>
              <a:buFontTx/>
              <a:buChar char="•"/>
              <a:defRPr/>
            </a:pPr>
            <a:endParaRPr lang="en-US" altLang="zh-CN" sz="2400" kern="0" dirty="0">
              <a:effectLst>
                <a:outerShdw blurRad="38100" dist="38100" dir="2700000" algn="tl">
                  <a:srgbClr val="000000"/>
                </a:outerShdw>
              </a:effectLst>
              <a:latin typeface="+mn-lt"/>
            </a:endParaRPr>
          </a:p>
        </p:txBody>
      </p:sp>
      <p:graphicFrame>
        <p:nvGraphicFramePr>
          <p:cNvPr id="24579" name="Object 2"/>
          <p:cNvGraphicFramePr>
            <a:graphicFrameLocks noChangeAspect="1"/>
          </p:cNvGraphicFramePr>
          <p:nvPr/>
        </p:nvGraphicFramePr>
        <p:xfrm>
          <a:off x="342900" y="4191000"/>
          <a:ext cx="8643938" cy="1590675"/>
        </p:xfrm>
        <a:graphic>
          <a:graphicData uri="http://schemas.openxmlformats.org/presentationml/2006/ole">
            <mc:AlternateContent xmlns:mc="http://schemas.openxmlformats.org/markup-compatibility/2006">
              <mc:Choice xmlns:v="urn:schemas-microsoft-com:vml" Requires="v">
                <p:oleObj spid="_x0000_s24675" name="Equation" r:id="rId3" imgW="3933794" imgH="666586" progId="Equation.DSMT4">
                  <p:embed/>
                </p:oleObj>
              </mc:Choice>
              <mc:Fallback>
                <p:oleObj name="Equation" r:id="rId3" imgW="3933794" imgH="666586" progId="Equation.DSMT4">
                  <p:embed/>
                  <p:pic>
                    <p:nvPicPr>
                      <p:cNvPr id="0" name="Object 2"/>
                      <p:cNvPicPr>
                        <a:picLocks noChangeAspect="1" noChangeArrowheads="1"/>
                      </p:cNvPicPr>
                      <p:nvPr/>
                    </p:nvPicPr>
                    <p:blipFill>
                      <a:blip r:embed="rId4">
                        <a:lum bright="100000"/>
                        <a:extLst>
                          <a:ext uri="{28A0092B-C50C-407E-A947-70E740481C1C}">
                            <a14:useLocalDpi xmlns:a14="http://schemas.microsoft.com/office/drawing/2010/main" val="0"/>
                          </a:ext>
                        </a:extLst>
                      </a:blip>
                      <a:srcRect/>
                      <a:stretch>
                        <a:fillRect/>
                      </a:stretch>
                    </p:blipFill>
                    <p:spPr bwMode="auto">
                      <a:xfrm>
                        <a:off x="342900" y="4191000"/>
                        <a:ext cx="8643938"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4580" name="Object 8"/>
          <p:cNvGraphicFramePr>
            <a:graphicFrameLocks noChangeAspect="1"/>
          </p:cNvGraphicFramePr>
          <p:nvPr/>
        </p:nvGraphicFramePr>
        <p:xfrm>
          <a:off x="7121525" y="5683250"/>
          <a:ext cx="285750" cy="444500"/>
        </p:xfrm>
        <a:graphic>
          <a:graphicData uri="http://schemas.openxmlformats.org/presentationml/2006/ole">
            <mc:AlternateContent xmlns:mc="http://schemas.openxmlformats.org/markup-compatibility/2006">
              <mc:Choice xmlns:v="urn:schemas-microsoft-com:vml" Requires="v">
                <p:oleObj spid="_x0000_s24676" name="Equation" r:id="rId5" imgW="37977" imgH="104939" progId="Equation.DSMT4">
                  <p:embed/>
                </p:oleObj>
              </mc:Choice>
              <mc:Fallback>
                <p:oleObj name="Equation" r:id="rId5" imgW="37977" imgH="104939"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121525" y="5683250"/>
                        <a:ext cx="2857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 name="Rectangle 1026"/>
          <p:cNvSpPr txBox="1">
            <a:spLocks noChangeArrowheads="1"/>
          </p:cNvSpPr>
          <p:nvPr/>
        </p:nvSpPr>
        <p:spPr bwMode="auto">
          <a:xfrm>
            <a:off x="0" y="0"/>
            <a:ext cx="4267200" cy="788988"/>
          </a:xfrm>
          <a:prstGeom prst="rect">
            <a:avLst/>
          </a:prstGeom>
          <a:solidFill>
            <a:schemeClr val="accent2"/>
          </a:solidFill>
          <a:ln w="9525">
            <a:noFill/>
            <a:miter lim="800000"/>
            <a:headEnd/>
            <a:tailEnd/>
          </a:ln>
          <a:effectLst/>
        </p:spPr>
        <p:txBody>
          <a:bodyPr anchor="ctr" anchorCtr="1"/>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zh-CN" altLang="en-US" b="1" dirty="0" smtClean="0"/>
              <a:t>解题要点</a:t>
            </a:r>
            <a:r>
              <a:rPr kumimoji="0" lang="en-US" altLang="zh-CN" b="1" dirty="0" smtClean="0"/>
              <a:t>:</a:t>
            </a:r>
            <a:r>
              <a:rPr lang="en-US" altLang="zh-CN" b="1" dirty="0"/>
              <a:t> </a:t>
            </a:r>
            <a:r>
              <a:rPr lang="en-US" altLang="zh-CN" b="1" dirty="0">
                <a:solidFill>
                  <a:srgbClr val="FFC000"/>
                </a:solidFill>
              </a:rPr>
              <a:t>X</a:t>
            </a:r>
            <a:r>
              <a:rPr lang="zh-CN" altLang="en-US" b="1" dirty="0">
                <a:solidFill>
                  <a:srgbClr val="FFC000"/>
                </a:solidFill>
              </a:rPr>
              <a:t>射线强度变化规律</a:t>
            </a:r>
            <a:endParaRPr kumimoji="0" lang="en-US" altLang="zh-CN" dirty="0" smtClean="0">
              <a:solidFill>
                <a:srgbClr val="FFC000"/>
              </a:solidFill>
              <a:effectLst>
                <a:outerShdw blurRad="38100" dist="38100" dir="2700000" algn="tl">
                  <a:srgbClr val="000000"/>
                </a:outerShdw>
              </a:effectLst>
            </a:endParaRPr>
          </a:p>
        </p:txBody>
      </p:sp>
      <p:graphicFrame>
        <p:nvGraphicFramePr>
          <p:cNvPr id="24582" name="Object 2"/>
          <p:cNvGraphicFramePr>
            <a:graphicFrameLocks noChangeAspect="1"/>
          </p:cNvGraphicFramePr>
          <p:nvPr/>
        </p:nvGraphicFramePr>
        <p:xfrm>
          <a:off x="279400" y="1300163"/>
          <a:ext cx="8601075" cy="1895475"/>
        </p:xfrm>
        <a:graphic>
          <a:graphicData uri="http://schemas.openxmlformats.org/presentationml/2006/ole">
            <mc:AlternateContent xmlns:mc="http://schemas.openxmlformats.org/markup-compatibility/2006">
              <mc:Choice xmlns:v="urn:schemas-microsoft-com:vml" Requires="v">
                <p:oleObj spid="_x0000_s24677" name="Equation" r:id="rId7" imgW="3724183" imgH="762164" progId="Equation.DSMT4">
                  <p:embed/>
                </p:oleObj>
              </mc:Choice>
              <mc:Fallback>
                <p:oleObj name="Equation" r:id="rId7" imgW="3724183" imgH="762164" progId="Equation.DSMT4">
                  <p:embed/>
                  <p:pic>
                    <p:nvPicPr>
                      <p:cNvPr id="0" name="Object 2"/>
                      <p:cNvPicPr>
                        <a:picLocks noChangeAspect="1" noChangeArrowheads="1"/>
                      </p:cNvPicPr>
                      <p:nvPr/>
                    </p:nvPicPr>
                    <p:blipFill>
                      <a:blip r:embed="rId8">
                        <a:lum bright="100000"/>
                        <a:extLst>
                          <a:ext uri="{28A0092B-C50C-407E-A947-70E740481C1C}">
                            <a14:useLocalDpi xmlns:a14="http://schemas.microsoft.com/office/drawing/2010/main" val="0"/>
                          </a:ext>
                        </a:extLst>
                      </a:blip>
                      <a:srcRect/>
                      <a:stretch>
                        <a:fillRect/>
                      </a:stretch>
                    </p:blipFill>
                    <p:spPr bwMode="auto">
                      <a:xfrm>
                        <a:off x="279400" y="1300163"/>
                        <a:ext cx="8601075" cy="189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4583" name="矩形 1"/>
          <p:cNvSpPr>
            <a:spLocks noChangeArrowheads="1"/>
          </p:cNvSpPr>
          <p:nvPr/>
        </p:nvSpPr>
        <p:spPr bwMode="auto">
          <a:xfrm>
            <a:off x="533400" y="3506788"/>
            <a:ext cx="43672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a:t>接收数据和待测物体关系：</a:t>
            </a:r>
            <a:endParaRPr kumimoji="0" lang="zh-CN" altLang="en-US" sz="2400"/>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7CDC24E-42FC-4781-B559-661CD21FB169}" type="slidenum">
              <a:rPr lang="zh-CN" altLang="en-US" smtClean="0"/>
              <a:pPr>
                <a:defRPr/>
              </a:pPr>
              <a:t>16</a:t>
            </a:fld>
            <a:endParaRPr lang="en-US" altLang="zh-CN" smtClean="0"/>
          </a:p>
        </p:txBody>
      </p:sp>
      <p:sp>
        <p:nvSpPr>
          <p:cNvPr id="6" name="文本框 5"/>
          <p:cNvSpPr txBox="1">
            <a:spLocks noRot="1" noChangeAspect="1" noMove="1" noResize="1" noEditPoints="1" noAdjustHandles="1" noChangeArrowheads="1" noChangeShapeType="1" noTextEdit="1"/>
          </p:cNvSpPr>
          <p:nvPr/>
        </p:nvSpPr>
        <p:spPr>
          <a:xfrm>
            <a:off x="5909072" y="3644840"/>
            <a:ext cx="2083594" cy="800219"/>
          </a:xfrm>
          <a:prstGeom prst="rect">
            <a:avLst/>
          </a:prstGeom>
          <a:blipFill rotWithShape="0">
            <a:blip r:embed="rId9"/>
            <a:stretch>
              <a:fillRect l="-5848" t="-10687"/>
            </a:stretch>
          </a:blipFill>
        </p:spPr>
        <p:txBody>
          <a:bodyPr/>
          <a:lstStyle/>
          <a:p>
            <a:r>
              <a:rPr lang="zh-CN" altLang="en-US">
                <a:noFill/>
              </a:rPr>
              <a:t> </a:t>
            </a:r>
          </a:p>
        </p:txBody>
      </p:sp>
      <mc:AlternateContent xmlns:mc="http://schemas.openxmlformats.org/markup-compatibility/2006" xmlns:a14="http://schemas.microsoft.com/office/drawing/2010/main">
        <mc:Choice Requires="a14">
          <p:sp>
            <p:nvSpPr>
              <p:cNvPr id="4" name="文本框 3"/>
              <p:cNvSpPr txBox="1"/>
              <p:nvPr/>
            </p:nvSpPr>
            <p:spPr>
              <a:xfrm>
                <a:off x="4483406" y="4546597"/>
                <a:ext cx="76341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m:t>
                      </m:r>
                      <m:r>
                        <m:rPr>
                          <m:sty m:val="p"/>
                        </m:rPr>
                        <a:rPr lang="en-US" altLang="zh-CN" sz="2400" b="0" i="0" smtClean="0">
                          <a:latin typeface="Cambria Math" panose="02040503050406030204" pitchFamily="18" charset="0"/>
                        </a:rPr>
                        <m:t>K</m:t>
                      </m:r>
                      <m:r>
                        <a:rPr lang="en-US" altLang="zh-CN" sz="2400" b="0" i="1" smtClean="0">
                          <a:latin typeface="Cambria Math" panose="02040503050406030204" pitchFamily="18" charset="0"/>
                        </a:rPr>
                        <m:t>𝐿</m:t>
                      </m:r>
                    </m:oMath>
                  </m:oMathPara>
                </a14:m>
                <a:endParaRPr lang="zh-CN" altLang="en-US" sz="2400" i="1" dirty="0"/>
              </a:p>
            </p:txBody>
          </p:sp>
        </mc:Choice>
        <mc:Fallback xmlns="">
          <p:sp>
            <p:nvSpPr>
              <p:cNvPr id="4" name="文本框 3"/>
              <p:cNvSpPr txBox="1">
                <a:spLocks noRot="1" noChangeAspect="1" noMove="1" noResize="1" noEditPoints="1" noAdjustHandles="1" noChangeArrowheads="1" noChangeShapeType="1" noTextEdit="1"/>
              </p:cNvSpPr>
              <p:nvPr/>
            </p:nvSpPr>
            <p:spPr>
              <a:xfrm>
                <a:off x="4483406" y="4546597"/>
                <a:ext cx="763414" cy="369332"/>
              </a:xfrm>
              <a:prstGeom prst="rect">
                <a:avLst/>
              </a:prstGeom>
              <a:blipFill rotWithShape="0">
                <a:blip r:embed="rId10"/>
                <a:stretch>
                  <a:fillRect l="-3175" r="-7143" b="-1000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04800" y="914400"/>
            <a:ext cx="8305800" cy="2667000"/>
          </a:xfrm>
          <a:prstGeom prst="rect">
            <a:avLst/>
          </a:prstGeom>
        </p:spPr>
        <p:txBody>
          <a:bodyPr/>
          <a:lstStyle/>
          <a:p>
            <a:pPr marL="342900" indent="-342900" eaLnBrk="1" hangingPunct="1">
              <a:spcBef>
                <a:spcPct val="20000"/>
              </a:spcBef>
              <a:buClr>
                <a:srgbClr val="FFCC66"/>
              </a:buClr>
              <a:buSzPct val="125000"/>
              <a:buFontTx/>
              <a:buChar char="•"/>
              <a:defRPr/>
            </a:pPr>
            <a:endParaRPr lang="en-US" altLang="zh-CN" sz="2400" kern="0" dirty="0">
              <a:effectLst>
                <a:outerShdw blurRad="38100" dist="38100" dir="2700000" algn="tl">
                  <a:srgbClr val="000000"/>
                </a:outerShdw>
              </a:effectLst>
              <a:latin typeface="+mn-lt"/>
            </a:endParaRPr>
          </a:p>
        </p:txBody>
      </p:sp>
      <p:graphicFrame>
        <p:nvGraphicFramePr>
          <p:cNvPr id="25603" name="Object 8"/>
          <p:cNvGraphicFramePr>
            <a:graphicFrameLocks noChangeAspect="1"/>
          </p:cNvGraphicFramePr>
          <p:nvPr/>
        </p:nvGraphicFramePr>
        <p:xfrm>
          <a:off x="7121525" y="5683250"/>
          <a:ext cx="285750" cy="444500"/>
        </p:xfrm>
        <a:graphic>
          <a:graphicData uri="http://schemas.openxmlformats.org/presentationml/2006/ole">
            <mc:AlternateContent xmlns:mc="http://schemas.openxmlformats.org/markup-compatibility/2006">
              <mc:Choice xmlns:v="urn:schemas-microsoft-com:vml" Requires="v">
                <p:oleObj spid="_x0000_s25642" name="Equation" r:id="rId3" imgW="37977" imgH="104939" progId="Equation.DSMT4">
                  <p:embed/>
                </p:oleObj>
              </mc:Choice>
              <mc:Fallback>
                <p:oleObj name="Equation" r:id="rId3" imgW="37977" imgH="10493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525" y="5683250"/>
                        <a:ext cx="2857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 name="Rectangle 1026"/>
          <p:cNvSpPr txBox="1">
            <a:spLocks noRot="1" noChangeAspect="1" noMove="1" noResize="1" noEditPoints="1" noAdjustHandles="1" noChangeArrowheads="1" noChangeShapeType="1" noTextEdit="1"/>
          </p:cNvSpPr>
          <p:nvPr/>
        </p:nvSpPr>
        <p:spPr bwMode="auto">
          <a:xfrm>
            <a:off x="0" y="0"/>
            <a:ext cx="4800600" cy="788988"/>
          </a:xfrm>
          <a:prstGeom prst="rect">
            <a:avLst/>
          </a:prstGeom>
          <a:blipFill rotWithShape="0">
            <a:blip r:embed="rId5"/>
            <a:stretch>
              <a:fillRect l="-1777" r="-1904"/>
            </a:stretch>
          </a:blipFill>
          <a:ln w="9525">
            <a:noFill/>
            <a:miter lim="800000"/>
            <a:headEnd/>
            <a:tailEnd/>
          </a:ln>
          <a:effectLst/>
        </p:spPr>
        <p:txBody>
          <a:bodyPr/>
          <a:lstStyle/>
          <a:p>
            <a:r>
              <a:rPr lang="zh-CN" altLang="en-US">
                <a:noFill/>
              </a:rPr>
              <a:t> </a:t>
            </a: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D3932CA-7B5C-49F0-AE03-2EA75B270E1E}" type="slidenum">
              <a:rPr lang="zh-CN" altLang="en-US" smtClean="0"/>
              <a:pPr>
                <a:defRPr/>
              </a:pPr>
              <a:t>17</a:t>
            </a:fld>
            <a:endParaRPr lang="en-US" altLang="zh-CN" smtClean="0"/>
          </a:p>
        </p:txBody>
      </p:sp>
      <p:sp>
        <p:nvSpPr>
          <p:cNvPr id="25606" name="文本框 3"/>
          <p:cNvSpPr txBox="1">
            <a:spLocks noChangeArrowheads="1"/>
          </p:cNvSpPr>
          <p:nvPr/>
        </p:nvSpPr>
        <p:spPr bwMode="auto">
          <a:xfrm>
            <a:off x="606425" y="914400"/>
            <a:ext cx="442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考察Ｘ射线经过标准椭圆</a:t>
            </a:r>
            <a:endParaRPr lang="zh-CN" altLang="en-US" sz="2400" b="1"/>
          </a:p>
        </p:txBody>
      </p:sp>
      <p:sp>
        <p:nvSpPr>
          <p:cNvPr id="6" name="矩形 5"/>
          <p:cNvSpPr>
            <a:spLocks noRot="1" noChangeAspect="1" noMove="1" noResize="1" noEditPoints="1" noAdjustHandles="1" noChangeArrowheads="1" noChangeShapeType="1" noTextEdit="1"/>
          </p:cNvSpPr>
          <p:nvPr/>
        </p:nvSpPr>
        <p:spPr>
          <a:xfrm>
            <a:off x="3075159" y="1434636"/>
            <a:ext cx="1857816" cy="833498"/>
          </a:xfrm>
          <a:prstGeom prst="rect">
            <a:avLst/>
          </a:prstGeom>
          <a:blipFill rotWithShape="0">
            <a:blip r:embed="rId6"/>
            <a:stretch>
              <a:fillRect/>
            </a:stretch>
          </a:blipFill>
        </p:spPr>
        <p:txBody>
          <a:bodyPr/>
          <a:lstStyle/>
          <a:p>
            <a:r>
              <a:rPr lang="zh-CN" altLang="en-US">
                <a:solidFill>
                  <a:srgbClr val="FFC000"/>
                </a:solidFill>
              </a:rPr>
              <a:t> </a:t>
            </a:r>
          </a:p>
        </p:txBody>
      </p:sp>
      <p:sp>
        <p:nvSpPr>
          <p:cNvPr id="7" name="矩形 6"/>
          <p:cNvSpPr>
            <a:spLocks noRot="1" noChangeAspect="1" noMove="1" noResize="1" noEditPoints="1" noAdjustHandles="1" noChangeArrowheads="1" noChangeShapeType="1" noTextEdit="1"/>
          </p:cNvSpPr>
          <p:nvPr/>
        </p:nvSpPr>
        <p:spPr>
          <a:xfrm>
            <a:off x="608261" y="2382658"/>
            <a:ext cx="7842788" cy="461665"/>
          </a:xfrm>
          <a:prstGeom prst="rect">
            <a:avLst/>
          </a:prstGeom>
          <a:blipFill rotWithShape="0">
            <a:blip r:embed="rId7"/>
            <a:stretch>
              <a:fillRect l="-1244" t="-14474" r="-233" b="-25000"/>
            </a:stretch>
          </a:blipFill>
        </p:spPr>
        <p:txBody>
          <a:bodyPr/>
          <a:lstStyle/>
          <a:p>
            <a:r>
              <a:rPr lang="zh-CN" altLang="en-US">
                <a:noFill/>
              </a:rPr>
              <a:t> </a:t>
            </a:r>
          </a:p>
        </p:txBody>
      </p:sp>
      <p:sp>
        <p:nvSpPr>
          <p:cNvPr id="13" name="矩形 12"/>
          <p:cNvSpPr>
            <a:spLocks noRot="1" noChangeAspect="1" noMove="1" noResize="1" noEditPoints="1" noAdjustHandles="1" noChangeArrowheads="1" noChangeShapeType="1" noTextEdit="1"/>
          </p:cNvSpPr>
          <p:nvPr/>
        </p:nvSpPr>
        <p:spPr>
          <a:xfrm>
            <a:off x="1809702" y="2874619"/>
            <a:ext cx="5454698" cy="916148"/>
          </a:xfrm>
          <a:prstGeom prst="rect">
            <a:avLst/>
          </a:prstGeom>
          <a:blipFill rotWithShape="0">
            <a:blip r:embed="rId8"/>
            <a:stretch>
              <a:fillRect/>
            </a:stretch>
          </a:blipFill>
        </p:spPr>
        <p:txBody>
          <a:bodyPr/>
          <a:lstStyle/>
          <a:p>
            <a:r>
              <a:rPr lang="zh-CN" altLang="en-US">
                <a:noFill/>
              </a:rPr>
              <a:t> </a:t>
            </a:r>
          </a:p>
        </p:txBody>
      </p:sp>
      <p:sp>
        <p:nvSpPr>
          <p:cNvPr id="25610" name="矩形 7"/>
          <p:cNvSpPr>
            <a:spLocks noChangeArrowheads="1"/>
          </p:cNvSpPr>
          <p:nvPr/>
        </p:nvSpPr>
        <p:spPr bwMode="auto">
          <a:xfrm>
            <a:off x="606425" y="3832225"/>
            <a:ext cx="357028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Ｘ射线经过椭圆的长度为</a:t>
            </a:r>
          </a:p>
        </p:txBody>
      </p:sp>
      <p:sp>
        <p:nvSpPr>
          <p:cNvPr id="16" name="矩形 15"/>
          <p:cNvSpPr>
            <a:spLocks noRot="1" noChangeAspect="1" noMove="1" noResize="1" noEditPoints="1" noAdjustHandles="1" noChangeArrowheads="1" noChangeShapeType="1" noTextEdit="1"/>
          </p:cNvSpPr>
          <p:nvPr/>
        </p:nvSpPr>
        <p:spPr>
          <a:xfrm>
            <a:off x="1447800" y="4374434"/>
            <a:ext cx="6445803" cy="1233736"/>
          </a:xfrm>
          <a:prstGeom prst="rect">
            <a:avLst/>
          </a:prstGeom>
          <a:blipFill rotWithShape="0">
            <a:blip r:embed="rId9"/>
            <a:stretch>
              <a:fillRect/>
            </a:stretch>
          </a:blipFill>
        </p:spPr>
        <p:txBody>
          <a:bodyPr/>
          <a:lstStyle/>
          <a:p>
            <a:r>
              <a:rPr lang="zh-CN" altLang="en-US">
                <a:noFill/>
              </a:rPr>
              <a:t> </a:t>
            </a:r>
          </a:p>
        </p:txBody>
      </p:sp>
      <p:pic>
        <p:nvPicPr>
          <p:cNvPr id="25612" name="图片 5"/>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5467350" y="120650"/>
            <a:ext cx="2703513" cy="215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04800" y="914400"/>
            <a:ext cx="8305800" cy="2667000"/>
          </a:xfrm>
          <a:prstGeom prst="rect">
            <a:avLst/>
          </a:prstGeom>
        </p:spPr>
        <p:txBody>
          <a:bodyPr/>
          <a:lstStyle/>
          <a:p>
            <a:pPr marL="342900" indent="-342900" eaLnBrk="1" hangingPunct="1">
              <a:spcBef>
                <a:spcPct val="20000"/>
              </a:spcBef>
              <a:buClr>
                <a:srgbClr val="FFCC66"/>
              </a:buClr>
              <a:buSzPct val="125000"/>
              <a:buFontTx/>
              <a:buChar char="•"/>
              <a:defRPr/>
            </a:pPr>
            <a:endParaRPr lang="en-US" altLang="zh-CN" sz="2400" kern="0" dirty="0">
              <a:effectLst>
                <a:outerShdw blurRad="38100" dist="38100" dir="2700000" algn="tl">
                  <a:srgbClr val="000000"/>
                </a:outerShdw>
              </a:effectLst>
              <a:latin typeface="+mn-lt"/>
            </a:endParaRPr>
          </a:p>
        </p:txBody>
      </p:sp>
      <p:graphicFrame>
        <p:nvGraphicFramePr>
          <p:cNvPr id="26627" name="Object 8"/>
          <p:cNvGraphicFramePr>
            <a:graphicFrameLocks noChangeAspect="1"/>
          </p:cNvGraphicFramePr>
          <p:nvPr/>
        </p:nvGraphicFramePr>
        <p:xfrm>
          <a:off x="7121525" y="5683250"/>
          <a:ext cx="285750" cy="444500"/>
        </p:xfrm>
        <a:graphic>
          <a:graphicData uri="http://schemas.openxmlformats.org/presentationml/2006/ole">
            <mc:AlternateContent xmlns:mc="http://schemas.openxmlformats.org/markup-compatibility/2006">
              <mc:Choice xmlns:v="urn:schemas-microsoft-com:vml" Requires="v">
                <p:oleObj spid="_x0000_s26663" name="Equation" r:id="rId3" imgW="37977" imgH="104939" progId="Equation.DSMT4">
                  <p:embed/>
                </p:oleObj>
              </mc:Choice>
              <mc:Fallback>
                <p:oleObj name="Equation" r:id="rId3" imgW="37977" imgH="10493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525" y="5683250"/>
                        <a:ext cx="2857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 name="Rectangle 1026"/>
          <p:cNvSpPr txBox="1">
            <a:spLocks noRot="1" noChangeAspect="1" noMove="1" noResize="1" noEditPoints="1" noAdjustHandles="1" noChangeArrowheads="1" noChangeShapeType="1" noTextEdit="1"/>
          </p:cNvSpPr>
          <p:nvPr/>
        </p:nvSpPr>
        <p:spPr bwMode="auto">
          <a:xfrm>
            <a:off x="0" y="0"/>
            <a:ext cx="4800600" cy="788988"/>
          </a:xfrm>
          <a:prstGeom prst="rect">
            <a:avLst/>
          </a:prstGeom>
          <a:blipFill rotWithShape="0">
            <a:blip r:embed="rId5"/>
            <a:stretch>
              <a:fillRect/>
            </a:stretch>
          </a:blipFill>
          <a:ln w="9525">
            <a:noFill/>
            <a:miter lim="800000"/>
            <a:headEnd/>
            <a:tailEnd/>
          </a:ln>
          <a:effectLst/>
        </p:spPr>
        <p:txBody>
          <a:bodyPr/>
          <a:lstStyle/>
          <a:p>
            <a:r>
              <a:rPr lang="zh-CN" altLang="en-US">
                <a:noFill/>
              </a:rPr>
              <a:t> </a:t>
            </a: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1FB570E-2FDC-4B5D-AE5B-3137DB22DB52}" type="slidenum">
              <a:rPr lang="zh-CN" altLang="en-US" smtClean="0"/>
              <a:pPr>
                <a:defRPr/>
              </a:pPr>
              <a:t>18</a:t>
            </a:fld>
            <a:endParaRPr lang="en-US" altLang="zh-CN" smtClean="0"/>
          </a:p>
        </p:txBody>
      </p:sp>
      <p:sp>
        <p:nvSpPr>
          <p:cNvPr id="26630" name="文本框 3"/>
          <p:cNvSpPr txBox="1">
            <a:spLocks noChangeArrowheads="1"/>
          </p:cNvSpPr>
          <p:nvPr/>
        </p:nvSpPr>
        <p:spPr bwMode="auto">
          <a:xfrm>
            <a:off x="606425" y="914400"/>
            <a:ext cx="442277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考察Ｘ射线经过圆</a:t>
            </a:r>
            <a:endParaRPr lang="zh-CN" altLang="en-US" sz="2400" b="1"/>
          </a:p>
        </p:txBody>
      </p:sp>
      <p:sp>
        <p:nvSpPr>
          <p:cNvPr id="6" name="矩形 5"/>
          <p:cNvSpPr>
            <a:spLocks noRot="1" noChangeAspect="1" noMove="1" noResize="1" noEditPoints="1" noAdjustHandles="1" noChangeArrowheads="1" noChangeShapeType="1" noTextEdit="1"/>
          </p:cNvSpPr>
          <p:nvPr/>
        </p:nvSpPr>
        <p:spPr>
          <a:xfrm>
            <a:off x="3075159" y="1434636"/>
            <a:ext cx="2620397" cy="461665"/>
          </a:xfrm>
          <a:prstGeom prst="rect">
            <a:avLst/>
          </a:prstGeom>
          <a:blipFill rotWithShape="0">
            <a:blip r:embed="rId6"/>
            <a:stretch>
              <a:fillRect b="-19737"/>
            </a:stretch>
          </a:blipFill>
        </p:spPr>
        <p:txBody>
          <a:bodyPr/>
          <a:lstStyle/>
          <a:p>
            <a:r>
              <a:rPr lang="zh-CN" altLang="en-US">
                <a:solidFill>
                  <a:srgbClr val="FFC000"/>
                </a:solidFill>
              </a:rPr>
              <a:t> </a:t>
            </a:r>
          </a:p>
        </p:txBody>
      </p:sp>
      <p:sp>
        <p:nvSpPr>
          <p:cNvPr id="26632" name="矩形 7"/>
          <p:cNvSpPr>
            <a:spLocks noChangeArrowheads="1"/>
          </p:cNvSpPr>
          <p:nvPr/>
        </p:nvSpPr>
        <p:spPr bwMode="auto">
          <a:xfrm>
            <a:off x="606425" y="2103438"/>
            <a:ext cx="32623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t>Ｘ射线经过圆的长度为</a:t>
            </a:r>
          </a:p>
        </p:txBody>
      </p:sp>
      <mc:AlternateContent xmlns:mc="http://schemas.openxmlformats.org/markup-compatibility/2006">
        <mc:Choice xmlns:a14="http://schemas.microsoft.com/office/drawing/2010/main" Requires="a14">
          <p:sp>
            <p:nvSpPr>
              <p:cNvPr id="5" name="矩形 4"/>
              <p:cNvSpPr/>
              <p:nvPr/>
            </p:nvSpPr>
            <p:spPr>
              <a:xfrm>
                <a:off x="1075285" y="2897265"/>
                <a:ext cx="6331990" cy="539571"/>
              </a:xfrm>
              <a:prstGeom prst="rect">
                <a:avLst/>
              </a:prstGeom>
            </p:spPr>
            <p:txBody>
              <a:bodyPr wrap="none">
                <a:spAutoFit/>
              </a:bodyPr>
              <a:lstStyle/>
              <a:p>
                <a14:m>
                  <m:oMath xmlns:m="http://schemas.openxmlformats.org/officeDocument/2006/math">
                    <m:r>
                      <a:rPr lang="en-US" altLang="zh-CN" sz="2400" b="0" i="1" smtClean="0">
                        <a:solidFill>
                          <a:schemeClr val="tx1"/>
                        </a:solidFill>
                        <a:latin typeface="Cambria Math" panose="02040503050406030204" pitchFamily="18" charset="0"/>
                      </a:rPr>
                      <m:t>𝑙</m:t>
                    </m:r>
                    <m:r>
                      <a:rPr lang="en-US" altLang="zh-CN" sz="2400" b="0" i="1" smtClean="0">
                        <a:solidFill>
                          <a:schemeClr val="tx1"/>
                        </a:solidFill>
                        <a:latin typeface="Cambria Math" panose="02040503050406030204" pitchFamily="18" charset="0"/>
                      </a:rPr>
                      <m:t>=2</m:t>
                    </m:r>
                    <m:rad>
                      <m:radPr>
                        <m:degHide m:val="on"/>
                        <m:ctrlPr>
                          <a:rPr lang="en-US" altLang="zh-CN" sz="2400" b="0" i="1" smtClean="0">
                            <a:solidFill>
                              <a:schemeClr val="tx1"/>
                            </a:solidFill>
                            <a:latin typeface="Cambria Math" panose="02040503050406030204" pitchFamily="18" charset="0"/>
                          </a:rPr>
                        </m:ctrlPr>
                      </m:radPr>
                      <m:deg/>
                      <m:e>
                        <m:sSub>
                          <m:sSubPr>
                            <m:ctrlPr>
                              <a:rPr lang="en-US" altLang="zh-CN" sz="2400" b="0" i="1" smtClean="0">
                                <a:solidFill>
                                  <a:schemeClr val="tx1"/>
                                </a:solidFill>
                                <a:latin typeface="Cambria Math" panose="02040503050406030204" pitchFamily="18" charset="0"/>
                              </a:rPr>
                            </m:ctrlPr>
                          </m:sSubPr>
                          <m:e>
                            <m:r>
                              <m:rPr>
                                <m:sty m:val="p"/>
                              </m:rPr>
                              <a:rPr lang="el-GR" altLang="zh-CN" sz="2400" b="0" i="1" smtClean="0">
                                <a:solidFill>
                                  <a:schemeClr val="tx1"/>
                                </a:solidFill>
                                <a:latin typeface="Cambria Math" panose="02040503050406030204" pitchFamily="18" charset="0"/>
                                <a:ea typeface="Cambria Math" panose="02040503050406030204" pitchFamily="18" charset="0"/>
                              </a:rPr>
                              <m:t>Δ</m:t>
                            </m:r>
                          </m:e>
                          <m:sub>
                            <m:r>
                              <a:rPr lang="en-US" altLang="zh-CN" sz="2400" b="0" i="1" smtClean="0">
                                <a:solidFill>
                                  <a:schemeClr val="tx1"/>
                                </a:solidFill>
                                <a:latin typeface="Cambria Math" panose="02040503050406030204" pitchFamily="18" charset="0"/>
                              </a:rPr>
                              <m:t>2</m:t>
                            </m:r>
                          </m:sub>
                        </m:sSub>
                      </m:e>
                    </m:rad>
                    <m:r>
                      <a:rPr lang="zh-CN" altLang="en-US" sz="2400" i="1">
                        <a:solidFill>
                          <a:schemeClr val="tx1"/>
                        </a:solidFill>
                        <a:latin typeface="Cambria Math" panose="02040503050406030204" pitchFamily="18" charset="0"/>
                      </a:rPr>
                      <m:t>，</m:t>
                    </m:r>
                  </m:oMath>
                </a14:m>
                <a:r>
                  <a:rPr lang="zh-CN" altLang="en-US" sz="2400" dirty="0" smtClean="0">
                    <a:solidFill>
                      <a:schemeClr val="tx1"/>
                    </a:solidFill>
                  </a:rPr>
                  <a:t>其中</a:t>
                </a:r>
                <a14:m>
                  <m:oMath xmlns:m="http://schemas.openxmlformats.org/officeDocument/2006/math">
                    <m:sSub>
                      <m:sSubPr>
                        <m:ctrlPr>
                          <a:rPr lang="en-US" altLang="zh-CN" sz="2400" i="1" dirty="0" smtClean="0">
                            <a:solidFill>
                              <a:schemeClr val="tx1"/>
                            </a:solidFill>
                            <a:latin typeface="Cambria Math" panose="02040503050406030204" pitchFamily="18" charset="0"/>
                          </a:rPr>
                        </m:ctrlPr>
                      </m:sSubPr>
                      <m:e>
                        <m:r>
                          <m:rPr>
                            <m:sty m:val="p"/>
                          </m:rPr>
                          <a:rPr lang="el-GR" altLang="zh-CN" sz="2400" i="1" dirty="0" smtClean="0">
                            <a:solidFill>
                              <a:schemeClr val="tx1"/>
                            </a:solidFill>
                            <a:latin typeface="Cambria Math" panose="02040503050406030204" pitchFamily="18" charset="0"/>
                            <a:ea typeface="Cambria Math" panose="02040503050406030204" pitchFamily="18" charset="0"/>
                          </a:rPr>
                          <m:t>Δ</m:t>
                        </m:r>
                      </m:e>
                      <m:sub>
                        <m:r>
                          <a:rPr lang="en-US" altLang="zh-CN" sz="2400" i="1" dirty="0">
                            <a:solidFill>
                              <a:schemeClr val="tx1"/>
                            </a:solidFill>
                            <a:latin typeface="Cambria Math" panose="02040503050406030204" pitchFamily="18" charset="0"/>
                          </a:rPr>
                          <m:t>2</m:t>
                        </m:r>
                      </m:sub>
                    </m:sSub>
                    <m:r>
                      <a:rPr lang="en-US" altLang="zh-CN" sz="2400" i="1" dirty="0">
                        <a:solidFill>
                          <a:schemeClr val="tx1"/>
                        </a:solidFill>
                        <a:latin typeface="Cambria Math" panose="02040503050406030204" pitchFamily="18" charset="0"/>
                      </a:rPr>
                      <m:t>=</m:t>
                    </m:r>
                    <m:sSup>
                      <m:sSupPr>
                        <m:ctrlPr>
                          <a:rPr lang="en-US" altLang="zh-CN" sz="2400" i="1" dirty="0" smtClean="0">
                            <a:solidFill>
                              <a:schemeClr val="tx1"/>
                            </a:solidFill>
                            <a:latin typeface="Cambria Math" panose="02040503050406030204" pitchFamily="18" charset="0"/>
                          </a:rPr>
                        </m:ctrlPr>
                      </m:sSupPr>
                      <m:e>
                        <m:r>
                          <a:rPr lang="en-US" altLang="zh-CN" sz="2400" i="1" dirty="0">
                            <a:solidFill>
                              <a:schemeClr val="tx1"/>
                            </a:solidFill>
                            <a:latin typeface="Cambria Math" panose="02040503050406030204" pitchFamily="18" charset="0"/>
                          </a:rPr>
                          <m:t>𝑟</m:t>
                        </m:r>
                      </m:e>
                      <m:sup>
                        <m:r>
                          <a:rPr lang="en-US" altLang="zh-CN" sz="2400" b="0" i="1" dirty="0" smtClean="0">
                            <a:solidFill>
                              <a:schemeClr val="tx1"/>
                            </a:solidFill>
                            <a:latin typeface="Cambria Math" panose="02040503050406030204" pitchFamily="18" charset="0"/>
                          </a:rPr>
                          <m:t>2</m:t>
                        </m:r>
                      </m:sup>
                    </m:sSup>
                    <m:r>
                      <a:rPr lang="en-US" altLang="zh-CN" sz="2400" b="0" i="1" dirty="0" smtClean="0">
                        <a:solidFill>
                          <a:schemeClr val="tx1"/>
                        </a:solidFill>
                        <a:latin typeface="Cambria Math" panose="02040503050406030204" pitchFamily="18" charset="0"/>
                      </a:rPr>
                      <m:t>−</m:t>
                    </m:r>
                    <m:sSup>
                      <m:sSupPr>
                        <m:ctrlPr>
                          <a:rPr lang="en-US" altLang="zh-CN" sz="2400" b="0" i="1" dirty="0" smtClean="0">
                            <a:solidFill>
                              <a:schemeClr val="tx1"/>
                            </a:solidFill>
                            <a:latin typeface="Cambria Math" panose="02040503050406030204" pitchFamily="18" charset="0"/>
                          </a:rPr>
                        </m:ctrlPr>
                      </m:sSupPr>
                      <m:e>
                        <m:r>
                          <a:rPr lang="en-US" altLang="zh-CN" sz="2400" b="0" i="1" dirty="0" smtClean="0">
                            <a:solidFill>
                              <a:schemeClr val="tx1"/>
                            </a:solidFill>
                            <a:latin typeface="Cambria Math" panose="02040503050406030204" pitchFamily="18" charset="0"/>
                          </a:rPr>
                          <m:t>(</m:t>
                        </m:r>
                        <m:r>
                          <a:rPr lang="en-US" altLang="zh-CN" sz="2400" b="0" i="1" dirty="0" smtClean="0">
                            <a:solidFill>
                              <a:schemeClr val="tx1"/>
                            </a:solidFill>
                            <a:latin typeface="Cambria Math" panose="02040503050406030204" pitchFamily="18" charset="0"/>
                          </a:rPr>
                          <m:t>𝑝</m:t>
                        </m:r>
                        <m:sSubSup>
                          <m:sSubSupPr>
                            <m:ctrlPr>
                              <a:rPr lang="en-US" altLang="zh-CN" sz="2400" b="0" i="1" dirty="0" smtClean="0">
                                <a:solidFill>
                                  <a:schemeClr val="tx1"/>
                                </a:solidFill>
                                <a:latin typeface="Cambria Math" panose="02040503050406030204" pitchFamily="18" charset="0"/>
                              </a:rPr>
                            </m:ctrlPr>
                          </m:sSubSupPr>
                          <m:e>
                            <m:r>
                              <a:rPr lang="en-US" altLang="zh-CN" sz="2400" b="0" i="1" dirty="0" smtClean="0">
                                <a:solidFill>
                                  <a:schemeClr val="tx1"/>
                                </a:solidFill>
                                <a:latin typeface="Cambria Math" panose="02040503050406030204" pitchFamily="18" charset="0"/>
                              </a:rPr>
                              <m:t>𝑦</m:t>
                            </m:r>
                          </m:e>
                          <m:sub>
                            <m:r>
                              <a:rPr lang="en-US" altLang="zh-CN" sz="2400" b="0" i="1" smtClean="0">
                                <a:solidFill>
                                  <a:schemeClr val="tx1"/>
                                </a:solidFill>
                                <a:latin typeface="Cambria Math" panose="02040503050406030204" pitchFamily="18" charset="0"/>
                              </a:rPr>
                              <m:t>0</m:t>
                            </m:r>
                          </m:sub>
                          <m:sup/>
                        </m:sSubSup>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𝑞</m:t>
                        </m:r>
                        <m:r>
                          <a:rPr lang="en-US" altLang="zh-CN" sz="2400" b="0" i="1" smtClean="0">
                            <a:solidFill>
                              <a:schemeClr val="tx1"/>
                            </a:solidFill>
                            <a:latin typeface="Cambria Math" panose="02040503050406030204" pitchFamily="18" charset="0"/>
                          </a:rPr>
                          <m:t>(</m:t>
                        </m:r>
                        <m:sSub>
                          <m:sSubPr>
                            <m:ctrlPr>
                              <a:rPr lang="en-US" altLang="zh-CN" sz="2400" b="0" i="1" smtClean="0">
                                <a:solidFill>
                                  <a:schemeClr val="tx1"/>
                                </a:solidFill>
                                <a:latin typeface="Cambria Math" panose="02040503050406030204" pitchFamily="18" charset="0"/>
                              </a:rPr>
                            </m:ctrlPr>
                          </m:sSubPr>
                          <m:e>
                            <m:r>
                              <a:rPr lang="en-US" altLang="zh-CN" sz="2400" b="0" i="1" smtClean="0">
                                <a:solidFill>
                                  <a:schemeClr val="tx1"/>
                                </a:solidFill>
                                <a:latin typeface="Cambria Math" panose="02040503050406030204" pitchFamily="18" charset="0"/>
                              </a:rPr>
                              <m:t>𝑥</m:t>
                            </m:r>
                          </m:e>
                          <m:sub>
                            <m:r>
                              <a:rPr lang="en-US" altLang="zh-CN" sz="2400" b="0" i="1" smtClean="0">
                                <a:solidFill>
                                  <a:schemeClr val="tx1"/>
                                </a:solidFill>
                                <a:latin typeface="Cambria Math" panose="02040503050406030204" pitchFamily="18" charset="0"/>
                              </a:rPr>
                              <m:t>0</m:t>
                            </m:r>
                          </m:sub>
                        </m:sSub>
                        <m:r>
                          <a:rPr lang="en-US" altLang="zh-CN" sz="2400" b="0" i="1" smtClean="0">
                            <a:solidFill>
                              <a:schemeClr val="tx1"/>
                            </a:solidFill>
                            <a:latin typeface="Cambria Math" panose="02040503050406030204" pitchFamily="18" charset="0"/>
                          </a:rPr>
                          <m:t>−</m:t>
                        </m:r>
                        <m:r>
                          <a:rPr lang="en-US" altLang="zh-CN" sz="2400" b="0" i="1" smtClean="0">
                            <a:solidFill>
                              <a:schemeClr val="tx1"/>
                            </a:solidFill>
                            <a:latin typeface="Cambria Math" panose="02040503050406030204" pitchFamily="18" charset="0"/>
                          </a:rPr>
                          <m:t>𝑐</m:t>
                        </m:r>
                        <m:r>
                          <a:rPr lang="en-US" altLang="zh-CN" sz="2400" b="0" i="1" smtClean="0">
                            <a:solidFill>
                              <a:schemeClr val="tx1"/>
                            </a:solidFill>
                            <a:latin typeface="Cambria Math" panose="02040503050406030204" pitchFamily="18" charset="0"/>
                          </a:rPr>
                          <m:t>))</m:t>
                        </m:r>
                      </m:e>
                      <m:sup>
                        <m:r>
                          <a:rPr lang="en-US" altLang="zh-CN" sz="2400" b="0" i="1" dirty="0" smtClean="0">
                            <a:solidFill>
                              <a:schemeClr val="tx1"/>
                            </a:solidFill>
                            <a:latin typeface="Cambria Math" panose="02040503050406030204" pitchFamily="18" charset="0"/>
                          </a:rPr>
                          <m:t>2</m:t>
                        </m:r>
                      </m:sup>
                    </m:sSup>
                  </m:oMath>
                </a14:m>
                <a:endParaRPr lang="zh-CN" altLang="en-US" sz="2400" i="1" dirty="0"/>
              </a:p>
            </p:txBody>
          </p:sp>
        </mc:Choice>
        <mc:Fallback>
          <p:sp>
            <p:nvSpPr>
              <p:cNvPr id="5" name="矩形 4"/>
              <p:cNvSpPr>
                <a:spLocks noRot="1" noChangeAspect="1" noMove="1" noResize="1" noEditPoints="1" noAdjustHandles="1" noChangeArrowheads="1" noChangeShapeType="1" noTextEdit="1"/>
              </p:cNvSpPr>
              <p:nvPr/>
            </p:nvSpPr>
            <p:spPr>
              <a:xfrm>
                <a:off x="1075285" y="2897265"/>
                <a:ext cx="6331990" cy="539571"/>
              </a:xfrm>
              <a:prstGeom prst="rect">
                <a:avLst/>
              </a:prstGeom>
              <a:blipFill rotWithShape="0">
                <a:blip r:embed="rId7"/>
                <a:stretch>
                  <a:fillRect t="-3371" b="-15730"/>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04800" y="914400"/>
            <a:ext cx="8305800" cy="2667000"/>
          </a:xfrm>
          <a:prstGeom prst="rect">
            <a:avLst/>
          </a:prstGeom>
        </p:spPr>
        <p:txBody>
          <a:bodyPr/>
          <a:lstStyle/>
          <a:p>
            <a:pPr marL="342900" indent="-342900" eaLnBrk="1" hangingPunct="1">
              <a:spcBef>
                <a:spcPct val="20000"/>
              </a:spcBef>
              <a:buClr>
                <a:srgbClr val="FFCC66"/>
              </a:buClr>
              <a:buSzPct val="125000"/>
              <a:buFontTx/>
              <a:buChar char="•"/>
              <a:defRPr/>
            </a:pPr>
            <a:endParaRPr lang="en-US" altLang="zh-CN" sz="2400" kern="0" dirty="0">
              <a:effectLst>
                <a:outerShdw blurRad="38100" dist="38100" dir="2700000" algn="tl">
                  <a:srgbClr val="000000"/>
                </a:outerShdw>
              </a:effectLst>
              <a:latin typeface="+mn-lt"/>
            </a:endParaRPr>
          </a:p>
        </p:txBody>
      </p:sp>
      <p:graphicFrame>
        <p:nvGraphicFramePr>
          <p:cNvPr id="27651" name="Object 8"/>
          <p:cNvGraphicFramePr>
            <a:graphicFrameLocks noChangeAspect="1"/>
          </p:cNvGraphicFramePr>
          <p:nvPr/>
        </p:nvGraphicFramePr>
        <p:xfrm>
          <a:off x="7121525" y="5683250"/>
          <a:ext cx="285750" cy="444500"/>
        </p:xfrm>
        <a:graphic>
          <a:graphicData uri="http://schemas.openxmlformats.org/presentationml/2006/ole">
            <mc:AlternateContent xmlns:mc="http://schemas.openxmlformats.org/markup-compatibility/2006">
              <mc:Choice xmlns:v="urn:schemas-microsoft-com:vml" Requires="v">
                <p:oleObj spid="_x0000_s27687" name="Equation" r:id="rId3" imgW="37977" imgH="104939" progId="Equation.DSMT4">
                  <p:embed/>
                </p:oleObj>
              </mc:Choice>
              <mc:Fallback>
                <p:oleObj name="Equation" r:id="rId3" imgW="37977" imgH="104939"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525" y="5683250"/>
                        <a:ext cx="2857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7652" name="Rectangle 1026"/>
          <p:cNvSpPr txBox="1">
            <a:spLocks noChangeArrowheads="1"/>
          </p:cNvSpPr>
          <p:nvPr/>
        </p:nvSpPr>
        <p:spPr bwMode="auto">
          <a:xfrm>
            <a:off x="0" y="0"/>
            <a:ext cx="4800600" cy="7889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2400" b="1"/>
              <a:t>解题要点</a:t>
            </a:r>
            <a:r>
              <a:rPr kumimoji="0" lang="en-US" altLang="zh-CN" sz="2400" b="1"/>
              <a:t>:</a:t>
            </a:r>
            <a:r>
              <a:rPr kumimoji="0" lang="zh-CN" altLang="en-US" sz="2400" b="1">
                <a:solidFill>
                  <a:srgbClr val="FFC000"/>
                </a:solidFill>
              </a:rPr>
              <a:t>系统参数的标定</a:t>
            </a:r>
            <a:endParaRPr kumimoji="0" lang="en-US" altLang="zh-CN" sz="2400" b="1">
              <a:solidFill>
                <a:srgbClr val="FFC000"/>
              </a:solidFill>
            </a:endParaRP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04E0CEE3-34A7-429C-AF47-8B0FB0C0C732}" type="slidenum">
              <a:rPr lang="zh-CN" altLang="en-US" smtClean="0"/>
              <a:pPr>
                <a:defRPr/>
              </a:pPr>
              <a:t>19</a:t>
            </a:fld>
            <a:endParaRPr lang="en-US" altLang="zh-CN" smtClean="0"/>
          </a:p>
        </p:txBody>
      </p:sp>
      <p:sp>
        <p:nvSpPr>
          <p:cNvPr id="27654" name="文本框 3"/>
          <p:cNvSpPr txBox="1">
            <a:spLocks noChangeArrowheads="1"/>
          </p:cNvSpPr>
          <p:nvPr/>
        </p:nvSpPr>
        <p:spPr bwMode="auto">
          <a:xfrm>
            <a:off x="606425" y="914400"/>
            <a:ext cx="785177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lang="zh-CN" altLang="en-US" sz="2400" noProof="1">
                <a:solidFill>
                  <a:srgbClr val="FFC000"/>
                </a:solidFill>
                <a:sym typeface="+mn-ea"/>
              </a:rPr>
              <a:t>优化模型</a:t>
            </a:r>
            <a:r>
              <a:rPr lang="zh-CN" altLang="zh-CN" sz="2400" noProof="1">
                <a:sym typeface="+mn-ea"/>
              </a:rPr>
              <a:t>:</a:t>
            </a:r>
            <a:r>
              <a:rPr lang="zh-CN" altLang="en-US" sz="2400" noProof="1">
                <a:sym typeface="+mn-ea"/>
              </a:rPr>
              <a:t>以接收数据（或者光线穿透大椭圆和小圆的总长）作为度量标准，考虑理论值和实际测量值之间的最小二乘，将问题转化为非线性优化模型。</a:t>
            </a:r>
          </a:p>
        </p:txBody>
      </p:sp>
      <mc:AlternateContent xmlns:mc="http://schemas.openxmlformats.org/markup-compatibility/2006" xmlns:a14="http://schemas.microsoft.com/office/drawing/2010/main">
        <mc:Choice Requires="a14">
          <p:sp>
            <p:nvSpPr>
              <p:cNvPr id="4" name="文本框 3"/>
              <p:cNvSpPr txBox="1"/>
              <p:nvPr/>
            </p:nvSpPr>
            <p:spPr>
              <a:xfrm>
                <a:off x="2158471" y="2247900"/>
                <a:ext cx="4394729" cy="14000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3200" i="1" smtClean="0">
                          <a:solidFill>
                            <a:srgbClr val="FFC000"/>
                          </a:solidFill>
                          <a:latin typeface="Cambria Math" panose="02040503050406030204" pitchFamily="18" charset="0"/>
                        </a:rPr>
                        <m:t>argmin</m:t>
                      </m:r>
                      <m:nary>
                        <m:naryPr>
                          <m:chr m:val="∑"/>
                          <m:ctrlPr>
                            <a:rPr lang="en-US" altLang="zh-CN" sz="3200" i="1" smtClean="0">
                              <a:solidFill>
                                <a:srgbClr val="FFC000"/>
                              </a:solidFill>
                              <a:latin typeface="Cambria Math" panose="02040503050406030204" pitchFamily="18" charset="0"/>
                            </a:rPr>
                          </m:ctrlPr>
                        </m:naryPr>
                        <m:sub>
                          <m:r>
                            <m:rPr>
                              <m:brk m:alnAt="23"/>
                            </m:rPr>
                            <a:rPr lang="en-US" altLang="zh-CN" sz="3200" b="0" i="1" smtClean="0">
                              <a:solidFill>
                                <a:srgbClr val="FFC000"/>
                              </a:solidFill>
                              <a:latin typeface="Cambria Math" panose="02040503050406030204" pitchFamily="18" charset="0"/>
                            </a:rPr>
                            <m:t>𝑗</m:t>
                          </m:r>
                          <m:r>
                            <a:rPr lang="en-US" altLang="zh-CN" sz="3200" b="0" i="1" smtClean="0">
                              <a:solidFill>
                                <a:srgbClr val="FFC000"/>
                              </a:solidFill>
                              <a:latin typeface="Cambria Math" panose="02040503050406030204" pitchFamily="18" charset="0"/>
                            </a:rPr>
                            <m:t>=1</m:t>
                          </m:r>
                        </m:sub>
                        <m:sup>
                          <m:r>
                            <a:rPr lang="en-US" altLang="zh-CN" sz="3200" b="0" i="1" smtClean="0">
                              <a:solidFill>
                                <a:srgbClr val="FFC000"/>
                              </a:solidFill>
                              <a:latin typeface="Cambria Math" panose="02040503050406030204" pitchFamily="18" charset="0"/>
                            </a:rPr>
                            <m:t>𝑚</m:t>
                          </m:r>
                        </m:sup>
                        <m:e>
                          <m:nary>
                            <m:naryPr>
                              <m:chr m:val="∑"/>
                              <m:ctrlPr>
                                <a:rPr lang="en-US" altLang="zh-CN" sz="3200" i="1" smtClean="0">
                                  <a:solidFill>
                                    <a:srgbClr val="FFC000"/>
                                  </a:solidFill>
                                  <a:latin typeface="Cambria Math" panose="02040503050406030204" pitchFamily="18" charset="0"/>
                                </a:rPr>
                              </m:ctrlPr>
                            </m:naryPr>
                            <m:sub>
                              <m:r>
                                <m:rPr>
                                  <m:brk m:alnAt="23"/>
                                </m:rPr>
                                <a:rPr lang="en-US" altLang="zh-CN" sz="3200" b="0" i="1" smtClean="0">
                                  <a:solidFill>
                                    <a:srgbClr val="FFC000"/>
                                  </a:solidFill>
                                  <a:latin typeface="Cambria Math" panose="02040503050406030204" pitchFamily="18" charset="0"/>
                                </a:rPr>
                                <m:t>𝑖</m:t>
                              </m:r>
                              <m:r>
                                <a:rPr lang="en-US" altLang="zh-CN" sz="3200" b="0" i="1" smtClean="0">
                                  <a:solidFill>
                                    <a:srgbClr val="FFC000"/>
                                  </a:solidFill>
                                  <a:latin typeface="Cambria Math" panose="02040503050406030204" pitchFamily="18" charset="0"/>
                                </a:rPr>
                                <m:t>=1</m:t>
                              </m:r>
                            </m:sub>
                            <m:sup>
                              <m:r>
                                <a:rPr lang="en-US" altLang="zh-CN" sz="3200" b="0" i="1" smtClean="0">
                                  <a:solidFill>
                                    <a:srgbClr val="FFC000"/>
                                  </a:solidFill>
                                  <a:latin typeface="Cambria Math" panose="02040503050406030204" pitchFamily="18" charset="0"/>
                                </a:rPr>
                                <m:t>𝑛</m:t>
                              </m:r>
                            </m:sup>
                            <m:e>
                              <m:sSup>
                                <m:sSupPr>
                                  <m:ctrlPr>
                                    <a:rPr lang="en-US" altLang="zh-CN" sz="3200" i="1" smtClean="0">
                                      <a:solidFill>
                                        <a:srgbClr val="FFC000"/>
                                      </a:solidFill>
                                      <a:latin typeface="Cambria Math" panose="02040503050406030204" pitchFamily="18" charset="0"/>
                                    </a:rPr>
                                  </m:ctrlPr>
                                </m:sSupPr>
                                <m:e>
                                  <m:r>
                                    <a:rPr lang="en-US" altLang="zh-CN" sz="3200" b="0" i="1" smtClean="0">
                                      <a:solidFill>
                                        <a:srgbClr val="FFC000"/>
                                      </a:solidFill>
                                      <a:latin typeface="Cambria Math" panose="02040503050406030204" pitchFamily="18" charset="0"/>
                                    </a:rPr>
                                    <m:t>(</m:t>
                                  </m:r>
                                  <m:sSubSup>
                                    <m:sSubSupPr>
                                      <m:ctrlPr>
                                        <a:rPr lang="en-US" altLang="zh-CN" sz="3200" b="0" i="1" smtClean="0">
                                          <a:solidFill>
                                            <a:srgbClr val="FFC000"/>
                                          </a:solidFill>
                                          <a:latin typeface="Cambria Math" panose="02040503050406030204" pitchFamily="18" charset="0"/>
                                        </a:rPr>
                                      </m:ctrlPr>
                                    </m:sSubSupPr>
                                    <m:e>
                                      <m:r>
                                        <a:rPr lang="en-US" altLang="zh-CN" sz="3200" b="0" i="1" smtClean="0">
                                          <a:solidFill>
                                            <a:srgbClr val="FFC000"/>
                                          </a:solidFill>
                                          <a:latin typeface="Cambria Math" panose="02040503050406030204" pitchFamily="18" charset="0"/>
                                        </a:rPr>
                                        <m:t>𝑌</m:t>
                                      </m:r>
                                    </m:e>
                                    <m:sub>
                                      <m:r>
                                        <a:rPr lang="en-US" altLang="zh-CN" sz="2400" b="0" i="1" smtClean="0">
                                          <a:solidFill>
                                            <a:srgbClr val="FFC000"/>
                                          </a:solidFill>
                                          <a:latin typeface="Cambria Math" panose="02040503050406030204" pitchFamily="18" charset="0"/>
                                        </a:rPr>
                                        <m:t>𝑖𝑗</m:t>
                                      </m:r>
                                    </m:sub>
                                    <m:sup/>
                                  </m:sSubSup>
                                  <m:r>
                                    <a:rPr lang="en-US" altLang="zh-CN" sz="2400" b="0" i="1" smtClean="0">
                                      <a:solidFill>
                                        <a:srgbClr val="FFC000"/>
                                      </a:solidFill>
                                      <a:latin typeface="Cambria Math" panose="02040503050406030204" pitchFamily="18" charset="0"/>
                                    </a:rPr>
                                    <m:t>−</m:t>
                                  </m:r>
                                  <m:sSubSup>
                                    <m:sSubSupPr>
                                      <m:ctrlPr>
                                        <a:rPr lang="en-US" altLang="zh-CN" sz="3200" i="1">
                                          <a:solidFill>
                                            <a:srgbClr val="FFC000"/>
                                          </a:solidFill>
                                          <a:latin typeface="Cambria Math" panose="02040503050406030204" pitchFamily="18" charset="0"/>
                                        </a:rPr>
                                      </m:ctrlPr>
                                    </m:sSubSupPr>
                                    <m:e>
                                      <m:r>
                                        <a:rPr lang="en-US" altLang="zh-CN" sz="3200" i="1">
                                          <a:solidFill>
                                            <a:srgbClr val="FFC000"/>
                                          </a:solidFill>
                                          <a:latin typeface="Cambria Math" panose="02040503050406030204" pitchFamily="18" charset="0"/>
                                        </a:rPr>
                                        <m:t>𝑌</m:t>
                                      </m:r>
                                    </m:e>
                                    <m:sub>
                                      <m:r>
                                        <a:rPr lang="en-US" altLang="zh-CN" sz="2400" i="1">
                                          <a:solidFill>
                                            <a:srgbClr val="FFC000"/>
                                          </a:solidFill>
                                          <a:latin typeface="Cambria Math" panose="02040503050406030204" pitchFamily="18" charset="0"/>
                                        </a:rPr>
                                        <m:t>𝑖𝑗</m:t>
                                      </m:r>
                                    </m:sub>
                                    <m:sup>
                                      <m:r>
                                        <a:rPr lang="en-US" altLang="zh-CN" sz="2400" b="0" i="1" smtClean="0">
                                          <a:solidFill>
                                            <a:srgbClr val="FFC000"/>
                                          </a:solidFill>
                                          <a:latin typeface="Cambria Math" panose="02040503050406030204" pitchFamily="18" charset="0"/>
                                        </a:rPr>
                                        <m:t>∗</m:t>
                                      </m:r>
                                    </m:sup>
                                  </m:sSubSup>
                                  <m:r>
                                    <a:rPr lang="en-US" altLang="zh-CN" sz="3200" b="0" i="1" smtClean="0">
                                      <a:solidFill>
                                        <a:srgbClr val="FFC000"/>
                                      </a:solidFill>
                                      <a:latin typeface="Cambria Math" panose="02040503050406030204" pitchFamily="18" charset="0"/>
                                    </a:rPr>
                                    <m:t>)</m:t>
                                  </m:r>
                                </m:e>
                                <m:sup>
                                  <m:r>
                                    <a:rPr lang="en-US" altLang="zh-CN" sz="3200" b="0" i="1" smtClean="0">
                                      <a:solidFill>
                                        <a:srgbClr val="FFC000"/>
                                      </a:solidFill>
                                      <a:latin typeface="Cambria Math" panose="02040503050406030204" pitchFamily="18" charset="0"/>
                                    </a:rPr>
                                    <m:t>2</m:t>
                                  </m:r>
                                </m:sup>
                              </m:sSup>
                            </m:e>
                          </m:nary>
                        </m:e>
                      </m:nary>
                    </m:oMath>
                  </m:oMathPara>
                </a14:m>
                <a:endParaRPr lang="zh-CN" altLang="en-US" sz="2400" dirty="0">
                  <a:solidFill>
                    <a:srgbClr val="FFC000"/>
                  </a:solidFill>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2158471" y="2247900"/>
                <a:ext cx="4394729" cy="1400063"/>
              </a:xfrm>
              <a:prstGeom prst="rect">
                <a:avLst/>
              </a:prstGeom>
              <a:blipFill rotWithShape="0">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838200" y="4074598"/>
                <a:ext cx="4579331" cy="556178"/>
              </a:xfrm>
              <a:prstGeom prst="rect">
                <a:avLst/>
              </a:prstGeom>
            </p:spPr>
            <p:txBody>
              <a:bodyPr wrap="none">
                <a:spAutoFit/>
              </a:bodyPr>
              <a:lstStyle/>
              <a:p>
                <a14:m>
                  <m:oMath xmlns:m="http://schemas.openxmlformats.org/officeDocument/2006/math">
                    <m:sSubSup>
                      <m:sSubSupPr>
                        <m:ctrlPr>
                          <a:rPr lang="en-US" altLang="zh-CN" sz="2400" i="1" smtClean="0">
                            <a:solidFill>
                              <a:srgbClr val="FFC000"/>
                            </a:solidFill>
                            <a:latin typeface="Cambria Math" panose="02040503050406030204" pitchFamily="18" charset="0"/>
                          </a:rPr>
                        </m:ctrlPr>
                      </m:sSubSupPr>
                      <m:e>
                        <m:r>
                          <a:rPr lang="en-US" altLang="zh-CN" sz="2400" i="1">
                            <a:solidFill>
                              <a:srgbClr val="FFC000"/>
                            </a:solidFill>
                            <a:latin typeface="Cambria Math" panose="02040503050406030204" pitchFamily="18" charset="0"/>
                          </a:rPr>
                          <m:t>𝑌</m:t>
                        </m:r>
                      </m:e>
                      <m:sub>
                        <m:r>
                          <a:rPr lang="en-US" altLang="zh-CN" sz="2400" i="1">
                            <a:solidFill>
                              <a:srgbClr val="FFC000"/>
                            </a:solidFill>
                            <a:latin typeface="Cambria Math" panose="02040503050406030204" pitchFamily="18" charset="0"/>
                          </a:rPr>
                          <m:t>𝑖𝑗</m:t>
                        </m:r>
                      </m:sub>
                      <m:sup/>
                    </m:sSubSup>
                    <m:r>
                      <a:rPr lang="en-US" altLang="zh-CN" sz="2400" i="1" smtClean="0">
                        <a:solidFill>
                          <a:srgbClr val="FFC000"/>
                        </a:solidFill>
                        <a:latin typeface="Cambria Math" panose="02040503050406030204" pitchFamily="18" charset="0"/>
                      </a:rPr>
                      <m:t>=</m:t>
                    </m:r>
                    <m:sSubSup>
                      <m:sSubSupPr>
                        <m:ctrlPr>
                          <a:rPr lang="en-US" altLang="zh-CN" sz="2400" i="1">
                            <a:solidFill>
                              <a:srgbClr val="FFC000"/>
                            </a:solidFill>
                            <a:latin typeface="Cambria Math" panose="02040503050406030204" pitchFamily="18" charset="0"/>
                          </a:rPr>
                        </m:ctrlPr>
                      </m:sSubSupPr>
                      <m:e>
                        <m:r>
                          <a:rPr lang="en-US" altLang="zh-CN" sz="2400" i="1">
                            <a:solidFill>
                              <a:srgbClr val="FFC000"/>
                            </a:solidFill>
                            <a:latin typeface="Cambria Math" panose="02040503050406030204" pitchFamily="18" charset="0"/>
                          </a:rPr>
                          <m:t>𝑌</m:t>
                        </m:r>
                      </m:e>
                      <m:sub>
                        <m:r>
                          <a:rPr lang="en-US" altLang="zh-CN" sz="2400" i="1">
                            <a:solidFill>
                              <a:srgbClr val="FFC000"/>
                            </a:solidFill>
                            <a:latin typeface="Cambria Math" panose="02040503050406030204" pitchFamily="18" charset="0"/>
                          </a:rPr>
                          <m:t>𝑖𝑗</m:t>
                        </m:r>
                      </m:sub>
                      <m:sup/>
                    </m:sSubSup>
                    <m:r>
                      <a:rPr lang="en-US" altLang="zh-CN" sz="2400" b="0" i="1" smtClean="0">
                        <a:solidFill>
                          <a:srgbClr val="FFC000"/>
                        </a:solidFill>
                        <a:latin typeface="Cambria Math" panose="02040503050406030204" pitchFamily="18" charset="0"/>
                      </a:rPr>
                      <m:t>(</m:t>
                    </m:r>
                    <m:r>
                      <m:rPr>
                        <m:sty m:val="p"/>
                      </m:rPr>
                      <a:rPr lang="en-US" altLang="zh-CN" sz="2400" b="0" i="0" smtClean="0">
                        <a:solidFill>
                          <a:srgbClr val="FFC000"/>
                        </a:solidFill>
                        <a:latin typeface="Cambria Math" panose="02040503050406030204" pitchFamily="18" charset="0"/>
                      </a:rPr>
                      <m:t>K</m:t>
                    </m:r>
                    <m:r>
                      <a:rPr lang="en-US" altLang="zh-CN" sz="2400" b="0" i="1" smtClean="0">
                        <a:solidFill>
                          <a:srgbClr val="FFC000"/>
                        </a:solidFill>
                        <a:latin typeface="Cambria Math" panose="02040503050406030204" pitchFamily="18" charset="0"/>
                      </a:rPr>
                      <m:t>,</m:t>
                    </m:r>
                    <m:r>
                      <a:rPr lang="en-US" altLang="zh-CN" sz="2400" b="0" i="1" smtClean="0">
                        <a:solidFill>
                          <a:srgbClr val="FFC000"/>
                        </a:solidFill>
                        <a:latin typeface="Cambria Math" panose="02040503050406030204" pitchFamily="18" charset="0"/>
                      </a:rPr>
                      <m:t>𝑑</m:t>
                    </m:r>
                    <m:r>
                      <a:rPr lang="en-US" altLang="zh-CN" sz="2400" b="0" i="1" smtClean="0">
                        <a:solidFill>
                          <a:srgbClr val="FFC000"/>
                        </a:solidFill>
                        <a:latin typeface="Cambria Math" panose="02040503050406030204" pitchFamily="18" charset="0"/>
                      </a:rPr>
                      <m:t>,</m:t>
                    </m:r>
                    <m:sSub>
                      <m:sSubPr>
                        <m:ctrlPr>
                          <a:rPr lang="en-US" altLang="zh-CN" sz="2400" b="0" i="1" smtClean="0">
                            <a:solidFill>
                              <a:srgbClr val="FFC000"/>
                            </a:solidFill>
                            <a:latin typeface="Cambria Math" panose="02040503050406030204" pitchFamily="18" charset="0"/>
                          </a:rPr>
                        </m:ctrlPr>
                      </m:sSubPr>
                      <m:e>
                        <m:r>
                          <a:rPr lang="zh-CN" altLang="en-US" sz="2400" b="0" i="1" smtClean="0">
                            <a:solidFill>
                              <a:srgbClr val="FFC000"/>
                            </a:solidFill>
                            <a:latin typeface="Cambria Math" panose="02040503050406030204" pitchFamily="18" charset="0"/>
                          </a:rPr>
                          <m:t>𝜃</m:t>
                        </m:r>
                      </m:e>
                      <m:sub>
                        <m:r>
                          <a:rPr lang="en-US" altLang="zh-CN" sz="2400" b="0" i="1" smtClean="0">
                            <a:solidFill>
                              <a:srgbClr val="FFC000"/>
                            </a:solidFill>
                            <a:latin typeface="Cambria Math" panose="02040503050406030204" pitchFamily="18" charset="0"/>
                          </a:rPr>
                          <m:t>𝑗</m:t>
                        </m:r>
                      </m:sub>
                    </m:sSub>
                    <m:r>
                      <a:rPr lang="en-US" altLang="zh-CN" sz="2400" b="0" i="1" smtClean="0">
                        <a:solidFill>
                          <a:srgbClr val="FFC000"/>
                        </a:solidFill>
                        <a:latin typeface="Cambria Math" panose="02040503050406030204" pitchFamily="18" charset="0"/>
                      </a:rPr>
                      <m:t>,</m:t>
                    </m:r>
                    <m:sSub>
                      <m:sSubPr>
                        <m:ctrlPr>
                          <a:rPr lang="en-US" altLang="zh-CN" sz="2400" b="0" i="1" smtClean="0">
                            <a:solidFill>
                              <a:srgbClr val="FFC000"/>
                            </a:solidFill>
                            <a:latin typeface="Cambria Math" panose="02040503050406030204" pitchFamily="18" charset="0"/>
                          </a:rPr>
                        </m:ctrlPr>
                      </m:sSubPr>
                      <m:e>
                        <m:r>
                          <a:rPr lang="en-US" altLang="zh-CN" sz="2400" b="0" i="1" smtClean="0">
                            <a:solidFill>
                              <a:srgbClr val="FFC000"/>
                            </a:solidFill>
                            <a:latin typeface="Cambria Math" panose="02040503050406030204" pitchFamily="18" charset="0"/>
                          </a:rPr>
                          <m:t>𝑥</m:t>
                        </m:r>
                      </m:e>
                      <m:sub>
                        <m:r>
                          <a:rPr lang="en-US" altLang="zh-CN" sz="2400" b="0" i="1" smtClean="0">
                            <a:solidFill>
                              <a:srgbClr val="FFC000"/>
                            </a:solidFill>
                            <a:latin typeface="Cambria Math" panose="02040503050406030204" pitchFamily="18" charset="0"/>
                          </a:rPr>
                          <m:t>𝑐</m:t>
                        </m:r>
                      </m:sub>
                    </m:sSub>
                    <m:r>
                      <a:rPr lang="en-US" altLang="zh-CN" sz="2400" b="0" i="1" smtClean="0">
                        <a:solidFill>
                          <a:srgbClr val="FFC000"/>
                        </a:solidFill>
                        <a:latin typeface="Cambria Math" panose="02040503050406030204" pitchFamily="18" charset="0"/>
                      </a:rPr>
                      <m:t>,</m:t>
                    </m:r>
                    <m:sSub>
                      <m:sSubPr>
                        <m:ctrlPr>
                          <a:rPr lang="en-US" altLang="zh-CN" sz="2400" b="0" i="1" smtClean="0">
                            <a:solidFill>
                              <a:srgbClr val="FFC000"/>
                            </a:solidFill>
                            <a:latin typeface="Cambria Math" panose="02040503050406030204" pitchFamily="18" charset="0"/>
                          </a:rPr>
                        </m:ctrlPr>
                      </m:sSubPr>
                      <m:e>
                        <m:r>
                          <a:rPr lang="en-US" altLang="zh-CN" sz="2400" b="0" i="1" smtClean="0">
                            <a:solidFill>
                              <a:srgbClr val="FFC000"/>
                            </a:solidFill>
                            <a:latin typeface="Cambria Math" panose="02040503050406030204" pitchFamily="18" charset="0"/>
                          </a:rPr>
                          <m:t>𝑦</m:t>
                        </m:r>
                      </m:e>
                      <m:sub>
                        <m:r>
                          <a:rPr lang="en-US" altLang="zh-CN" sz="2400" b="0" i="1" smtClean="0">
                            <a:solidFill>
                              <a:srgbClr val="FFC000"/>
                            </a:solidFill>
                            <a:latin typeface="Cambria Math" panose="02040503050406030204" pitchFamily="18" charset="0"/>
                          </a:rPr>
                          <m:t>𝑐</m:t>
                        </m:r>
                      </m:sub>
                    </m:sSub>
                    <m:r>
                      <a:rPr lang="en-US" altLang="zh-CN" sz="2400" b="0" i="1" smtClean="0">
                        <a:solidFill>
                          <a:srgbClr val="FFC000"/>
                        </a:solidFill>
                        <a:latin typeface="Cambria Math" panose="02040503050406030204" pitchFamily="18" charset="0"/>
                      </a:rPr>
                      <m:t>)</m:t>
                    </m:r>
                    <m:r>
                      <a:rPr lang="zh-CN" altLang="en-US" sz="2400" i="1" smtClean="0">
                        <a:latin typeface="Cambria Math" panose="02040503050406030204" pitchFamily="18" charset="0"/>
                      </a:rPr>
                      <m:t>是</m:t>
                    </m:r>
                  </m:oMath>
                </a14:m>
                <a:r>
                  <a:rPr lang="zh-CN" altLang="en-US" sz="2400" dirty="0" smtClean="0"/>
                  <a:t>理论值</a:t>
                </a:r>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838200" y="4074598"/>
                <a:ext cx="4579331" cy="556178"/>
              </a:xfrm>
              <a:prstGeom prst="rect">
                <a:avLst/>
              </a:prstGeom>
              <a:blipFill rotWithShape="0">
                <a:blip r:embed="rId6"/>
                <a:stretch>
                  <a:fillRect t="-4348" r="-1065" b="-1087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815248" y="4673086"/>
                <a:ext cx="3192349" cy="503728"/>
              </a:xfrm>
              <a:prstGeom prst="rect">
                <a:avLst/>
              </a:prstGeom>
            </p:spPr>
            <p:txBody>
              <a:bodyPr wrap="none">
                <a:spAutoFit/>
              </a:bodyPr>
              <a:lstStyle/>
              <a:p>
                <a14:m>
                  <m:oMath xmlns:m="http://schemas.openxmlformats.org/officeDocument/2006/math">
                    <m:sSubSup>
                      <m:sSubSupPr>
                        <m:ctrlPr>
                          <a:rPr lang="en-US" altLang="zh-CN" sz="2400" i="1" smtClean="0">
                            <a:solidFill>
                              <a:srgbClr val="FFC000"/>
                            </a:solidFill>
                            <a:latin typeface="Cambria Math" panose="02040503050406030204" pitchFamily="18" charset="0"/>
                          </a:rPr>
                        </m:ctrlPr>
                      </m:sSubSupPr>
                      <m:e>
                        <m:r>
                          <a:rPr lang="en-US" altLang="zh-CN" sz="2400" i="1">
                            <a:solidFill>
                              <a:srgbClr val="FFC000"/>
                            </a:solidFill>
                            <a:latin typeface="Cambria Math" panose="02040503050406030204" pitchFamily="18" charset="0"/>
                          </a:rPr>
                          <m:t>𝑌</m:t>
                        </m:r>
                      </m:e>
                      <m:sub>
                        <m:r>
                          <a:rPr lang="en-US" altLang="zh-CN" sz="2400" i="1">
                            <a:solidFill>
                              <a:srgbClr val="FFC000"/>
                            </a:solidFill>
                            <a:latin typeface="Cambria Math" panose="02040503050406030204" pitchFamily="18" charset="0"/>
                          </a:rPr>
                          <m:t>𝑖𝑗</m:t>
                        </m:r>
                      </m:sub>
                      <m:sup>
                        <m:r>
                          <a:rPr lang="en-US" altLang="zh-CN" sz="2400" i="1">
                            <a:solidFill>
                              <a:srgbClr val="FFC000"/>
                            </a:solidFill>
                            <a:latin typeface="Cambria Math" panose="02040503050406030204" pitchFamily="18" charset="0"/>
                          </a:rPr>
                          <m:t>∗</m:t>
                        </m:r>
                      </m:sup>
                    </m:sSubSup>
                  </m:oMath>
                </a14:m>
                <a:r>
                  <a:rPr lang="zh-CN" altLang="en-US" sz="2400" dirty="0" smtClean="0"/>
                  <a:t>是测量值</a:t>
                </a:r>
                <a:r>
                  <a:rPr lang="en-US" altLang="zh-CN" sz="2400" dirty="0" smtClean="0"/>
                  <a:t>(</a:t>
                </a:r>
                <a:r>
                  <a:rPr lang="zh-CN" altLang="en-US" sz="2400" dirty="0" smtClean="0"/>
                  <a:t>接受信息</a:t>
                </a:r>
                <a:r>
                  <a:rPr lang="en-US" altLang="zh-CN" sz="2400" dirty="0" smtClean="0"/>
                  <a:t>)</a:t>
                </a:r>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815248" y="4673086"/>
                <a:ext cx="3192349" cy="503728"/>
              </a:xfrm>
              <a:prstGeom prst="rect">
                <a:avLst/>
              </a:prstGeom>
              <a:blipFill rotWithShape="0">
                <a:blip r:embed="rId7"/>
                <a:stretch>
                  <a:fillRect l="-574" t="-13415" r="-2103" b="-207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p:cNvSpPr txBox="1"/>
              <p:nvPr/>
            </p:nvSpPr>
            <p:spPr>
              <a:xfrm>
                <a:off x="5776912" y="3696713"/>
                <a:ext cx="2974975" cy="2615075"/>
              </a:xfrm>
              <a:prstGeom prst="rect">
                <a:avLst/>
              </a:prstGeom>
              <a:noFill/>
            </p:spPr>
            <p:txBody>
              <a:bodyPr wrap="square" rtlCol="0">
                <a:spAutoFit/>
              </a:bodyPr>
              <a:lstStyle/>
              <a:p>
                <a:r>
                  <a:rPr lang="en-US" altLang="zh-CN" sz="2400" dirty="0" smtClean="0">
                    <a:solidFill>
                      <a:srgbClr val="FFC000"/>
                    </a:solidFill>
                  </a:rPr>
                  <a:t>K</a:t>
                </a:r>
                <a:r>
                  <a:rPr lang="en-US" altLang="zh-CN" sz="2400" dirty="0" smtClean="0"/>
                  <a:t> </a:t>
                </a:r>
                <a:r>
                  <a:rPr lang="zh-CN" altLang="en-US" sz="2400" dirty="0" smtClean="0"/>
                  <a:t>增益系数</a:t>
                </a:r>
                <a:endParaRPr lang="en-US" altLang="zh-CN" sz="2400" dirty="0" smtClean="0"/>
              </a:p>
              <a:p>
                <a14:m>
                  <m:oMath xmlns:m="http://schemas.openxmlformats.org/officeDocument/2006/math">
                    <m:r>
                      <a:rPr lang="en-US" altLang="zh-CN" sz="2400" i="1" smtClean="0">
                        <a:solidFill>
                          <a:srgbClr val="FFC000"/>
                        </a:solidFill>
                        <a:latin typeface="Cambria Math" panose="02040503050406030204" pitchFamily="18" charset="0"/>
                      </a:rPr>
                      <m:t>𝑑</m:t>
                    </m:r>
                  </m:oMath>
                </a14:m>
                <a:r>
                  <a:rPr lang="zh-CN" altLang="en-US" sz="2400" dirty="0" smtClean="0"/>
                  <a:t>相连探测单元的距离</a:t>
                </a:r>
                <a:endParaRPr lang="en-US" altLang="zh-CN" sz="2400" dirty="0" smtClean="0"/>
              </a:p>
              <a:p>
                <a14:m>
                  <m:oMath xmlns:m="http://schemas.openxmlformats.org/officeDocument/2006/math">
                    <m:sSub>
                      <m:sSubPr>
                        <m:ctrlPr>
                          <a:rPr lang="en-US" altLang="zh-CN" sz="2400" i="1" smtClean="0">
                            <a:solidFill>
                              <a:srgbClr val="FFC000"/>
                            </a:solidFill>
                            <a:latin typeface="Cambria Math" panose="02040503050406030204" pitchFamily="18" charset="0"/>
                          </a:rPr>
                        </m:ctrlPr>
                      </m:sSubPr>
                      <m:e>
                        <m:r>
                          <a:rPr lang="zh-CN" altLang="en-US" sz="2400" i="1">
                            <a:solidFill>
                              <a:srgbClr val="FFC000"/>
                            </a:solidFill>
                            <a:latin typeface="Cambria Math" panose="02040503050406030204" pitchFamily="18" charset="0"/>
                          </a:rPr>
                          <m:t>𝜃</m:t>
                        </m:r>
                      </m:e>
                      <m:sub>
                        <m:r>
                          <a:rPr lang="en-US" altLang="zh-CN" sz="2400" i="1">
                            <a:solidFill>
                              <a:srgbClr val="FFC000"/>
                            </a:solidFill>
                            <a:latin typeface="Cambria Math" panose="02040503050406030204" pitchFamily="18" charset="0"/>
                          </a:rPr>
                          <m:t>𝑗</m:t>
                        </m:r>
                      </m:sub>
                    </m:sSub>
                  </m:oMath>
                </a14:m>
                <a:r>
                  <a:rPr lang="zh-CN" altLang="en-US" sz="2400" dirty="0" smtClean="0"/>
                  <a:t>角度</a:t>
                </a:r>
                <a:endParaRPr lang="en-US" altLang="zh-CN" sz="2400" dirty="0" smtClean="0"/>
              </a:p>
              <a:p>
                <a14:m>
                  <m:oMath xmlns:m="http://schemas.openxmlformats.org/officeDocument/2006/math">
                    <m:sSub>
                      <m:sSubPr>
                        <m:ctrlPr>
                          <a:rPr lang="en-US" altLang="zh-CN" sz="2400" i="1" smtClean="0">
                            <a:solidFill>
                              <a:srgbClr val="FFC000"/>
                            </a:solidFill>
                            <a:latin typeface="Cambria Math" panose="02040503050406030204" pitchFamily="18" charset="0"/>
                          </a:rPr>
                        </m:ctrlPr>
                      </m:sSubPr>
                      <m:e>
                        <m:r>
                          <a:rPr lang="en-US" altLang="zh-CN" sz="2400" i="1">
                            <a:solidFill>
                              <a:srgbClr val="FFC000"/>
                            </a:solidFill>
                            <a:latin typeface="Cambria Math" panose="02040503050406030204" pitchFamily="18" charset="0"/>
                          </a:rPr>
                          <m:t>𝑥</m:t>
                        </m:r>
                      </m:e>
                      <m:sub>
                        <m:r>
                          <a:rPr lang="en-US" altLang="zh-CN" sz="2400" i="1">
                            <a:solidFill>
                              <a:srgbClr val="FFC000"/>
                            </a:solidFill>
                            <a:latin typeface="Cambria Math" panose="02040503050406030204" pitchFamily="18" charset="0"/>
                          </a:rPr>
                          <m:t>𝑐</m:t>
                        </m:r>
                      </m:sub>
                    </m:sSub>
                    <m:r>
                      <a:rPr lang="en-US" altLang="zh-CN" sz="2400" i="1">
                        <a:solidFill>
                          <a:srgbClr val="FFC000"/>
                        </a:solidFill>
                        <a:latin typeface="Cambria Math" panose="02040503050406030204" pitchFamily="18" charset="0"/>
                      </a:rPr>
                      <m:t>,</m:t>
                    </m:r>
                    <m:sSub>
                      <m:sSubPr>
                        <m:ctrlPr>
                          <a:rPr lang="en-US" altLang="zh-CN" sz="2400" i="1">
                            <a:solidFill>
                              <a:srgbClr val="FFC000"/>
                            </a:solidFill>
                            <a:latin typeface="Cambria Math" panose="02040503050406030204" pitchFamily="18" charset="0"/>
                          </a:rPr>
                        </m:ctrlPr>
                      </m:sSubPr>
                      <m:e>
                        <m:r>
                          <a:rPr lang="en-US" altLang="zh-CN" sz="2400" i="1">
                            <a:solidFill>
                              <a:srgbClr val="FFC000"/>
                            </a:solidFill>
                            <a:latin typeface="Cambria Math" panose="02040503050406030204" pitchFamily="18" charset="0"/>
                          </a:rPr>
                          <m:t>𝑦</m:t>
                        </m:r>
                      </m:e>
                      <m:sub>
                        <m:r>
                          <a:rPr lang="en-US" altLang="zh-CN" sz="2400" i="1">
                            <a:solidFill>
                              <a:srgbClr val="FFC000"/>
                            </a:solidFill>
                            <a:latin typeface="Cambria Math" panose="02040503050406030204" pitchFamily="18" charset="0"/>
                          </a:rPr>
                          <m:t>𝑐</m:t>
                        </m:r>
                      </m:sub>
                    </m:sSub>
                  </m:oMath>
                </a14:m>
                <a:r>
                  <a:rPr lang="zh-CN" altLang="en-US" sz="2400" dirty="0" smtClean="0"/>
                  <a:t>旋转中心</a:t>
                </a:r>
                <a:endParaRPr lang="en-US" altLang="zh-CN" sz="2400" dirty="0" smtClean="0"/>
              </a:p>
              <a:p>
                <a:r>
                  <a:rPr lang="zh-CN" altLang="en-US" sz="2400" b="1" dirty="0" smtClean="0">
                    <a:solidFill>
                      <a:srgbClr val="FFC000"/>
                    </a:solidFill>
                  </a:rPr>
                  <a:t>参数太多，观测太多</a:t>
                </a:r>
                <a:endParaRPr lang="en-US" altLang="zh-CN" sz="2400" b="1" dirty="0" smtClean="0">
                  <a:solidFill>
                    <a:srgbClr val="FFC000"/>
                  </a:solidFill>
                </a:endParaRPr>
              </a:p>
              <a:p>
                <a:endParaRPr lang="zh-CN" altLang="en-US" dirty="0"/>
              </a:p>
            </p:txBody>
          </p:sp>
        </mc:Choice>
        <mc:Fallback xmlns="">
          <p:sp>
            <p:nvSpPr>
              <p:cNvPr id="8" name="文本框 7"/>
              <p:cNvSpPr txBox="1">
                <a:spLocks noRot="1" noChangeAspect="1" noMove="1" noResize="1" noEditPoints="1" noAdjustHandles="1" noChangeArrowheads="1" noChangeShapeType="1" noTextEdit="1"/>
              </p:cNvSpPr>
              <p:nvPr/>
            </p:nvSpPr>
            <p:spPr>
              <a:xfrm>
                <a:off x="5776912" y="3696713"/>
                <a:ext cx="2974975" cy="2615075"/>
              </a:xfrm>
              <a:prstGeom prst="rect">
                <a:avLst/>
              </a:prstGeom>
              <a:blipFill rotWithShape="0">
                <a:blip r:embed="rId8"/>
                <a:stretch>
                  <a:fillRect l="-3279" t="-2564" r="-2459"/>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2"/>
          <p:cNvSpPr>
            <a:spLocks noGrp="1" noChangeArrowheads="1"/>
          </p:cNvSpPr>
          <p:nvPr>
            <p:ph type="title"/>
          </p:nvPr>
        </p:nvSpPr>
        <p:spPr>
          <a:xfrm>
            <a:off x="1143000" y="1295400"/>
            <a:ext cx="7620000" cy="577850"/>
          </a:xfrm>
        </p:spPr>
        <p:txBody>
          <a:bodyPr/>
          <a:lstStyle/>
          <a:p>
            <a:pPr eaLnBrk="1" hangingPunct="1">
              <a:defRPr/>
            </a:pPr>
            <a:r>
              <a:rPr kumimoji="0" lang="en-US" altLang="zh-CN" sz="4000" smtClean="0">
                <a:ea typeface="宋体" pitchFamily="2" charset="-122"/>
              </a:rPr>
              <a:t>Computed Tomography (CT)</a:t>
            </a:r>
          </a:p>
        </p:txBody>
      </p:sp>
      <p:sp>
        <p:nvSpPr>
          <p:cNvPr id="218115" name="Rectangle 3"/>
          <p:cNvSpPr>
            <a:spLocks noGrp="1" noTextEdit="1"/>
          </p:cNvSpPr>
          <p:nvPr>
            <p:ph type="body" idx="1"/>
          </p:nvPr>
        </p:nvSpPr>
        <p:spPr>
          <a:xfrm>
            <a:off x="2133600" y="2057400"/>
            <a:ext cx="1905000" cy="3810000"/>
          </a:xfrm>
          <a:custGeom>
            <a:avLst/>
            <a:gdLst/>
            <a:ahLst/>
            <a:cxnLst>
              <a:cxn ang="0">
                <a:pos x="818" y="3"/>
              </a:cxn>
              <a:cxn ang="0">
                <a:pos x="686" y="9"/>
              </a:cxn>
              <a:cxn ang="0">
                <a:pos x="632" y="39"/>
              </a:cxn>
              <a:cxn ang="0">
                <a:pos x="614" y="51"/>
              </a:cxn>
              <a:cxn ang="0">
                <a:pos x="572" y="123"/>
              </a:cxn>
              <a:cxn ang="0">
                <a:pos x="530" y="297"/>
              </a:cxn>
              <a:cxn ang="0">
                <a:pos x="578" y="567"/>
              </a:cxn>
              <a:cxn ang="0">
                <a:pos x="590" y="735"/>
              </a:cxn>
              <a:cxn ang="0">
                <a:pos x="476" y="705"/>
              </a:cxn>
              <a:cxn ang="0">
                <a:pos x="416" y="681"/>
              </a:cxn>
              <a:cxn ang="0">
                <a:pos x="86" y="975"/>
              </a:cxn>
              <a:cxn ang="0">
                <a:pos x="80" y="1005"/>
              </a:cxn>
              <a:cxn ang="0">
                <a:pos x="152" y="1131"/>
              </a:cxn>
              <a:cxn ang="0">
                <a:pos x="218" y="1137"/>
              </a:cxn>
              <a:cxn ang="0">
                <a:pos x="224" y="1155"/>
              </a:cxn>
              <a:cxn ang="0">
                <a:pos x="260" y="1173"/>
              </a:cxn>
              <a:cxn ang="0">
                <a:pos x="290" y="1377"/>
              </a:cxn>
              <a:cxn ang="0">
                <a:pos x="320" y="1455"/>
              </a:cxn>
              <a:cxn ang="0">
                <a:pos x="326" y="1617"/>
              </a:cxn>
              <a:cxn ang="0">
                <a:pos x="284" y="1905"/>
              </a:cxn>
              <a:cxn ang="0">
                <a:pos x="254" y="2001"/>
              </a:cxn>
              <a:cxn ang="0">
                <a:pos x="218" y="2019"/>
              </a:cxn>
              <a:cxn ang="0">
                <a:pos x="176" y="2091"/>
              </a:cxn>
              <a:cxn ang="0">
                <a:pos x="134" y="2205"/>
              </a:cxn>
              <a:cxn ang="0">
                <a:pos x="74" y="2409"/>
              </a:cxn>
              <a:cxn ang="0">
                <a:pos x="80" y="2793"/>
              </a:cxn>
              <a:cxn ang="0">
                <a:pos x="98" y="2799"/>
              </a:cxn>
              <a:cxn ang="0">
                <a:pos x="110" y="2817"/>
              </a:cxn>
              <a:cxn ang="0">
                <a:pos x="146" y="2883"/>
              </a:cxn>
              <a:cxn ang="0">
                <a:pos x="170" y="3003"/>
              </a:cxn>
              <a:cxn ang="0">
                <a:pos x="728" y="2997"/>
              </a:cxn>
              <a:cxn ang="0">
                <a:pos x="734" y="2859"/>
              </a:cxn>
              <a:cxn ang="0">
                <a:pos x="746" y="2823"/>
              </a:cxn>
              <a:cxn ang="0">
                <a:pos x="776" y="2907"/>
              </a:cxn>
              <a:cxn ang="0">
                <a:pos x="782" y="2955"/>
              </a:cxn>
              <a:cxn ang="0">
                <a:pos x="794" y="2991"/>
              </a:cxn>
              <a:cxn ang="0">
                <a:pos x="1328" y="2661"/>
              </a:cxn>
              <a:cxn ang="0">
                <a:pos x="1310" y="2403"/>
              </a:cxn>
              <a:cxn ang="0">
                <a:pos x="1214" y="2019"/>
              </a:cxn>
              <a:cxn ang="0">
                <a:pos x="1190" y="1797"/>
              </a:cxn>
              <a:cxn ang="0">
                <a:pos x="1196" y="1389"/>
              </a:cxn>
              <a:cxn ang="0">
                <a:pos x="1226" y="1293"/>
              </a:cxn>
              <a:cxn ang="0">
                <a:pos x="1262" y="1215"/>
              </a:cxn>
              <a:cxn ang="0">
                <a:pos x="1340" y="1227"/>
              </a:cxn>
              <a:cxn ang="0">
                <a:pos x="1082" y="729"/>
              </a:cxn>
              <a:cxn ang="0">
                <a:pos x="1028" y="753"/>
              </a:cxn>
              <a:cxn ang="0">
                <a:pos x="980" y="663"/>
              </a:cxn>
              <a:cxn ang="0">
                <a:pos x="1028" y="537"/>
              </a:cxn>
              <a:cxn ang="0">
                <a:pos x="1028" y="195"/>
              </a:cxn>
              <a:cxn ang="0">
                <a:pos x="884" y="51"/>
              </a:cxn>
              <a:cxn ang="0">
                <a:pos x="812" y="3"/>
              </a:cxn>
              <a:cxn ang="0">
                <a:pos x="722" y="3"/>
              </a:cxn>
              <a:cxn ang="0">
                <a:pos x="818" y="3"/>
              </a:cxn>
            </a:cxnLst>
            <a:rect l="0" t="0" r="r" b="b"/>
            <a:pathLst>
              <a:path w="1657" h="3156">
                <a:moveTo>
                  <a:pt x="818" y="3"/>
                </a:moveTo>
                <a:cubicBezTo>
                  <a:pt x="774" y="5"/>
                  <a:pt x="730" y="5"/>
                  <a:pt x="686" y="9"/>
                </a:cubicBezTo>
                <a:cubicBezTo>
                  <a:pt x="668" y="10"/>
                  <a:pt x="642" y="32"/>
                  <a:pt x="632" y="39"/>
                </a:cubicBezTo>
                <a:cubicBezTo>
                  <a:pt x="626" y="43"/>
                  <a:pt x="614" y="51"/>
                  <a:pt x="614" y="51"/>
                </a:cubicBezTo>
                <a:cubicBezTo>
                  <a:pt x="605" y="78"/>
                  <a:pt x="592" y="103"/>
                  <a:pt x="572" y="123"/>
                </a:cubicBezTo>
                <a:cubicBezTo>
                  <a:pt x="553" y="180"/>
                  <a:pt x="540" y="237"/>
                  <a:pt x="530" y="297"/>
                </a:cubicBezTo>
                <a:cubicBezTo>
                  <a:pt x="533" y="393"/>
                  <a:pt x="491" y="509"/>
                  <a:pt x="578" y="567"/>
                </a:cubicBezTo>
                <a:cubicBezTo>
                  <a:pt x="609" y="614"/>
                  <a:pt x="594" y="683"/>
                  <a:pt x="590" y="735"/>
                </a:cubicBezTo>
                <a:cubicBezTo>
                  <a:pt x="552" y="725"/>
                  <a:pt x="513" y="717"/>
                  <a:pt x="476" y="705"/>
                </a:cubicBezTo>
                <a:cubicBezTo>
                  <a:pt x="454" y="698"/>
                  <a:pt x="439" y="687"/>
                  <a:pt x="416" y="681"/>
                </a:cubicBezTo>
                <a:cubicBezTo>
                  <a:pt x="0" y="689"/>
                  <a:pt x="101" y="597"/>
                  <a:pt x="86" y="975"/>
                </a:cubicBezTo>
                <a:cubicBezTo>
                  <a:pt x="86" y="985"/>
                  <a:pt x="82" y="995"/>
                  <a:pt x="80" y="1005"/>
                </a:cubicBezTo>
                <a:cubicBezTo>
                  <a:pt x="85" y="1132"/>
                  <a:pt x="52" y="1197"/>
                  <a:pt x="152" y="1131"/>
                </a:cubicBezTo>
                <a:cubicBezTo>
                  <a:pt x="174" y="1133"/>
                  <a:pt x="197" y="1130"/>
                  <a:pt x="218" y="1137"/>
                </a:cubicBezTo>
                <a:cubicBezTo>
                  <a:pt x="224" y="1139"/>
                  <a:pt x="220" y="1150"/>
                  <a:pt x="224" y="1155"/>
                </a:cubicBezTo>
                <a:cubicBezTo>
                  <a:pt x="232" y="1166"/>
                  <a:pt x="248" y="1169"/>
                  <a:pt x="260" y="1173"/>
                </a:cubicBezTo>
                <a:cubicBezTo>
                  <a:pt x="261" y="1198"/>
                  <a:pt x="238" y="1342"/>
                  <a:pt x="290" y="1377"/>
                </a:cubicBezTo>
                <a:cubicBezTo>
                  <a:pt x="297" y="1411"/>
                  <a:pt x="313" y="1421"/>
                  <a:pt x="320" y="1455"/>
                </a:cubicBezTo>
                <a:cubicBezTo>
                  <a:pt x="322" y="1509"/>
                  <a:pt x="326" y="1617"/>
                  <a:pt x="326" y="1617"/>
                </a:cubicBezTo>
                <a:cubicBezTo>
                  <a:pt x="320" y="1713"/>
                  <a:pt x="315" y="1813"/>
                  <a:pt x="284" y="1905"/>
                </a:cubicBezTo>
                <a:cubicBezTo>
                  <a:pt x="283" y="1907"/>
                  <a:pt x="256" y="1999"/>
                  <a:pt x="254" y="2001"/>
                </a:cubicBezTo>
                <a:cubicBezTo>
                  <a:pt x="245" y="2010"/>
                  <a:pt x="229" y="2012"/>
                  <a:pt x="218" y="2019"/>
                </a:cubicBezTo>
                <a:cubicBezTo>
                  <a:pt x="202" y="2043"/>
                  <a:pt x="184" y="2064"/>
                  <a:pt x="176" y="2091"/>
                </a:cubicBezTo>
                <a:cubicBezTo>
                  <a:pt x="164" y="2134"/>
                  <a:pt x="166" y="2173"/>
                  <a:pt x="134" y="2205"/>
                </a:cubicBezTo>
                <a:cubicBezTo>
                  <a:pt x="111" y="2273"/>
                  <a:pt x="96" y="2342"/>
                  <a:pt x="74" y="2409"/>
                </a:cubicBezTo>
                <a:cubicBezTo>
                  <a:pt x="76" y="2537"/>
                  <a:pt x="72" y="2665"/>
                  <a:pt x="80" y="2793"/>
                </a:cubicBezTo>
                <a:cubicBezTo>
                  <a:pt x="80" y="2799"/>
                  <a:pt x="93" y="2795"/>
                  <a:pt x="98" y="2799"/>
                </a:cubicBezTo>
                <a:cubicBezTo>
                  <a:pt x="104" y="2804"/>
                  <a:pt x="106" y="2811"/>
                  <a:pt x="110" y="2817"/>
                </a:cubicBezTo>
                <a:cubicBezTo>
                  <a:pt x="117" y="2850"/>
                  <a:pt x="128" y="2856"/>
                  <a:pt x="146" y="2883"/>
                </a:cubicBezTo>
                <a:cubicBezTo>
                  <a:pt x="151" y="2934"/>
                  <a:pt x="163" y="2955"/>
                  <a:pt x="170" y="3003"/>
                </a:cubicBezTo>
                <a:cubicBezTo>
                  <a:pt x="356" y="3001"/>
                  <a:pt x="548" y="3043"/>
                  <a:pt x="728" y="2997"/>
                </a:cubicBezTo>
                <a:cubicBezTo>
                  <a:pt x="773" y="2986"/>
                  <a:pt x="729" y="2905"/>
                  <a:pt x="734" y="2859"/>
                </a:cubicBezTo>
                <a:cubicBezTo>
                  <a:pt x="735" y="2846"/>
                  <a:pt x="746" y="2823"/>
                  <a:pt x="746" y="2823"/>
                </a:cubicBezTo>
                <a:cubicBezTo>
                  <a:pt x="757" y="2856"/>
                  <a:pt x="738" y="2894"/>
                  <a:pt x="776" y="2907"/>
                </a:cubicBezTo>
                <a:cubicBezTo>
                  <a:pt x="778" y="2923"/>
                  <a:pt x="779" y="2939"/>
                  <a:pt x="782" y="2955"/>
                </a:cubicBezTo>
                <a:cubicBezTo>
                  <a:pt x="785" y="2967"/>
                  <a:pt x="794" y="2991"/>
                  <a:pt x="794" y="2991"/>
                </a:cubicBezTo>
                <a:cubicBezTo>
                  <a:pt x="1657" y="2981"/>
                  <a:pt x="1163" y="3156"/>
                  <a:pt x="1328" y="2661"/>
                </a:cubicBezTo>
                <a:cubicBezTo>
                  <a:pt x="1325" y="2544"/>
                  <a:pt x="1339" y="2491"/>
                  <a:pt x="1310" y="2403"/>
                </a:cubicBezTo>
                <a:cubicBezTo>
                  <a:pt x="1298" y="2270"/>
                  <a:pt x="1240" y="2149"/>
                  <a:pt x="1214" y="2019"/>
                </a:cubicBezTo>
                <a:cubicBezTo>
                  <a:pt x="1210" y="1942"/>
                  <a:pt x="1203" y="1872"/>
                  <a:pt x="1190" y="1797"/>
                </a:cubicBezTo>
                <a:cubicBezTo>
                  <a:pt x="1192" y="1661"/>
                  <a:pt x="1193" y="1525"/>
                  <a:pt x="1196" y="1389"/>
                </a:cubicBezTo>
                <a:cubicBezTo>
                  <a:pt x="1197" y="1344"/>
                  <a:pt x="1192" y="1316"/>
                  <a:pt x="1226" y="1293"/>
                </a:cubicBezTo>
                <a:cubicBezTo>
                  <a:pt x="1241" y="1270"/>
                  <a:pt x="1253" y="1241"/>
                  <a:pt x="1262" y="1215"/>
                </a:cubicBezTo>
                <a:cubicBezTo>
                  <a:pt x="1307" y="1230"/>
                  <a:pt x="1282" y="1235"/>
                  <a:pt x="1340" y="1227"/>
                </a:cubicBezTo>
                <a:cubicBezTo>
                  <a:pt x="1333" y="657"/>
                  <a:pt x="1477" y="716"/>
                  <a:pt x="1082" y="729"/>
                </a:cubicBezTo>
                <a:cubicBezTo>
                  <a:pt x="1062" y="736"/>
                  <a:pt x="1048" y="746"/>
                  <a:pt x="1028" y="753"/>
                </a:cubicBezTo>
                <a:cubicBezTo>
                  <a:pt x="943" y="745"/>
                  <a:pt x="950" y="754"/>
                  <a:pt x="980" y="663"/>
                </a:cubicBezTo>
                <a:cubicBezTo>
                  <a:pt x="985" y="616"/>
                  <a:pt x="986" y="565"/>
                  <a:pt x="1028" y="537"/>
                </a:cubicBezTo>
                <a:cubicBezTo>
                  <a:pt x="1064" y="430"/>
                  <a:pt x="1084" y="296"/>
                  <a:pt x="1028" y="195"/>
                </a:cubicBezTo>
                <a:cubicBezTo>
                  <a:pt x="994" y="134"/>
                  <a:pt x="936" y="94"/>
                  <a:pt x="884" y="51"/>
                </a:cubicBezTo>
                <a:cubicBezTo>
                  <a:pt x="866" y="36"/>
                  <a:pt x="837" y="6"/>
                  <a:pt x="812" y="3"/>
                </a:cubicBezTo>
                <a:cubicBezTo>
                  <a:pt x="782" y="0"/>
                  <a:pt x="752" y="3"/>
                  <a:pt x="722" y="3"/>
                </a:cubicBezTo>
                <a:lnTo>
                  <a:pt x="818" y="3"/>
                </a:lnTo>
                <a:close/>
              </a:path>
            </a:pathLst>
          </a:custGeom>
          <a:solidFill>
            <a:srgbClr val="000000"/>
          </a:solidFill>
        </p:spPr>
        <p:txBody>
          <a:bodyPr/>
          <a:lstStyle/>
          <a:p>
            <a:pPr marL="469900" indent="-469900" eaLnBrk="1" hangingPunct="1">
              <a:buFontTx/>
              <a:buNone/>
              <a:defRPr/>
            </a:pPr>
            <a:r>
              <a:rPr kumimoji="0" lang="en-US" altLang="zh-CN" dirty="0" smtClean="0">
                <a:effectLst>
                  <a:outerShdw blurRad="38100" dist="38100" dir="2700000" algn="tl">
                    <a:srgbClr val="008AE8"/>
                  </a:outerShdw>
                </a:effectLst>
                <a:ea typeface="宋体" pitchFamily="2" charset="-122"/>
                <a:cs typeface="+mn-cs"/>
              </a:rPr>
              <a:t> </a:t>
            </a:r>
            <a:endParaRPr kumimoji="0" lang="zh-CN" altLang="en-US" dirty="0" smtClean="0">
              <a:effectLst>
                <a:outerShdw blurRad="38100" dist="38100" dir="2700000" algn="tl">
                  <a:srgbClr val="008AE8"/>
                </a:outerShdw>
              </a:effectLst>
              <a:ea typeface="宋体" pitchFamily="2" charset="-122"/>
              <a:cs typeface="+mn-cs"/>
            </a:endParaRPr>
          </a:p>
        </p:txBody>
      </p:sp>
      <p:sp>
        <p:nvSpPr>
          <p:cNvPr id="218116" name="Oval 4"/>
          <p:cNvSpPr>
            <a:spLocks noChangeArrowheads="1"/>
          </p:cNvSpPr>
          <p:nvPr/>
        </p:nvSpPr>
        <p:spPr bwMode="auto">
          <a:xfrm>
            <a:off x="1295400" y="3962400"/>
            <a:ext cx="76200" cy="76200"/>
          </a:xfrm>
          <a:prstGeom prst="ellipse">
            <a:avLst/>
          </a:prstGeom>
          <a:solidFill>
            <a:srgbClr val="FF0000"/>
          </a:solidFill>
          <a:ln w="9525">
            <a:solidFill>
              <a:schemeClr val="tx1"/>
            </a:solidFill>
            <a:round/>
            <a:headEnd/>
            <a:tailEnd/>
          </a:ln>
        </p:spPr>
        <p:txBody>
          <a:bodyPr wrap="none" anchor="ct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kumimoji="0" lang="zh-CN" altLang="en-US" sz="1800"/>
          </a:p>
        </p:txBody>
      </p:sp>
      <p:sp>
        <p:nvSpPr>
          <p:cNvPr id="218117" name="Rectangle 5"/>
          <p:cNvSpPr>
            <a:spLocks noChangeArrowheads="1"/>
          </p:cNvSpPr>
          <p:nvPr/>
        </p:nvSpPr>
        <p:spPr bwMode="auto">
          <a:xfrm>
            <a:off x="4800600" y="3886200"/>
            <a:ext cx="152400" cy="228600"/>
          </a:xfrm>
          <a:prstGeom prst="rect">
            <a:avLst/>
          </a:prstGeom>
          <a:solidFill>
            <a:srgbClr val="FF0000"/>
          </a:solidFill>
          <a:ln w="9525">
            <a:solidFill>
              <a:schemeClr val="tx1"/>
            </a:solidFill>
            <a:miter lim="800000"/>
            <a:headEnd/>
            <a:tailEnd/>
          </a:ln>
        </p:spPr>
        <p:txBody>
          <a:bodyPr wrap="none" anchor="ct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kumimoji="0" lang="zh-CN" altLang="en-US" sz="1800"/>
          </a:p>
        </p:txBody>
      </p:sp>
      <p:pic>
        <p:nvPicPr>
          <p:cNvPr id="218118" name="Picture 6" descr="chest"/>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3276600"/>
            <a:ext cx="2159000" cy="155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9" name="Line 7"/>
          <p:cNvSpPr>
            <a:spLocks noChangeShapeType="1"/>
          </p:cNvSpPr>
          <p:nvPr/>
        </p:nvSpPr>
        <p:spPr bwMode="auto">
          <a:xfrm>
            <a:off x="1352550" y="3994150"/>
            <a:ext cx="33528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 name="Rectangle 1026"/>
          <p:cNvSpPr txBox="1">
            <a:spLocks noChangeArrowheads="1"/>
          </p:cNvSpPr>
          <p:nvPr/>
        </p:nvSpPr>
        <p:spPr bwMode="auto">
          <a:xfrm>
            <a:off x="0" y="228600"/>
            <a:ext cx="2895600" cy="788988"/>
          </a:xfrm>
          <a:prstGeom prst="rect">
            <a:avLst/>
          </a:prstGeom>
          <a:solidFill>
            <a:schemeClr val="accent2"/>
          </a:solidFill>
          <a:ln w="9525">
            <a:noFill/>
            <a:miter lim="800000"/>
            <a:headEnd/>
            <a:tailEnd/>
          </a:ln>
          <a:effectLst/>
        </p:spPr>
        <p:txBody>
          <a:bodyPr anchor="ctr" anchorCtr="1"/>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b="1" smtClean="0">
                <a:solidFill>
                  <a:schemeClr val="tx2"/>
                </a:solidFill>
                <a:effectLst>
                  <a:outerShdw blurRad="38100" dist="38100" dir="2700000" algn="tl">
                    <a:srgbClr val="000000"/>
                  </a:outerShdw>
                </a:effectLst>
              </a:rPr>
              <a:t>CT</a:t>
            </a:r>
            <a:r>
              <a:rPr kumimoji="0" lang="zh-CN" altLang="en-US" sz="2000" b="1" smtClean="0">
                <a:solidFill>
                  <a:schemeClr val="tx2"/>
                </a:solidFill>
                <a:effectLst>
                  <a:outerShdw blurRad="38100" dist="38100" dir="2700000" algn="tl">
                    <a:srgbClr val="000000"/>
                  </a:outerShdw>
                </a:effectLst>
              </a:rPr>
              <a:t>成像的问题背景</a:t>
            </a:r>
            <a:endParaRPr kumimoji="0" lang="en-US" altLang="zh-CN" sz="2000" smtClean="0">
              <a:solidFill>
                <a:schemeClr val="tx2"/>
              </a:solidFill>
              <a:effectLst>
                <a:outerShdw blurRad="38100" dist="38100" dir="2700000" algn="tl">
                  <a:srgbClr val="000000"/>
                </a:outerShdw>
              </a:effectLst>
            </a:endParaRP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6FCF90C2-19EA-4EAA-A0B1-F90F92053816}" type="slidenum">
              <a:rPr lang="zh-CN" altLang="en-US" smtClean="0"/>
              <a:pPr>
                <a:defRPr/>
              </a:pPr>
              <a:t>2</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8119"/>
                                        </p:tgtEl>
                                        <p:attrNameLst>
                                          <p:attrName>style.visibility</p:attrName>
                                        </p:attrNameLst>
                                      </p:cBhvr>
                                      <p:to>
                                        <p:strVal val="visible"/>
                                      </p:to>
                                    </p:set>
                                  </p:childTnLst>
                                </p:cTn>
                              </p:par>
                              <p:par>
                                <p:cTn id="7" presetID="0" presetClass="path" presetSubtype="0" accel="50000" decel="50000" fill="remove" grpId="0" nodeType="withEffect">
                                  <p:stCondLst>
                                    <p:cond delay="0"/>
                                  </p:stCondLst>
                                  <p:childTnLst>
                                    <p:animMotion origin="layout" path="M 6.66667E-6 4.16281E-7 L 0.37501 4.16281E-7 " pathEditMode="relative" ptsTypes="AA">
                                      <p:cBhvr>
                                        <p:cTn id="8" dur="2000" fill="hold"/>
                                        <p:tgtEl>
                                          <p:spTgt spid="218116"/>
                                        </p:tgtEl>
                                        <p:attrNameLst>
                                          <p:attrName>ppt_x</p:attrName>
                                          <p:attrName>ppt_y</p:attrName>
                                        </p:attrNameLst>
                                      </p:cBhvr>
                                    </p:animMotion>
                                  </p:childTnLst>
                                </p:cTn>
                              </p:par>
                              <p:par>
                                <p:cTn id="9" presetID="1" presetClass="exit" presetSubtype="0" fill="hold" grpId="1" nodeType="withEffect">
                                  <p:stCondLst>
                                    <p:cond delay="2000"/>
                                  </p:stCondLst>
                                  <p:childTnLst>
                                    <p:set>
                                      <p:cBhvr>
                                        <p:cTn id="10" dur="1" fill="hold">
                                          <p:stCondLst>
                                            <p:cond delay="0"/>
                                          </p:stCondLst>
                                        </p:cTn>
                                        <p:tgtEl>
                                          <p:spTgt spid="218119"/>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path" presetSubtype="0" accel="50000" decel="50000" fill="hold" grpId="1" nodeType="clickEffect">
                                  <p:stCondLst>
                                    <p:cond delay="0"/>
                                  </p:stCondLst>
                                  <p:childTnLst>
                                    <p:animMotion origin="layout" path="M -0.02083 -3.70953E-6 C -0.02083 -0.04556 0.07049 -0.08325 0.18334 -0.08325 C 0.29566 -0.08325 0.38716 -0.04556 0.38716 -3.70953E-6 C 0.38716 0.04603 0.29566 0.0828 0.18334 0.0828 C 0.07049 0.0828 -0.02083 0.04603 -0.02083 -3.70953E-6 Z " pathEditMode="relative" rAng="16200000" ptsTypes="fffff">
                                      <p:cBhvr>
                                        <p:cTn id="14" dur="2000" fill="hold"/>
                                        <p:tgtEl>
                                          <p:spTgt spid="218116"/>
                                        </p:tgtEl>
                                        <p:attrNameLst>
                                          <p:attrName>ppt_x</p:attrName>
                                          <p:attrName>ppt_y</p:attrName>
                                        </p:attrNameLst>
                                      </p:cBhvr>
                                      <p:rCtr x="20399" y="-23"/>
                                    </p:animMotion>
                                  </p:childTnLst>
                                </p:cTn>
                              </p:par>
                              <p:par>
                                <p:cTn id="15" presetID="1" presetClass="path" presetSubtype="0" accel="50000" decel="50000" fill="hold" grpId="0" nodeType="withEffect">
                                  <p:stCondLst>
                                    <p:cond delay="0"/>
                                  </p:stCondLst>
                                  <p:childTnLst>
                                    <p:animMotion origin="layout" path="M 0.00105 -0.0104 C 0.00278 0.03608 -0.0901 0.08025 -0.20468 0.08673 C -0.32014 0.09344 -0.41475 0.0606 -0.41649 0.01365 C -0.41788 -0.03307 -0.32569 -0.07655 -0.21059 -0.08302 C -0.09566 -0.0895 -0.00034 -0.05735 0.00105 -0.0104 Z " pathEditMode="relative" rAng="5250943" ptsTypes="fffff">
                                      <p:cBhvr>
                                        <p:cTn id="16" dur="2000" fill="hold"/>
                                        <p:tgtEl>
                                          <p:spTgt spid="218117"/>
                                        </p:tgtEl>
                                        <p:attrNameLst>
                                          <p:attrName>ppt_x</p:attrName>
                                          <p:attrName>ppt_y</p:attrName>
                                        </p:attrNameLst>
                                      </p:cBhvr>
                                      <p:rCtr x="-20868" y="1226"/>
                                    </p:animMotion>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218118"/>
                                        </p:tgtEl>
                                        <p:attrNameLst>
                                          <p:attrName>style.visibility</p:attrName>
                                        </p:attrNameLst>
                                      </p:cBhvr>
                                      <p:to>
                                        <p:strVal val="visible"/>
                                      </p:to>
                                    </p:set>
                                    <p:animEffect transition="in" filter="fade">
                                      <p:cBhvr>
                                        <p:cTn id="21" dur="2000"/>
                                        <p:tgtEl>
                                          <p:spTgt spid="218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8116" grpId="0" animBg="1"/>
      <p:bldP spid="218116" grpId="1" animBg="1"/>
      <p:bldP spid="218117" grpId="0" animBg="1"/>
      <p:bldP spid="218119" grpId="0" animBg="1"/>
      <p:bldP spid="218119" grpId="1"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228600" y="1143000"/>
            <a:ext cx="8610600" cy="4830763"/>
          </a:xfrm>
        </p:spPr>
        <p:txBody>
          <a:bodyPr/>
          <a:lstStyle/>
          <a:p>
            <a:pPr marL="0" indent="0">
              <a:lnSpc>
                <a:spcPct val="150000"/>
              </a:lnSpc>
              <a:buFontTx/>
              <a:buNone/>
            </a:pPr>
            <a:r>
              <a:rPr kumimoji="0" lang="zh-CN" altLang="en-US" sz="2400" dirty="0" smtClean="0">
                <a:solidFill>
                  <a:srgbClr val="FFFFFF"/>
                </a:solidFill>
                <a:effectLst/>
                <a:ea typeface="宋体" panose="02010600030101010101" pitchFamily="2" charset="-122"/>
              </a:rPr>
              <a:t>（</a:t>
            </a:r>
            <a:r>
              <a:rPr kumimoji="0" lang="zh-CN" altLang="zh-CN" sz="2400" dirty="0" smtClean="0">
                <a:solidFill>
                  <a:srgbClr val="FFFFFF"/>
                </a:solidFill>
                <a:effectLst/>
                <a:ea typeface="宋体" panose="02010600030101010101" pitchFamily="2" charset="-122"/>
              </a:rPr>
              <a:t>1</a:t>
            </a:r>
            <a:r>
              <a:rPr kumimoji="0" lang="zh-CN" altLang="en-US" sz="2400" dirty="0" smtClean="0">
                <a:solidFill>
                  <a:srgbClr val="FFFFFF"/>
                </a:solidFill>
                <a:effectLst/>
                <a:ea typeface="宋体" panose="02010600030101010101" pitchFamily="2" charset="-122"/>
              </a:rPr>
              <a:t>）正向过程建模：利用投影值是成像图像的线积分，针对模版图像中的椭圆能够计算其投影值的解析表达式。</a:t>
            </a:r>
            <a:endParaRPr kumimoji="0" lang="en-US" altLang="zh-CN" sz="2400" dirty="0" smtClean="0">
              <a:solidFill>
                <a:srgbClr val="FFFFFF"/>
              </a:solidFill>
              <a:effectLst/>
              <a:ea typeface="宋体" panose="02010600030101010101" pitchFamily="2" charset="-122"/>
            </a:endParaRPr>
          </a:p>
          <a:p>
            <a:pPr marL="0" indent="0">
              <a:lnSpc>
                <a:spcPct val="150000"/>
              </a:lnSpc>
              <a:spcBef>
                <a:spcPts val="800"/>
              </a:spcBef>
              <a:buFontTx/>
              <a:buNone/>
            </a:pPr>
            <a:r>
              <a:rPr kumimoji="0" lang="zh-CN" altLang="en-US" sz="2400" dirty="0" smtClean="0">
                <a:solidFill>
                  <a:srgbClr val="FFFFFF"/>
                </a:solidFill>
                <a:effectLst/>
                <a:ea typeface="宋体" panose="02010600030101010101" pitchFamily="2" charset="-122"/>
              </a:rPr>
              <a:t>（</a:t>
            </a:r>
            <a:r>
              <a:rPr kumimoji="0" lang="en-US" altLang="zh-CN" sz="2400" dirty="0" smtClean="0">
                <a:solidFill>
                  <a:srgbClr val="FFFFFF"/>
                </a:solidFill>
                <a:effectLst/>
                <a:ea typeface="宋体" panose="02010600030101010101" pitchFamily="2" charset="-122"/>
              </a:rPr>
              <a:t>2</a:t>
            </a:r>
            <a:r>
              <a:rPr kumimoji="0" lang="zh-CN" altLang="en-US" sz="2400" dirty="0" smtClean="0">
                <a:solidFill>
                  <a:srgbClr val="FFFFFF"/>
                </a:solidFill>
                <a:effectLst/>
                <a:ea typeface="宋体" panose="02010600030101010101" pitchFamily="2" charset="-122"/>
              </a:rPr>
              <a:t>）离散及反问题建模：通过得到投影值的离散测量值，</a:t>
            </a:r>
            <a:endParaRPr kumimoji="0" lang="en-US" altLang="zh-CN" sz="2400" dirty="0" smtClean="0">
              <a:solidFill>
                <a:srgbClr val="FFFFFF"/>
              </a:solidFill>
              <a:effectLst/>
              <a:ea typeface="宋体" panose="02010600030101010101" pitchFamily="2" charset="-122"/>
            </a:endParaRPr>
          </a:p>
          <a:p>
            <a:pPr marL="0" indent="0">
              <a:lnSpc>
                <a:spcPct val="150000"/>
              </a:lnSpc>
              <a:buFontTx/>
              <a:buNone/>
            </a:pPr>
            <a:r>
              <a:rPr kumimoji="0" lang="zh-CN" altLang="en-US" sz="2400" dirty="0" smtClean="0">
                <a:solidFill>
                  <a:srgbClr val="FFFFFF"/>
                </a:solidFill>
                <a:effectLst/>
                <a:ea typeface="宋体" panose="02010600030101010101" pitchFamily="2" charset="-122"/>
              </a:rPr>
              <a:t>模板信息及两者之间的线积分关系，来求解系统参数</a:t>
            </a:r>
            <a:r>
              <a:rPr kumimoji="0" lang="en-US" altLang="zh-CN" sz="2400" dirty="0" smtClean="0">
                <a:solidFill>
                  <a:srgbClr val="FFFFFF"/>
                </a:solidFill>
                <a:effectLst/>
                <a:ea typeface="宋体" panose="02010600030101010101" pitchFamily="2" charset="-122"/>
              </a:rPr>
              <a:t> </a:t>
            </a:r>
            <a:r>
              <a:rPr kumimoji="0" lang="zh-CN" altLang="en-US" sz="2400" dirty="0" smtClean="0">
                <a:solidFill>
                  <a:srgbClr val="FFFFFF"/>
                </a:solidFill>
                <a:effectLst/>
                <a:ea typeface="宋体" panose="02010600030101010101" pitchFamily="2" charset="-122"/>
              </a:rPr>
              <a:t>。</a:t>
            </a:r>
            <a:r>
              <a:rPr kumimoji="0" lang="en-US" altLang="zh-CN" sz="2400" dirty="0" smtClean="0">
                <a:solidFill>
                  <a:srgbClr val="FFFFFF"/>
                </a:solidFill>
                <a:effectLst/>
                <a:ea typeface="宋体" panose="02010600030101010101" pitchFamily="2" charset="-122"/>
              </a:rPr>
              <a:t>                            </a:t>
            </a:r>
          </a:p>
          <a:p>
            <a:pPr marL="0" indent="0">
              <a:spcBef>
                <a:spcPts val="1800"/>
              </a:spcBef>
              <a:buFontTx/>
              <a:buNone/>
            </a:pPr>
            <a:r>
              <a:rPr kumimoji="0" lang="zh-CN" altLang="en-US" sz="2400" dirty="0" smtClean="0">
                <a:solidFill>
                  <a:srgbClr val="FFFFFF"/>
                </a:solidFill>
                <a:effectLst/>
                <a:ea typeface="宋体" panose="02010600030101010101" pitchFamily="2" charset="-122"/>
              </a:rPr>
              <a:t>（</a:t>
            </a:r>
            <a:r>
              <a:rPr kumimoji="0" lang="zh-CN" altLang="zh-CN" sz="2400" dirty="0" smtClean="0">
                <a:solidFill>
                  <a:srgbClr val="FFFFFF"/>
                </a:solidFill>
                <a:effectLst/>
                <a:ea typeface="宋体" panose="02010600030101010101" pitchFamily="2" charset="-122"/>
              </a:rPr>
              <a:t>3</a:t>
            </a:r>
            <a:r>
              <a:rPr kumimoji="0" lang="zh-CN" altLang="en-US" sz="2400" dirty="0" smtClean="0">
                <a:solidFill>
                  <a:srgbClr val="FFFFFF"/>
                </a:solidFill>
                <a:effectLst/>
                <a:ea typeface="宋体" panose="02010600030101010101" pitchFamily="2" charset="-122"/>
              </a:rPr>
              <a:t>）进一步如何设计模板使得标定的精度和稳定性更好？</a:t>
            </a:r>
            <a:endParaRPr kumimoji="0" lang="en-US" altLang="zh-CN" sz="2400" dirty="0" smtClean="0">
              <a:solidFill>
                <a:srgbClr val="FFFFFF"/>
              </a:solidFill>
              <a:effectLst/>
              <a:ea typeface="宋体" panose="02010600030101010101" pitchFamily="2" charset="-122"/>
            </a:endParaRP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B4D6CF0-6E59-46A9-8DF0-067AFE5D20FD}" type="slidenum">
              <a:rPr lang="zh-CN" altLang="en-US" smtClean="0"/>
              <a:pPr>
                <a:defRPr/>
              </a:pPr>
              <a:t>20</a:t>
            </a:fld>
            <a:endParaRPr lang="en-US" altLang="zh-CN" smtClean="0"/>
          </a:p>
        </p:txBody>
      </p:sp>
      <p:sp>
        <p:nvSpPr>
          <p:cNvPr id="9" name="Rectangle 1026"/>
          <p:cNvSpPr txBox="1">
            <a:spLocks noChangeArrowheads="1"/>
          </p:cNvSpPr>
          <p:nvPr/>
        </p:nvSpPr>
        <p:spPr bwMode="auto">
          <a:xfrm>
            <a:off x="0" y="3968"/>
            <a:ext cx="2743200" cy="788988"/>
          </a:xfrm>
          <a:prstGeom prst="rect">
            <a:avLst/>
          </a:prstGeom>
          <a:solidFill>
            <a:schemeClr val="accent2"/>
          </a:solidFill>
          <a:ln w="9525">
            <a:noFill/>
            <a:miter lim="800000"/>
            <a:headEnd/>
            <a:tailEnd/>
          </a:ln>
          <a:effectLst/>
        </p:spPr>
        <p:txBody>
          <a:bodyPr anchor="ctr" anchorCtr="1"/>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Arial" pitchFamily="34" charset="0"/>
                <a:ea typeface="宋体" pitchFamily="2" charset="-122"/>
              </a:defRPr>
            </a:lvl9pPr>
          </a:lstStyle>
          <a:p>
            <a:pPr eaLnBrk="1" hangingPunct="1">
              <a:defRPr/>
            </a:pPr>
            <a:endParaRPr kumimoji="0" lang="en-US" altLang="zh-CN" b="1" dirty="0" smtClean="0">
              <a:solidFill>
                <a:srgbClr val="FFFFFF"/>
              </a:solidFill>
            </a:endParaRPr>
          </a:p>
          <a:p>
            <a:pPr eaLnBrk="1" hangingPunct="1">
              <a:defRPr/>
            </a:pPr>
            <a:r>
              <a:rPr kumimoji="0" lang="zh-CN" altLang="en-US" b="1" dirty="0" smtClean="0">
                <a:solidFill>
                  <a:srgbClr val="FFFFFF"/>
                </a:solidFill>
              </a:rPr>
              <a:t>题目</a:t>
            </a:r>
            <a:r>
              <a:rPr kumimoji="0" lang="zh-CN" altLang="en-US" b="1" dirty="0">
                <a:solidFill>
                  <a:srgbClr val="FFFFFF"/>
                </a:solidFill>
              </a:rPr>
              <a:t>基本意图</a:t>
            </a:r>
            <a:endParaRPr kumimoji="0" lang="en-US" altLang="zh-CN" b="1" dirty="0">
              <a:solidFill>
                <a:srgbClr val="FFFFFF"/>
              </a:solidFill>
            </a:endParaRPr>
          </a:p>
          <a:p>
            <a:pPr eaLnBrk="1" hangingPunct="1">
              <a:defRPr/>
            </a:pPr>
            <a:endParaRPr kumimoji="0" lang="en-US" altLang="zh-CN" dirty="0" smtClean="0">
              <a:solidFill>
                <a:schemeClr val="tx2"/>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txBox="1">
            <a:spLocks noChangeArrowheads="1"/>
          </p:cNvSpPr>
          <p:nvPr/>
        </p:nvSpPr>
        <p:spPr bwMode="auto">
          <a:xfrm>
            <a:off x="21116" y="4299"/>
            <a:ext cx="4457700" cy="7889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模型求解：</a:t>
            </a:r>
            <a:r>
              <a:rPr kumimoji="0" lang="zh-CN" altLang="en-US" sz="2400" b="1" dirty="0" smtClean="0">
                <a:solidFill>
                  <a:srgbClr val="FFC000"/>
                </a:solidFill>
              </a:rPr>
              <a:t>确定</a:t>
            </a:r>
            <a:r>
              <a:rPr kumimoji="0" lang="en-US" altLang="zh-CN" sz="2400" b="1" dirty="0" smtClean="0">
                <a:solidFill>
                  <a:srgbClr val="FFC000"/>
                </a:solidFill>
              </a:rPr>
              <a:t>K</a:t>
            </a:r>
            <a:r>
              <a:rPr kumimoji="0" lang="zh-CN" altLang="en-US" sz="2400" b="1" dirty="0" smtClean="0">
                <a:solidFill>
                  <a:srgbClr val="FFC000"/>
                </a:solidFill>
              </a:rPr>
              <a:t>，</a:t>
            </a:r>
            <a:r>
              <a:rPr kumimoji="0" lang="en-US" altLang="zh-CN" sz="2400" b="1" i="1" dirty="0" smtClean="0">
                <a:solidFill>
                  <a:srgbClr val="FFC000"/>
                </a:solidFill>
              </a:rPr>
              <a:t>d</a:t>
            </a:r>
            <a:endParaRPr kumimoji="0" lang="zh-CN" altLang="en-US" sz="2400" i="1" dirty="0">
              <a:solidFill>
                <a:srgbClr val="FFC000"/>
              </a:solidFill>
            </a:endParaRPr>
          </a:p>
        </p:txBody>
      </p:sp>
      <mc:AlternateContent xmlns:mc="http://schemas.openxmlformats.org/markup-compatibility/2006" xmlns:a14="http://schemas.microsoft.com/office/drawing/2010/main">
        <mc:Choice Requires="a14">
          <p:sp>
            <p:nvSpPr>
              <p:cNvPr id="2" name="文本框 1">
                <a:extLst>
                  <a:ext uri="{FF2B5EF4-FFF2-40B4-BE49-F238E27FC236}"/>
                </a:extLst>
              </p:cNvPr>
              <p:cNvSpPr txBox="1"/>
              <p:nvPr/>
            </p:nvSpPr>
            <p:spPr bwMode="auto">
              <a:xfrm>
                <a:off x="850584" y="1250065"/>
                <a:ext cx="7256463" cy="2308324"/>
              </a:xfrm>
              <a:prstGeom prst="rect">
                <a:avLst/>
              </a:prstGeom>
              <a:noFill/>
            </p:spPr>
            <p:txBody>
              <a:bodyPr>
                <a:spAutoFit/>
              </a:bodyPr>
              <a:lstStyle/>
              <a:p>
                <a:r>
                  <a:rPr lang="zh-CN" altLang="en-US" sz="2400" dirty="0" smtClean="0"/>
                  <a:t>仅利用</a:t>
                </a:r>
                <a:r>
                  <a:rPr lang="zh-CN" altLang="en-US" sz="2400" b="1" dirty="0" smtClean="0">
                    <a:solidFill>
                      <a:srgbClr val="FFC000"/>
                    </a:solidFill>
                  </a:rPr>
                  <a:t>独立的圆的信息</a:t>
                </a:r>
                <a:r>
                  <a:rPr lang="zh-CN" altLang="en-US" sz="2400" dirty="0" smtClean="0"/>
                  <a:t>确定</a:t>
                </a:r>
                <a:r>
                  <a:rPr lang="en-US" altLang="zh-CN" sz="2400" b="1" dirty="0">
                    <a:solidFill>
                      <a:srgbClr val="FFC000"/>
                    </a:solidFill>
                  </a:rPr>
                  <a:t>K</a:t>
                </a:r>
                <a:r>
                  <a:rPr lang="zh-CN" altLang="en-US" sz="2400" b="1" dirty="0">
                    <a:solidFill>
                      <a:srgbClr val="FFC000"/>
                    </a:solidFill>
                  </a:rPr>
                  <a:t>，</a:t>
                </a:r>
                <a:r>
                  <a:rPr lang="en-US" altLang="zh-CN" sz="2400" b="1" i="1" dirty="0" smtClean="0">
                    <a:solidFill>
                      <a:srgbClr val="FFC000"/>
                    </a:solidFill>
                  </a:rPr>
                  <a:t>d</a:t>
                </a:r>
              </a:p>
              <a:p>
                <a:r>
                  <a:rPr lang="zh-CN" altLang="en-US" sz="2400" dirty="0" smtClean="0"/>
                  <a:t>由于</a:t>
                </a:r>
                <a:r>
                  <a:rPr lang="zh-CN" altLang="en-US" sz="2400" dirty="0"/>
                  <a:t>圆是旋转对称的，不管Ｘ</a:t>
                </a:r>
                <a:r>
                  <a:rPr lang="zh-CN" altLang="en-US" sz="2400" dirty="0" smtClean="0"/>
                  <a:t>射线</a:t>
                </a:r>
                <a:endParaRPr lang="en-US" altLang="zh-CN" sz="2400" dirty="0" smtClean="0"/>
              </a:p>
              <a:p>
                <a:r>
                  <a:rPr lang="zh-CN" altLang="en-US" sz="2400" dirty="0" smtClean="0"/>
                  <a:t>从</a:t>
                </a:r>
                <a:r>
                  <a:rPr lang="zh-CN" altLang="en-US" sz="2400" dirty="0"/>
                  <a:t>哪个方向入射，接收</a:t>
                </a:r>
                <a:r>
                  <a:rPr lang="zh-CN" altLang="en-US" sz="2400" dirty="0" smtClean="0"/>
                  <a:t>信息</a:t>
                </a:r>
                <a:r>
                  <a:rPr lang="zh-CN" altLang="en-US" sz="2400" dirty="0"/>
                  <a:t>都是</a:t>
                </a:r>
                <a:r>
                  <a:rPr lang="zh-CN" altLang="en-US" sz="2400" dirty="0" smtClean="0"/>
                  <a:t>相</a:t>
                </a:r>
                <a:endParaRPr lang="en-US" altLang="zh-CN" sz="2400" dirty="0" smtClean="0"/>
              </a:p>
              <a:p>
                <a:r>
                  <a:rPr lang="zh-CN" altLang="en-US" sz="2400" dirty="0" smtClean="0"/>
                  <a:t>同</a:t>
                </a:r>
                <a:r>
                  <a:rPr lang="zh-CN" altLang="en-US" sz="2400" dirty="0"/>
                  <a:t>的，因此不妨设所有的Ｘ射线</a:t>
                </a:r>
                <a:r>
                  <a:rPr lang="zh-CN" altLang="en-US" sz="2400" dirty="0" smtClean="0"/>
                  <a:t>都</a:t>
                </a:r>
                <a:endParaRPr lang="en-US" altLang="zh-CN" sz="2400" dirty="0" smtClean="0"/>
              </a:p>
              <a:p>
                <a:r>
                  <a:rPr lang="zh-CN" altLang="en-US" sz="2400" dirty="0" smtClean="0"/>
                  <a:t>是</a:t>
                </a:r>
                <a:r>
                  <a:rPr lang="zh-CN" altLang="en-US" sz="2400" dirty="0"/>
                  <a:t>从下往上垂直</a:t>
                </a:r>
                <a:r>
                  <a:rPr lang="zh-CN" altLang="en-US" sz="2400" dirty="0" smtClean="0"/>
                  <a:t>入射的</a:t>
                </a:r>
                <a:r>
                  <a:rPr lang="zh-CN" altLang="en-US" sz="2400" dirty="0"/>
                  <a:t>，即Ｘ</a:t>
                </a:r>
                <a:r>
                  <a:rPr lang="zh-CN" altLang="en-US" sz="2400" dirty="0" smtClean="0"/>
                  <a:t>射线</a:t>
                </a:r>
                <a:endParaRPr lang="en-US" altLang="zh-CN" sz="2400" dirty="0" smtClean="0"/>
              </a:p>
              <a:p>
                <a:r>
                  <a:rPr lang="zh-CN" altLang="en-US" sz="2400" dirty="0" smtClean="0"/>
                  <a:t>的</a:t>
                </a:r>
                <a:r>
                  <a:rPr lang="zh-CN" altLang="en-US" sz="2400" dirty="0"/>
                  <a:t>方向</a:t>
                </a:r>
                <a:r>
                  <a:rPr lang="zh-CN" altLang="en-US" sz="2400" dirty="0" smtClean="0"/>
                  <a:t>为</a:t>
                </a:r>
                <a14:m>
                  <m:oMath xmlns:m="http://schemas.openxmlformats.org/officeDocument/2006/math">
                    <m:r>
                      <a:rPr lang="en-US" altLang="zh-CN" sz="2400" b="0" i="1" smtClean="0">
                        <a:latin typeface="Cambria Math" panose="02040503050406030204" pitchFamily="18" charset="0"/>
                      </a:rPr>
                      <m:t>(0,1)</m:t>
                    </m:r>
                  </m:oMath>
                </a14:m>
                <a:endParaRPr lang="zh-CN" altLang="en-US" sz="2400" noProof="1">
                  <a:sym typeface="+mn-ea"/>
                </a:endParaRPr>
              </a:p>
            </p:txBody>
          </p:sp>
        </mc:Choice>
        <mc:Fallback xmlns="">
          <p:sp>
            <p:nvSpPr>
              <p:cNvPr id="2" name="文本框 1">
                <a:extLst>
                  <a:ext uri="{FF2B5EF4-FFF2-40B4-BE49-F238E27FC236}"/>
                </a:extLst>
              </p:cNvPr>
              <p:cNvSpPr txBox="1">
                <a:spLocks noRot="1" noChangeAspect="1" noMove="1" noResize="1" noEditPoints="1" noAdjustHandles="1" noChangeArrowheads="1" noChangeShapeType="1" noTextEdit="1"/>
              </p:cNvSpPr>
              <p:nvPr/>
            </p:nvSpPr>
            <p:spPr bwMode="auto">
              <a:xfrm>
                <a:off x="850584" y="1250065"/>
                <a:ext cx="7256463" cy="2308324"/>
              </a:xfrm>
              <a:prstGeom prst="rect">
                <a:avLst/>
              </a:prstGeom>
              <a:blipFill rotWithShape="0">
                <a:blip r:embed="rId2"/>
                <a:stretch>
                  <a:fillRect l="-1345" t="-2902" b="-42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295400" y="4017077"/>
                <a:ext cx="5593198" cy="830997"/>
              </a:xfrm>
              <a:prstGeom prst="rect">
                <a:avLst/>
              </a:prstGeom>
            </p:spPr>
            <p:txBody>
              <a:bodyPr wrap="none">
                <a:spAutoFit/>
              </a:bodyPr>
              <a:lstStyle/>
              <a:p>
                <a:r>
                  <a:rPr lang="zh-CN" altLang="en-US" sz="2400" dirty="0" smtClean="0">
                    <a:latin typeface="AdobeHeitiStd-Regular"/>
                  </a:rPr>
                  <a:t>设经过圆的</a:t>
                </a:r>
                <a:r>
                  <a:rPr lang="zh-CN" altLang="en-US" sz="2400" dirty="0">
                    <a:latin typeface="DY5+ZEbHks-5"/>
                  </a:rPr>
                  <a:t>Ｘ</a:t>
                </a:r>
                <a:r>
                  <a:rPr lang="zh-CN" altLang="en-US" sz="2400" dirty="0">
                    <a:latin typeface="AdobeHeitiStd-Regular"/>
                  </a:rPr>
                  <a:t>射线共有</a:t>
                </a:r>
                <a14:m>
                  <m:oMath xmlns:m="http://schemas.openxmlformats.org/officeDocument/2006/math">
                    <m:r>
                      <a:rPr lang="en-US" altLang="zh-CN" sz="2400" b="0" i="1" smtClean="0">
                        <a:latin typeface="Cambria Math" panose="02040503050406030204" pitchFamily="18" charset="0"/>
                      </a:rPr>
                      <m:t>𝑛</m:t>
                    </m:r>
                    <m:r>
                      <a:rPr lang="zh-CN" altLang="en-US" sz="2400" i="1">
                        <a:latin typeface="Cambria Math" panose="02040503050406030204" pitchFamily="18" charset="0"/>
                      </a:rPr>
                      <m:t>条</m:t>
                    </m:r>
                  </m:oMath>
                </a14:m>
                <a:r>
                  <a:rPr lang="zh-CN" altLang="en-US" sz="2400" dirty="0"/>
                  <a:t>其方程分别为</a:t>
                </a:r>
                <a:endParaRPr lang="zh-CN" altLang="en-US" sz="2400" noProof="1">
                  <a:sym typeface="+mn-ea"/>
                </a:endParaRPr>
              </a:p>
              <a:p>
                <a:endParaRPr lang="zh-CN" altLang="en-US" sz="2400" dirty="0"/>
              </a:p>
            </p:txBody>
          </p:sp>
        </mc:Choice>
        <mc:Fallback xmlns="">
          <p:sp>
            <p:nvSpPr>
              <p:cNvPr id="3" name="矩形 2"/>
              <p:cNvSpPr>
                <a:spLocks noRot="1" noChangeAspect="1" noMove="1" noResize="1" noEditPoints="1" noAdjustHandles="1" noChangeArrowheads="1" noChangeShapeType="1" noTextEdit="1"/>
              </p:cNvSpPr>
              <p:nvPr/>
            </p:nvSpPr>
            <p:spPr>
              <a:xfrm>
                <a:off x="1295400" y="4017077"/>
                <a:ext cx="5593198" cy="830997"/>
              </a:xfrm>
              <a:prstGeom prst="rect">
                <a:avLst/>
              </a:prstGeom>
              <a:blipFill rotWithShape="0">
                <a:blip r:embed="rId3"/>
                <a:stretch>
                  <a:fillRect l="-1745" t="-8088" r="-7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2249966" y="4598358"/>
                <a:ext cx="420416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zh-CN" sz="2400" b="0" i="1" noProof="1" smtClean="0">
                          <a:solidFill>
                            <a:srgbClr val="FFC000"/>
                          </a:solidFill>
                          <a:latin typeface="Cambria Math" panose="02040503050406030204" pitchFamily="18" charset="0"/>
                          <a:sym typeface="+mn-ea"/>
                        </a:rPr>
                        <m:t>𝑥</m:t>
                      </m:r>
                      <m:r>
                        <a:rPr lang="en-US" altLang="zh-CN" sz="2400" b="0" i="1" noProof="1" smtClean="0">
                          <a:solidFill>
                            <a:srgbClr val="FFC000"/>
                          </a:solidFill>
                          <a:latin typeface="Cambria Math" panose="02040503050406030204" pitchFamily="18" charset="0"/>
                          <a:sym typeface="+mn-ea"/>
                        </a:rPr>
                        <m:t>=</m:t>
                      </m:r>
                      <m:sSub>
                        <m:sSubPr>
                          <m:ctrlPr>
                            <a:rPr lang="en-US" altLang="zh-CN" sz="2400" b="0" i="1" noProof="1" smtClean="0">
                              <a:solidFill>
                                <a:srgbClr val="FFC000"/>
                              </a:solidFill>
                              <a:latin typeface="Cambria Math" panose="02040503050406030204" pitchFamily="18" charset="0"/>
                              <a:sym typeface="+mn-ea"/>
                            </a:rPr>
                          </m:ctrlPr>
                        </m:sSubPr>
                        <m:e>
                          <m:r>
                            <a:rPr lang="en-US" altLang="zh-CN" sz="2400" b="0" i="1" noProof="1" smtClean="0">
                              <a:solidFill>
                                <a:srgbClr val="FFC000"/>
                              </a:solidFill>
                              <a:latin typeface="Cambria Math" panose="02040503050406030204" pitchFamily="18" charset="0"/>
                              <a:sym typeface="+mn-ea"/>
                            </a:rPr>
                            <m:t>𝑥</m:t>
                          </m:r>
                        </m:e>
                        <m:sub>
                          <m:r>
                            <a:rPr lang="en-US" altLang="zh-CN" sz="2400" b="0" i="1" noProof="1" smtClean="0">
                              <a:solidFill>
                                <a:srgbClr val="FFC000"/>
                              </a:solidFill>
                              <a:latin typeface="Cambria Math" panose="02040503050406030204" pitchFamily="18" charset="0"/>
                              <a:sym typeface="+mn-ea"/>
                            </a:rPr>
                            <m:t>𝑖</m:t>
                          </m:r>
                        </m:sub>
                      </m:sSub>
                      <m:r>
                        <a:rPr lang="en-US" altLang="zh-CN" sz="2400" b="0" i="1" noProof="1" smtClean="0">
                          <a:solidFill>
                            <a:srgbClr val="FFC000"/>
                          </a:solidFill>
                          <a:latin typeface="Cambria Math" panose="02040503050406030204" pitchFamily="18" charset="0"/>
                          <a:sym typeface="+mn-ea"/>
                        </a:rPr>
                        <m:t>=</m:t>
                      </m:r>
                      <m:sSub>
                        <m:sSubPr>
                          <m:ctrlPr>
                            <a:rPr lang="en-US" altLang="zh-CN" sz="2400" b="0" i="1" noProof="1" smtClean="0">
                              <a:solidFill>
                                <a:srgbClr val="FFC000"/>
                              </a:solidFill>
                              <a:latin typeface="Cambria Math" panose="02040503050406030204" pitchFamily="18" charset="0"/>
                              <a:sym typeface="+mn-ea"/>
                            </a:rPr>
                          </m:ctrlPr>
                        </m:sSubPr>
                        <m:e>
                          <m:r>
                            <a:rPr lang="en-US" altLang="zh-CN" sz="2400" b="0" i="1" noProof="1" smtClean="0">
                              <a:solidFill>
                                <a:srgbClr val="FFC000"/>
                              </a:solidFill>
                              <a:latin typeface="Cambria Math" panose="02040503050406030204" pitchFamily="18" charset="0"/>
                              <a:sym typeface="+mn-ea"/>
                            </a:rPr>
                            <m:t>𝑥</m:t>
                          </m:r>
                        </m:e>
                        <m:sub>
                          <m:r>
                            <a:rPr lang="en-US" altLang="zh-CN" sz="2400" b="0" i="1" noProof="1" smtClean="0">
                              <a:solidFill>
                                <a:srgbClr val="FFC000"/>
                              </a:solidFill>
                              <a:latin typeface="Cambria Math" panose="02040503050406030204" pitchFamily="18" charset="0"/>
                              <a:sym typeface="+mn-ea"/>
                            </a:rPr>
                            <m:t>0</m:t>
                          </m:r>
                        </m:sub>
                      </m:sSub>
                      <m:r>
                        <a:rPr lang="en-US" altLang="zh-CN" sz="2400" b="0" i="1" noProof="1" smtClean="0">
                          <a:solidFill>
                            <a:srgbClr val="FFC000"/>
                          </a:solidFill>
                          <a:latin typeface="Cambria Math" panose="02040503050406030204" pitchFamily="18" charset="0"/>
                          <a:sym typeface="+mn-ea"/>
                        </a:rPr>
                        <m:t>+</m:t>
                      </m:r>
                      <m:r>
                        <a:rPr lang="en-US" altLang="zh-CN" sz="2400" b="0" i="1" noProof="1" smtClean="0">
                          <a:solidFill>
                            <a:srgbClr val="FFC000"/>
                          </a:solidFill>
                          <a:latin typeface="Cambria Math" panose="02040503050406030204" pitchFamily="18" charset="0"/>
                          <a:sym typeface="+mn-ea"/>
                        </a:rPr>
                        <m:t>𝑖𝑑</m:t>
                      </m:r>
                      <m:r>
                        <a:rPr lang="en-US" altLang="zh-CN" sz="2400" b="0" i="1" noProof="1" smtClean="0">
                          <a:solidFill>
                            <a:srgbClr val="FFC000"/>
                          </a:solidFill>
                          <a:latin typeface="Cambria Math" panose="02040503050406030204" pitchFamily="18" charset="0"/>
                          <a:sym typeface="+mn-ea"/>
                        </a:rPr>
                        <m:t>, </m:t>
                      </m:r>
                      <m:r>
                        <a:rPr lang="en-US" altLang="zh-CN" sz="2400" b="0" i="1" noProof="1" smtClean="0">
                          <a:solidFill>
                            <a:srgbClr val="FFC000"/>
                          </a:solidFill>
                          <a:latin typeface="Cambria Math" panose="02040503050406030204" pitchFamily="18" charset="0"/>
                          <a:sym typeface="+mn-ea"/>
                        </a:rPr>
                        <m:t>𝑖</m:t>
                      </m:r>
                      <m:r>
                        <a:rPr lang="en-US" altLang="zh-CN" sz="2400" b="0" i="1" noProof="1" smtClean="0">
                          <a:solidFill>
                            <a:srgbClr val="FFC000"/>
                          </a:solidFill>
                          <a:latin typeface="Cambria Math" panose="02040503050406030204" pitchFamily="18" charset="0"/>
                          <a:sym typeface="+mn-ea"/>
                        </a:rPr>
                        <m:t>=1,2,⋯,</m:t>
                      </m:r>
                      <m:r>
                        <a:rPr lang="en-US" altLang="zh-CN" sz="2400" b="0" i="1" noProof="1" smtClean="0">
                          <a:solidFill>
                            <a:srgbClr val="FFC000"/>
                          </a:solidFill>
                          <a:latin typeface="Cambria Math" panose="02040503050406030204" pitchFamily="18" charset="0"/>
                          <a:ea typeface="Cambria Math" panose="02040503050406030204" pitchFamily="18" charset="0"/>
                          <a:sym typeface="+mn-ea"/>
                        </a:rPr>
                        <m:t>𝑛</m:t>
                      </m:r>
                    </m:oMath>
                  </m:oMathPara>
                </a14:m>
                <a:endParaRPr lang="zh-CN" altLang="en-US" sz="2400" noProof="1">
                  <a:solidFill>
                    <a:srgbClr val="FFC000"/>
                  </a:solidFill>
                  <a:sym typeface="+mn-ea"/>
                </a:endParaRPr>
              </a:p>
            </p:txBody>
          </p:sp>
        </mc:Choice>
        <mc:Fallback xmlns="">
          <p:sp>
            <p:nvSpPr>
              <p:cNvPr id="4" name="矩形 3"/>
              <p:cNvSpPr>
                <a:spLocks noRot="1" noChangeAspect="1" noMove="1" noResize="1" noEditPoints="1" noAdjustHandles="1" noChangeArrowheads="1" noChangeShapeType="1" noTextEdit="1"/>
              </p:cNvSpPr>
              <p:nvPr/>
            </p:nvSpPr>
            <p:spPr>
              <a:xfrm>
                <a:off x="2249966" y="4598358"/>
                <a:ext cx="4204163" cy="461665"/>
              </a:xfrm>
              <a:prstGeom prst="rect">
                <a:avLst/>
              </a:prstGeom>
              <a:blipFill rotWithShape="0">
                <a:blip r:embed="rId4"/>
                <a:stretch>
                  <a:fillRect b="-52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p:cNvSpPr txBox="1"/>
              <p:nvPr/>
            </p:nvSpPr>
            <p:spPr>
              <a:xfrm>
                <a:off x="1542049" y="5334000"/>
                <a:ext cx="5873531"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C000"/>
                              </a:solidFill>
                              <a:latin typeface="Cambria Math" panose="02040503050406030204" pitchFamily="18" charset="0"/>
                            </a:rPr>
                          </m:ctrlPr>
                        </m:sSubPr>
                        <m:e>
                          <m:r>
                            <a:rPr lang="en-US" altLang="zh-CN" sz="2400" b="0" i="1" smtClean="0">
                              <a:solidFill>
                                <a:srgbClr val="FFC000"/>
                              </a:solidFill>
                              <a:latin typeface="Cambria Math" panose="02040503050406030204" pitchFamily="18" charset="0"/>
                            </a:rPr>
                            <m:t>𝑌</m:t>
                          </m:r>
                        </m:e>
                        <m:sub>
                          <m:r>
                            <a:rPr lang="en-US" altLang="zh-CN" sz="2400" b="0" i="1" smtClean="0">
                              <a:solidFill>
                                <a:srgbClr val="FFC000"/>
                              </a:solidFill>
                              <a:latin typeface="Cambria Math" panose="02040503050406030204" pitchFamily="18" charset="0"/>
                            </a:rPr>
                            <m:t>𝑖</m:t>
                          </m:r>
                        </m:sub>
                      </m:sSub>
                      <m:r>
                        <a:rPr lang="en-US" altLang="zh-CN" sz="2400" b="0" i="1" smtClean="0">
                          <a:solidFill>
                            <a:srgbClr val="FFC000"/>
                          </a:solidFill>
                          <a:latin typeface="Cambria Math" panose="02040503050406030204" pitchFamily="18" charset="0"/>
                        </a:rPr>
                        <m:t>=</m:t>
                      </m:r>
                      <m:r>
                        <m:rPr>
                          <m:sty m:val="p"/>
                        </m:rPr>
                        <a:rPr lang="en-US" altLang="zh-CN" sz="2400" b="0" i="0" smtClean="0">
                          <a:solidFill>
                            <a:srgbClr val="FFC000"/>
                          </a:solidFill>
                          <a:latin typeface="Cambria Math" panose="02040503050406030204" pitchFamily="18" charset="0"/>
                        </a:rPr>
                        <m:t>K</m:t>
                      </m:r>
                      <m:sSub>
                        <m:sSubPr>
                          <m:ctrlPr>
                            <a:rPr lang="en-US" altLang="zh-CN" sz="2400" i="1" smtClean="0">
                              <a:solidFill>
                                <a:srgbClr val="FFC000"/>
                              </a:solidFill>
                              <a:latin typeface="Cambria Math" panose="02040503050406030204" pitchFamily="18" charset="0"/>
                            </a:rPr>
                          </m:ctrlPr>
                        </m:sSubPr>
                        <m:e>
                          <m:r>
                            <a:rPr lang="en-US" altLang="zh-CN" sz="2400" b="0" i="1" smtClean="0">
                              <a:solidFill>
                                <a:srgbClr val="FFC000"/>
                              </a:solidFill>
                              <a:latin typeface="Cambria Math" panose="02040503050406030204" pitchFamily="18" charset="0"/>
                            </a:rPr>
                            <m:t>𝑙</m:t>
                          </m:r>
                        </m:e>
                        <m:sub>
                          <m:r>
                            <a:rPr lang="en-US" altLang="zh-CN" sz="2400" b="0" i="1" smtClean="0">
                              <a:solidFill>
                                <a:srgbClr val="FFC000"/>
                              </a:solidFill>
                              <a:latin typeface="Cambria Math" panose="02040503050406030204" pitchFamily="18" charset="0"/>
                            </a:rPr>
                            <m:t>𝑖</m:t>
                          </m:r>
                        </m:sub>
                      </m:sSub>
                      <m:r>
                        <a:rPr lang="en-US" altLang="zh-CN" sz="2400" b="0" i="1" smtClean="0">
                          <a:solidFill>
                            <a:srgbClr val="FFC000"/>
                          </a:solidFill>
                          <a:latin typeface="Cambria Math" panose="02040503050406030204" pitchFamily="18" charset="0"/>
                        </a:rPr>
                        <m:t>=2</m:t>
                      </m:r>
                      <m:r>
                        <m:rPr>
                          <m:sty m:val="p"/>
                        </m:rPr>
                        <a:rPr lang="en-US" altLang="zh-CN" sz="2400" b="0" i="0" smtClean="0">
                          <a:solidFill>
                            <a:srgbClr val="FFC000"/>
                          </a:solidFill>
                          <a:latin typeface="Cambria Math" panose="02040503050406030204" pitchFamily="18" charset="0"/>
                        </a:rPr>
                        <m:t>K</m:t>
                      </m:r>
                      <m:rad>
                        <m:radPr>
                          <m:degHide m:val="on"/>
                          <m:ctrlPr>
                            <a:rPr lang="en-US" altLang="zh-CN" sz="2400" b="0" i="1" smtClean="0">
                              <a:solidFill>
                                <a:srgbClr val="FFC000"/>
                              </a:solidFill>
                              <a:latin typeface="Cambria Math" panose="02040503050406030204" pitchFamily="18" charset="0"/>
                            </a:rPr>
                          </m:ctrlPr>
                        </m:radPr>
                        <m:deg/>
                        <m:e>
                          <m:sSup>
                            <m:sSupPr>
                              <m:ctrlPr>
                                <a:rPr lang="en-US" altLang="zh-CN" sz="2400" b="0" i="1" smtClean="0">
                                  <a:solidFill>
                                    <a:srgbClr val="FFC000"/>
                                  </a:solidFill>
                                  <a:latin typeface="Cambria Math" panose="02040503050406030204" pitchFamily="18" charset="0"/>
                                </a:rPr>
                              </m:ctrlPr>
                            </m:sSupPr>
                            <m:e>
                              <m:r>
                                <a:rPr lang="en-US" altLang="zh-CN" sz="2400" b="0" i="1" smtClean="0">
                                  <a:solidFill>
                                    <a:srgbClr val="FFC000"/>
                                  </a:solidFill>
                                  <a:latin typeface="Cambria Math" panose="02040503050406030204" pitchFamily="18" charset="0"/>
                                </a:rPr>
                                <m:t>𝑟</m:t>
                              </m:r>
                            </m:e>
                            <m:sup>
                              <m:r>
                                <a:rPr lang="en-US" altLang="zh-CN" sz="2400" b="0" i="1" smtClean="0">
                                  <a:solidFill>
                                    <a:srgbClr val="FFC000"/>
                                  </a:solidFill>
                                  <a:latin typeface="Cambria Math" panose="02040503050406030204" pitchFamily="18" charset="0"/>
                                </a:rPr>
                                <m:t>2</m:t>
                              </m:r>
                            </m:sup>
                          </m:sSup>
                          <m:r>
                            <a:rPr lang="en-US" altLang="zh-CN" sz="2400" b="0" i="1" smtClean="0">
                              <a:solidFill>
                                <a:srgbClr val="FFC000"/>
                              </a:solidFill>
                              <a:latin typeface="Cambria Math" panose="02040503050406030204" pitchFamily="18" charset="0"/>
                            </a:rPr>
                            <m:t>−</m:t>
                          </m:r>
                          <m:sSup>
                            <m:sSupPr>
                              <m:ctrlPr>
                                <a:rPr lang="en-US" altLang="zh-CN" sz="2400" b="0" i="1" smtClean="0">
                                  <a:solidFill>
                                    <a:srgbClr val="FFC000"/>
                                  </a:solidFill>
                                  <a:latin typeface="Cambria Math" panose="02040503050406030204" pitchFamily="18" charset="0"/>
                                </a:rPr>
                              </m:ctrlPr>
                            </m:sSupPr>
                            <m:e>
                              <m:r>
                                <a:rPr lang="en-US" altLang="zh-CN" sz="2400" i="1">
                                  <a:solidFill>
                                    <a:srgbClr val="FFC000"/>
                                  </a:solidFill>
                                  <a:latin typeface="Cambria Math" panose="02040503050406030204" pitchFamily="18" charset="0"/>
                                </a:rPr>
                                <m:t>(</m:t>
                              </m:r>
                              <m:sSub>
                                <m:sSubPr>
                                  <m:ctrlPr>
                                    <a:rPr lang="en-US" altLang="zh-CN" sz="2400" i="1" noProof="1">
                                      <a:solidFill>
                                        <a:srgbClr val="FFC000"/>
                                      </a:solidFill>
                                      <a:latin typeface="Cambria Math" panose="02040503050406030204" pitchFamily="18" charset="0"/>
                                      <a:sym typeface="+mn-ea"/>
                                    </a:rPr>
                                  </m:ctrlPr>
                                </m:sSubPr>
                                <m:e>
                                  <m:r>
                                    <a:rPr lang="en-US" altLang="zh-CN" sz="2400" i="1" noProof="1">
                                      <a:solidFill>
                                        <a:srgbClr val="FFC000"/>
                                      </a:solidFill>
                                      <a:latin typeface="Cambria Math" panose="02040503050406030204" pitchFamily="18" charset="0"/>
                                      <a:sym typeface="+mn-ea"/>
                                    </a:rPr>
                                    <m:t>𝑥</m:t>
                                  </m:r>
                                </m:e>
                                <m:sub>
                                  <m:r>
                                    <a:rPr lang="en-US" altLang="zh-CN" sz="2400" i="1" noProof="1">
                                      <a:solidFill>
                                        <a:srgbClr val="FFC000"/>
                                      </a:solidFill>
                                      <a:latin typeface="Cambria Math" panose="02040503050406030204" pitchFamily="18" charset="0"/>
                                      <a:sym typeface="+mn-ea"/>
                                    </a:rPr>
                                    <m:t>0</m:t>
                                  </m:r>
                                </m:sub>
                              </m:sSub>
                              <m:r>
                                <a:rPr lang="en-US" altLang="zh-CN" sz="2400" i="1" noProof="1">
                                  <a:solidFill>
                                    <a:srgbClr val="FFC000"/>
                                  </a:solidFill>
                                  <a:latin typeface="Cambria Math" panose="02040503050406030204" pitchFamily="18" charset="0"/>
                                  <a:sym typeface="+mn-ea"/>
                                </a:rPr>
                                <m:t>+</m:t>
                              </m:r>
                              <m:r>
                                <a:rPr lang="en-US" altLang="zh-CN" sz="2400" i="1" noProof="1">
                                  <a:solidFill>
                                    <a:srgbClr val="FFC000"/>
                                  </a:solidFill>
                                  <a:latin typeface="Cambria Math" panose="02040503050406030204" pitchFamily="18" charset="0"/>
                                  <a:sym typeface="+mn-ea"/>
                                </a:rPr>
                                <m:t>𝑖𝑑</m:t>
                              </m:r>
                              <m:r>
                                <a:rPr lang="en-US" altLang="zh-CN" sz="2400" i="1">
                                  <a:solidFill>
                                    <a:srgbClr val="FFC000"/>
                                  </a:solidFill>
                                  <a:latin typeface="Cambria Math" panose="02040503050406030204" pitchFamily="18" charset="0"/>
                                </a:rPr>
                                <m:t>)</m:t>
                              </m:r>
                            </m:e>
                            <m:sup>
                              <m:r>
                                <a:rPr lang="en-US" altLang="zh-CN" sz="2400" b="0" i="1" smtClean="0">
                                  <a:solidFill>
                                    <a:srgbClr val="FFC000"/>
                                  </a:solidFill>
                                  <a:latin typeface="Cambria Math" panose="02040503050406030204" pitchFamily="18" charset="0"/>
                                </a:rPr>
                                <m:t>2</m:t>
                              </m:r>
                            </m:sup>
                          </m:sSup>
                        </m:e>
                      </m:rad>
                      <m:r>
                        <a:rPr lang="en-US" altLang="zh-CN" sz="2400" b="0" i="1" smtClean="0">
                          <a:solidFill>
                            <a:srgbClr val="FFC000"/>
                          </a:solidFill>
                          <a:latin typeface="Cambria Math" panose="02040503050406030204" pitchFamily="18" charset="0"/>
                        </a:rPr>
                        <m:t>,</m:t>
                      </m:r>
                      <m:r>
                        <a:rPr lang="en-US" altLang="zh-CN" sz="2400" i="1" noProof="1">
                          <a:solidFill>
                            <a:srgbClr val="FFC000"/>
                          </a:solidFill>
                          <a:latin typeface="Cambria Math" panose="02040503050406030204" pitchFamily="18" charset="0"/>
                          <a:sym typeface="+mn-ea"/>
                        </a:rPr>
                        <m:t>𝑖</m:t>
                      </m:r>
                      <m:r>
                        <a:rPr lang="en-US" altLang="zh-CN" sz="2400" i="1" noProof="1">
                          <a:solidFill>
                            <a:srgbClr val="FFC000"/>
                          </a:solidFill>
                          <a:latin typeface="Cambria Math" panose="02040503050406030204" pitchFamily="18" charset="0"/>
                          <a:sym typeface="+mn-ea"/>
                        </a:rPr>
                        <m:t>=1,2,⋯,</m:t>
                      </m:r>
                      <m:r>
                        <a:rPr lang="en-US" altLang="zh-CN" sz="2400" i="1" noProof="1">
                          <a:solidFill>
                            <a:srgbClr val="FFC000"/>
                          </a:solidFill>
                          <a:latin typeface="Cambria Math" panose="02040503050406030204" pitchFamily="18" charset="0"/>
                          <a:ea typeface="Cambria Math" panose="02040503050406030204" pitchFamily="18" charset="0"/>
                          <a:sym typeface="+mn-ea"/>
                        </a:rPr>
                        <m:t>𝑛</m:t>
                      </m:r>
                    </m:oMath>
                  </m:oMathPara>
                </a14:m>
                <a:endParaRPr lang="zh-CN" altLang="en-US" sz="2400" noProof="1">
                  <a:solidFill>
                    <a:srgbClr val="FFC000"/>
                  </a:solidFill>
                  <a:sym typeface="+mn-ea"/>
                </a:endParaRPr>
              </a:p>
            </p:txBody>
          </p:sp>
        </mc:Choice>
        <mc:Fallback xmlns="">
          <p:sp>
            <p:nvSpPr>
              <p:cNvPr id="5" name="文本框 4"/>
              <p:cNvSpPr txBox="1">
                <a:spLocks noRot="1" noChangeAspect="1" noMove="1" noResize="1" noEditPoints="1" noAdjustHandles="1" noChangeArrowheads="1" noChangeShapeType="1" noTextEdit="1"/>
              </p:cNvSpPr>
              <p:nvPr/>
            </p:nvSpPr>
            <p:spPr>
              <a:xfrm>
                <a:off x="1542049" y="5334000"/>
                <a:ext cx="5873531" cy="447238"/>
              </a:xfrm>
              <a:prstGeom prst="rect">
                <a:avLst/>
              </a:prstGeom>
              <a:blipFill rotWithShape="0">
                <a:blip r:embed="rId5"/>
                <a:stretch>
                  <a:fillRect/>
                </a:stretch>
              </a:blipFill>
            </p:spPr>
            <p:txBody>
              <a:bodyPr/>
              <a:lstStyle/>
              <a:p>
                <a:r>
                  <a:rPr lang="zh-CN" altLang="en-US">
                    <a:noFill/>
                  </a:rPr>
                  <a:t> </a:t>
                </a:r>
              </a:p>
            </p:txBody>
          </p:sp>
        </mc:Fallback>
      </mc:AlternateContent>
      <p:pic>
        <p:nvPicPr>
          <p:cNvPr id="14" name="图片 13"/>
          <p:cNvPicPr>
            <a:picLocks noChangeAspect="1"/>
          </p:cNvPicPr>
          <p:nvPr/>
        </p:nvPicPr>
        <p:blipFill>
          <a:blip r:embed="rId6"/>
          <a:stretch>
            <a:fillRect/>
          </a:stretch>
        </p:blipFill>
        <p:spPr>
          <a:xfrm>
            <a:off x="5740743" y="136319"/>
            <a:ext cx="2982829" cy="3140281"/>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矩形 3"/>
          <p:cNvSpPr>
            <a:spLocks noChangeArrowheads="1"/>
          </p:cNvSpPr>
          <p:nvPr/>
        </p:nvSpPr>
        <p:spPr bwMode="auto">
          <a:xfrm>
            <a:off x="203200" y="1295400"/>
            <a:ext cx="8102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buNone/>
            </a:pPr>
            <a:r>
              <a:rPr lang="zh-CN" altLang="en-US" sz="2400" dirty="0" smtClean="0"/>
              <a:t> 利用</a:t>
            </a:r>
            <a:r>
              <a:rPr lang="zh-CN" altLang="en-US" sz="2400" dirty="0"/>
              <a:t>最小二乘法，基于优化模型</a:t>
            </a: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3E54DDF-5479-44CB-8DD5-F6F737868CA8}" type="slidenum">
              <a:rPr lang="zh-CN" altLang="en-US" smtClean="0"/>
              <a:pPr>
                <a:defRPr/>
              </a:pPr>
              <a:t>22</a:t>
            </a:fld>
            <a:endParaRPr lang="en-US" altLang="zh-CN" smtClean="0"/>
          </a:p>
        </p:txBody>
      </p:sp>
      <mc:AlternateContent xmlns:mc="http://schemas.openxmlformats.org/markup-compatibility/2006" xmlns:a14="http://schemas.microsoft.com/office/drawing/2010/main">
        <mc:Choice Requires="a14">
          <p:sp>
            <p:nvSpPr>
              <p:cNvPr id="6" name="文本框 5"/>
              <p:cNvSpPr txBox="1"/>
              <p:nvPr/>
            </p:nvSpPr>
            <p:spPr>
              <a:xfrm>
                <a:off x="1928640" y="1981200"/>
                <a:ext cx="4355103" cy="10757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b="0" i="1" smtClean="0">
                              <a:solidFill>
                                <a:srgbClr val="FFC000"/>
                              </a:solidFill>
                              <a:latin typeface="Cambria Math" panose="02040503050406030204" pitchFamily="18" charset="0"/>
                            </a:rPr>
                          </m:ctrlPr>
                        </m:funcPr>
                        <m:fName>
                          <m:r>
                            <m:rPr>
                              <m:sty m:val="p"/>
                            </m:rPr>
                            <a:rPr lang="en-US" altLang="zh-CN" sz="2400" i="0">
                              <a:solidFill>
                                <a:srgbClr val="FFC000"/>
                              </a:solidFill>
                              <a:latin typeface="Cambria Math" panose="02040503050406030204" pitchFamily="18" charset="0"/>
                            </a:rPr>
                            <m:t>min</m:t>
                          </m:r>
                        </m:fName>
                        <m:e>
                          <m:nary>
                            <m:naryPr>
                              <m:chr m:val="∑"/>
                              <m:ctrlPr>
                                <a:rPr lang="en-US" altLang="zh-CN" sz="2400" i="1" smtClean="0">
                                  <a:solidFill>
                                    <a:srgbClr val="FFC000"/>
                                  </a:solidFill>
                                  <a:latin typeface="Cambria Math" panose="02040503050406030204" pitchFamily="18" charset="0"/>
                                </a:rPr>
                              </m:ctrlPr>
                            </m:naryPr>
                            <m:sub>
                              <m:r>
                                <m:rPr>
                                  <m:brk m:alnAt="23"/>
                                </m:rPr>
                                <a:rPr lang="en-US" altLang="zh-CN" sz="2400" b="0" i="1" smtClean="0">
                                  <a:solidFill>
                                    <a:srgbClr val="FFC000"/>
                                  </a:solidFill>
                                  <a:latin typeface="Cambria Math" panose="02040503050406030204" pitchFamily="18" charset="0"/>
                                </a:rPr>
                                <m:t>𝑖</m:t>
                              </m:r>
                              <m:r>
                                <a:rPr lang="en-US" altLang="zh-CN" sz="2400" b="0" i="1" smtClean="0">
                                  <a:solidFill>
                                    <a:srgbClr val="FFC000"/>
                                  </a:solidFill>
                                  <a:latin typeface="Cambria Math" panose="02040503050406030204" pitchFamily="18" charset="0"/>
                                </a:rPr>
                                <m:t>=1</m:t>
                              </m:r>
                            </m:sub>
                            <m:sup>
                              <m:r>
                                <a:rPr lang="en-US" altLang="zh-CN" sz="2400" b="0" i="1" smtClean="0">
                                  <a:solidFill>
                                    <a:srgbClr val="FFC000"/>
                                  </a:solidFill>
                                  <a:latin typeface="Cambria Math" panose="02040503050406030204" pitchFamily="18" charset="0"/>
                                </a:rPr>
                                <m:t>𝑛</m:t>
                              </m:r>
                            </m:sup>
                            <m:e>
                              <m:sSup>
                                <m:sSupPr>
                                  <m:ctrlPr>
                                    <a:rPr lang="en-US" altLang="zh-CN" sz="2400" i="1" smtClean="0">
                                      <a:solidFill>
                                        <a:srgbClr val="FFC000"/>
                                      </a:solidFill>
                                      <a:latin typeface="Cambria Math" panose="02040503050406030204" pitchFamily="18" charset="0"/>
                                    </a:rPr>
                                  </m:ctrlPr>
                                </m:sSupPr>
                                <m:e>
                                  <m:d>
                                    <m:dPr>
                                      <m:begChr m:val="["/>
                                      <m:endChr m:val="]"/>
                                      <m:ctrlPr>
                                        <a:rPr lang="en-US" altLang="zh-CN" sz="2400" i="1">
                                          <a:solidFill>
                                            <a:srgbClr val="FFC000"/>
                                          </a:solidFill>
                                          <a:latin typeface="Cambria Math" panose="02040503050406030204" pitchFamily="18" charset="0"/>
                                        </a:rPr>
                                      </m:ctrlPr>
                                    </m:dPr>
                                    <m:e>
                                      <m:f>
                                        <m:fPr>
                                          <m:ctrlPr>
                                            <a:rPr lang="en-US" altLang="zh-CN" sz="2400" i="1">
                                              <a:solidFill>
                                                <a:srgbClr val="FFC000"/>
                                              </a:solidFill>
                                              <a:latin typeface="Cambria Math" panose="02040503050406030204" pitchFamily="18" charset="0"/>
                                            </a:rPr>
                                          </m:ctrlPr>
                                        </m:fPr>
                                        <m:num>
                                          <m:sSubSup>
                                            <m:sSubSupPr>
                                              <m:ctrlPr>
                                                <a:rPr lang="en-US" altLang="zh-CN" sz="2400" i="1">
                                                  <a:solidFill>
                                                    <a:srgbClr val="FFC000"/>
                                                  </a:solidFill>
                                                  <a:latin typeface="Cambria Math" panose="02040503050406030204" pitchFamily="18" charset="0"/>
                                                </a:rPr>
                                              </m:ctrlPr>
                                            </m:sSubSupPr>
                                            <m:e>
                                              <m:r>
                                                <a:rPr lang="en-US" altLang="zh-CN" sz="2400" i="1">
                                                  <a:solidFill>
                                                    <a:srgbClr val="FFC000"/>
                                                  </a:solidFill>
                                                  <a:latin typeface="Cambria Math" panose="02040503050406030204" pitchFamily="18" charset="0"/>
                                                </a:rPr>
                                                <m:t>𝑌</m:t>
                                              </m:r>
                                            </m:e>
                                            <m:sub>
                                              <m:r>
                                                <a:rPr lang="en-US" altLang="zh-CN" sz="2400" i="1">
                                                  <a:solidFill>
                                                    <a:srgbClr val="FFC000"/>
                                                  </a:solidFill>
                                                  <a:latin typeface="Cambria Math" panose="02040503050406030204" pitchFamily="18" charset="0"/>
                                                </a:rPr>
                                                <m:t>𝑖</m:t>
                                              </m:r>
                                            </m:sub>
                                            <m:sup>
                                              <m:sSup>
                                                <m:sSupPr>
                                                  <m:ctrlPr>
                                                    <a:rPr lang="en-US" altLang="zh-CN" sz="2400" i="1">
                                                      <a:solidFill>
                                                        <a:srgbClr val="FFC000"/>
                                                      </a:solidFill>
                                                      <a:latin typeface="Cambria Math" panose="02040503050406030204" pitchFamily="18" charset="0"/>
                                                    </a:rPr>
                                                  </m:ctrlPr>
                                                </m:sSupPr>
                                                <m:e>
                                                  <m:r>
                                                    <a:rPr lang="en-US" altLang="zh-CN" sz="2400" i="1">
                                                      <a:solidFill>
                                                        <a:srgbClr val="FFC000"/>
                                                      </a:solidFill>
                                                      <a:latin typeface="Cambria Math" panose="02040503050406030204" pitchFamily="18" charset="0"/>
                                                    </a:rPr>
                                                    <m:t>∗</m:t>
                                                  </m:r>
                                                </m:e>
                                                <m:sup>
                                                  <m:r>
                                                    <a:rPr lang="en-US" altLang="zh-CN" sz="2400" i="1">
                                                      <a:solidFill>
                                                        <a:srgbClr val="FFC000"/>
                                                      </a:solidFill>
                                                      <a:latin typeface="Cambria Math" panose="02040503050406030204" pitchFamily="18" charset="0"/>
                                                    </a:rPr>
                                                    <m:t>2</m:t>
                                                  </m:r>
                                                </m:sup>
                                              </m:sSup>
                                            </m:sup>
                                          </m:sSubSup>
                                        </m:num>
                                        <m:den>
                                          <m:r>
                                            <a:rPr lang="en-US" altLang="zh-CN" sz="2400" i="1">
                                              <a:solidFill>
                                                <a:srgbClr val="FFC000"/>
                                              </a:solidFill>
                                              <a:latin typeface="Cambria Math" panose="02040503050406030204" pitchFamily="18" charset="0"/>
                                            </a:rPr>
                                            <m:t>4</m:t>
                                          </m:r>
                                          <m:sSup>
                                            <m:sSupPr>
                                              <m:ctrlPr>
                                                <a:rPr lang="en-US" altLang="zh-CN" sz="2400" i="1">
                                                  <a:solidFill>
                                                    <a:srgbClr val="FFC000"/>
                                                  </a:solidFill>
                                                  <a:latin typeface="Cambria Math" panose="02040503050406030204" pitchFamily="18" charset="0"/>
                                                </a:rPr>
                                              </m:ctrlPr>
                                            </m:sSupPr>
                                            <m:e>
                                              <m:r>
                                                <m:rPr>
                                                  <m:sty m:val="p"/>
                                                </m:rPr>
                                                <a:rPr lang="en-US" altLang="zh-CN" sz="2400">
                                                  <a:solidFill>
                                                    <a:srgbClr val="FFC000"/>
                                                  </a:solidFill>
                                                  <a:latin typeface="Cambria Math" panose="02040503050406030204" pitchFamily="18" charset="0"/>
                                                </a:rPr>
                                                <m:t>K</m:t>
                                              </m:r>
                                            </m:e>
                                            <m:sup>
                                              <m:r>
                                                <a:rPr lang="en-US" altLang="zh-CN" sz="2400" i="1">
                                                  <a:solidFill>
                                                    <a:srgbClr val="FFC000"/>
                                                  </a:solidFill>
                                                  <a:latin typeface="Cambria Math" panose="02040503050406030204" pitchFamily="18" charset="0"/>
                                                </a:rPr>
                                                <m:t>2</m:t>
                                              </m:r>
                                            </m:sup>
                                          </m:sSup>
                                        </m:den>
                                      </m:f>
                                      <m:r>
                                        <a:rPr lang="en-US" altLang="zh-CN" sz="2400" i="1">
                                          <a:solidFill>
                                            <a:srgbClr val="FFC000"/>
                                          </a:solidFill>
                                          <a:latin typeface="Cambria Math" panose="02040503050406030204" pitchFamily="18" charset="0"/>
                                        </a:rPr>
                                        <m:t>+</m:t>
                                      </m:r>
                                      <m:sSup>
                                        <m:sSupPr>
                                          <m:ctrlPr>
                                            <a:rPr lang="en-US" altLang="zh-CN" sz="2400" i="1">
                                              <a:solidFill>
                                                <a:srgbClr val="FFC000"/>
                                              </a:solidFill>
                                              <a:latin typeface="Cambria Math" panose="02040503050406030204" pitchFamily="18" charset="0"/>
                                            </a:rPr>
                                          </m:ctrlPr>
                                        </m:sSupPr>
                                        <m:e>
                                          <m:r>
                                            <a:rPr lang="en-US" altLang="zh-CN" sz="2400" i="1">
                                              <a:solidFill>
                                                <a:srgbClr val="FFC000"/>
                                              </a:solidFill>
                                              <a:latin typeface="Cambria Math" panose="02040503050406030204" pitchFamily="18" charset="0"/>
                                            </a:rPr>
                                            <m:t>(</m:t>
                                          </m:r>
                                          <m:sSubSup>
                                            <m:sSubSupPr>
                                              <m:ctrlPr>
                                                <a:rPr lang="en-US" altLang="zh-CN" sz="2400" i="1">
                                                  <a:solidFill>
                                                    <a:srgbClr val="FFC000"/>
                                                  </a:solidFill>
                                                  <a:latin typeface="Cambria Math" panose="02040503050406030204" pitchFamily="18" charset="0"/>
                                                </a:rPr>
                                              </m:ctrlPr>
                                            </m:sSubSupPr>
                                            <m:e>
                                              <m:r>
                                                <a:rPr lang="en-US" altLang="zh-CN" sz="2400" i="1">
                                                  <a:solidFill>
                                                    <a:srgbClr val="FFC000"/>
                                                  </a:solidFill>
                                                  <a:latin typeface="Cambria Math" panose="02040503050406030204" pitchFamily="18" charset="0"/>
                                                </a:rPr>
                                                <m:t>𝑥</m:t>
                                              </m:r>
                                            </m:e>
                                            <m:sub>
                                              <m:r>
                                                <a:rPr lang="en-US" altLang="zh-CN" sz="2400" i="1">
                                                  <a:solidFill>
                                                    <a:srgbClr val="FFC000"/>
                                                  </a:solidFill>
                                                  <a:latin typeface="Cambria Math" panose="02040503050406030204" pitchFamily="18" charset="0"/>
                                                </a:rPr>
                                                <m:t>0</m:t>
                                              </m:r>
                                            </m:sub>
                                            <m:sup/>
                                          </m:sSubSup>
                                          <m:r>
                                            <a:rPr lang="en-US" altLang="zh-CN" sz="2400" i="1">
                                              <a:solidFill>
                                                <a:srgbClr val="FFC000"/>
                                              </a:solidFill>
                                              <a:latin typeface="Cambria Math" panose="02040503050406030204" pitchFamily="18" charset="0"/>
                                            </a:rPr>
                                            <m:t>+</m:t>
                                          </m:r>
                                          <m:r>
                                            <a:rPr lang="en-US" altLang="zh-CN" sz="2400" i="1">
                                              <a:solidFill>
                                                <a:srgbClr val="FFC000"/>
                                              </a:solidFill>
                                              <a:latin typeface="Cambria Math" panose="02040503050406030204" pitchFamily="18" charset="0"/>
                                            </a:rPr>
                                            <m:t>𝑖𝑑</m:t>
                                          </m:r>
                                          <m:r>
                                            <a:rPr lang="en-US" altLang="zh-CN" sz="2400" i="1">
                                              <a:solidFill>
                                                <a:srgbClr val="FFC000"/>
                                              </a:solidFill>
                                              <a:latin typeface="Cambria Math" panose="02040503050406030204" pitchFamily="18" charset="0"/>
                                            </a:rPr>
                                            <m:t>)</m:t>
                                          </m:r>
                                        </m:e>
                                        <m:sup>
                                          <m:r>
                                            <a:rPr lang="en-US" altLang="zh-CN" sz="2400" i="1">
                                              <a:solidFill>
                                                <a:srgbClr val="FFC000"/>
                                              </a:solidFill>
                                              <a:latin typeface="Cambria Math" panose="02040503050406030204" pitchFamily="18" charset="0"/>
                                            </a:rPr>
                                            <m:t>2</m:t>
                                          </m:r>
                                        </m:sup>
                                      </m:sSup>
                                      <m:r>
                                        <a:rPr lang="en-US" altLang="zh-CN" sz="2400" i="1">
                                          <a:solidFill>
                                            <a:srgbClr val="FFC000"/>
                                          </a:solidFill>
                                          <a:latin typeface="Cambria Math" panose="02040503050406030204" pitchFamily="18" charset="0"/>
                                        </a:rPr>
                                        <m:t>−</m:t>
                                      </m:r>
                                      <m:sSup>
                                        <m:sSupPr>
                                          <m:ctrlPr>
                                            <a:rPr lang="en-US" altLang="zh-CN" sz="2400" i="1">
                                              <a:solidFill>
                                                <a:srgbClr val="FFC000"/>
                                              </a:solidFill>
                                              <a:latin typeface="Cambria Math" panose="02040503050406030204" pitchFamily="18" charset="0"/>
                                            </a:rPr>
                                          </m:ctrlPr>
                                        </m:sSupPr>
                                        <m:e>
                                          <m:r>
                                            <a:rPr lang="en-US" altLang="zh-CN" sz="2400" i="1">
                                              <a:solidFill>
                                                <a:srgbClr val="FFC000"/>
                                              </a:solidFill>
                                              <a:latin typeface="Cambria Math" panose="02040503050406030204" pitchFamily="18" charset="0"/>
                                            </a:rPr>
                                            <m:t>𝑟</m:t>
                                          </m:r>
                                        </m:e>
                                        <m:sup>
                                          <m:r>
                                            <a:rPr lang="en-US" altLang="zh-CN" sz="2400" i="1">
                                              <a:solidFill>
                                                <a:srgbClr val="FFC000"/>
                                              </a:solidFill>
                                              <a:latin typeface="Cambria Math" panose="02040503050406030204" pitchFamily="18" charset="0"/>
                                            </a:rPr>
                                            <m:t>2</m:t>
                                          </m:r>
                                        </m:sup>
                                      </m:sSup>
                                    </m:e>
                                  </m:d>
                                </m:e>
                                <m:sup>
                                  <m:r>
                                    <a:rPr lang="en-US" altLang="zh-CN" sz="2400" b="0" i="1" smtClean="0">
                                      <a:solidFill>
                                        <a:srgbClr val="FFC000"/>
                                      </a:solidFill>
                                      <a:latin typeface="Cambria Math" panose="02040503050406030204" pitchFamily="18" charset="0"/>
                                    </a:rPr>
                                    <m:t>2</m:t>
                                  </m:r>
                                </m:sup>
                              </m:sSup>
                            </m:e>
                          </m:nary>
                        </m:e>
                      </m:func>
                    </m:oMath>
                  </m:oMathPara>
                </a14:m>
                <a:endParaRPr lang="zh-CN" altLang="en-US" sz="2400" dirty="0">
                  <a:solidFill>
                    <a:srgbClr val="FFC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1928640" y="1981200"/>
                <a:ext cx="4355103" cy="1075744"/>
              </a:xfrm>
              <a:prstGeom prst="rect">
                <a:avLst/>
              </a:prstGeom>
              <a:blipFill rotWithShape="0">
                <a:blip r:embed="rId2"/>
                <a:stretch>
                  <a:fillRect/>
                </a:stretch>
              </a:blipFill>
            </p:spPr>
            <p:txBody>
              <a:bodyPr/>
              <a:lstStyle/>
              <a:p>
                <a:r>
                  <a:rPr lang="zh-CN" altLang="en-US">
                    <a:noFill/>
                  </a:rPr>
                  <a:t> </a:t>
                </a:r>
              </a:p>
            </p:txBody>
          </p:sp>
        </mc:Fallback>
      </mc:AlternateContent>
      <p:sp>
        <p:nvSpPr>
          <p:cNvPr id="3" name="矩形 2"/>
          <p:cNvSpPr/>
          <p:nvPr/>
        </p:nvSpPr>
        <p:spPr>
          <a:xfrm>
            <a:off x="304800" y="3029165"/>
            <a:ext cx="1487908" cy="461665"/>
          </a:xfrm>
          <a:prstGeom prst="rect">
            <a:avLst/>
          </a:prstGeom>
        </p:spPr>
        <p:txBody>
          <a:bodyPr wrap="none">
            <a:spAutoFit/>
          </a:bodyPr>
          <a:lstStyle/>
          <a:p>
            <a:pPr>
              <a:spcBef>
                <a:spcPct val="50000"/>
              </a:spcBef>
              <a:buClrTx/>
              <a:buSzTx/>
              <a:buFontTx/>
              <a:buNone/>
            </a:pPr>
            <a:r>
              <a:rPr lang="zh-CN" altLang="en-US" sz="2400" b="1" dirty="0"/>
              <a:t>确定</a:t>
            </a:r>
            <a:r>
              <a:rPr lang="en-US" altLang="zh-CN" sz="2400" dirty="0">
                <a:solidFill>
                  <a:srgbClr val="FFC000"/>
                </a:solidFill>
              </a:rPr>
              <a:t>K</a:t>
            </a:r>
            <a:r>
              <a:rPr lang="zh-CN" altLang="en-US" sz="2400" dirty="0">
                <a:solidFill>
                  <a:srgbClr val="FFC000"/>
                </a:solidFill>
              </a:rPr>
              <a:t>，</a:t>
            </a:r>
            <a:r>
              <a:rPr lang="en-US" altLang="zh-CN" sz="2400" i="1" dirty="0">
                <a:solidFill>
                  <a:srgbClr val="FFC000"/>
                </a:solidFill>
              </a:rPr>
              <a:t>d</a:t>
            </a:r>
            <a:endParaRPr lang="zh-CN" altLang="en-US" sz="2400" i="1" dirty="0">
              <a:solidFill>
                <a:srgbClr val="FFC000"/>
              </a:solidFill>
            </a:endParaRPr>
          </a:p>
        </p:txBody>
      </p:sp>
      <p:sp>
        <p:nvSpPr>
          <p:cNvPr id="8" name="Rectangle 1026"/>
          <p:cNvSpPr txBox="1">
            <a:spLocks noChangeArrowheads="1"/>
          </p:cNvSpPr>
          <p:nvPr/>
        </p:nvSpPr>
        <p:spPr bwMode="auto">
          <a:xfrm>
            <a:off x="21116" y="4299"/>
            <a:ext cx="4457700" cy="7889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模型求解：</a:t>
            </a:r>
            <a:r>
              <a:rPr kumimoji="0" lang="zh-CN" altLang="en-US" sz="2400" b="1" dirty="0" smtClean="0">
                <a:solidFill>
                  <a:srgbClr val="FFC000"/>
                </a:solidFill>
              </a:rPr>
              <a:t>确定</a:t>
            </a:r>
            <a:r>
              <a:rPr kumimoji="0" lang="en-US" altLang="zh-CN" sz="2400" b="1" dirty="0" smtClean="0">
                <a:solidFill>
                  <a:srgbClr val="FFC000"/>
                </a:solidFill>
              </a:rPr>
              <a:t>K</a:t>
            </a:r>
            <a:r>
              <a:rPr kumimoji="0" lang="zh-CN" altLang="en-US" sz="2400" b="1" dirty="0" smtClean="0">
                <a:solidFill>
                  <a:srgbClr val="FFC000"/>
                </a:solidFill>
              </a:rPr>
              <a:t>，</a:t>
            </a:r>
            <a:r>
              <a:rPr kumimoji="0" lang="en-US" altLang="zh-CN" sz="2400" b="1" i="1" dirty="0" smtClean="0">
                <a:solidFill>
                  <a:srgbClr val="FFC000"/>
                </a:solidFill>
              </a:rPr>
              <a:t>d</a:t>
            </a:r>
            <a:endParaRPr kumimoji="0" lang="zh-CN" altLang="en-US" sz="2400" i="1" dirty="0">
              <a:solidFill>
                <a:srgbClr val="FFC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6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809EFAE-CD3F-43B7-87B8-BF7D8A21D56F}" type="slidenum">
              <a:rPr lang="zh-CN" altLang="en-US" smtClean="0"/>
              <a:pPr>
                <a:defRPr/>
              </a:pPr>
              <a:t>23</a:t>
            </a:fld>
            <a:endParaRPr lang="en-US" altLang="zh-CN" smtClean="0"/>
          </a:p>
        </p:txBody>
      </p:sp>
      <mc:AlternateContent xmlns:mc="http://schemas.openxmlformats.org/markup-compatibility/2006" xmlns:a14="http://schemas.microsoft.com/office/drawing/2010/main">
        <mc:Choice Requires="a14">
          <p:sp>
            <p:nvSpPr>
              <p:cNvPr id="30723" name="矩形 2"/>
              <p:cNvSpPr>
                <a:spLocks noChangeArrowheads="1"/>
              </p:cNvSpPr>
              <p:nvPr/>
            </p:nvSpPr>
            <p:spPr bwMode="auto">
              <a:xfrm>
                <a:off x="457200" y="1295400"/>
                <a:ext cx="8077200" cy="326736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buNone/>
                </a:pPr>
                <a:r>
                  <a:rPr lang="zh-CN" altLang="en-US" sz="2400" dirty="0" smtClean="0"/>
                  <a:t>设</a:t>
                </a:r>
                <a:r>
                  <a:rPr lang="zh-CN" altLang="en-US" sz="2400" dirty="0"/>
                  <a:t>探测器经过原点，探测器上</a:t>
                </a:r>
                <a:r>
                  <a:rPr lang="zh-CN" altLang="en-US" sz="2400" dirty="0" smtClean="0"/>
                  <a:t>原点</a:t>
                </a:r>
                <a:endParaRPr lang="en-US" altLang="zh-CN" sz="2400" dirty="0" smtClean="0"/>
              </a:p>
              <a:p>
                <a:pPr>
                  <a:buNone/>
                </a:pPr>
                <a:r>
                  <a:rPr lang="zh-CN" altLang="en-US" sz="2400" dirty="0" smtClean="0"/>
                  <a:t>右侧</a:t>
                </a:r>
                <a:r>
                  <a:rPr lang="zh-CN" altLang="en-US" sz="2400" dirty="0"/>
                  <a:t>的第１个单元与原点之间的</a:t>
                </a:r>
                <a:r>
                  <a:rPr lang="zh-CN" altLang="en-US" sz="2400" dirty="0" smtClean="0"/>
                  <a:t>距</a:t>
                </a:r>
                <a:endParaRPr lang="en-US" altLang="zh-CN" sz="2400" dirty="0" smtClean="0"/>
              </a:p>
              <a:p>
                <a:pPr>
                  <a:buNone/>
                </a:pPr>
                <a:r>
                  <a:rPr lang="zh-CN" altLang="en-US" sz="2400" dirty="0" smtClean="0"/>
                  <a:t>离</a:t>
                </a:r>
                <a:r>
                  <a:rPr lang="zh-CN" altLang="en-US" sz="2400" dirty="0"/>
                  <a:t>记</a:t>
                </a:r>
                <a:r>
                  <a:rPr lang="zh-CN" altLang="en-US" sz="2400" dirty="0" smtClean="0"/>
                  <a:t>为</a:t>
                </a:r>
                <a14:m>
                  <m:oMath xmlns:m="http://schemas.openxmlformats.org/officeDocument/2006/math">
                    <m:sSub>
                      <m:sSubPr>
                        <m:ctrlPr>
                          <a:rPr lang="en-US" altLang="zh-CN" sz="2400" i="1" smtClean="0">
                            <a:latin typeface="Cambria Math" panose="02040503050406030204" pitchFamily="18" charset="0"/>
                          </a:rPr>
                        </m:ctrlPr>
                      </m:sSub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0</m:t>
                        </m:r>
                      </m:sub>
                    </m:sSub>
                    <m:r>
                      <a:rPr lang="zh-CN" altLang="en-US" sz="2400" i="1">
                        <a:latin typeface="Cambria Math" panose="02040503050406030204" pitchFamily="18" charset="0"/>
                      </a:rPr>
                      <m:t>，</m:t>
                    </m:r>
                  </m:oMath>
                </a14:m>
                <a:r>
                  <a:rPr lang="zh-CN" altLang="en-US" sz="2400" dirty="0"/>
                  <a:t>该点记</a:t>
                </a:r>
                <a:r>
                  <a:rPr lang="zh-CN" altLang="en-US" sz="2400" dirty="0" smtClean="0"/>
                  <a:t>为</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0</m:t>
                        </m:r>
                      </m:sub>
                    </m:sSub>
                  </m:oMath>
                </a14:m>
                <a:r>
                  <a:rPr lang="zh-CN" altLang="en-US" sz="2400" dirty="0" smtClean="0"/>
                  <a:t>，</a:t>
                </a:r>
                <a:r>
                  <a:rPr lang="zh-CN" altLang="en-US" sz="2400" dirty="0"/>
                  <a:t>假设</a:t>
                </a:r>
                <a:r>
                  <a:rPr lang="zh-CN" altLang="en-US" sz="2400" dirty="0" smtClean="0"/>
                  <a:t>探测</a:t>
                </a:r>
                <a:endParaRPr lang="en-US" altLang="zh-CN" sz="2400" dirty="0" smtClean="0"/>
              </a:p>
              <a:p>
                <a:pPr>
                  <a:buNone/>
                </a:pPr>
                <a:r>
                  <a:rPr lang="zh-CN" altLang="en-US" sz="2400" dirty="0" smtClean="0"/>
                  <a:t>器</a:t>
                </a:r>
                <a:r>
                  <a:rPr lang="zh-CN" altLang="en-US" sz="2400" dirty="0"/>
                  <a:t>在</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0</m:t>
                        </m:r>
                      </m:sub>
                    </m:sSub>
                  </m:oMath>
                </a14:m>
                <a:r>
                  <a:rPr lang="zh-CN" altLang="en-US" sz="2400" dirty="0" smtClean="0"/>
                  <a:t>左右</a:t>
                </a:r>
                <a:r>
                  <a:rPr lang="zh-CN" altLang="en-US" sz="2400" dirty="0"/>
                  <a:t>两侧各有</a:t>
                </a:r>
                <a14:m>
                  <m:oMath xmlns:m="http://schemas.openxmlformats.org/officeDocument/2006/math">
                    <m:r>
                      <a:rPr lang="en-US" altLang="zh-CN" sz="2400" b="0" i="1" smtClean="0">
                        <a:latin typeface="Cambria Math" panose="02040503050406030204" pitchFamily="18" charset="0"/>
                      </a:rPr>
                      <m:t>𝑛</m:t>
                    </m:r>
                  </m:oMath>
                </a14:m>
                <a:r>
                  <a:rPr lang="zh-CN" altLang="en-US" sz="2400" dirty="0"/>
                  <a:t>个单元，</a:t>
                </a:r>
                <a:r>
                  <a:rPr lang="zh-CN" altLang="en-US" sz="2400" dirty="0" smtClean="0"/>
                  <a:t>记</a:t>
                </a:r>
                <a:endParaRPr lang="en-US" altLang="zh-CN" sz="2400" dirty="0" smtClean="0"/>
              </a:p>
              <a:p>
                <a:pPr>
                  <a:buNone/>
                </a:pPr>
                <a:r>
                  <a:rPr lang="zh-CN" altLang="en-US" sz="2400" dirty="0" smtClean="0"/>
                  <a:t>为</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=±1,±2,⋯,±</m:t>
                    </m:r>
                    <m:r>
                      <a:rPr lang="en-US" altLang="zh-CN" sz="2400" b="0" i="1" smtClean="0">
                        <a:latin typeface="Cambria Math" panose="02040503050406030204" pitchFamily="18" charset="0"/>
                        <a:ea typeface="Cambria Math" panose="02040503050406030204" pitchFamily="18" charset="0"/>
                      </a:rPr>
                      <m:t>𝑛</m:t>
                    </m:r>
                    <m:r>
                      <a:rPr lang="en-US" altLang="zh-CN" sz="2400" b="0" i="1" smtClean="0">
                        <a:latin typeface="Cambria Math" panose="02040503050406030204" pitchFamily="18" charset="0"/>
                      </a:rPr>
                      <m:t>)</m:t>
                    </m:r>
                  </m:oMath>
                </a14:m>
                <a:r>
                  <a:rPr lang="en-US" altLang="zh-CN" sz="2400" dirty="0" smtClean="0"/>
                  <a:t>,</a:t>
                </a:r>
                <a:r>
                  <a:rPr lang="zh-CN" altLang="en-US" sz="2400" dirty="0" smtClean="0"/>
                  <a:t>则对第</a:t>
                </a:r>
                <a14:m>
                  <m:oMath xmlns:m="http://schemas.openxmlformats.org/officeDocument/2006/math">
                    <m:r>
                      <a:rPr lang="en-US" altLang="zh-CN" sz="2400" b="0" i="1" smtClean="0">
                        <a:latin typeface="Cambria Math" panose="02040503050406030204" pitchFamily="18" charset="0"/>
                      </a:rPr>
                      <m:t>𝑗</m:t>
                    </m:r>
                  </m:oMath>
                </a14:m>
                <a:r>
                  <a:rPr lang="zh-CN" altLang="en-US" sz="2400" dirty="0" smtClean="0"/>
                  <a:t>个</a:t>
                </a:r>
                <a:endParaRPr lang="en-US" altLang="zh-CN" sz="2400" dirty="0" smtClean="0"/>
              </a:p>
              <a:p>
                <a:pPr>
                  <a:buNone/>
                </a:pPr>
                <a:r>
                  <a:rPr lang="zh-CN" altLang="en-US" sz="2400" dirty="0" smtClean="0"/>
                  <a:t>方向角度</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𝜃</m:t>
                        </m:r>
                      </m:e>
                      <m:sub>
                        <m:r>
                          <a:rPr lang="en-US" altLang="zh-CN" sz="2400" i="1">
                            <a:latin typeface="Cambria Math" panose="02040503050406030204" pitchFamily="18" charset="0"/>
                          </a:rPr>
                          <m:t>𝑗</m:t>
                        </m:r>
                      </m:sub>
                    </m:sSub>
                  </m:oMath>
                </a14:m>
                <a:r>
                  <a:rPr lang="en-US" altLang="zh-CN" sz="2400" dirty="0" smtClean="0"/>
                  <a:t>,</a:t>
                </a:r>
                <a:r>
                  <a:rPr lang="en-US" altLang="zh-CN" sz="2400" dirty="0"/>
                  <a: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𝑖</m:t>
                        </m:r>
                      </m:sub>
                    </m:sSub>
                  </m:oMath>
                </a14:m>
                <a:r>
                  <a:rPr lang="zh-CN" altLang="en-US" sz="2400" dirty="0" smtClean="0"/>
                  <a:t>的坐标为</a:t>
                </a:r>
                <a:endParaRPr lang="en-US" altLang="zh-CN" sz="2400" dirty="0" smtClean="0"/>
              </a:p>
              <a:p>
                <a:pPr>
                  <a:spcBef>
                    <a:spcPct val="50000"/>
                  </a:spcBef>
                  <a:buClrTx/>
                  <a:buSzTx/>
                  <a:buFontTx/>
                  <a:buNone/>
                </a:pPr>
                <a:endParaRPr kumimoji="0" lang="en-US" altLang="zh-CN" sz="2400" dirty="0"/>
              </a:p>
            </p:txBody>
          </p:sp>
        </mc:Choice>
        <mc:Fallback xmlns="">
          <p:sp>
            <p:nvSpPr>
              <p:cNvPr id="30723" name="矩形 2"/>
              <p:cNvSpPr>
                <a:spLocks noRot="1" noChangeAspect="1" noMove="1" noResize="1" noEditPoints="1" noAdjustHandles="1" noChangeArrowheads="1" noChangeShapeType="1" noTextEdit="1"/>
              </p:cNvSpPr>
              <p:nvPr/>
            </p:nvSpPr>
            <p:spPr bwMode="auto">
              <a:xfrm>
                <a:off x="457200" y="1295400"/>
                <a:ext cx="8077200" cy="3267369"/>
              </a:xfrm>
              <a:prstGeom prst="rect">
                <a:avLst/>
              </a:prstGeom>
              <a:blipFill rotWithShape="0">
                <a:blip r:embed="rId2"/>
                <a:stretch>
                  <a:fillRect l="-1132" t="-205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Rectangle 1026"/>
              <p:cNvSpPr txBox="1">
                <a:spLocks noChangeArrowheads="1"/>
              </p:cNvSpPr>
              <p:nvPr/>
            </p:nvSpPr>
            <p:spPr bwMode="auto">
              <a:xfrm>
                <a:off x="21116" y="4299"/>
                <a:ext cx="4457700" cy="788988"/>
              </a:xfrm>
              <a:prstGeom prst="rect">
                <a:avLst/>
              </a:prstGeom>
              <a:solidFill>
                <a:schemeClr val="accent2"/>
              </a:solidFill>
              <a:ln>
                <a:noFill/>
              </a:ln>
              <a:extLst>
                <a:ext uri="{91240B29-F687-4F45-9708-019B960494DF}">
                  <a14:hiddenLine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模型求解：</a:t>
                </a:r>
                <a:r>
                  <a:rPr kumimoji="0" lang="zh-CN" altLang="en-US" sz="2400" b="1" dirty="0" smtClean="0">
                    <a:solidFill>
                      <a:srgbClr val="FFC000"/>
                    </a:solidFill>
                  </a:rPr>
                  <a:t>确定</a:t>
                </a:r>
                <a14:m>
                  <m:oMath xmlns:m="http://schemas.openxmlformats.org/officeDocument/2006/math">
                    <m:sSub>
                      <m:sSubPr>
                        <m:ctrlPr>
                          <a:rPr lang="en-US" altLang="zh-CN" sz="2400" i="1" smtClean="0">
                            <a:solidFill>
                              <a:srgbClr val="FFC000"/>
                            </a:solidFill>
                            <a:latin typeface="Cambria Math" panose="02040503050406030204" pitchFamily="18" charset="0"/>
                          </a:rPr>
                        </m:ctrlPr>
                      </m:sSubPr>
                      <m:e>
                        <m:r>
                          <a:rPr lang="zh-CN" altLang="en-US" sz="2400" i="1">
                            <a:solidFill>
                              <a:srgbClr val="FFC000"/>
                            </a:solidFill>
                            <a:latin typeface="Cambria Math" panose="02040503050406030204" pitchFamily="18" charset="0"/>
                          </a:rPr>
                          <m:t>𝜃</m:t>
                        </m:r>
                      </m:e>
                      <m:sub>
                        <m:r>
                          <a:rPr lang="en-US" altLang="zh-CN" sz="2400" i="1">
                            <a:solidFill>
                              <a:srgbClr val="FFC000"/>
                            </a:solidFill>
                            <a:latin typeface="Cambria Math" panose="02040503050406030204" pitchFamily="18" charset="0"/>
                          </a:rPr>
                          <m:t>𝑗</m:t>
                        </m:r>
                      </m:sub>
                    </m:sSub>
                  </m:oMath>
                </a14:m>
                <a:endParaRPr kumimoji="0" lang="zh-CN" altLang="en-US" sz="2400" i="1" dirty="0">
                  <a:solidFill>
                    <a:srgbClr val="FFC000"/>
                  </a:solidFill>
                </a:endParaRPr>
              </a:p>
            </p:txBody>
          </p:sp>
        </mc:Choice>
        <mc:Fallback xmlns="">
          <p:sp>
            <p:nvSpPr>
              <p:cNvPr id="5" name="Rectangle 1026"/>
              <p:cNvSpPr txBox="1">
                <a:spLocks noRot="1" noChangeAspect="1" noMove="1" noResize="1" noEditPoints="1" noAdjustHandles="1" noChangeArrowheads="1" noChangeShapeType="1" noTextEdit="1"/>
              </p:cNvSpPr>
              <p:nvPr/>
            </p:nvSpPr>
            <p:spPr bwMode="auto">
              <a:xfrm>
                <a:off x="21116" y="4299"/>
                <a:ext cx="4457700" cy="788988"/>
              </a:xfrm>
              <a:prstGeom prst="rect">
                <a:avLst/>
              </a:prstGeom>
              <a:blipFill rotWithShape="0">
                <a:blip r:embed="rId3"/>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 name="图片 2"/>
          <p:cNvPicPr>
            <a:picLocks noChangeAspect="1"/>
          </p:cNvPicPr>
          <p:nvPr/>
        </p:nvPicPr>
        <p:blipFill>
          <a:blip r:embed="rId4"/>
          <a:stretch>
            <a:fillRect/>
          </a:stretch>
        </p:blipFill>
        <p:spPr>
          <a:xfrm>
            <a:off x="993452" y="4049342"/>
            <a:ext cx="4076190" cy="381000"/>
          </a:xfrm>
          <a:prstGeom prst="rect">
            <a:avLst/>
          </a:prstGeom>
        </p:spPr>
      </p:pic>
      <p:pic>
        <p:nvPicPr>
          <p:cNvPr id="4" name="图片 3"/>
          <p:cNvPicPr>
            <a:picLocks noChangeAspect="1"/>
          </p:cNvPicPr>
          <p:nvPr/>
        </p:nvPicPr>
        <p:blipFill>
          <a:blip r:embed="rId5"/>
          <a:stretch>
            <a:fillRect/>
          </a:stretch>
        </p:blipFill>
        <p:spPr>
          <a:xfrm>
            <a:off x="5334000" y="1282547"/>
            <a:ext cx="2941091" cy="2957295"/>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533400" y="4581130"/>
                <a:ext cx="1008802" cy="491417"/>
              </a:xfrm>
              <a:prstGeom prst="rect">
                <a:avLst/>
              </a:prstGeom>
            </p:spPr>
            <p:txBody>
              <a:bodyPr wrap="none">
                <a:spAutoFit/>
              </a:bodyPr>
              <a:lstStyle/>
              <a:p>
                <a:r>
                  <a:rPr lang="zh-CN" altLang="en-US" dirty="0">
                    <a:latin typeface="AdobeHeitiStd-Regular"/>
                  </a:rPr>
                  <a:t>记为</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𝑖</m:t>
                        </m:r>
                        <m:r>
                          <a:rPr lang="en-US" altLang="zh-CN" sz="2400" i="1" smtClean="0">
                            <a:latin typeface="Cambria Math" panose="02040503050406030204" pitchFamily="18" charset="0"/>
                          </a:rPr>
                          <m:t>𝑗</m:t>
                        </m:r>
                      </m:sub>
                    </m:sSub>
                  </m:oMath>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533400" y="4581130"/>
                <a:ext cx="1008802" cy="491417"/>
              </a:xfrm>
              <a:prstGeom prst="rect">
                <a:avLst/>
              </a:prstGeom>
              <a:blipFill rotWithShape="0">
                <a:blip r:embed="rId6"/>
                <a:stretch>
                  <a:fillRect l="-5455" b="-9877"/>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809EFAE-CD3F-43B7-87B8-BF7D8A21D56F}" type="slidenum">
              <a:rPr lang="zh-CN" altLang="en-US" smtClean="0"/>
              <a:pPr>
                <a:defRPr/>
              </a:pPr>
              <a:t>24</a:t>
            </a:fld>
            <a:endParaRPr lang="en-US" altLang="zh-CN" smtClean="0"/>
          </a:p>
        </p:txBody>
      </p:sp>
      <mc:AlternateContent xmlns:mc="http://schemas.openxmlformats.org/markup-compatibility/2006" xmlns:a14="http://schemas.microsoft.com/office/drawing/2010/main">
        <mc:Choice Requires="a14">
          <p:sp>
            <p:nvSpPr>
              <p:cNvPr id="5" name="Rectangle 1026"/>
              <p:cNvSpPr txBox="1">
                <a:spLocks noChangeArrowheads="1"/>
              </p:cNvSpPr>
              <p:nvPr/>
            </p:nvSpPr>
            <p:spPr bwMode="auto">
              <a:xfrm>
                <a:off x="21116" y="4299"/>
                <a:ext cx="4457700" cy="788988"/>
              </a:xfrm>
              <a:prstGeom prst="rect">
                <a:avLst/>
              </a:prstGeom>
              <a:solidFill>
                <a:schemeClr val="accent2"/>
              </a:solidFill>
              <a:ln>
                <a:noFill/>
              </a:ln>
              <a:extLst>
                <a:ext uri="{91240B29-F687-4F45-9708-019B960494DF}">
                  <a14:hiddenLine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模型求解：</a:t>
                </a:r>
                <a:r>
                  <a:rPr kumimoji="0" lang="zh-CN" altLang="en-US" sz="2400" b="1" dirty="0" smtClean="0">
                    <a:solidFill>
                      <a:srgbClr val="FFC000"/>
                    </a:solidFill>
                  </a:rPr>
                  <a:t>确定</a:t>
                </a:r>
                <a14:m>
                  <m:oMath xmlns:m="http://schemas.openxmlformats.org/officeDocument/2006/math">
                    <m:sSub>
                      <m:sSubPr>
                        <m:ctrlPr>
                          <a:rPr lang="en-US" altLang="zh-CN" sz="2400" i="1" smtClean="0">
                            <a:solidFill>
                              <a:srgbClr val="FFC000"/>
                            </a:solidFill>
                            <a:latin typeface="Cambria Math" panose="02040503050406030204" pitchFamily="18" charset="0"/>
                          </a:rPr>
                        </m:ctrlPr>
                      </m:sSubPr>
                      <m:e>
                        <m:r>
                          <a:rPr lang="zh-CN" altLang="en-US" sz="2400" i="1">
                            <a:solidFill>
                              <a:srgbClr val="FFC000"/>
                            </a:solidFill>
                            <a:latin typeface="Cambria Math" panose="02040503050406030204" pitchFamily="18" charset="0"/>
                          </a:rPr>
                          <m:t>𝜃</m:t>
                        </m:r>
                      </m:e>
                      <m:sub>
                        <m:r>
                          <a:rPr lang="en-US" altLang="zh-CN" sz="2400" i="1">
                            <a:solidFill>
                              <a:srgbClr val="FFC000"/>
                            </a:solidFill>
                            <a:latin typeface="Cambria Math" panose="02040503050406030204" pitchFamily="18" charset="0"/>
                          </a:rPr>
                          <m:t>𝑗</m:t>
                        </m:r>
                      </m:sub>
                    </m:sSub>
                  </m:oMath>
                </a14:m>
                <a:endParaRPr kumimoji="0" lang="zh-CN" altLang="en-US" sz="2400" i="1" dirty="0">
                  <a:solidFill>
                    <a:srgbClr val="FFC000"/>
                  </a:solidFill>
                </a:endParaRPr>
              </a:p>
            </p:txBody>
          </p:sp>
        </mc:Choice>
        <mc:Fallback xmlns="">
          <p:sp>
            <p:nvSpPr>
              <p:cNvPr id="5" name="Rectangle 1026"/>
              <p:cNvSpPr txBox="1">
                <a:spLocks noRot="1" noChangeAspect="1" noMove="1" noResize="1" noEditPoints="1" noAdjustHandles="1" noChangeArrowheads="1" noChangeShapeType="1" noTextEdit="1"/>
              </p:cNvSpPr>
              <p:nvPr/>
            </p:nvSpPr>
            <p:spPr bwMode="auto">
              <a:xfrm>
                <a:off x="21116" y="4299"/>
                <a:ext cx="4457700" cy="788988"/>
              </a:xfrm>
              <a:prstGeom prst="rect">
                <a:avLst/>
              </a:prstGeom>
              <a:blipFill rotWithShape="0">
                <a:blip r:embed="rId2"/>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762000" y="1219200"/>
                <a:ext cx="7010400" cy="890500"/>
              </a:xfrm>
              <a:prstGeom prst="rect">
                <a:avLst/>
              </a:prstGeom>
            </p:spPr>
            <p:txBody>
              <a:bodyPr wrap="square">
                <a:spAutoFit/>
              </a:bodyPr>
              <a:lstStyle/>
              <a:p>
                <a:r>
                  <a:rPr lang="zh-CN" altLang="en-US" sz="2400" dirty="0">
                    <a:latin typeface="AdobeHeitiStd-Regular"/>
                  </a:rPr>
                  <a:t>结合</a:t>
                </a:r>
                <a14:m>
                  <m:oMath xmlns:m="http://schemas.openxmlformats.org/officeDocument/2006/math">
                    <m:r>
                      <a:rPr lang="en-US" altLang="zh-CN" sz="2400" b="0" i="1" smtClean="0">
                        <a:latin typeface="Cambria Math" panose="02040503050406030204" pitchFamily="18" charset="0"/>
                      </a:rPr>
                      <m:t>𝑙</m:t>
                    </m:r>
                  </m:oMath>
                </a14:m>
                <a:r>
                  <a:rPr lang="zh-CN" altLang="en-US" sz="2400" dirty="0" smtClean="0">
                    <a:latin typeface="AdobeHeitiStd-Regular"/>
                  </a:rPr>
                  <a:t>的计算方法得到经过</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𝑃</m:t>
                        </m:r>
                      </m:e>
                      <m:sub>
                        <m:r>
                          <a:rPr lang="en-US" altLang="zh-CN" sz="2400" i="1">
                            <a:latin typeface="Cambria Math" panose="02040503050406030204" pitchFamily="18" charset="0"/>
                          </a:rPr>
                          <m:t>𝑖𝑗</m:t>
                        </m:r>
                      </m:sub>
                    </m:sSub>
                  </m:oMath>
                </a14:m>
                <a:r>
                  <a:rPr lang="zh-CN" altLang="en-US" sz="2400" dirty="0" smtClean="0">
                    <a:latin typeface="AdobeHeitiStd-Regular"/>
                  </a:rPr>
                  <a:t>的</a:t>
                </a:r>
                <a:r>
                  <a:rPr lang="zh-CN" altLang="en-US" sz="2400" dirty="0">
                    <a:latin typeface="DY5+ZEbHks-5"/>
                  </a:rPr>
                  <a:t>Ｘ</a:t>
                </a:r>
                <a:r>
                  <a:rPr lang="zh-CN" altLang="en-US" sz="2400" dirty="0">
                    <a:latin typeface="AdobeHeitiStd-Regular"/>
                  </a:rPr>
                  <a:t>射线的</a:t>
                </a:r>
                <a:r>
                  <a:rPr lang="zh-CN" altLang="en-US" sz="2400" dirty="0" smtClean="0">
                    <a:latin typeface="AdobeHeitiStd-Regular"/>
                  </a:rPr>
                  <a:t>理论</a:t>
                </a:r>
                <a:r>
                  <a:rPr lang="zh-CN" altLang="en-US" sz="2400" dirty="0">
                    <a:latin typeface="AdobeHeitiStd-Regular"/>
                  </a:rPr>
                  <a:t>接收数据</a:t>
                </a:r>
                <a14:m>
                  <m:oMath xmlns:m="http://schemas.openxmlformats.org/officeDocument/2006/math">
                    <m:sSub>
                      <m:sSubPr>
                        <m:ctrlPr>
                          <a:rPr lang="en-US" altLang="zh-CN" sz="2400" i="1">
                            <a:latin typeface="Cambria Math" panose="02040503050406030204" pitchFamily="18" charset="0"/>
                          </a:rPr>
                        </m:ctrlPr>
                      </m:sSubPr>
                      <m:e>
                        <m:r>
                          <a:rPr lang="en-US" altLang="zh-CN" sz="2400" b="0" i="1" smtClean="0">
                            <a:latin typeface="Cambria Math" panose="02040503050406030204" pitchFamily="18" charset="0"/>
                          </a:rPr>
                          <m:t>𝑌</m:t>
                        </m:r>
                      </m:e>
                      <m:sub>
                        <m:r>
                          <a:rPr lang="en-US" altLang="zh-CN" sz="2400" i="1">
                            <a:latin typeface="Cambria Math" panose="02040503050406030204" pitchFamily="18" charset="0"/>
                          </a:rPr>
                          <m:t>𝑖𝑗</m:t>
                        </m:r>
                      </m:sub>
                    </m:sSub>
                  </m:oMath>
                </a14:m>
                <a:r>
                  <a:rPr lang="zh-CN" altLang="en-US" sz="2400" dirty="0" smtClean="0"/>
                  <a:t>，仍然基于最小二乘法，由优化问题</a:t>
                </a:r>
                <a:endParaRPr lang="zh-CN" altLang="en-US" sz="2400" dirty="0"/>
              </a:p>
            </p:txBody>
          </p:sp>
        </mc:Choice>
        <mc:Fallback xmlns="">
          <p:sp>
            <p:nvSpPr>
              <p:cNvPr id="10" name="矩形 9"/>
              <p:cNvSpPr>
                <a:spLocks noRot="1" noChangeAspect="1" noMove="1" noResize="1" noEditPoints="1" noAdjustHandles="1" noChangeArrowheads="1" noChangeShapeType="1" noTextEdit="1"/>
              </p:cNvSpPr>
              <p:nvPr/>
            </p:nvSpPr>
            <p:spPr>
              <a:xfrm>
                <a:off x="762000" y="1219200"/>
                <a:ext cx="7010400" cy="890500"/>
              </a:xfrm>
              <a:prstGeom prst="rect">
                <a:avLst/>
              </a:prstGeom>
              <a:blipFill rotWithShape="0">
                <a:blip r:embed="rId3"/>
                <a:stretch>
                  <a:fillRect l="-1304" t="-7534" b="-890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2249966" y="2117963"/>
                <a:ext cx="3195170" cy="11005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altLang="zh-CN" sz="2400" i="1" smtClean="0">
                          <a:solidFill>
                            <a:srgbClr val="FFC000"/>
                          </a:solidFill>
                          <a:latin typeface="Cambria Math" panose="02040503050406030204" pitchFamily="18" charset="0"/>
                        </a:rPr>
                        <m:t>argmin</m:t>
                      </m:r>
                      <m:nary>
                        <m:naryPr>
                          <m:chr m:val="∑"/>
                          <m:ctrlPr>
                            <a:rPr lang="en-US" altLang="zh-CN" sz="2400" i="1" smtClean="0">
                              <a:solidFill>
                                <a:srgbClr val="FFC000"/>
                              </a:solidFill>
                              <a:latin typeface="Cambria Math" panose="02040503050406030204" pitchFamily="18" charset="0"/>
                            </a:rPr>
                          </m:ctrlPr>
                        </m:naryPr>
                        <m:sub>
                          <m:r>
                            <m:rPr>
                              <m:brk m:alnAt="23"/>
                            </m:rPr>
                            <a:rPr lang="en-US" altLang="zh-CN" sz="2400" i="1">
                              <a:solidFill>
                                <a:srgbClr val="FFC000"/>
                              </a:solidFill>
                              <a:latin typeface="Cambria Math" panose="02040503050406030204" pitchFamily="18" charset="0"/>
                            </a:rPr>
                            <m:t>𝑖</m:t>
                          </m:r>
                          <m:r>
                            <a:rPr lang="en-US" altLang="zh-CN" sz="2400" i="1">
                              <a:solidFill>
                                <a:srgbClr val="FFC000"/>
                              </a:solidFill>
                              <a:latin typeface="Cambria Math" panose="02040503050406030204" pitchFamily="18" charset="0"/>
                            </a:rPr>
                            <m:t>=1</m:t>
                          </m:r>
                        </m:sub>
                        <m:sup>
                          <m:r>
                            <a:rPr lang="en-US" altLang="zh-CN" sz="2400" i="1">
                              <a:solidFill>
                                <a:srgbClr val="FFC000"/>
                              </a:solidFill>
                              <a:latin typeface="Cambria Math" panose="02040503050406030204" pitchFamily="18" charset="0"/>
                            </a:rPr>
                            <m:t>𝑛</m:t>
                          </m:r>
                        </m:sup>
                        <m:e>
                          <m:sSup>
                            <m:sSupPr>
                              <m:ctrlPr>
                                <a:rPr lang="en-US" altLang="zh-CN" sz="2400" i="1">
                                  <a:solidFill>
                                    <a:srgbClr val="FFC000"/>
                                  </a:solidFill>
                                  <a:latin typeface="Cambria Math" panose="02040503050406030204" pitchFamily="18" charset="0"/>
                                </a:rPr>
                              </m:ctrlPr>
                            </m:sSupPr>
                            <m:e>
                              <m:r>
                                <a:rPr lang="en-US" altLang="zh-CN" sz="2400" i="1">
                                  <a:solidFill>
                                    <a:srgbClr val="FFC000"/>
                                  </a:solidFill>
                                  <a:latin typeface="Cambria Math" panose="02040503050406030204" pitchFamily="18" charset="0"/>
                                </a:rPr>
                                <m:t>(</m:t>
                              </m:r>
                              <m:sSubSup>
                                <m:sSubSupPr>
                                  <m:ctrlPr>
                                    <a:rPr lang="en-US" altLang="zh-CN" sz="2400" i="1">
                                      <a:solidFill>
                                        <a:srgbClr val="FFC000"/>
                                      </a:solidFill>
                                      <a:latin typeface="Cambria Math" panose="02040503050406030204" pitchFamily="18" charset="0"/>
                                    </a:rPr>
                                  </m:ctrlPr>
                                </m:sSubSupPr>
                                <m:e>
                                  <m:r>
                                    <a:rPr lang="en-US" altLang="zh-CN" sz="2400" i="1">
                                      <a:solidFill>
                                        <a:srgbClr val="FFC000"/>
                                      </a:solidFill>
                                      <a:latin typeface="Cambria Math" panose="02040503050406030204" pitchFamily="18" charset="0"/>
                                    </a:rPr>
                                    <m:t>𝑌</m:t>
                                  </m:r>
                                </m:e>
                                <m:sub>
                                  <m:r>
                                    <a:rPr lang="en-US" altLang="zh-CN" sz="2400" i="1">
                                      <a:solidFill>
                                        <a:srgbClr val="FFC000"/>
                                      </a:solidFill>
                                      <a:latin typeface="Cambria Math" panose="02040503050406030204" pitchFamily="18" charset="0"/>
                                    </a:rPr>
                                    <m:t>𝑖𝑗</m:t>
                                  </m:r>
                                </m:sub>
                                <m:sup/>
                              </m:sSubSup>
                              <m:r>
                                <a:rPr lang="en-US" altLang="zh-CN" sz="2400" i="1">
                                  <a:solidFill>
                                    <a:srgbClr val="FFC000"/>
                                  </a:solidFill>
                                  <a:latin typeface="Cambria Math" panose="02040503050406030204" pitchFamily="18" charset="0"/>
                                </a:rPr>
                                <m:t>−</m:t>
                              </m:r>
                              <m:sSubSup>
                                <m:sSubSupPr>
                                  <m:ctrlPr>
                                    <a:rPr lang="en-US" altLang="zh-CN" sz="2400" i="1">
                                      <a:solidFill>
                                        <a:srgbClr val="FFC000"/>
                                      </a:solidFill>
                                      <a:latin typeface="Cambria Math" panose="02040503050406030204" pitchFamily="18" charset="0"/>
                                    </a:rPr>
                                  </m:ctrlPr>
                                </m:sSubSupPr>
                                <m:e>
                                  <m:r>
                                    <a:rPr lang="en-US" altLang="zh-CN" sz="2400" i="1">
                                      <a:solidFill>
                                        <a:srgbClr val="FFC000"/>
                                      </a:solidFill>
                                      <a:latin typeface="Cambria Math" panose="02040503050406030204" pitchFamily="18" charset="0"/>
                                    </a:rPr>
                                    <m:t>𝑌</m:t>
                                  </m:r>
                                </m:e>
                                <m:sub>
                                  <m:r>
                                    <a:rPr lang="en-US" altLang="zh-CN" sz="2400" i="1">
                                      <a:solidFill>
                                        <a:srgbClr val="FFC000"/>
                                      </a:solidFill>
                                      <a:latin typeface="Cambria Math" panose="02040503050406030204" pitchFamily="18" charset="0"/>
                                    </a:rPr>
                                    <m:t>𝑖𝑗</m:t>
                                  </m:r>
                                </m:sub>
                                <m:sup>
                                  <m:r>
                                    <a:rPr lang="en-US" altLang="zh-CN" sz="2400" i="1">
                                      <a:solidFill>
                                        <a:srgbClr val="FFC000"/>
                                      </a:solidFill>
                                      <a:latin typeface="Cambria Math" panose="02040503050406030204" pitchFamily="18" charset="0"/>
                                    </a:rPr>
                                    <m:t>∗</m:t>
                                  </m:r>
                                </m:sup>
                              </m:sSubSup>
                              <m:r>
                                <a:rPr lang="en-US" altLang="zh-CN" sz="2400" i="1">
                                  <a:solidFill>
                                    <a:srgbClr val="FFC000"/>
                                  </a:solidFill>
                                  <a:latin typeface="Cambria Math" panose="02040503050406030204" pitchFamily="18" charset="0"/>
                                </a:rPr>
                                <m:t>)</m:t>
                              </m:r>
                            </m:e>
                            <m:sup>
                              <m:r>
                                <a:rPr lang="en-US" altLang="zh-CN" sz="2400" i="1">
                                  <a:solidFill>
                                    <a:srgbClr val="FFC000"/>
                                  </a:solidFill>
                                  <a:latin typeface="Cambria Math" panose="02040503050406030204" pitchFamily="18" charset="0"/>
                                </a:rPr>
                                <m:t>2</m:t>
                              </m:r>
                            </m:sup>
                          </m:sSup>
                        </m:e>
                      </m:nary>
                    </m:oMath>
                  </m:oMathPara>
                </a14:m>
                <a:endParaRPr lang="zh-CN" altLang="en-US" sz="2400" dirty="0"/>
              </a:p>
            </p:txBody>
          </p:sp>
        </mc:Choice>
        <mc:Fallback xmlns="">
          <p:sp>
            <p:nvSpPr>
              <p:cNvPr id="7" name="矩形 6"/>
              <p:cNvSpPr>
                <a:spLocks noRot="1" noChangeAspect="1" noMove="1" noResize="1" noEditPoints="1" noAdjustHandles="1" noChangeArrowheads="1" noChangeShapeType="1" noTextEdit="1"/>
              </p:cNvSpPr>
              <p:nvPr/>
            </p:nvSpPr>
            <p:spPr>
              <a:xfrm>
                <a:off x="2249966" y="2117963"/>
                <a:ext cx="3195170" cy="1100558"/>
              </a:xfrm>
              <a:prstGeom prst="rect">
                <a:avLst/>
              </a:prstGeom>
              <a:blipFill rotWithShape="0">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863955" y="3352800"/>
                <a:ext cx="4572000" cy="491417"/>
              </a:xfrm>
              <a:prstGeom prst="rect">
                <a:avLst/>
              </a:prstGeom>
              <a:noFill/>
            </p:spPr>
            <p:txBody>
              <a:bodyPr wrap="square" rtlCol="0">
                <a:spAutoFit/>
              </a:bodyPr>
              <a:lstStyle/>
              <a:p>
                <a:r>
                  <a:rPr lang="zh-CN" altLang="en-US" sz="2400" dirty="0" smtClean="0">
                    <a:solidFill>
                      <a:schemeClr val="tx1"/>
                    </a:solidFill>
                  </a:rPr>
                  <a:t>求得</a:t>
                </a:r>
                <a14:m>
                  <m:oMath xmlns:m="http://schemas.openxmlformats.org/officeDocument/2006/math">
                    <m:sSub>
                      <m:sSubPr>
                        <m:ctrlPr>
                          <a:rPr lang="en-US" altLang="zh-CN"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𝜃</m:t>
                        </m:r>
                      </m:e>
                      <m:sub>
                        <m:r>
                          <a:rPr lang="en-US" altLang="zh-CN" sz="2400" i="1">
                            <a:solidFill>
                              <a:schemeClr val="tx1"/>
                            </a:solidFill>
                            <a:latin typeface="Cambria Math" panose="02040503050406030204" pitchFamily="18" charset="0"/>
                          </a:rPr>
                          <m:t>𝑗</m:t>
                        </m:r>
                      </m:sub>
                    </m:sSub>
                  </m:oMath>
                </a14:m>
                <a:endParaRPr lang="zh-CN" altLang="en-US" sz="2400" dirty="0">
                  <a:solidFill>
                    <a:schemeClr val="tx1"/>
                  </a:solidFill>
                </a:endParaRPr>
              </a:p>
            </p:txBody>
          </p:sp>
        </mc:Choice>
        <mc:Fallback xmlns="">
          <p:sp>
            <p:nvSpPr>
              <p:cNvPr id="9" name="文本框 8"/>
              <p:cNvSpPr txBox="1">
                <a:spLocks noRot="1" noChangeAspect="1" noMove="1" noResize="1" noEditPoints="1" noAdjustHandles="1" noChangeArrowheads="1" noChangeShapeType="1" noTextEdit="1"/>
              </p:cNvSpPr>
              <p:nvPr/>
            </p:nvSpPr>
            <p:spPr>
              <a:xfrm>
                <a:off x="863955" y="3352800"/>
                <a:ext cx="4572000" cy="491417"/>
              </a:xfrm>
              <a:prstGeom prst="rect">
                <a:avLst/>
              </a:prstGeom>
              <a:blipFill rotWithShape="0">
                <a:blip r:embed="rId5"/>
                <a:stretch>
                  <a:fillRect l="-2133" t="-13580" b="-17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30019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809EFAE-CD3F-43B7-87B8-BF7D8A21D56F}" type="slidenum">
              <a:rPr lang="zh-CN" altLang="en-US" smtClean="0"/>
              <a:pPr>
                <a:defRPr/>
              </a:pPr>
              <a:t>25</a:t>
            </a:fld>
            <a:endParaRPr lang="en-US" altLang="zh-CN" smtClean="0"/>
          </a:p>
        </p:txBody>
      </p:sp>
      <mc:AlternateContent xmlns:mc="http://schemas.openxmlformats.org/markup-compatibility/2006" xmlns:a14="http://schemas.microsoft.com/office/drawing/2010/main">
        <mc:Choice Requires="a14">
          <p:sp>
            <p:nvSpPr>
              <p:cNvPr id="5" name="Rectangle 1026"/>
              <p:cNvSpPr txBox="1">
                <a:spLocks noChangeArrowheads="1"/>
              </p:cNvSpPr>
              <p:nvPr/>
            </p:nvSpPr>
            <p:spPr bwMode="auto">
              <a:xfrm>
                <a:off x="21116" y="4299"/>
                <a:ext cx="4457700" cy="788988"/>
              </a:xfrm>
              <a:prstGeom prst="rect">
                <a:avLst/>
              </a:prstGeom>
              <a:solidFill>
                <a:schemeClr val="accent2"/>
              </a:solidFill>
              <a:ln>
                <a:noFill/>
              </a:ln>
              <a:extLst>
                <a:ext uri="{91240B29-F687-4F45-9708-019B960494DF}">
                  <a14:hiddenLine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模型求解：</a:t>
                </a:r>
                <a:r>
                  <a:rPr kumimoji="0" lang="zh-CN" altLang="en-US" sz="2400" b="1" dirty="0" smtClean="0">
                    <a:solidFill>
                      <a:srgbClr val="FFC000"/>
                    </a:solidFill>
                  </a:rPr>
                  <a:t>确定</a:t>
                </a:r>
                <a14:m>
                  <m:oMath xmlns:m="http://schemas.openxmlformats.org/officeDocument/2006/math">
                    <m:sSub>
                      <m:sSubPr>
                        <m:ctrlPr>
                          <a:rPr lang="en-US" altLang="zh-CN" sz="2400" i="1" smtClean="0">
                            <a:solidFill>
                              <a:srgbClr val="FFC000"/>
                            </a:solidFill>
                            <a:latin typeface="Cambria Math" panose="02040503050406030204" pitchFamily="18" charset="0"/>
                          </a:rPr>
                        </m:ctrlPr>
                      </m:sSubPr>
                      <m:e>
                        <m:r>
                          <a:rPr lang="en-US" altLang="zh-CN" sz="2400" i="1">
                            <a:solidFill>
                              <a:srgbClr val="FFC000"/>
                            </a:solidFill>
                            <a:latin typeface="Cambria Math" panose="02040503050406030204" pitchFamily="18" charset="0"/>
                          </a:rPr>
                          <m:t>𝑥</m:t>
                        </m:r>
                      </m:e>
                      <m:sub>
                        <m:r>
                          <a:rPr lang="en-US" altLang="zh-CN" sz="2400" i="1">
                            <a:solidFill>
                              <a:srgbClr val="FFC000"/>
                            </a:solidFill>
                            <a:latin typeface="Cambria Math" panose="02040503050406030204" pitchFamily="18" charset="0"/>
                          </a:rPr>
                          <m:t>𝑐</m:t>
                        </m:r>
                      </m:sub>
                    </m:sSub>
                    <m:r>
                      <a:rPr lang="en-US" altLang="zh-CN" sz="2400" i="1">
                        <a:solidFill>
                          <a:srgbClr val="FFC000"/>
                        </a:solidFill>
                        <a:latin typeface="Cambria Math" panose="02040503050406030204" pitchFamily="18" charset="0"/>
                      </a:rPr>
                      <m:t>,</m:t>
                    </m:r>
                    <m:sSub>
                      <m:sSubPr>
                        <m:ctrlPr>
                          <a:rPr lang="en-US" altLang="zh-CN" sz="2400" i="1">
                            <a:solidFill>
                              <a:srgbClr val="FFC000"/>
                            </a:solidFill>
                            <a:latin typeface="Cambria Math" panose="02040503050406030204" pitchFamily="18" charset="0"/>
                          </a:rPr>
                        </m:ctrlPr>
                      </m:sSubPr>
                      <m:e>
                        <m:r>
                          <a:rPr lang="en-US" altLang="zh-CN" sz="2400" i="1">
                            <a:solidFill>
                              <a:srgbClr val="FFC000"/>
                            </a:solidFill>
                            <a:latin typeface="Cambria Math" panose="02040503050406030204" pitchFamily="18" charset="0"/>
                          </a:rPr>
                          <m:t>𝑦</m:t>
                        </m:r>
                      </m:e>
                      <m:sub>
                        <m:r>
                          <a:rPr lang="en-US" altLang="zh-CN" sz="2400" i="1">
                            <a:solidFill>
                              <a:srgbClr val="FFC000"/>
                            </a:solidFill>
                            <a:latin typeface="Cambria Math" panose="02040503050406030204" pitchFamily="18" charset="0"/>
                          </a:rPr>
                          <m:t>𝑐</m:t>
                        </m:r>
                      </m:sub>
                    </m:sSub>
                  </m:oMath>
                </a14:m>
                <a:endParaRPr kumimoji="0" lang="zh-CN" altLang="en-US" sz="2400" i="1" dirty="0">
                  <a:solidFill>
                    <a:srgbClr val="FFC000"/>
                  </a:solidFill>
                </a:endParaRPr>
              </a:p>
            </p:txBody>
          </p:sp>
        </mc:Choice>
        <mc:Fallback xmlns="">
          <p:sp>
            <p:nvSpPr>
              <p:cNvPr id="5" name="Rectangle 1026"/>
              <p:cNvSpPr txBox="1">
                <a:spLocks noRot="1" noChangeAspect="1" noMove="1" noResize="1" noEditPoints="1" noAdjustHandles="1" noChangeArrowheads="1" noChangeShapeType="1" noTextEdit="1"/>
              </p:cNvSpPr>
              <p:nvPr/>
            </p:nvSpPr>
            <p:spPr bwMode="auto">
              <a:xfrm>
                <a:off x="21116" y="4299"/>
                <a:ext cx="4457700" cy="788988"/>
              </a:xfrm>
              <a:prstGeom prst="rect">
                <a:avLst/>
              </a:prstGeom>
              <a:blipFill rotWithShape="0">
                <a:blip r:embed="rId2"/>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p:cNvSpPr txBox="1"/>
              <p:nvPr/>
            </p:nvSpPr>
            <p:spPr>
              <a:xfrm>
                <a:off x="838200" y="1143000"/>
                <a:ext cx="8001000" cy="830997"/>
              </a:xfrm>
              <a:prstGeom prst="rect">
                <a:avLst/>
              </a:prstGeom>
              <a:noFill/>
            </p:spPr>
            <p:txBody>
              <a:bodyPr wrap="square" rtlCol="0">
                <a:spAutoFit/>
              </a:bodyPr>
              <a:lstStyle/>
              <a:p>
                <a:r>
                  <a:rPr lang="zh-CN" altLang="en-US" sz="2400" dirty="0" smtClean="0">
                    <a:solidFill>
                      <a:schemeClr val="tx1"/>
                    </a:solidFill>
                  </a:rPr>
                  <a:t>基于</a:t>
                </a:r>
                <a:r>
                  <a:rPr lang="en-US" altLang="zh-CN" sz="2400" dirty="0" smtClean="0">
                    <a:solidFill>
                      <a:schemeClr val="tx1"/>
                    </a:solidFill>
                  </a:rPr>
                  <a:t>180</a:t>
                </a:r>
                <a:r>
                  <a:rPr lang="zh-CN" altLang="en-US" sz="2400" dirty="0" smtClean="0">
                    <a:solidFill>
                      <a:schemeClr val="tx1"/>
                    </a:solidFill>
                  </a:rPr>
                  <a:t>个旋转角度的数据，采用优化的方法确定</a:t>
                </a:r>
                <a:endParaRPr lang="en-US" altLang="zh-CN" sz="2400" dirty="0" smtClean="0">
                  <a:solidFill>
                    <a:schemeClr val="tx1"/>
                  </a:solidFill>
                </a:endParaRPr>
              </a:p>
              <a:p>
                <a14:m>
                  <m:oMath xmlns:m="http://schemas.openxmlformats.org/officeDocument/2006/math">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𝑥</m:t>
                        </m:r>
                      </m:e>
                      <m:sub>
                        <m:r>
                          <a:rPr lang="en-US" altLang="zh-CN" sz="2400" i="1">
                            <a:solidFill>
                              <a:schemeClr val="tx1"/>
                            </a:solidFill>
                            <a:latin typeface="Cambria Math" panose="02040503050406030204" pitchFamily="18" charset="0"/>
                          </a:rPr>
                          <m:t>𝑐</m:t>
                        </m:r>
                      </m:sub>
                    </m:sSub>
                    <m:r>
                      <a:rPr lang="en-US" altLang="zh-CN" sz="2400" i="1">
                        <a:solidFill>
                          <a:schemeClr val="tx1"/>
                        </a:solidFill>
                        <a:latin typeface="Cambria Math" panose="02040503050406030204" pitchFamily="18" charset="0"/>
                      </a:rPr>
                      <m:t>,</m:t>
                    </m:r>
                    <m:sSub>
                      <m:sSubPr>
                        <m:ctrlPr>
                          <a:rPr lang="en-US" altLang="zh-CN" sz="2400" i="1">
                            <a:solidFill>
                              <a:schemeClr val="tx1"/>
                            </a:solidFill>
                            <a:latin typeface="Cambria Math" panose="02040503050406030204" pitchFamily="18" charset="0"/>
                          </a:rPr>
                        </m:ctrlPr>
                      </m:sSubPr>
                      <m:e>
                        <m:r>
                          <a:rPr lang="en-US" altLang="zh-CN" sz="2400" i="1">
                            <a:solidFill>
                              <a:schemeClr val="tx1"/>
                            </a:solidFill>
                            <a:latin typeface="Cambria Math" panose="02040503050406030204" pitchFamily="18" charset="0"/>
                          </a:rPr>
                          <m:t>𝑦</m:t>
                        </m:r>
                      </m:e>
                      <m:sub>
                        <m:r>
                          <a:rPr lang="en-US" altLang="zh-CN" sz="2400" i="1">
                            <a:solidFill>
                              <a:schemeClr val="tx1"/>
                            </a:solidFill>
                            <a:latin typeface="Cambria Math" panose="02040503050406030204" pitchFamily="18" charset="0"/>
                          </a:rPr>
                          <m:t>𝑐</m:t>
                        </m:r>
                      </m:sub>
                    </m:sSub>
                    <m:r>
                      <a:rPr lang="zh-CN" altLang="en-US" sz="2400" i="1">
                        <a:latin typeface="Cambria Math" panose="02040503050406030204" pitchFamily="18" charset="0"/>
                      </a:rPr>
                      <m:t>，</m:t>
                    </m:r>
                  </m:oMath>
                </a14:m>
                <a:r>
                  <a:rPr lang="zh-CN" altLang="en-US" sz="2400" dirty="0" smtClean="0">
                    <a:solidFill>
                      <a:schemeClr val="tx1"/>
                    </a:solidFill>
                  </a:rPr>
                  <a:t>留作课后思考。</a:t>
                </a:r>
                <a:endParaRPr lang="zh-CN" altLang="en-US" sz="2400" dirty="0">
                  <a:solidFill>
                    <a:schemeClr val="tx1"/>
                  </a:solidFill>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838200" y="1143000"/>
                <a:ext cx="8001000" cy="830997"/>
              </a:xfrm>
              <a:prstGeom prst="rect">
                <a:avLst/>
              </a:prstGeom>
              <a:blipFill rotWithShape="0">
                <a:blip r:embed="rId3"/>
                <a:stretch>
                  <a:fillRect l="-1220" t="-8088" b="-132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413496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3939273-897C-47B5-A2F1-F93D688B8FED}" type="slidenum">
              <a:rPr lang="zh-CN" altLang="en-US" smtClean="0"/>
              <a:pPr>
                <a:defRPr/>
              </a:pPr>
              <a:t>26</a:t>
            </a:fld>
            <a:endParaRPr lang="en-US" altLang="zh-CN" smtClean="0"/>
          </a:p>
        </p:txBody>
      </p:sp>
      <p:sp>
        <p:nvSpPr>
          <p:cNvPr id="38915"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模型求解：</a:t>
            </a:r>
            <a:r>
              <a:rPr kumimoji="0" lang="zh-CN" altLang="en-US" sz="2400" b="1" dirty="0" smtClean="0">
                <a:solidFill>
                  <a:srgbClr val="FFC000"/>
                </a:solidFill>
              </a:rPr>
              <a:t>图像重构</a:t>
            </a:r>
            <a:r>
              <a:rPr kumimoji="0" lang="en-US" altLang="zh-CN" sz="2400" b="1" dirty="0" smtClean="0">
                <a:solidFill>
                  <a:srgbClr val="FFC000"/>
                </a:solidFill>
              </a:rPr>
              <a:t>(</a:t>
            </a:r>
            <a:r>
              <a:rPr kumimoji="0" lang="zh-CN" altLang="en-US" sz="2400" b="1" dirty="0" smtClean="0">
                <a:solidFill>
                  <a:srgbClr val="FFC000"/>
                </a:solidFill>
              </a:rPr>
              <a:t>线性方程组</a:t>
            </a:r>
            <a:r>
              <a:rPr kumimoji="0" lang="en-US" altLang="zh-CN" sz="2400" b="1" dirty="0" smtClean="0">
                <a:solidFill>
                  <a:srgbClr val="FFC000"/>
                </a:solidFill>
              </a:rPr>
              <a:t>)</a:t>
            </a:r>
            <a:endParaRPr lang="zh-CN" altLang="en-US" sz="2400" dirty="0">
              <a:solidFill>
                <a:srgbClr val="FFC000"/>
              </a:solidFill>
            </a:endParaRPr>
          </a:p>
        </p:txBody>
      </p:sp>
      <mc:AlternateContent xmlns:mc="http://schemas.openxmlformats.org/markup-compatibility/2006" xmlns:a14="http://schemas.microsoft.com/office/drawing/2010/main">
        <mc:Choice Requires="a14">
          <p:sp>
            <p:nvSpPr>
              <p:cNvPr id="38916" name="矩形 3"/>
              <p:cNvSpPr>
                <a:spLocks noChangeArrowheads="1"/>
              </p:cNvSpPr>
              <p:nvPr/>
            </p:nvSpPr>
            <p:spPr bwMode="auto">
              <a:xfrm>
                <a:off x="477838" y="1143000"/>
                <a:ext cx="8285162" cy="373794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lvl1pPr marL="342900" indent="-342900">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marL="0" indent="0">
                  <a:spcBef>
                    <a:spcPct val="50000"/>
                  </a:spcBef>
                  <a:buClrTx/>
                  <a:buSzTx/>
                  <a:buNone/>
                </a:pPr>
                <a:r>
                  <a:rPr lang="zh-CN" altLang="en-US" sz="2400" dirty="0" smtClean="0"/>
                  <a:t>将</a:t>
                </a:r>
                <a:r>
                  <a:rPr lang="zh-CN" altLang="en-US" sz="2400" dirty="0"/>
                  <a:t>整个正方形托盘划分</a:t>
                </a:r>
                <a:r>
                  <a:rPr lang="zh-CN" altLang="en-US" sz="2400" dirty="0" smtClean="0"/>
                  <a:t>成</a:t>
                </a:r>
                <a14:m>
                  <m:oMath xmlns:m="http://schemas.openxmlformats.org/officeDocument/2006/math">
                    <m:r>
                      <a:rPr lang="en-US" altLang="zh-CN" sz="2400" b="0" i="1" smtClean="0">
                        <a:latin typeface="Cambria Math" panose="02040503050406030204" pitchFamily="18" charset="0"/>
                      </a:rPr>
                      <m:t>𝑝</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𝑝</m:t>
                    </m:r>
                  </m:oMath>
                </a14:m>
                <a:endParaRPr lang="en-US" altLang="zh-CN" sz="2400" dirty="0" smtClean="0"/>
              </a:p>
              <a:p>
                <a:pPr marL="0" indent="0">
                  <a:spcBef>
                    <a:spcPct val="50000"/>
                  </a:spcBef>
                  <a:buClrTx/>
                  <a:buSzTx/>
                  <a:buNone/>
                </a:pPr>
                <a:r>
                  <a:rPr lang="zh-CN" altLang="en-US" sz="2400" dirty="0"/>
                  <a:t>个单元</a:t>
                </a:r>
                <a:r>
                  <a:rPr lang="zh-CN" altLang="en-US" sz="2400" dirty="0" smtClean="0"/>
                  <a:t>，第</a:t>
                </a:r>
                <a14:m>
                  <m:oMath xmlns:m="http://schemas.openxmlformats.org/officeDocument/2006/math">
                    <m:r>
                      <a:rPr lang="en-US" altLang="zh-CN" sz="2400" b="0" i="1" smtClean="0">
                        <a:latin typeface="Cambria Math" panose="02040503050406030204" pitchFamily="18" charset="0"/>
                      </a:rPr>
                      <m:t>𝑖</m:t>
                    </m:r>
                  </m:oMath>
                </a14:m>
                <a:r>
                  <a:rPr lang="zh-CN" altLang="en-US" sz="2400" dirty="0"/>
                  <a:t>行第</a:t>
                </a:r>
                <a14:m>
                  <m:oMath xmlns:m="http://schemas.openxmlformats.org/officeDocument/2006/math">
                    <m:r>
                      <a:rPr lang="en-US" altLang="zh-CN" sz="2400" b="0" i="1" smtClean="0">
                        <a:latin typeface="Cambria Math" panose="02040503050406030204" pitchFamily="18" charset="0"/>
                      </a:rPr>
                      <m:t>𝑗</m:t>
                    </m:r>
                  </m:oMath>
                </a14:m>
                <a:r>
                  <a:rPr lang="zh-CN" altLang="en-US" sz="2400" dirty="0"/>
                  <a:t>列</a:t>
                </a:r>
                <a:r>
                  <a:rPr lang="zh-CN" altLang="en-US" sz="2400" dirty="0" smtClean="0"/>
                  <a:t>单元的吸收</a:t>
                </a:r>
                <a:endParaRPr lang="en-US" altLang="zh-CN" sz="2400" dirty="0" smtClean="0"/>
              </a:p>
              <a:p>
                <a:pPr marL="0" indent="0">
                  <a:spcBef>
                    <a:spcPct val="50000"/>
                  </a:spcBef>
                  <a:buClrTx/>
                  <a:buSzTx/>
                  <a:buNone/>
                </a:pPr>
                <a:r>
                  <a:rPr lang="zh-CN" altLang="en-US" sz="2400" dirty="0" smtClean="0"/>
                  <a:t>系数</a:t>
                </a:r>
                <a14:m>
                  <m:oMath xmlns:m="http://schemas.openxmlformats.org/officeDocument/2006/math">
                    <m:sSub>
                      <m:sSubPr>
                        <m:ctrlPr>
                          <a:rPr lang="en-US" altLang="zh-CN" sz="2400" i="1" smtClean="0">
                            <a:latin typeface="Cambria Math" panose="02040503050406030204" pitchFamily="18" charset="0"/>
                          </a:rPr>
                        </m:ctrlPr>
                      </m:sSubPr>
                      <m:e>
                        <m:r>
                          <a:rPr lang="zh-CN" altLang="en-US" sz="2400" i="1" smtClean="0">
                            <a:latin typeface="Cambria Math" panose="02040503050406030204" pitchFamily="18" charset="0"/>
                          </a:rPr>
                          <m:t>𝜇</m:t>
                        </m:r>
                      </m:e>
                      <m:sub>
                        <m:r>
                          <a:rPr lang="en-US" altLang="zh-CN" sz="2400" b="0" i="1" smtClean="0">
                            <a:latin typeface="Cambria Math" panose="02040503050406030204" pitchFamily="18" charset="0"/>
                          </a:rPr>
                          <m:t>𝑖𝑗</m:t>
                        </m:r>
                      </m:sub>
                    </m:sSub>
                  </m:oMath>
                </a14:m>
                <a:r>
                  <a:rPr kumimoji="0" lang="zh-CN" altLang="en-US" sz="2400" dirty="0" smtClean="0"/>
                  <a:t>，</a:t>
                </a:r>
                <a:r>
                  <a:rPr lang="zh-CN" altLang="en-US" sz="2400" dirty="0" smtClean="0"/>
                  <a:t>分别</a:t>
                </a:r>
                <a:r>
                  <a:rPr lang="zh-CN" altLang="en-US" sz="2400" dirty="0"/>
                  <a:t>计算出不同</a:t>
                </a:r>
                <a:r>
                  <a:rPr lang="zh-CN" altLang="en-US" sz="2400" dirty="0" smtClean="0"/>
                  <a:t>旋转</a:t>
                </a:r>
                <a:r>
                  <a:rPr lang="zh-CN" altLang="en-US" sz="2400" dirty="0"/>
                  <a:t>角度</a:t>
                </a:r>
                <a:r>
                  <a:rPr lang="zh-CN" altLang="en-US" sz="2400" dirty="0" smtClean="0"/>
                  <a:t>、</a:t>
                </a:r>
                <a:endParaRPr lang="en-US" altLang="zh-CN" sz="2400" dirty="0" smtClean="0"/>
              </a:p>
              <a:p>
                <a:pPr marL="0" indent="0">
                  <a:spcBef>
                    <a:spcPct val="50000"/>
                  </a:spcBef>
                  <a:buClrTx/>
                  <a:buSzTx/>
                  <a:buNone/>
                </a:pPr>
                <a:r>
                  <a:rPr lang="zh-CN" altLang="en-US" sz="2400" dirty="0" smtClean="0"/>
                  <a:t>不同</a:t>
                </a:r>
                <a:r>
                  <a:rPr lang="zh-CN" altLang="en-US" sz="2400" dirty="0"/>
                  <a:t>位置</a:t>
                </a:r>
                <a:r>
                  <a:rPr lang="zh-CN" altLang="en-US" sz="2400" dirty="0" smtClean="0"/>
                  <a:t>的Ｘ射线</a:t>
                </a:r>
                <a:r>
                  <a:rPr lang="zh-CN" altLang="en-US" sz="2400" dirty="0"/>
                  <a:t>与这些横线和纵</a:t>
                </a:r>
                <a:r>
                  <a:rPr lang="zh-CN" altLang="en-US" sz="2400" dirty="0" smtClean="0"/>
                  <a:t>线</a:t>
                </a:r>
                <a:endParaRPr lang="en-US" altLang="zh-CN" sz="2400" dirty="0" smtClean="0"/>
              </a:p>
              <a:p>
                <a:pPr marL="0" indent="0">
                  <a:spcBef>
                    <a:spcPct val="50000"/>
                  </a:spcBef>
                  <a:buClrTx/>
                  <a:buSzTx/>
                  <a:buNone/>
                </a:pPr>
                <a:r>
                  <a:rPr lang="zh-CN" altLang="en-US" sz="2400" dirty="0" smtClean="0"/>
                  <a:t>之间</a:t>
                </a:r>
                <a:r>
                  <a:rPr lang="zh-CN" altLang="en-US" sz="2400" dirty="0"/>
                  <a:t>的交点</a:t>
                </a:r>
                <a:r>
                  <a:rPr lang="zh-CN" altLang="en-US" sz="2400" dirty="0" smtClean="0"/>
                  <a:t>，将</a:t>
                </a:r>
                <a:r>
                  <a:rPr lang="zh-CN" altLang="en-US" sz="2400" dirty="0"/>
                  <a:t>这些交点</a:t>
                </a:r>
                <a:r>
                  <a:rPr lang="zh-CN" altLang="en-US" sz="2400" dirty="0" smtClean="0"/>
                  <a:t>按</a:t>
                </a:r>
                <a14:m>
                  <m:oMath xmlns:m="http://schemas.openxmlformats.org/officeDocument/2006/math">
                    <m:r>
                      <a:rPr lang="en-US" altLang="zh-CN" sz="2400" b="0" i="1" smtClean="0">
                        <a:latin typeface="Cambria Math" panose="02040503050406030204" pitchFamily="18" charset="0"/>
                      </a:rPr>
                      <m:t>𝑥</m:t>
                    </m:r>
                  </m:oMath>
                </a14:m>
                <a:r>
                  <a:rPr lang="zh-CN" altLang="en-US" sz="2400" dirty="0"/>
                  <a:t>坐标</a:t>
                </a:r>
                <a:r>
                  <a:rPr lang="zh-CN" altLang="en-US" sz="2400" dirty="0" smtClean="0"/>
                  <a:t>升序</a:t>
                </a:r>
                <a:endParaRPr lang="en-US" altLang="zh-CN" sz="2400" dirty="0" smtClean="0"/>
              </a:p>
              <a:p>
                <a:pPr marL="0" indent="0">
                  <a:spcBef>
                    <a:spcPct val="50000"/>
                  </a:spcBef>
                  <a:buClrTx/>
                  <a:buSzTx/>
                  <a:buNone/>
                </a:pPr>
                <a:r>
                  <a:rPr lang="zh-CN" altLang="en-US" sz="2400" dirty="0" smtClean="0"/>
                  <a:t>排列，相邻</a:t>
                </a:r>
                <a:r>
                  <a:rPr lang="zh-CN" altLang="en-US" sz="2400" dirty="0"/>
                  <a:t>两</a:t>
                </a:r>
                <a:r>
                  <a:rPr lang="zh-CN" altLang="en-US" sz="2400" dirty="0" smtClean="0"/>
                  <a:t>点之间</a:t>
                </a:r>
                <a:r>
                  <a:rPr lang="zh-CN" altLang="en-US" sz="2400" dirty="0"/>
                  <a:t>的距离就是经过该单元的</a:t>
                </a:r>
                <a:r>
                  <a:rPr lang="zh-CN" altLang="en-US" sz="2400" dirty="0" smtClean="0"/>
                  <a:t>长度</a:t>
                </a:r>
                <a:endParaRPr kumimoji="0" lang="en-US" altLang="zh-CN" sz="2000" dirty="0"/>
              </a:p>
              <a:p>
                <a:pPr marL="0" indent="0">
                  <a:spcBef>
                    <a:spcPct val="50000"/>
                  </a:spcBef>
                  <a:buClrTx/>
                  <a:buSzTx/>
                  <a:buNone/>
                </a:pPr>
                <a:endParaRPr kumimoji="0" lang="en-US" altLang="zh-CN" sz="2000" dirty="0"/>
              </a:p>
            </p:txBody>
          </p:sp>
        </mc:Choice>
        <mc:Fallback xmlns="">
          <p:sp>
            <p:nvSpPr>
              <p:cNvPr id="38916" name="矩形 3"/>
              <p:cNvSpPr>
                <a:spLocks noRot="1" noChangeAspect="1" noMove="1" noResize="1" noEditPoints="1" noAdjustHandles="1" noChangeArrowheads="1" noChangeShapeType="1" noTextEdit="1"/>
              </p:cNvSpPr>
              <p:nvPr/>
            </p:nvSpPr>
            <p:spPr bwMode="auto">
              <a:xfrm>
                <a:off x="477838" y="1143000"/>
                <a:ext cx="8285162" cy="3737946"/>
              </a:xfrm>
              <a:prstGeom prst="rect">
                <a:avLst/>
              </a:prstGeom>
              <a:blipFill rotWithShape="0">
                <a:blip r:embed="rId2"/>
                <a:stretch>
                  <a:fillRect l="-1103" t="-1794"/>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8917" name="Picture 3"/>
          <p:cNvPicPr>
            <a:picLocks noChangeAspect="1" noChangeArrowheads="1"/>
          </p:cNvPicPr>
          <p:nvPr/>
        </p:nvPicPr>
        <p:blipFill>
          <a:blip r:embed="rId3" cstate="print">
            <a:lum bright="100000"/>
            <a:extLst>
              <a:ext uri="{28A0092B-C50C-407E-A947-70E740481C1C}">
                <a14:useLocalDpi xmlns:a14="http://schemas.microsoft.com/office/drawing/2010/main" val="0"/>
              </a:ext>
            </a:extLst>
          </a:blip>
          <a:srcRect/>
          <a:stretch>
            <a:fillRect/>
          </a:stretch>
        </p:blipFill>
        <p:spPr bwMode="auto">
          <a:xfrm>
            <a:off x="3962400" y="609600"/>
            <a:ext cx="6965097" cy="345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31982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3939273-897C-47B5-A2F1-F93D688B8FED}" type="slidenum">
              <a:rPr lang="zh-CN" altLang="en-US" smtClean="0"/>
              <a:pPr>
                <a:defRPr/>
              </a:pPr>
              <a:t>27</a:t>
            </a:fld>
            <a:endParaRPr lang="en-US" altLang="zh-CN" smtClean="0"/>
          </a:p>
        </p:txBody>
      </p:sp>
      <p:sp>
        <p:nvSpPr>
          <p:cNvPr id="38915"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模型求解：</a:t>
            </a:r>
            <a:r>
              <a:rPr kumimoji="0" lang="zh-CN" altLang="en-US" sz="2400" b="1" dirty="0" smtClean="0">
                <a:solidFill>
                  <a:srgbClr val="FFC000"/>
                </a:solidFill>
              </a:rPr>
              <a:t>图像重构</a:t>
            </a:r>
            <a:r>
              <a:rPr kumimoji="0" lang="en-US" altLang="zh-CN" sz="2400" b="1" dirty="0" smtClean="0">
                <a:solidFill>
                  <a:srgbClr val="FFC000"/>
                </a:solidFill>
              </a:rPr>
              <a:t>(</a:t>
            </a:r>
            <a:r>
              <a:rPr kumimoji="0" lang="zh-CN" altLang="en-US" sz="2400" b="1" dirty="0" smtClean="0">
                <a:solidFill>
                  <a:srgbClr val="FFC000"/>
                </a:solidFill>
              </a:rPr>
              <a:t>线性方程组</a:t>
            </a:r>
            <a:r>
              <a:rPr kumimoji="0" lang="en-US" altLang="zh-CN" sz="2400" b="1" dirty="0" smtClean="0">
                <a:solidFill>
                  <a:srgbClr val="FFC000"/>
                </a:solidFill>
              </a:rPr>
              <a:t>)</a:t>
            </a:r>
            <a:endParaRPr lang="zh-CN" altLang="en-US" sz="2400" dirty="0">
              <a:solidFill>
                <a:srgbClr val="FFC000"/>
              </a:solidFill>
            </a:endParaRPr>
          </a:p>
        </p:txBody>
      </p:sp>
      <mc:AlternateContent xmlns:mc="http://schemas.openxmlformats.org/markup-compatibility/2006" xmlns:a14="http://schemas.microsoft.com/office/drawing/2010/main">
        <mc:Choice Requires="a14">
          <p:sp>
            <p:nvSpPr>
              <p:cNvPr id="3" name="矩形 2"/>
              <p:cNvSpPr/>
              <p:nvPr/>
            </p:nvSpPr>
            <p:spPr>
              <a:xfrm>
                <a:off x="609600" y="1143000"/>
                <a:ext cx="7924800" cy="860748"/>
              </a:xfrm>
              <a:prstGeom prst="rect">
                <a:avLst/>
              </a:prstGeom>
            </p:spPr>
            <p:txBody>
              <a:bodyPr wrap="square">
                <a:spAutoFit/>
              </a:bodyPr>
              <a:lstStyle/>
              <a:p>
                <a:r>
                  <a:rPr lang="zh-CN" altLang="en-US" sz="2400" dirty="0" smtClean="0">
                    <a:latin typeface="AdobeHeitiStd-Regular"/>
                  </a:rPr>
                  <a:t>对第</a:t>
                </a:r>
                <a14:m>
                  <m:oMath xmlns:m="http://schemas.openxmlformats.org/officeDocument/2006/math">
                    <m:r>
                      <a:rPr lang="en-US" altLang="zh-CN" sz="2400" i="1" dirty="0">
                        <a:latin typeface="Cambria Math" panose="02040503050406030204" pitchFamily="18" charset="0"/>
                      </a:rPr>
                      <m:t>𝑖</m:t>
                    </m:r>
                  </m:oMath>
                </a14:m>
                <a:r>
                  <a:rPr lang="zh-CN" altLang="en-US" sz="2400" dirty="0" smtClean="0">
                    <a:latin typeface="AdobeHeitiStd-Regular"/>
                  </a:rPr>
                  <a:t>条</a:t>
                </a:r>
                <a:r>
                  <a:rPr lang="zh-CN" altLang="en-US" sz="2400" dirty="0">
                    <a:latin typeface="DY5+ZEbHks-5"/>
                  </a:rPr>
                  <a:t>Ｘ</a:t>
                </a:r>
                <a:r>
                  <a:rPr lang="zh-CN" altLang="en-US" sz="2400" dirty="0">
                    <a:latin typeface="AdobeHeitiStd-Regular"/>
                  </a:rPr>
                  <a:t>射线的第</a:t>
                </a:r>
                <a14:m>
                  <m:oMath xmlns:m="http://schemas.openxmlformats.org/officeDocument/2006/math">
                    <m:r>
                      <a:rPr lang="en-US" altLang="zh-CN" sz="2400" b="0" i="1" dirty="0" smtClean="0">
                        <a:latin typeface="Cambria Math" panose="02040503050406030204" pitchFamily="18" charset="0"/>
                      </a:rPr>
                      <m:t>𝑗</m:t>
                    </m:r>
                  </m:oMath>
                </a14:m>
                <a:r>
                  <a:rPr lang="zh-CN" altLang="en-US" sz="2400" dirty="0">
                    <a:latin typeface="AdobeHeitiStd-Regular"/>
                  </a:rPr>
                  <a:t>个旋转角度来说</a:t>
                </a:r>
                <a:r>
                  <a:rPr lang="zh-CN" altLang="en-US" sz="2400" dirty="0">
                    <a:latin typeface="DY70+ZEbHkx-70"/>
                  </a:rPr>
                  <a:t>，</a:t>
                </a:r>
                <a:r>
                  <a:rPr lang="zh-CN" altLang="en-US" sz="2400" dirty="0">
                    <a:latin typeface="AdobeHeitiStd-Regular"/>
                  </a:rPr>
                  <a:t>经过各单元的长度矩阵记</a:t>
                </a:r>
                <a:r>
                  <a:rPr lang="zh-CN" altLang="en-US" sz="2400" dirty="0" smtClean="0">
                    <a:latin typeface="AdobeHeitiStd-Regular"/>
                  </a:rPr>
                  <a:t>为</a:t>
                </a:r>
                <a14:m>
                  <m:oMath xmlns:m="http://schemas.openxmlformats.org/officeDocument/2006/math">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𝐿</m:t>
                        </m:r>
                      </m:e>
                      <m:sub>
                        <m:r>
                          <a:rPr lang="en-US" altLang="zh-CN" sz="2400" b="0" i="1" dirty="0" smtClean="0">
                            <a:latin typeface="Cambria Math" panose="02040503050406030204" pitchFamily="18" charset="0"/>
                          </a:rPr>
                          <m:t>𝑖𝑗</m:t>
                        </m:r>
                      </m:sub>
                    </m:sSub>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i="1" dirty="0">
                            <a:latin typeface="Cambria Math" panose="02040503050406030204" pitchFamily="18" charset="0"/>
                          </a:rPr>
                          <m:t>(</m:t>
                        </m:r>
                        <m:sSub>
                          <m:sSubPr>
                            <m:ctrlPr>
                              <a:rPr lang="zh-CN" altLang="en-US" sz="2400" i="1" dirty="0">
                                <a:latin typeface="Cambria Math" panose="02040503050406030204" pitchFamily="18" charset="0"/>
                              </a:rPr>
                            </m:ctrlPr>
                          </m:sSubPr>
                          <m:e>
                            <m:r>
                              <a:rPr lang="en-US" altLang="zh-CN" sz="2400" i="1" dirty="0">
                                <a:latin typeface="Cambria Math" panose="02040503050406030204" pitchFamily="18" charset="0"/>
                              </a:rPr>
                              <m:t>𝑙</m:t>
                            </m:r>
                          </m:e>
                          <m:sub>
                            <m:r>
                              <a:rPr lang="en-US" altLang="zh-CN" sz="2400" i="1" dirty="0">
                                <a:latin typeface="Cambria Math" panose="02040503050406030204" pitchFamily="18" charset="0"/>
                              </a:rPr>
                              <m:t>𝑖𝑗𝑘𝑙</m:t>
                            </m:r>
                          </m:sub>
                        </m:sSub>
                        <m:r>
                          <a:rPr lang="en-US" altLang="zh-CN" sz="2400" i="1" dirty="0">
                            <a:latin typeface="Cambria Math" panose="02040503050406030204" pitchFamily="18" charset="0"/>
                          </a:rPr>
                          <m:t>)</m:t>
                        </m:r>
                      </m:e>
                      <m:sub>
                        <m:r>
                          <a:rPr lang="en-US" altLang="zh-CN" sz="2400" b="0" i="1" dirty="0" smtClean="0">
                            <a:latin typeface="Cambria Math" panose="02040503050406030204" pitchFamily="18" charset="0"/>
                          </a:rPr>
                          <m:t>𝑝</m:t>
                        </m:r>
                        <m:r>
                          <a:rPr lang="en-US" altLang="zh-CN" sz="2400" b="0" i="1" dirty="0" smtClean="0">
                            <a:latin typeface="Cambria Math" panose="02040503050406030204" pitchFamily="18" charset="0"/>
                            <a:ea typeface="Cambria Math" panose="02040503050406030204" pitchFamily="18" charset="0"/>
                          </a:rPr>
                          <m:t>×</m:t>
                        </m:r>
                        <m:r>
                          <a:rPr lang="en-US" altLang="zh-CN" sz="2400" b="0" i="1" dirty="0" smtClean="0">
                            <a:latin typeface="Cambria Math" panose="02040503050406030204" pitchFamily="18" charset="0"/>
                            <a:ea typeface="Cambria Math" panose="02040503050406030204" pitchFamily="18" charset="0"/>
                          </a:rPr>
                          <m:t>𝑝</m:t>
                        </m:r>
                      </m:sub>
                    </m:sSub>
                    <m:r>
                      <a:rPr lang="zh-CN" altLang="en-US" sz="2400" i="1" dirty="0">
                        <a:latin typeface="Cambria Math" panose="02040503050406030204" pitchFamily="18" charset="0"/>
                      </a:rPr>
                      <m:t>，</m:t>
                    </m:r>
                  </m:oMath>
                </a14:m>
                <a:r>
                  <a:rPr lang="zh-CN" altLang="en-US" sz="2400" dirty="0" smtClean="0"/>
                  <a:t>于是该射线的接收信息为</a:t>
                </a:r>
                <a:endParaRPr lang="en-US" altLang="zh-CN" sz="2400" dirty="0" smtClean="0"/>
              </a:p>
            </p:txBody>
          </p:sp>
        </mc:Choice>
        <mc:Fallback xmlns="">
          <p:sp>
            <p:nvSpPr>
              <p:cNvPr id="3" name="矩形 2"/>
              <p:cNvSpPr>
                <a:spLocks noRot="1" noChangeAspect="1" noMove="1" noResize="1" noEditPoints="1" noAdjustHandles="1" noChangeArrowheads="1" noChangeShapeType="1" noTextEdit="1"/>
              </p:cNvSpPr>
              <p:nvPr/>
            </p:nvSpPr>
            <p:spPr>
              <a:xfrm>
                <a:off x="609600" y="1143000"/>
                <a:ext cx="7924800" cy="860748"/>
              </a:xfrm>
              <a:prstGeom prst="rect">
                <a:avLst/>
              </a:prstGeom>
              <a:blipFill rotWithShape="0">
                <a:blip r:embed="rId2"/>
                <a:stretch>
                  <a:fillRect l="-1154" t="-7801" b="-922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p:cNvSpPr txBox="1"/>
              <p:nvPr/>
            </p:nvSpPr>
            <p:spPr>
              <a:xfrm>
                <a:off x="2661221" y="2219261"/>
                <a:ext cx="2350900" cy="10365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400" i="1" smtClean="0">
                              <a:solidFill>
                                <a:srgbClr val="FFC000"/>
                              </a:solidFill>
                              <a:latin typeface="Cambria Math" panose="02040503050406030204" pitchFamily="18" charset="0"/>
                            </a:rPr>
                          </m:ctrlPr>
                        </m:sSubPr>
                        <m:e>
                          <m:r>
                            <a:rPr lang="en-US" altLang="zh-CN" sz="2400" i="1">
                              <a:solidFill>
                                <a:srgbClr val="FFC000"/>
                              </a:solidFill>
                              <a:latin typeface="Cambria Math" panose="02040503050406030204" pitchFamily="18" charset="0"/>
                            </a:rPr>
                            <m:t>𝑌</m:t>
                          </m:r>
                        </m:e>
                        <m:sub>
                          <m:r>
                            <a:rPr lang="en-US" altLang="zh-CN" sz="2400" b="0" i="1" smtClean="0">
                              <a:solidFill>
                                <a:srgbClr val="FFC000"/>
                              </a:solidFill>
                              <a:latin typeface="Cambria Math" panose="02040503050406030204" pitchFamily="18" charset="0"/>
                            </a:rPr>
                            <m:t>𝑖𝑗</m:t>
                          </m:r>
                        </m:sub>
                      </m:sSub>
                      <m:r>
                        <a:rPr lang="en-US" altLang="zh-CN" sz="2400" b="0" i="1" smtClean="0">
                          <a:solidFill>
                            <a:srgbClr val="FFC000"/>
                          </a:solidFill>
                          <a:latin typeface="Cambria Math" panose="02040503050406030204" pitchFamily="18" charset="0"/>
                        </a:rPr>
                        <m:t>=</m:t>
                      </m:r>
                      <m:nary>
                        <m:naryPr>
                          <m:chr m:val="∑"/>
                          <m:ctrlPr>
                            <a:rPr lang="en-US" altLang="zh-CN" sz="2400" b="0" i="1" smtClean="0">
                              <a:solidFill>
                                <a:srgbClr val="FFC000"/>
                              </a:solidFill>
                              <a:latin typeface="Cambria Math" panose="02040503050406030204" pitchFamily="18" charset="0"/>
                            </a:rPr>
                          </m:ctrlPr>
                        </m:naryPr>
                        <m:sub>
                          <m:r>
                            <m:rPr>
                              <m:brk m:alnAt="23"/>
                            </m:rPr>
                            <a:rPr lang="en-US" altLang="zh-CN" sz="2400" b="0" i="1" smtClean="0">
                              <a:solidFill>
                                <a:srgbClr val="FFC000"/>
                              </a:solidFill>
                              <a:latin typeface="Cambria Math" panose="02040503050406030204" pitchFamily="18" charset="0"/>
                            </a:rPr>
                            <m:t>𝑘</m:t>
                          </m:r>
                          <m:r>
                            <a:rPr lang="en-US" altLang="zh-CN" sz="2400" b="0" i="1" smtClean="0">
                              <a:solidFill>
                                <a:srgbClr val="FFC000"/>
                              </a:solidFill>
                              <a:latin typeface="Cambria Math" panose="02040503050406030204" pitchFamily="18" charset="0"/>
                            </a:rPr>
                            <m:t>,</m:t>
                          </m:r>
                          <m:r>
                            <a:rPr lang="en-US" altLang="zh-CN" sz="2400" b="0" i="1" smtClean="0">
                              <a:solidFill>
                                <a:srgbClr val="FFC000"/>
                              </a:solidFill>
                              <a:latin typeface="Cambria Math" panose="02040503050406030204" pitchFamily="18" charset="0"/>
                            </a:rPr>
                            <m:t>𝑙</m:t>
                          </m:r>
                          <m:r>
                            <a:rPr lang="en-US" altLang="zh-CN" sz="2400" b="0" i="1" smtClean="0">
                              <a:solidFill>
                                <a:srgbClr val="FFC000"/>
                              </a:solidFill>
                              <a:latin typeface="Cambria Math" panose="02040503050406030204" pitchFamily="18" charset="0"/>
                            </a:rPr>
                            <m:t>=1</m:t>
                          </m:r>
                        </m:sub>
                        <m:sup>
                          <m:r>
                            <a:rPr lang="en-US" altLang="zh-CN" sz="2400" b="0" i="1" smtClean="0">
                              <a:solidFill>
                                <a:srgbClr val="FFC000"/>
                              </a:solidFill>
                              <a:latin typeface="Cambria Math" panose="02040503050406030204" pitchFamily="18" charset="0"/>
                            </a:rPr>
                            <m:t>𝑝</m:t>
                          </m:r>
                        </m:sup>
                        <m:e>
                          <m:sSub>
                            <m:sSubPr>
                              <m:ctrlPr>
                                <a:rPr lang="zh-CN" altLang="en-US" sz="2400" i="1" dirty="0">
                                  <a:solidFill>
                                    <a:srgbClr val="FFC000"/>
                                  </a:solidFill>
                                  <a:latin typeface="Cambria Math" panose="02040503050406030204" pitchFamily="18" charset="0"/>
                                </a:rPr>
                              </m:ctrlPr>
                            </m:sSubPr>
                            <m:e>
                              <m:sSub>
                                <m:sSubPr>
                                  <m:ctrlPr>
                                    <a:rPr lang="en-US" altLang="zh-CN" sz="2400" i="1" dirty="0" smtClean="0">
                                      <a:solidFill>
                                        <a:srgbClr val="FFC000"/>
                                      </a:solidFill>
                                      <a:latin typeface="Cambria Math" panose="02040503050406030204" pitchFamily="18" charset="0"/>
                                    </a:rPr>
                                  </m:ctrlPr>
                                </m:sSubPr>
                                <m:e>
                                  <m:r>
                                    <a:rPr lang="zh-CN" altLang="en-US" sz="2400" i="1" dirty="0" smtClean="0">
                                      <a:solidFill>
                                        <a:srgbClr val="FFC000"/>
                                      </a:solidFill>
                                      <a:latin typeface="Cambria Math" panose="02040503050406030204" pitchFamily="18" charset="0"/>
                                    </a:rPr>
                                    <m:t>𝜇</m:t>
                                  </m:r>
                                </m:e>
                                <m:sub>
                                  <m:r>
                                    <a:rPr lang="en-US" altLang="zh-CN" sz="2400" b="0" i="1" dirty="0" smtClean="0">
                                      <a:solidFill>
                                        <a:srgbClr val="FFC000"/>
                                      </a:solidFill>
                                      <a:latin typeface="Cambria Math" panose="02040503050406030204" pitchFamily="18" charset="0"/>
                                    </a:rPr>
                                    <m:t>𝑘𝑙</m:t>
                                  </m:r>
                                </m:sub>
                              </m:sSub>
                              <m:r>
                                <a:rPr lang="en-US" altLang="zh-CN" sz="2400" i="1" dirty="0">
                                  <a:solidFill>
                                    <a:srgbClr val="FFC000"/>
                                  </a:solidFill>
                                  <a:latin typeface="Cambria Math" panose="02040503050406030204" pitchFamily="18" charset="0"/>
                                </a:rPr>
                                <m:t>𝑙</m:t>
                              </m:r>
                            </m:e>
                            <m:sub>
                              <m:r>
                                <a:rPr lang="en-US" altLang="zh-CN" sz="2400" i="1" dirty="0">
                                  <a:solidFill>
                                    <a:srgbClr val="FFC000"/>
                                  </a:solidFill>
                                  <a:latin typeface="Cambria Math" panose="02040503050406030204" pitchFamily="18" charset="0"/>
                                </a:rPr>
                                <m:t>𝑖𝑗𝑘𝑙</m:t>
                              </m:r>
                            </m:sub>
                          </m:sSub>
                        </m:e>
                      </m:nary>
                    </m:oMath>
                  </m:oMathPara>
                </a14:m>
                <a:endParaRPr lang="zh-CN" altLang="en-US" sz="2400" i="1" dirty="0"/>
              </a:p>
            </p:txBody>
          </p:sp>
        </mc:Choice>
        <mc:Fallback xmlns="">
          <p:sp>
            <p:nvSpPr>
              <p:cNvPr id="4" name="文本框 3"/>
              <p:cNvSpPr txBox="1">
                <a:spLocks noRot="1" noChangeAspect="1" noMove="1" noResize="1" noEditPoints="1" noAdjustHandles="1" noChangeArrowheads="1" noChangeShapeType="1" noTextEdit="1"/>
              </p:cNvSpPr>
              <p:nvPr/>
            </p:nvSpPr>
            <p:spPr>
              <a:xfrm>
                <a:off x="2661221" y="2219261"/>
                <a:ext cx="2350900" cy="1036502"/>
              </a:xfrm>
              <a:prstGeom prst="rect">
                <a:avLst/>
              </a:prstGeom>
              <a:blipFill rotWithShape="0">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72488" y="3439188"/>
                <a:ext cx="7633312" cy="873060"/>
              </a:xfrm>
              <a:prstGeom prst="rect">
                <a:avLst/>
              </a:prstGeom>
            </p:spPr>
            <p:txBody>
              <a:bodyPr wrap="square">
                <a:spAutoFit/>
              </a:bodyPr>
              <a:lstStyle/>
              <a:p>
                <a:r>
                  <a:rPr lang="zh-CN" altLang="en-US" sz="2400" dirty="0" smtClean="0">
                    <a:latin typeface="AdobeHeitiStd-Regular"/>
                  </a:rPr>
                  <a:t>接收</a:t>
                </a:r>
                <a:r>
                  <a:rPr lang="zh-CN" altLang="en-US" sz="2400" dirty="0">
                    <a:latin typeface="AdobeHeitiStd-Regular"/>
                  </a:rPr>
                  <a:t>信息</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𝑌</m:t>
                        </m:r>
                      </m:e>
                      <m:sub>
                        <m:r>
                          <a:rPr lang="en-US" altLang="zh-CN" sz="2400" i="1">
                            <a:latin typeface="Cambria Math" panose="02040503050406030204" pitchFamily="18" charset="0"/>
                          </a:rPr>
                          <m:t>𝑖𝑗</m:t>
                        </m:r>
                      </m:sub>
                    </m:sSub>
                  </m:oMath>
                </a14:m>
                <a:r>
                  <a:rPr lang="zh-CN" altLang="en-US" sz="2400" dirty="0" smtClean="0">
                    <a:latin typeface="AdobeHeitiStd-Regular"/>
                  </a:rPr>
                  <a:t>应</a:t>
                </a:r>
                <a:r>
                  <a:rPr lang="zh-CN" altLang="en-US" sz="2400" dirty="0">
                    <a:latin typeface="AdobeHeitiStd-Regular"/>
                  </a:rPr>
                  <a:t>等于实际接收</a:t>
                </a:r>
                <a:r>
                  <a:rPr lang="zh-CN" altLang="en-US" sz="2400" dirty="0" smtClean="0">
                    <a:latin typeface="AdobeHeitiStd-Regular"/>
                  </a:rPr>
                  <a:t>信息</a:t>
                </a:r>
                <a14:m>
                  <m:oMath xmlns:m="http://schemas.openxmlformats.org/officeDocument/2006/math">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𝑌</m:t>
                        </m:r>
                      </m:e>
                      <m:sub>
                        <m:r>
                          <a:rPr lang="en-US" altLang="zh-CN" sz="2400" b="0" i="1" smtClean="0">
                            <a:latin typeface="Cambria Math" panose="02040503050406030204" pitchFamily="18" charset="0"/>
                          </a:rPr>
                          <m:t>𝑖𝑗</m:t>
                        </m:r>
                      </m:sub>
                      <m:sup>
                        <m:r>
                          <a:rPr lang="en-US" altLang="zh-CN" sz="2400" b="0" i="1" smtClean="0">
                            <a:latin typeface="Cambria Math" panose="02040503050406030204" pitchFamily="18" charset="0"/>
                          </a:rPr>
                          <m:t>∗</m:t>
                        </m:r>
                      </m:sup>
                    </m:sSubSup>
                    <m:r>
                      <a:rPr lang="zh-CN" altLang="en-US" sz="2400" i="1">
                        <a:latin typeface="Cambria Math" panose="02040503050406030204" pitchFamily="18" charset="0"/>
                      </a:rPr>
                      <m:t>，</m:t>
                    </m:r>
                  </m:oMath>
                </a14:m>
                <a:r>
                  <a:rPr lang="zh-CN" altLang="en-US" sz="2400" dirty="0"/>
                  <a:t>由此</a:t>
                </a:r>
                <a:r>
                  <a:rPr lang="zh-CN" altLang="en-US" sz="2400" dirty="0" smtClean="0"/>
                  <a:t>得到关于</a:t>
                </a:r>
                <a14:m>
                  <m:oMath xmlns:m="http://schemas.openxmlformats.org/officeDocument/2006/math">
                    <m:sSub>
                      <m:sSubPr>
                        <m:ctrlPr>
                          <a:rPr lang="en-US" altLang="zh-CN" sz="2400" i="1">
                            <a:latin typeface="Cambria Math" panose="02040503050406030204" pitchFamily="18" charset="0"/>
                          </a:rPr>
                        </m:ctrlPr>
                      </m:sSubPr>
                      <m:e>
                        <m:r>
                          <a:rPr lang="zh-CN" altLang="en-US" sz="2400" i="1">
                            <a:latin typeface="Cambria Math" panose="02040503050406030204" pitchFamily="18" charset="0"/>
                          </a:rPr>
                          <m:t>𝜇</m:t>
                        </m:r>
                      </m:e>
                      <m:sub>
                        <m:r>
                          <a:rPr lang="en-US" altLang="zh-CN" sz="2400" i="1">
                            <a:latin typeface="Cambria Math" panose="02040503050406030204" pitchFamily="18" charset="0"/>
                          </a:rPr>
                          <m:t>𝑖𝑗</m:t>
                        </m:r>
                      </m:sub>
                    </m:sSub>
                  </m:oMath>
                </a14:m>
                <a:r>
                  <a:rPr lang="zh-CN" altLang="en-US" sz="2400" dirty="0" smtClean="0"/>
                  <a:t>的线性方程组</a:t>
                </a:r>
                <a:endParaRPr lang="zh-CN" altLang="en-US" sz="2400" dirty="0"/>
              </a:p>
            </p:txBody>
          </p:sp>
        </mc:Choice>
        <mc:Fallback xmlns="">
          <p:sp>
            <p:nvSpPr>
              <p:cNvPr id="5" name="矩形 4"/>
              <p:cNvSpPr>
                <a:spLocks noRot="1" noChangeAspect="1" noMove="1" noResize="1" noEditPoints="1" noAdjustHandles="1" noChangeArrowheads="1" noChangeShapeType="1" noTextEdit="1"/>
              </p:cNvSpPr>
              <p:nvPr/>
            </p:nvSpPr>
            <p:spPr>
              <a:xfrm>
                <a:off x="672488" y="3439188"/>
                <a:ext cx="7633312" cy="873060"/>
              </a:xfrm>
              <a:prstGeom prst="rect">
                <a:avLst/>
              </a:prstGeom>
              <a:blipFill rotWithShape="0">
                <a:blip r:embed="rId4"/>
                <a:stretch>
                  <a:fillRect l="-1197" t="-7692" r="-1117" b="-1328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2805296" y="4408734"/>
                <a:ext cx="2551276" cy="11288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ctrlPr>
                            <a:rPr lang="en-US" altLang="zh-CN" sz="2400" i="1" smtClean="0">
                              <a:solidFill>
                                <a:srgbClr val="FFC000"/>
                              </a:solidFill>
                              <a:latin typeface="Cambria Math" panose="02040503050406030204" pitchFamily="18" charset="0"/>
                            </a:rPr>
                          </m:ctrlPr>
                        </m:naryPr>
                        <m:sub>
                          <m:r>
                            <m:rPr>
                              <m:brk m:alnAt="23"/>
                            </m:rPr>
                            <a:rPr lang="en-US" altLang="zh-CN" sz="2400" i="1">
                              <a:solidFill>
                                <a:srgbClr val="FFC000"/>
                              </a:solidFill>
                              <a:latin typeface="Cambria Math" panose="02040503050406030204" pitchFamily="18" charset="0"/>
                            </a:rPr>
                            <m:t>𝑘</m:t>
                          </m:r>
                          <m:r>
                            <a:rPr lang="en-US" altLang="zh-CN" sz="2400" i="1">
                              <a:solidFill>
                                <a:srgbClr val="FFC000"/>
                              </a:solidFill>
                              <a:latin typeface="Cambria Math" panose="02040503050406030204" pitchFamily="18" charset="0"/>
                            </a:rPr>
                            <m:t>,</m:t>
                          </m:r>
                          <m:r>
                            <a:rPr lang="en-US" altLang="zh-CN" sz="2400" i="1">
                              <a:solidFill>
                                <a:srgbClr val="FFC000"/>
                              </a:solidFill>
                              <a:latin typeface="Cambria Math" panose="02040503050406030204" pitchFamily="18" charset="0"/>
                            </a:rPr>
                            <m:t>𝑙</m:t>
                          </m:r>
                          <m:r>
                            <a:rPr lang="en-US" altLang="zh-CN" sz="2400" i="1">
                              <a:solidFill>
                                <a:srgbClr val="FFC000"/>
                              </a:solidFill>
                              <a:latin typeface="Cambria Math" panose="02040503050406030204" pitchFamily="18" charset="0"/>
                            </a:rPr>
                            <m:t>=1</m:t>
                          </m:r>
                        </m:sub>
                        <m:sup>
                          <m:r>
                            <a:rPr lang="en-US" altLang="zh-CN" sz="2400" i="1">
                              <a:solidFill>
                                <a:srgbClr val="FFC000"/>
                              </a:solidFill>
                              <a:latin typeface="Cambria Math" panose="02040503050406030204" pitchFamily="18" charset="0"/>
                            </a:rPr>
                            <m:t>𝑝</m:t>
                          </m:r>
                        </m:sup>
                        <m:e>
                          <m:sSub>
                            <m:sSubPr>
                              <m:ctrlPr>
                                <a:rPr lang="en-US" altLang="zh-CN" sz="2400" i="1" dirty="0">
                                  <a:solidFill>
                                    <a:srgbClr val="FFC000"/>
                                  </a:solidFill>
                                  <a:latin typeface="Cambria Math" panose="02040503050406030204" pitchFamily="18" charset="0"/>
                                </a:rPr>
                              </m:ctrlPr>
                            </m:sSubPr>
                            <m:e>
                              <m:r>
                                <a:rPr lang="zh-CN" altLang="en-US" sz="2400" i="1" dirty="0">
                                  <a:solidFill>
                                    <a:srgbClr val="FFC000"/>
                                  </a:solidFill>
                                  <a:latin typeface="Cambria Math" panose="02040503050406030204" pitchFamily="18" charset="0"/>
                                </a:rPr>
                                <m:t>𝜇</m:t>
                              </m:r>
                            </m:e>
                            <m:sub>
                              <m:r>
                                <a:rPr lang="en-US" altLang="zh-CN" sz="2400" i="1" dirty="0">
                                  <a:solidFill>
                                    <a:srgbClr val="FFC000"/>
                                  </a:solidFill>
                                  <a:latin typeface="Cambria Math" panose="02040503050406030204" pitchFamily="18" charset="0"/>
                                </a:rPr>
                                <m:t>𝑘𝑙</m:t>
                              </m:r>
                            </m:sub>
                          </m:sSub>
                          <m:sSub>
                            <m:sSubPr>
                              <m:ctrlPr>
                                <a:rPr lang="zh-CN" altLang="en-US" sz="2400" i="1" dirty="0">
                                  <a:solidFill>
                                    <a:srgbClr val="FFC000"/>
                                  </a:solidFill>
                                  <a:latin typeface="Cambria Math" panose="02040503050406030204" pitchFamily="18" charset="0"/>
                                </a:rPr>
                              </m:ctrlPr>
                            </m:sSubPr>
                            <m:e>
                              <m:r>
                                <a:rPr lang="en-US" altLang="zh-CN" sz="2400" i="1" dirty="0">
                                  <a:solidFill>
                                    <a:srgbClr val="FFC000"/>
                                  </a:solidFill>
                                  <a:latin typeface="Cambria Math" panose="02040503050406030204" pitchFamily="18" charset="0"/>
                                </a:rPr>
                                <m:t>𝑙</m:t>
                              </m:r>
                            </m:e>
                            <m:sub>
                              <m:r>
                                <a:rPr lang="en-US" altLang="zh-CN" sz="2400" i="1" dirty="0">
                                  <a:solidFill>
                                    <a:srgbClr val="FFC000"/>
                                  </a:solidFill>
                                  <a:latin typeface="Cambria Math" panose="02040503050406030204" pitchFamily="18" charset="0"/>
                                </a:rPr>
                                <m:t>𝑖𝑗𝑘𝑙</m:t>
                              </m:r>
                            </m:sub>
                          </m:sSub>
                        </m:e>
                      </m:nary>
                      <m:r>
                        <a:rPr lang="en-US" altLang="zh-CN" sz="2400" i="1" dirty="0">
                          <a:solidFill>
                            <a:srgbClr val="FFC000"/>
                          </a:solidFill>
                          <a:latin typeface="Cambria Math" panose="02040503050406030204" pitchFamily="18" charset="0"/>
                        </a:rPr>
                        <m:t>=</m:t>
                      </m:r>
                      <m:sSubSup>
                        <m:sSubSupPr>
                          <m:ctrlPr>
                            <a:rPr lang="en-US" altLang="zh-CN" sz="2400" i="1">
                              <a:solidFill>
                                <a:srgbClr val="FFC000"/>
                              </a:solidFill>
                              <a:latin typeface="Cambria Math" panose="02040503050406030204" pitchFamily="18" charset="0"/>
                            </a:rPr>
                          </m:ctrlPr>
                        </m:sSubSupPr>
                        <m:e>
                          <m:r>
                            <a:rPr lang="en-US" altLang="zh-CN" sz="2400" i="1">
                              <a:solidFill>
                                <a:srgbClr val="FFC000"/>
                              </a:solidFill>
                              <a:latin typeface="Cambria Math" panose="02040503050406030204" pitchFamily="18" charset="0"/>
                            </a:rPr>
                            <m:t>𝑌</m:t>
                          </m:r>
                        </m:e>
                        <m:sub>
                          <m:r>
                            <a:rPr lang="en-US" altLang="zh-CN" sz="2400" i="1">
                              <a:solidFill>
                                <a:srgbClr val="FFC000"/>
                              </a:solidFill>
                              <a:latin typeface="Cambria Math" panose="02040503050406030204" pitchFamily="18" charset="0"/>
                            </a:rPr>
                            <m:t>𝑖𝑗</m:t>
                          </m:r>
                        </m:sub>
                        <m:sup>
                          <m:r>
                            <a:rPr lang="en-US" altLang="zh-CN" sz="2400" i="1">
                              <a:solidFill>
                                <a:srgbClr val="FFC000"/>
                              </a:solidFill>
                              <a:latin typeface="Cambria Math" panose="02040503050406030204" pitchFamily="18" charset="0"/>
                            </a:rPr>
                            <m:t>∗</m:t>
                          </m:r>
                        </m:sup>
                      </m:sSubSup>
                    </m:oMath>
                  </m:oMathPara>
                </a14:m>
                <a:endParaRPr lang="zh-CN" altLang="en-US" sz="2400" dirty="0"/>
              </a:p>
            </p:txBody>
          </p:sp>
        </mc:Choice>
        <mc:Fallback xmlns="">
          <p:sp>
            <p:nvSpPr>
              <p:cNvPr id="6" name="矩形 5"/>
              <p:cNvSpPr>
                <a:spLocks noRot="1" noChangeAspect="1" noMove="1" noResize="1" noEditPoints="1" noAdjustHandles="1" noChangeArrowheads="1" noChangeShapeType="1" noTextEdit="1"/>
              </p:cNvSpPr>
              <p:nvPr/>
            </p:nvSpPr>
            <p:spPr>
              <a:xfrm>
                <a:off x="2805296" y="4408734"/>
                <a:ext cx="2551276" cy="1128835"/>
              </a:xfrm>
              <a:prstGeom prst="rect">
                <a:avLst/>
              </a:prstGeom>
              <a:blipFill rotWithShape="0">
                <a:blip r:embed="rId5"/>
                <a:stretch>
                  <a:fillRect/>
                </a:stretch>
              </a:blipFill>
            </p:spPr>
            <p:txBody>
              <a:bodyPr/>
              <a:lstStyle/>
              <a:p>
                <a:r>
                  <a:rPr lang="zh-CN" altLang="en-US">
                    <a:noFill/>
                  </a:rPr>
                  <a:t> </a:t>
                </a:r>
              </a:p>
            </p:txBody>
          </p:sp>
        </mc:Fallback>
      </mc:AlternateContent>
      <p:sp>
        <p:nvSpPr>
          <p:cNvPr id="7" name="文本框 6"/>
          <p:cNvSpPr txBox="1"/>
          <p:nvPr/>
        </p:nvSpPr>
        <p:spPr>
          <a:xfrm>
            <a:off x="2286000" y="5716474"/>
            <a:ext cx="5334000" cy="461665"/>
          </a:xfrm>
          <a:prstGeom prst="rect">
            <a:avLst/>
          </a:prstGeom>
          <a:noFill/>
        </p:spPr>
        <p:txBody>
          <a:bodyPr wrap="square" rtlCol="0">
            <a:spAutoFit/>
          </a:bodyPr>
          <a:lstStyle/>
          <a:p>
            <a:r>
              <a:rPr lang="zh-CN" altLang="en-US" sz="2400" b="1" dirty="0" smtClean="0">
                <a:solidFill>
                  <a:srgbClr val="FFC000"/>
                </a:solidFill>
              </a:rPr>
              <a:t>规模巨大，迭代求解</a:t>
            </a:r>
            <a:endParaRPr lang="zh-CN" altLang="en-US" sz="2400" b="1" dirty="0">
              <a:solidFill>
                <a:srgbClr val="FFC000"/>
              </a:solidFill>
            </a:endParaRPr>
          </a:p>
        </p:txBody>
      </p:sp>
    </p:spTree>
    <p:extLst>
      <p:ext uri="{BB962C8B-B14F-4D97-AF65-F5344CB8AC3E}">
        <p14:creationId xmlns:p14="http://schemas.microsoft.com/office/powerpoint/2010/main" val="19676308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39FBB500-0C75-48C3-9076-EDD4FF4FFDC5}" type="slidenum">
              <a:rPr lang="zh-CN" altLang="en-US" smtClean="0"/>
              <a:pPr>
                <a:defRPr/>
              </a:pPr>
              <a:t>28</a:t>
            </a:fld>
            <a:endParaRPr lang="en-US" altLang="zh-CN" smtClean="0"/>
          </a:p>
        </p:txBody>
      </p:sp>
      <p:sp>
        <p:nvSpPr>
          <p:cNvPr id="4" name="矩形 3"/>
          <p:cNvSpPr/>
          <p:nvPr/>
        </p:nvSpPr>
        <p:spPr>
          <a:xfrm>
            <a:off x="477838" y="1143000"/>
            <a:ext cx="7772400" cy="4401205"/>
          </a:xfrm>
          <a:prstGeom prst="rect">
            <a:avLst/>
          </a:prstGeom>
        </p:spPr>
        <p:txBody>
          <a:bodyPr>
            <a:spAutoFit/>
          </a:bodyPr>
          <a:lstStyle/>
          <a:p>
            <a:pPr marL="342900" indent="-342900">
              <a:spcBef>
                <a:spcPct val="50000"/>
              </a:spcBef>
              <a:buFont typeface="Wingdings" pitchFamily="2" charset="2"/>
              <a:buChar char="l"/>
              <a:defRPr/>
            </a:pPr>
            <a:r>
              <a:rPr lang="en-US" altLang="zh-CN" sz="2000" dirty="0" err="1"/>
              <a:t>Matlab</a:t>
            </a:r>
            <a:r>
              <a:rPr lang="zh-CN" altLang="zh-CN" sz="2000" dirty="0"/>
              <a:t>中的</a:t>
            </a:r>
            <a:r>
              <a:rPr lang="en-US" altLang="zh-CN" sz="2000" dirty="0" err="1"/>
              <a:t>iradon</a:t>
            </a:r>
            <a:r>
              <a:rPr lang="zh-CN" altLang="zh-CN" sz="2000" dirty="0"/>
              <a:t>函数实现二维平行光束</a:t>
            </a:r>
            <a:r>
              <a:rPr lang="en-US" altLang="zh-CN" sz="2000" dirty="0"/>
              <a:t>CT</a:t>
            </a:r>
            <a:r>
              <a:rPr lang="zh-CN" altLang="zh-CN" sz="2000" dirty="0"/>
              <a:t>重建中的解析算法－滤波反投影算法</a:t>
            </a:r>
            <a:r>
              <a:rPr lang="zh-CN" altLang="en-US" sz="2000" dirty="0"/>
              <a:t>；</a:t>
            </a:r>
            <a:endParaRPr lang="en-US" altLang="zh-CN" sz="2000" dirty="0"/>
          </a:p>
          <a:p>
            <a:pPr marL="342900" indent="-342900">
              <a:spcBef>
                <a:spcPct val="50000"/>
              </a:spcBef>
              <a:buFont typeface="Wingdings" pitchFamily="2" charset="2"/>
              <a:buChar char="l"/>
              <a:defRPr/>
            </a:pPr>
            <a:r>
              <a:rPr lang="en-US" altLang="zh-CN" sz="2000" dirty="0" err="1"/>
              <a:t>iradon</a:t>
            </a:r>
            <a:r>
              <a:rPr lang="zh-CN" altLang="zh-CN" sz="2000" dirty="0"/>
              <a:t>是</a:t>
            </a:r>
            <a:r>
              <a:rPr lang="en-US" altLang="zh-CN" sz="2000" dirty="0"/>
              <a:t>radon</a:t>
            </a:r>
            <a:r>
              <a:rPr lang="zh-CN" altLang="zh-CN" sz="2000" dirty="0"/>
              <a:t>函数的近似拟函数，和</a:t>
            </a:r>
            <a:r>
              <a:rPr lang="en-US" altLang="zh-CN" sz="2000" dirty="0"/>
              <a:t>radon</a:t>
            </a:r>
            <a:r>
              <a:rPr lang="zh-CN" altLang="zh-CN" sz="2000" dirty="0"/>
              <a:t>函数配对使用的，即需要将</a:t>
            </a:r>
            <a:r>
              <a:rPr lang="zh-CN" altLang="en-US" sz="2000" dirty="0"/>
              <a:t>接收数据的过程，和求逆的过程匹配，才能得到好</a:t>
            </a:r>
            <a:r>
              <a:rPr lang="zh-CN" altLang="zh-CN" sz="2000" dirty="0"/>
              <a:t>的</a:t>
            </a:r>
            <a:r>
              <a:rPr lang="zh-CN" altLang="en-US" sz="2000" dirty="0"/>
              <a:t>成像</a:t>
            </a:r>
            <a:r>
              <a:rPr lang="zh-CN" altLang="zh-CN" sz="2000" dirty="0"/>
              <a:t>结果。</a:t>
            </a:r>
          </a:p>
          <a:p>
            <a:pPr marL="342900" indent="-342900">
              <a:spcBef>
                <a:spcPct val="50000"/>
              </a:spcBef>
              <a:buFont typeface="Wingdings" pitchFamily="2" charset="2"/>
              <a:buChar char="l"/>
              <a:defRPr/>
            </a:pPr>
            <a:r>
              <a:rPr lang="en-US" altLang="zh-CN" sz="2000" dirty="0"/>
              <a:t>radon</a:t>
            </a:r>
            <a:r>
              <a:rPr lang="zh-CN" altLang="zh-CN" sz="2000" dirty="0"/>
              <a:t>函数是基于像素的线积分近似方法，系统假设旋转中心位于托盘中心，将像素按照光线投影到探测器上，按照交点位置线性插值到相邻的两个探测器单位上，探测器单元的间距按照图像的空间分辨率设置。</a:t>
            </a:r>
            <a:endParaRPr lang="en-US" altLang="zh-CN" sz="2000" dirty="0"/>
          </a:p>
          <a:p>
            <a:pPr marL="342900" indent="-342900">
              <a:spcBef>
                <a:spcPct val="50000"/>
              </a:spcBef>
              <a:buFont typeface="Wingdings" pitchFamily="2" charset="2"/>
              <a:buChar char="l"/>
              <a:defRPr/>
            </a:pPr>
            <a:r>
              <a:rPr lang="zh-CN" altLang="zh-CN" sz="2000" dirty="0"/>
              <a:t>需要处理以下问题：怎么和问题给的接收数据匹配，不仅仅是几何位置上的匹配问题：旋转中心不在托盘中心可能相差旋转</a:t>
            </a:r>
            <a:r>
              <a:rPr lang="zh-CN" altLang="zh-CN" sz="2000" dirty="0" smtClean="0"/>
              <a:t>平移</a:t>
            </a:r>
            <a:endParaRPr lang="zh-CN" altLang="zh-CN" sz="2000" dirty="0"/>
          </a:p>
          <a:p>
            <a:pPr>
              <a:spcBef>
                <a:spcPct val="50000"/>
              </a:spcBef>
              <a:defRPr/>
            </a:pPr>
            <a:endParaRPr lang="zh-CN" altLang="zh-CN" sz="2000" dirty="0"/>
          </a:p>
        </p:txBody>
      </p:sp>
      <p:sp>
        <p:nvSpPr>
          <p:cNvPr id="5"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模型求解：</a:t>
            </a:r>
            <a:r>
              <a:rPr kumimoji="0" lang="zh-CN" altLang="en-US" sz="2400" b="1" dirty="0" smtClean="0">
                <a:solidFill>
                  <a:srgbClr val="FFC000"/>
                </a:solidFill>
              </a:rPr>
              <a:t>图像重构</a:t>
            </a:r>
            <a:r>
              <a:rPr kumimoji="0" lang="en-US" altLang="zh-CN" sz="2400" b="1" dirty="0" smtClean="0">
                <a:solidFill>
                  <a:srgbClr val="FFC000"/>
                </a:solidFill>
              </a:rPr>
              <a:t>(</a:t>
            </a:r>
            <a:r>
              <a:rPr lang="en-US" altLang="zh-CN" sz="2400" dirty="0" err="1">
                <a:solidFill>
                  <a:srgbClr val="FFC000"/>
                </a:solidFill>
              </a:rPr>
              <a:t>iradon</a:t>
            </a:r>
            <a:r>
              <a:rPr lang="zh-CN" altLang="zh-CN" sz="2400" dirty="0">
                <a:solidFill>
                  <a:srgbClr val="FFC000"/>
                </a:solidFill>
              </a:rPr>
              <a:t>函数</a:t>
            </a:r>
            <a:r>
              <a:rPr kumimoji="0" lang="en-US" altLang="zh-CN" sz="2400" b="1" dirty="0" smtClean="0">
                <a:solidFill>
                  <a:srgbClr val="FFC000"/>
                </a:solidFill>
              </a:rPr>
              <a:t>)</a:t>
            </a:r>
            <a:endParaRPr lang="zh-CN" altLang="en-US" sz="2400" dirty="0">
              <a:solidFill>
                <a:srgbClr val="FFC000"/>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CACD9497-473F-4B66-AB56-44390954F6EC}" type="slidenum">
              <a:rPr lang="zh-CN" altLang="en-US" smtClean="0"/>
              <a:pPr>
                <a:defRPr/>
              </a:pPr>
              <a:t>29</a:t>
            </a:fld>
            <a:endParaRPr lang="en-US" altLang="zh-CN" smtClean="0"/>
          </a:p>
        </p:txBody>
      </p:sp>
      <p:sp>
        <p:nvSpPr>
          <p:cNvPr id="4" name="矩形 3"/>
          <p:cNvSpPr/>
          <p:nvPr/>
        </p:nvSpPr>
        <p:spPr>
          <a:xfrm>
            <a:off x="477838" y="1143000"/>
            <a:ext cx="8285162" cy="2092881"/>
          </a:xfrm>
          <a:prstGeom prst="rect">
            <a:avLst/>
          </a:prstGeom>
        </p:spPr>
        <p:txBody>
          <a:bodyPr>
            <a:spAutoFit/>
          </a:bodyPr>
          <a:lstStyle/>
          <a:p>
            <a:pPr marL="342900" indent="-342900">
              <a:spcBef>
                <a:spcPct val="50000"/>
              </a:spcBef>
              <a:buFont typeface="Wingdings" pitchFamily="2" charset="2"/>
              <a:buChar char="l"/>
              <a:defRPr/>
            </a:pPr>
            <a:r>
              <a:rPr lang="zh-CN" altLang="en-US" sz="2000" dirty="0"/>
              <a:t>角度处理：   </a:t>
            </a:r>
            <a:r>
              <a:rPr lang="en-US" altLang="zh-CN" sz="2000" dirty="0" err="1"/>
              <a:t>iradon</a:t>
            </a:r>
            <a:r>
              <a:rPr lang="zh-CN" altLang="en-US" sz="2000" dirty="0"/>
              <a:t>第二个参数代表接收数据每列的角度</a:t>
            </a:r>
            <a:endParaRPr lang="en-US" altLang="zh-CN" sz="2000" dirty="0"/>
          </a:p>
          <a:p>
            <a:pPr marL="342900" indent="-342900">
              <a:spcBef>
                <a:spcPct val="50000"/>
              </a:spcBef>
              <a:buFont typeface="Wingdings" pitchFamily="2" charset="2"/>
              <a:buChar char="l"/>
              <a:defRPr/>
            </a:pPr>
            <a:endParaRPr lang="en-US" altLang="zh-CN" sz="2000" dirty="0"/>
          </a:p>
          <a:p>
            <a:pPr marL="342900" indent="-342900">
              <a:spcBef>
                <a:spcPct val="50000"/>
              </a:spcBef>
              <a:buFont typeface="Wingdings" pitchFamily="2" charset="2"/>
              <a:buChar char="l"/>
              <a:defRPr/>
            </a:pPr>
            <a:r>
              <a:rPr lang="zh-CN" altLang="zh-CN" sz="2000" dirty="0"/>
              <a:t>旋转中心不在托盘中心</a:t>
            </a:r>
            <a:r>
              <a:rPr lang="zh-CN" altLang="en-US" sz="2000" dirty="0"/>
              <a:t>处理：可以重建后在平移，也可以修改</a:t>
            </a:r>
            <a:r>
              <a:rPr lang="en-US" altLang="zh-CN" sz="2000" dirty="0" err="1"/>
              <a:t>iradon</a:t>
            </a:r>
            <a:r>
              <a:rPr lang="en-US" altLang="zh-CN" sz="2000" dirty="0"/>
              <a:t> </a:t>
            </a:r>
            <a:r>
              <a:rPr lang="zh-CN" altLang="en-US" sz="2000" dirty="0"/>
              <a:t>中的子函数（ 反投影部分按照正方形托盘的几何位置进行）</a:t>
            </a:r>
            <a:r>
              <a:rPr lang="zh-CN" altLang="zh-CN" sz="2000" dirty="0" smtClean="0"/>
              <a:t>。</a:t>
            </a:r>
            <a:endParaRPr lang="zh-CN" altLang="zh-CN" sz="2000" dirty="0"/>
          </a:p>
          <a:p>
            <a:pPr>
              <a:spcBef>
                <a:spcPct val="50000"/>
              </a:spcBef>
              <a:defRPr/>
            </a:pPr>
            <a:endParaRPr lang="zh-CN" altLang="zh-CN" sz="2000" dirty="0"/>
          </a:p>
        </p:txBody>
      </p:sp>
      <p:sp>
        <p:nvSpPr>
          <p:cNvPr id="5"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模型求解：</a:t>
            </a:r>
            <a:r>
              <a:rPr kumimoji="0" lang="zh-CN" altLang="en-US" sz="2400" b="1" dirty="0" smtClean="0">
                <a:solidFill>
                  <a:srgbClr val="FFC000"/>
                </a:solidFill>
              </a:rPr>
              <a:t>图像重构</a:t>
            </a:r>
            <a:r>
              <a:rPr kumimoji="0" lang="en-US" altLang="zh-CN" sz="2400" b="1" dirty="0" smtClean="0">
                <a:solidFill>
                  <a:srgbClr val="FFC000"/>
                </a:solidFill>
              </a:rPr>
              <a:t>(</a:t>
            </a:r>
            <a:r>
              <a:rPr lang="en-US" altLang="zh-CN" sz="2400" dirty="0" err="1">
                <a:solidFill>
                  <a:srgbClr val="FFC000"/>
                </a:solidFill>
              </a:rPr>
              <a:t>iradon</a:t>
            </a:r>
            <a:r>
              <a:rPr lang="zh-CN" altLang="zh-CN" sz="2400" dirty="0">
                <a:solidFill>
                  <a:srgbClr val="FFC000"/>
                </a:solidFill>
              </a:rPr>
              <a:t>函数</a:t>
            </a:r>
            <a:r>
              <a:rPr kumimoji="0" lang="en-US" altLang="zh-CN" sz="2400" b="1" dirty="0" smtClean="0">
                <a:solidFill>
                  <a:srgbClr val="FFC000"/>
                </a:solidFill>
              </a:rPr>
              <a:t>)</a:t>
            </a:r>
            <a:endParaRPr lang="zh-CN" altLang="en-US" sz="2400" dirty="0">
              <a:solidFill>
                <a:srgbClr val="FFC00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defRPr/>
            </a:pPr>
            <a:endParaRPr kumimoji="0" lang="zh-CN" altLang="en-US">
              <a:cs typeface="+mn-cs"/>
            </a:endParaRPr>
          </a:p>
        </p:txBody>
      </p:sp>
      <p:pic>
        <p:nvPicPr>
          <p:cNvPr id="9219" name="Picture 4" descr="图3-01  CT成像系统"/>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1676400"/>
            <a:ext cx="4532313" cy="276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0" name="Picture 6" descr="petc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9800" y="1981200"/>
            <a:ext cx="2371725"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1" name="Picture 7" descr="petct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00800" y="4572000"/>
            <a:ext cx="1508125" cy="146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2" name="Picture 8" descr="exC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4867275"/>
            <a:ext cx="4056063"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1026"/>
          <p:cNvSpPr txBox="1">
            <a:spLocks noChangeArrowheads="1"/>
          </p:cNvSpPr>
          <p:nvPr/>
        </p:nvSpPr>
        <p:spPr bwMode="auto">
          <a:xfrm>
            <a:off x="0" y="228600"/>
            <a:ext cx="2895600" cy="788988"/>
          </a:xfrm>
          <a:prstGeom prst="rect">
            <a:avLst/>
          </a:prstGeom>
          <a:solidFill>
            <a:schemeClr val="accent2"/>
          </a:solidFill>
          <a:ln w="9525">
            <a:noFill/>
            <a:miter lim="800000"/>
            <a:headEnd/>
            <a:tailEnd/>
          </a:ln>
          <a:effectLst/>
        </p:spPr>
        <p:txBody>
          <a:bodyPr anchor="ctr" anchorCtr="1"/>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b="1" smtClean="0">
                <a:solidFill>
                  <a:schemeClr val="tx2"/>
                </a:solidFill>
                <a:effectLst>
                  <a:outerShdw blurRad="38100" dist="38100" dir="2700000" algn="tl">
                    <a:srgbClr val="000000"/>
                  </a:outerShdw>
                </a:effectLst>
              </a:rPr>
              <a:t>CT</a:t>
            </a:r>
            <a:r>
              <a:rPr kumimoji="0" lang="zh-CN" altLang="en-US" sz="2000" b="1" smtClean="0">
                <a:solidFill>
                  <a:schemeClr val="tx2"/>
                </a:solidFill>
                <a:effectLst>
                  <a:outerShdw blurRad="38100" dist="38100" dir="2700000" algn="tl">
                    <a:srgbClr val="000000"/>
                  </a:outerShdw>
                </a:effectLst>
              </a:rPr>
              <a:t>成像的问题背景</a:t>
            </a:r>
            <a:endParaRPr kumimoji="0" lang="en-US" altLang="zh-CN" sz="2000" smtClean="0">
              <a:solidFill>
                <a:schemeClr val="tx2"/>
              </a:solidFill>
              <a:effectLst>
                <a:outerShdw blurRad="38100" dist="38100" dir="2700000" algn="tl">
                  <a:srgbClr val="000000"/>
                </a:outerShdw>
              </a:effectLst>
            </a:endParaRP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D74FE4D5-5B73-4E70-9984-BB5846E8DFFF}" type="slidenum">
              <a:rPr lang="zh-CN" altLang="en-US" smtClean="0"/>
              <a:pPr>
                <a:defRPr/>
              </a:pPr>
              <a:t>3</a:t>
            </a:fld>
            <a:endParaRPr lang="en-US" altLang="zh-CN"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8" name="Text Box 16"/>
          <p:cNvSpPr txBox="1">
            <a:spLocks noChangeArrowheads="1"/>
          </p:cNvSpPr>
          <p:nvPr/>
        </p:nvSpPr>
        <p:spPr bwMode="auto">
          <a:xfrm>
            <a:off x="609600" y="1524000"/>
            <a:ext cx="822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smtClean="0">
                <a:latin typeface="Times New Roman" panose="02020603050405020304" pitchFamily="18" charset="0"/>
                <a:ea typeface="楷体_GB2312" pitchFamily="49" charset="-122"/>
              </a:rPr>
              <a:t>作</a:t>
            </a:r>
            <a:r>
              <a:rPr kumimoji="1" lang="zh-CN" altLang="en-US" sz="2400" b="1" dirty="0">
                <a:latin typeface="Times New Roman" panose="02020603050405020304" pitchFamily="18" charset="0"/>
                <a:ea typeface="楷体_GB2312" pitchFamily="49" charset="-122"/>
              </a:rPr>
              <a:t>多项式</a:t>
            </a:r>
            <a:r>
              <a:rPr kumimoji="1" lang="en-US" altLang="zh-CN" sz="2400" b="1" dirty="0">
                <a:latin typeface="Times New Roman" panose="02020603050405020304" pitchFamily="18" charset="0"/>
                <a:ea typeface="楷体_GB2312" pitchFamily="49" charset="-122"/>
              </a:rPr>
              <a:t>f(x)=a</a:t>
            </a:r>
            <a:r>
              <a:rPr kumimoji="1" lang="en-US" altLang="zh-CN" sz="2400" b="1" baseline="-25000" dirty="0">
                <a:latin typeface="Times New Roman" panose="02020603050405020304" pitchFamily="18" charset="0"/>
                <a:ea typeface="楷体_GB2312" pitchFamily="49" charset="-122"/>
              </a:rPr>
              <a:t>1</a:t>
            </a:r>
            <a:r>
              <a:rPr kumimoji="1" lang="en-US" altLang="zh-CN" sz="2400" b="1" dirty="0">
                <a:latin typeface="Times New Roman" panose="02020603050405020304" pitchFamily="18" charset="0"/>
                <a:ea typeface="楷体_GB2312" pitchFamily="49" charset="-122"/>
              </a:rPr>
              <a:t>x</a:t>
            </a:r>
            <a:r>
              <a:rPr kumimoji="1" lang="en-US" altLang="zh-CN" sz="2400" b="1" baseline="30000" dirty="0">
                <a:latin typeface="Times New Roman" panose="02020603050405020304" pitchFamily="18" charset="0"/>
                <a:ea typeface="楷体_GB2312" pitchFamily="49" charset="-122"/>
              </a:rPr>
              <a:t>m</a:t>
            </a:r>
            <a:r>
              <a:rPr kumimoji="1" lang="en-US" altLang="zh-CN" sz="2400" b="1" dirty="0">
                <a:latin typeface="Times New Roman" panose="02020603050405020304" pitchFamily="18" charset="0"/>
                <a:ea typeface="楷体_GB2312" pitchFamily="49" charset="-122"/>
              </a:rPr>
              <a:t>+ …+a</a:t>
            </a:r>
            <a:r>
              <a:rPr kumimoji="1" lang="en-US" altLang="zh-CN" sz="2400" b="1" baseline="-25000" dirty="0">
                <a:latin typeface="Times New Roman" panose="02020603050405020304" pitchFamily="18" charset="0"/>
                <a:ea typeface="楷体_GB2312" pitchFamily="49" charset="-122"/>
              </a:rPr>
              <a:t>m</a:t>
            </a:r>
            <a:r>
              <a:rPr kumimoji="1" lang="en-US" altLang="zh-CN" sz="2400" b="1" dirty="0">
                <a:latin typeface="Times New Roman" panose="02020603050405020304" pitchFamily="18" charset="0"/>
                <a:ea typeface="楷体_GB2312" pitchFamily="49" charset="-122"/>
              </a:rPr>
              <a:t>x+a</a:t>
            </a:r>
            <a:r>
              <a:rPr kumimoji="1" lang="en-US" altLang="zh-CN" sz="2400" b="1" baseline="-25000" dirty="0">
                <a:latin typeface="Times New Roman" panose="02020603050405020304" pitchFamily="18" charset="0"/>
                <a:ea typeface="楷体_GB2312" pitchFamily="49" charset="-122"/>
              </a:rPr>
              <a:t>m+1</a:t>
            </a:r>
            <a:r>
              <a:rPr kumimoji="1" lang="zh-CN" altLang="en-US" sz="2400" b="1" dirty="0">
                <a:latin typeface="Times New Roman" panose="02020603050405020304" pitchFamily="18" charset="0"/>
                <a:ea typeface="楷体_GB2312" pitchFamily="49" charset="-122"/>
              </a:rPr>
              <a:t>拟合</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可利用已有程序</a:t>
            </a:r>
            <a:r>
              <a:rPr kumimoji="1" lang="en-US" altLang="zh-CN" sz="2400" b="1" dirty="0">
                <a:latin typeface="Times New Roman" panose="02020603050405020304" pitchFamily="18" charset="0"/>
                <a:ea typeface="楷体_GB2312" pitchFamily="49" charset="-122"/>
              </a:rPr>
              <a:t>:</a:t>
            </a:r>
          </a:p>
        </p:txBody>
      </p:sp>
      <p:sp>
        <p:nvSpPr>
          <p:cNvPr id="90129" name="Text Box 17"/>
          <p:cNvSpPr txBox="1">
            <a:spLocks noChangeArrowheads="1"/>
          </p:cNvSpPr>
          <p:nvPr/>
        </p:nvSpPr>
        <p:spPr bwMode="auto">
          <a:xfrm>
            <a:off x="2974975" y="2133600"/>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dirty="0">
                <a:latin typeface="Courier New" panose="02070309020205020404" pitchFamily="49" charset="0"/>
                <a:ea typeface="隶书" panose="02010509060101010101" pitchFamily="49" charset="-122"/>
              </a:rPr>
              <a:t>a=</a:t>
            </a:r>
            <a:r>
              <a:rPr kumimoji="1" lang="en-US" altLang="zh-CN" sz="2400" b="1" dirty="0" err="1">
                <a:latin typeface="Courier New" panose="02070309020205020404" pitchFamily="49" charset="0"/>
                <a:ea typeface="隶书" panose="02010509060101010101" pitchFamily="49" charset="-122"/>
              </a:rPr>
              <a:t>polyfit</a:t>
            </a:r>
            <a:r>
              <a:rPr kumimoji="1" lang="en-US" altLang="zh-CN" sz="2400" b="1" dirty="0">
                <a:latin typeface="Courier New" panose="02070309020205020404" pitchFamily="49" charset="0"/>
                <a:ea typeface="隶书" panose="02010509060101010101" pitchFamily="49" charset="-122"/>
              </a:rPr>
              <a:t>(</a:t>
            </a:r>
            <a:r>
              <a:rPr kumimoji="1" lang="en-US" altLang="zh-CN" sz="2400" b="1" dirty="0" err="1">
                <a:latin typeface="Courier New" panose="02070309020205020404" pitchFamily="49" charset="0"/>
                <a:ea typeface="隶书" panose="02010509060101010101" pitchFamily="49" charset="-122"/>
              </a:rPr>
              <a:t>x,y,m</a:t>
            </a:r>
            <a:r>
              <a:rPr kumimoji="1" lang="en-US" altLang="zh-CN" sz="2400" b="1" dirty="0">
                <a:latin typeface="Courier New" panose="02070309020205020404" pitchFamily="49" charset="0"/>
                <a:ea typeface="隶书" panose="02010509060101010101" pitchFamily="49" charset="-122"/>
              </a:rPr>
              <a:t>)</a:t>
            </a:r>
            <a:endParaRPr kumimoji="1" lang="en-US" altLang="zh-CN" sz="2400" dirty="0">
              <a:latin typeface="Courier New" panose="02070309020205020404" pitchFamily="49" charset="0"/>
              <a:ea typeface="隶书" panose="02010509060101010101" pitchFamily="49" charset="-122"/>
            </a:endParaRPr>
          </a:p>
        </p:txBody>
      </p:sp>
      <p:sp>
        <p:nvSpPr>
          <p:cNvPr id="90138" name="Text Box 26"/>
          <p:cNvSpPr txBox="1">
            <a:spLocks noChangeArrowheads="1"/>
          </p:cNvSpPr>
          <p:nvPr/>
        </p:nvSpPr>
        <p:spPr bwMode="auto">
          <a:xfrm>
            <a:off x="533400" y="4368131"/>
            <a:ext cx="7696200" cy="9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20000"/>
              </a:lnSpc>
            </a:pPr>
            <a:r>
              <a:rPr kumimoji="1" lang="zh-CN" altLang="en-US" sz="2400" b="1" dirty="0" smtClean="0">
                <a:latin typeface="Times New Roman" panose="02020603050405020304" pitchFamily="18" charset="0"/>
                <a:ea typeface="楷体_GB2312" pitchFamily="49" charset="-122"/>
              </a:rPr>
              <a:t>多项式</a:t>
            </a:r>
            <a:r>
              <a:rPr kumimoji="1" lang="zh-CN" altLang="en-US" sz="2400" b="1" dirty="0">
                <a:latin typeface="Times New Roman" panose="02020603050405020304" pitchFamily="18" charset="0"/>
                <a:ea typeface="楷体_GB2312" pitchFamily="49" charset="-122"/>
              </a:rPr>
              <a:t>在</a:t>
            </a:r>
            <a:r>
              <a:rPr kumimoji="1" lang="en-US" altLang="zh-CN" sz="2400" b="1" dirty="0">
                <a:latin typeface="Times New Roman" panose="02020603050405020304" pitchFamily="18" charset="0"/>
                <a:ea typeface="楷体_GB2312" pitchFamily="49" charset="-122"/>
              </a:rPr>
              <a:t>x</a:t>
            </a:r>
            <a:r>
              <a:rPr kumimoji="1" lang="zh-CN" altLang="en-US" sz="2400" b="1" dirty="0">
                <a:latin typeface="Times New Roman" panose="02020603050405020304" pitchFamily="18" charset="0"/>
                <a:ea typeface="楷体_GB2312" pitchFamily="49" charset="-122"/>
              </a:rPr>
              <a:t>处的值</a:t>
            </a:r>
            <a:r>
              <a:rPr kumimoji="1" lang="en-US" altLang="zh-CN" sz="2400" b="1" dirty="0">
                <a:latin typeface="Times New Roman" panose="02020603050405020304" pitchFamily="18" charset="0"/>
                <a:ea typeface="楷体_GB2312" pitchFamily="49" charset="-122"/>
              </a:rPr>
              <a:t>y</a:t>
            </a:r>
            <a:r>
              <a:rPr kumimoji="1" lang="zh-CN" altLang="en-US" sz="2400" b="1" dirty="0">
                <a:latin typeface="Times New Roman" panose="02020603050405020304" pitchFamily="18" charset="0"/>
                <a:ea typeface="楷体_GB2312" pitchFamily="49" charset="-122"/>
              </a:rPr>
              <a:t>可用以下命令计算：</a:t>
            </a:r>
          </a:p>
          <a:p>
            <a:pPr algn="l">
              <a:lnSpc>
                <a:spcPct val="120000"/>
              </a:lnSpc>
            </a:pPr>
            <a:r>
              <a:rPr kumimoji="1" lang="zh-CN" altLang="en-US" sz="2400" b="1" dirty="0">
                <a:latin typeface="Times New Roman" panose="02020603050405020304" pitchFamily="18" charset="0"/>
                <a:ea typeface="楷体_GB2312" pitchFamily="49" charset="-122"/>
              </a:rPr>
              <a:t>                     </a:t>
            </a:r>
            <a:r>
              <a:rPr kumimoji="1" lang="zh-CN" altLang="en-US" sz="2400" b="1" dirty="0" smtClean="0">
                <a:latin typeface="Times New Roman" panose="02020603050405020304" pitchFamily="18" charset="0"/>
                <a:ea typeface="楷体_GB2312" pitchFamily="49" charset="-122"/>
              </a:rPr>
              <a:t>         </a:t>
            </a:r>
            <a:r>
              <a:rPr kumimoji="1" lang="en-US" altLang="zh-CN" sz="2400" b="1" dirty="0">
                <a:latin typeface="Times New Roman" panose="02020603050405020304" pitchFamily="18" charset="0"/>
                <a:ea typeface="楷体_GB2312" pitchFamily="49" charset="-122"/>
              </a:rPr>
              <a:t>y=</a:t>
            </a:r>
            <a:r>
              <a:rPr kumimoji="1" lang="en-US" altLang="zh-CN" sz="2400" b="1" dirty="0" err="1">
                <a:latin typeface="Times New Roman" panose="02020603050405020304" pitchFamily="18" charset="0"/>
                <a:ea typeface="楷体_GB2312" pitchFamily="49" charset="-122"/>
              </a:rPr>
              <a:t>polyval</a:t>
            </a:r>
            <a:r>
              <a:rPr kumimoji="1" lang="zh-CN" altLang="en-US" sz="2400" b="1"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a</a:t>
            </a:r>
            <a:r>
              <a:rPr kumimoji="1" lang="zh-CN" altLang="en-US" sz="2400" b="1"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x</a:t>
            </a:r>
            <a:r>
              <a:rPr kumimoji="1" lang="zh-CN" altLang="en-US" sz="2400" b="1" dirty="0">
                <a:latin typeface="Times New Roman" panose="02020603050405020304" pitchFamily="18" charset="0"/>
                <a:ea typeface="楷体_GB2312" pitchFamily="49" charset="-122"/>
              </a:rPr>
              <a:t>）</a:t>
            </a:r>
          </a:p>
        </p:txBody>
      </p:sp>
      <p:grpSp>
        <p:nvGrpSpPr>
          <p:cNvPr id="90146" name="Group 34"/>
          <p:cNvGrpSpPr>
            <a:grpSpLocks/>
          </p:cNvGrpSpPr>
          <p:nvPr/>
        </p:nvGrpSpPr>
        <p:grpSpPr bwMode="auto">
          <a:xfrm>
            <a:off x="701675" y="2514600"/>
            <a:ext cx="4267200" cy="1471613"/>
            <a:chOff x="0" y="1584"/>
            <a:chExt cx="2688" cy="927"/>
          </a:xfrm>
        </p:grpSpPr>
        <p:sp>
          <p:nvSpPr>
            <p:cNvPr id="90130" name="Text Box 18"/>
            <p:cNvSpPr txBox="1">
              <a:spLocks noChangeArrowheads="1"/>
            </p:cNvSpPr>
            <p:nvPr/>
          </p:nvSpPr>
          <p:spPr bwMode="auto">
            <a:xfrm>
              <a:off x="0" y="1872"/>
              <a:ext cx="2688" cy="639"/>
            </a:xfrm>
            <a:prstGeom prst="rect">
              <a:avLst/>
            </a:prstGeom>
            <a:solidFill>
              <a:srgbClr val="FFC000"/>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a:latin typeface="楷体_GB2312" pitchFamily="49" charset="-122"/>
                  <a:ea typeface="楷体_GB2312" pitchFamily="49" charset="-122"/>
                </a:rPr>
                <a:t>输出拟合多项式系数</a:t>
              </a:r>
            </a:p>
            <a:p>
              <a:pPr algn="l">
                <a:spcBef>
                  <a:spcPct val="50000"/>
                </a:spcBef>
              </a:pPr>
              <a:r>
                <a:rPr kumimoji="1" lang="en-US" altLang="zh-CN" sz="2400" b="1" dirty="0">
                  <a:latin typeface="Courier New" panose="02070309020205020404" pitchFamily="49" charset="0"/>
                  <a:ea typeface="魏碑" pitchFamily="49" charset="-122"/>
                </a:rPr>
                <a:t>a=[</a:t>
              </a:r>
              <a:r>
                <a:rPr kumimoji="1" lang="en-US" altLang="zh-CN" sz="2400" b="1" dirty="0">
                  <a:latin typeface="Courier New" panose="02070309020205020404" pitchFamily="49" charset="0"/>
                  <a:ea typeface="隶书" panose="02010509060101010101" pitchFamily="49" charset="-122"/>
                </a:rPr>
                <a:t>a</a:t>
              </a:r>
              <a:r>
                <a:rPr kumimoji="1" lang="en-US" altLang="zh-CN" sz="2400" b="1" baseline="-25000" dirty="0">
                  <a:latin typeface="Courier New" panose="02070309020205020404" pitchFamily="49" charset="0"/>
                  <a:ea typeface="隶书" panose="02010509060101010101" pitchFamily="49" charset="-122"/>
                </a:rPr>
                <a:t>1</a:t>
              </a:r>
              <a:r>
                <a:rPr kumimoji="1" lang="en-US" altLang="zh-CN" sz="2400" b="1" dirty="0">
                  <a:latin typeface="Courier New" panose="02070309020205020404" pitchFamily="49" charset="0"/>
                  <a:ea typeface="隶书" panose="02010509060101010101" pitchFamily="49" charset="-122"/>
                </a:rPr>
                <a:t>, …a</a:t>
              </a:r>
              <a:r>
                <a:rPr kumimoji="1" lang="en-US" altLang="zh-CN" sz="2400" b="1" baseline="-25000" dirty="0">
                  <a:latin typeface="Courier New" panose="02070309020205020404" pitchFamily="49" charset="0"/>
                  <a:ea typeface="隶书" panose="02010509060101010101" pitchFamily="49" charset="-122"/>
                </a:rPr>
                <a:t>m </a:t>
              </a:r>
              <a:r>
                <a:rPr kumimoji="1" lang="en-US" altLang="zh-CN" sz="2400" b="1" dirty="0">
                  <a:latin typeface="Courier New" panose="02070309020205020404" pitchFamily="49" charset="0"/>
                  <a:ea typeface="隶书" panose="02010509060101010101" pitchFamily="49" charset="-122"/>
                </a:rPr>
                <a:t>,</a:t>
              </a:r>
              <a:r>
                <a:rPr kumimoji="1" lang="en-US" altLang="zh-CN" sz="2400" b="1" baseline="-25000" dirty="0">
                  <a:latin typeface="Courier New" panose="02070309020205020404" pitchFamily="49" charset="0"/>
                  <a:ea typeface="隶书" panose="02010509060101010101" pitchFamily="49" charset="-122"/>
                </a:rPr>
                <a:t> </a:t>
              </a:r>
              <a:r>
                <a:rPr kumimoji="1" lang="en-US" altLang="zh-CN" sz="2400" b="1" dirty="0">
                  <a:latin typeface="Courier New" panose="02070309020205020404" pitchFamily="49" charset="0"/>
                  <a:ea typeface="隶书" panose="02010509060101010101" pitchFamily="49" charset="-122"/>
                </a:rPr>
                <a:t>a</a:t>
              </a:r>
              <a:r>
                <a:rPr kumimoji="1" lang="en-US" altLang="zh-CN" sz="2400" b="1" baseline="-25000" dirty="0">
                  <a:latin typeface="Courier New" panose="02070309020205020404" pitchFamily="49" charset="0"/>
                  <a:ea typeface="隶书" panose="02010509060101010101" pitchFamily="49" charset="-122"/>
                </a:rPr>
                <a:t>m+1</a:t>
              </a:r>
              <a:r>
                <a:rPr kumimoji="1" lang="en-US" altLang="zh-CN" sz="2400" b="1" dirty="0">
                  <a:latin typeface="Courier New" panose="02070309020205020404" pitchFamily="49" charset="0"/>
                  <a:ea typeface="隶书" panose="02010509060101010101" pitchFamily="49" charset="-122"/>
                </a:rPr>
                <a:t>]</a:t>
              </a:r>
              <a:r>
                <a:rPr kumimoji="1" lang="en-US" altLang="zh-CN" sz="2400" b="1" dirty="0">
                  <a:latin typeface="Times New Roman" panose="02020603050405020304" pitchFamily="18" charset="0"/>
                  <a:ea typeface="隶书" panose="02010509060101010101" pitchFamily="49" charset="-122"/>
                </a:rPr>
                <a:t> (</a:t>
              </a:r>
              <a:r>
                <a:rPr kumimoji="1" lang="zh-CN" altLang="en-US" sz="2400" b="1" dirty="0">
                  <a:latin typeface="楷体_GB2312" pitchFamily="49" charset="-122"/>
                  <a:ea typeface="楷体_GB2312" pitchFamily="49" charset="-122"/>
                </a:rPr>
                <a:t>数组</a:t>
              </a:r>
              <a:r>
                <a:rPr kumimoji="1" lang="en-US" altLang="zh-CN" sz="2400" b="1" dirty="0" smtClean="0">
                  <a:latin typeface="魏碑" pitchFamily="49" charset="-122"/>
                  <a:ea typeface="魏碑" pitchFamily="49" charset="-122"/>
                </a:rPr>
                <a:t>)</a:t>
              </a:r>
              <a:endParaRPr kumimoji="1" lang="zh-CN" altLang="en-US" sz="2400" b="1" dirty="0">
                <a:latin typeface="魏碑" pitchFamily="49" charset="-122"/>
                <a:ea typeface="魏碑" pitchFamily="49" charset="-122"/>
              </a:endParaRPr>
            </a:p>
          </p:txBody>
        </p:sp>
        <p:sp>
          <p:nvSpPr>
            <p:cNvPr id="90142" name="Line 30"/>
            <p:cNvSpPr>
              <a:spLocks noChangeShapeType="1"/>
            </p:cNvSpPr>
            <p:nvPr/>
          </p:nvSpPr>
          <p:spPr bwMode="auto">
            <a:xfrm flipV="1">
              <a:off x="1008" y="1584"/>
              <a:ext cx="528" cy="288"/>
            </a:xfrm>
            <a:prstGeom prst="line">
              <a:avLst/>
            </a:prstGeom>
            <a:noFill/>
            <a:ln w="9525">
              <a:solidFill>
                <a:srgbClr val="0099FF"/>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90150" name="Group 38"/>
          <p:cNvGrpSpPr>
            <a:grpSpLocks/>
          </p:cNvGrpSpPr>
          <p:nvPr/>
        </p:nvGrpSpPr>
        <p:grpSpPr bwMode="auto">
          <a:xfrm>
            <a:off x="4956175" y="2514600"/>
            <a:ext cx="2082800" cy="1471613"/>
            <a:chOff x="2736" y="1584"/>
            <a:chExt cx="1312" cy="927"/>
          </a:xfrm>
        </p:grpSpPr>
        <p:sp>
          <p:nvSpPr>
            <p:cNvPr id="90140" name="Text Box 28"/>
            <p:cNvSpPr txBox="1">
              <a:spLocks noChangeArrowheads="1"/>
            </p:cNvSpPr>
            <p:nvPr/>
          </p:nvSpPr>
          <p:spPr bwMode="auto">
            <a:xfrm>
              <a:off x="2880" y="1872"/>
              <a:ext cx="1168" cy="639"/>
            </a:xfrm>
            <a:prstGeom prst="rect">
              <a:avLst/>
            </a:prstGeom>
            <a:solidFill>
              <a:srgbClr val="FFC000"/>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latin typeface="Times New Roman" panose="02020603050405020304" pitchFamily="18" charset="0"/>
                  <a:ea typeface="楷体_GB2312" pitchFamily="49" charset="-122"/>
                </a:rPr>
                <a:t>输入同长度</a:t>
              </a:r>
            </a:p>
            <a:p>
              <a:pPr>
                <a:spcBef>
                  <a:spcPct val="50000"/>
                </a:spcBef>
              </a:pPr>
              <a:r>
                <a:rPr kumimoji="1" lang="zh-CN" altLang="en-US" sz="2400" b="1" dirty="0">
                  <a:latin typeface="Times New Roman" panose="02020603050405020304" pitchFamily="18" charset="0"/>
                  <a:ea typeface="楷体_GB2312" pitchFamily="49" charset="-122"/>
                </a:rPr>
                <a:t>的数组</a:t>
              </a:r>
              <a:r>
                <a:rPr kumimoji="1" lang="en-US" altLang="zh-CN" sz="2400" b="1" dirty="0">
                  <a:latin typeface="Times New Roman" panose="02020603050405020304" pitchFamily="18" charset="0"/>
                </a:rPr>
                <a:t>X</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Y</a:t>
              </a:r>
            </a:p>
          </p:txBody>
        </p:sp>
        <p:sp>
          <p:nvSpPr>
            <p:cNvPr id="90143" name="Line 31"/>
            <p:cNvSpPr>
              <a:spLocks noChangeShapeType="1"/>
            </p:cNvSpPr>
            <p:nvPr/>
          </p:nvSpPr>
          <p:spPr bwMode="auto">
            <a:xfrm>
              <a:off x="2736" y="1584"/>
              <a:ext cx="336" cy="0"/>
            </a:xfrm>
            <a:prstGeom prst="line">
              <a:avLst/>
            </a:prstGeom>
            <a:noFill/>
            <a:ln w="9525">
              <a:solidFill>
                <a:srgbClr val="0099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0144" name="Line 32"/>
            <p:cNvSpPr>
              <a:spLocks noChangeShapeType="1"/>
            </p:cNvSpPr>
            <p:nvPr/>
          </p:nvSpPr>
          <p:spPr bwMode="auto">
            <a:xfrm flipH="1" flipV="1">
              <a:off x="2928" y="1584"/>
              <a:ext cx="96" cy="288"/>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90148" name="Group 36"/>
          <p:cNvGrpSpPr>
            <a:grpSpLocks/>
          </p:cNvGrpSpPr>
          <p:nvPr/>
        </p:nvGrpSpPr>
        <p:grpSpPr bwMode="auto">
          <a:xfrm>
            <a:off x="5794375" y="2438400"/>
            <a:ext cx="3241675" cy="1547813"/>
            <a:chOff x="3264" y="1536"/>
            <a:chExt cx="2042" cy="975"/>
          </a:xfrm>
        </p:grpSpPr>
        <p:sp>
          <p:nvSpPr>
            <p:cNvPr id="90141" name="Text Box 29"/>
            <p:cNvSpPr txBox="1">
              <a:spLocks noChangeArrowheads="1"/>
            </p:cNvSpPr>
            <p:nvPr/>
          </p:nvSpPr>
          <p:spPr bwMode="auto">
            <a:xfrm>
              <a:off x="4416" y="1872"/>
              <a:ext cx="890" cy="639"/>
            </a:xfrm>
            <a:prstGeom prst="rect">
              <a:avLst/>
            </a:prstGeom>
            <a:solidFill>
              <a:srgbClr val="FFC000"/>
            </a:solidFill>
            <a:ln w="9525">
              <a:solidFill>
                <a:srgbClr val="0099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latin typeface="Times New Roman" panose="02020603050405020304" pitchFamily="18" charset="0"/>
                  <a:ea typeface="楷体_GB2312" pitchFamily="49" charset="-122"/>
                </a:rPr>
                <a:t>拟合多项</a:t>
              </a:r>
            </a:p>
            <a:p>
              <a:pPr>
                <a:spcBef>
                  <a:spcPct val="50000"/>
                </a:spcBef>
              </a:pPr>
              <a:r>
                <a:rPr kumimoji="1" lang="zh-CN" altLang="en-US" sz="2400" b="1" dirty="0">
                  <a:latin typeface="Times New Roman" panose="02020603050405020304" pitchFamily="18" charset="0"/>
                  <a:ea typeface="楷体_GB2312" pitchFamily="49" charset="-122"/>
                </a:rPr>
                <a:t>式次数</a:t>
              </a:r>
            </a:p>
          </p:txBody>
        </p:sp>
        <p:sp>
          <p:nvSpPr>
            <p:cNvPr id="90145" name="Line 33"/>
            <p:cNvSpPr>
              <a:spLocks noChangeShapeType="1"/>
            </p:cNvSpPr>
            <p:nvPr/>
          </p:nvSpPr>
          <p:spPr bwMode="auto">
            <a:xfrm flipH="1" flipV="1">
              <a:off x="3264" y="1536"/>
              <a:ext cx="1152" cy="384"/>
            </a:xfrm>
            <a:prstGeom prst="line">
              <a:avLst/>
            </a:prstGeom>
            <a:noFill/>
            <a:ln w="9525">
              <a:solidFill>
                <a:srgbClr val="0099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25"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涉及算法：</a:t>
            </a:r>
            <a:r>
              <a:rPr kumimoji="0" lang="zh-CN" altLang="en-US" sz="2400" b="1" dirty="0" smtClean="0">
                <a:solidFill>
                  <a:srgbClr val="FFC000"/>
                </a:solidFill>
              </a:rPr>
              <a:t>最小二乘法</a:t>
            </a:r>
            <a:endParaRPr lang="zh-CN" altLang="en-US" sz="2400" dirty="0">
              <a:solidFill>
                <a:srgbClr val="FFC000"/>
              </a:solidFill>
            </a:endParaRPr>
          </a:p>
        </p:txBody>
      </p:sp>
    </p:spTree>
    <p:extLst>
      <p:ext uri="{BB962C8B-B14F-4D97-AF65-F5344CB8AC3E}">
        <p14:creationId xmlns:p14="http://schemas.microsoft.com/office/powerpoint/2010/main" val="1930937606"/>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90129"/>
                                        </p:tgtEl>
                                        <p:attrNameLst>
                                          <p:attrName>style.visibility</p:attrName>
                                        </p:attrNameLst>
                                      </p:cBhvr>
                                      <p:to>
                                        <p:strVal val="visible"/>
                                      </p:to>
                                    </p:set>
                                    <p:animEffect transition="in" filter="dissolve">
                                      <p:cBhvr>
                                        <p:cTn id="11" dur="500"/>
                                        <p:tgtEl>
                                          <p:spTgt spid="901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8" fill="hold" nodeType="clickEffect">
                                  <p:stCondLst>
                                    <p:cond delay="0"/>
                                  </p:stCondLst>
                                  <p:childTnLst>
                                    <p:set>
                                      <p:cBhvr>
                                        <p:cTn id="15" dur="1" fill="hold">
                                          <p:stCondLst>
                                            <p:cond delay="0"/>
                                          </p:stCondLst>
                                        </p:cTn>
                                        <p:tgtEl>
                                          <p:spTgt spid="90150"/>
                                        </p:tgtEl>
                                        <p:attrNameLst>
                                          <p:attrName>style.visibility</p:attrName>
                                        </p:attrNameLst>
                                      </p:cBhvr>
                                      <p:to>
                                        <p:strVal val="visible"/>
                                      </p:to>
                                    </p:set>
                                    <p:anim calcmode="lin" valueType="num">
                                      <p:cBhvr additive="base">
                                        <p:cTn id="16" dur="500" fill="hold"/>
                                        <p:tgtEl>
                                          <p:spTgt spid="90150"/>
                                        </p:tgtEl>
                                        <p:attrNameLst>
                                          <p:attrName>ppt_x</p:attrName>
                                        </p:attrNameLst>
                                      </p:cBhvr>
                                      <p:tavLst>
                                        <p:tav tm="0">
                                          <p:val>
                                            <p:strVal val="0-#ppt_w/2"/>
                                          </p:val>
                                        </p:tav>
                                        <p:tav tm="100000">
                                          <p:val>
                                            <p:strVal val="#ppt_x"/>
                                          </p:val>
                                        </p:tav>
                                      </p:tavLst>
                                    </p:anim>
                                    <p:anim calcmode="lin" valueType="num">
                                      <p:cBhvr additive="base">
                                        <p:cTn id="17" dur="500" fill="hold"/>
                                        <p:tgtEl>
                                          <p:spTgt spid="90150"/>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2" fill="hold" nodeType="clickEffect">
                                  <p:stCondLst>
                                    <p:cond delay="0"/>
                                  </p:stCondLst>
                                  <p:childTnLst>
                                    <p:set>
                                      <p:cBhvr>
                                        <p:cTn id="21" dur="1" fill="hold">
                                          <p:stCondLst>
                                            <p:cond delay="0"/>
                                          </p:stCondLst>
                                        </p:cTn>
                                        <p:tgtEl>
                                          <p:spTgt spid="90148"/>
                                        </p:tgtEl>
                                        <p:attrNameLst>
                                          <p:attrName>style.visibility</p:attrName>
                                        </p:attrNameLst>
                                      </p:cBhvr>
                                      <p:to>
                                        <p:strVal val="visible"/>
                                      </p:to>
                                    </p:set>
                                    <p:anim calcmode="lin" valueType="num">
                                      <p:cBhvr additive="base">
                                        <p:cTn id="22" dur="500" fill="hold"/>
                                        <p:tgtEl>
                                          <p:spTgt spid="90148"/>
                                        </p:tgtEl>
                                        <p:attrNameLst>
                                          <p:attrName>ppt_x</p:attrName>
                                        </p:attrNameLst>
                                      </p:cBhvr>
                                      <p:tavLst>
                                        <p:tav tm="0">
                                          <p:val>
                                            <p:strVal val="1+#ppt_w/2"/>
                                          </p:val>
                                        </p:tav>
                                        <p:tav tm="100000">
                                          <p:val>
                                            <p:strVal val="#ppt_x"/>
                                          </p:val>
                                        </p:tav>
                                      </p:tavLst>
                                    </p:anim>
                                    <p:anim calcmode="lin" valueType="num">
                                      <p:cBhvr additive="base">
                                        <p:cTn id="23" dur="500" fill="hold"/>
                                        <p:tgtEl>
                                          <p:spTgt spid="90148"/>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90146"/>
                                        </p:tgtEl>
                                        <p:attrNameLst>
                                          <p:attrName>style.visibility</p:attrName>
                                        </p:attrNameLst>
                                      </p:cBhvr>
                                      <p:to>
                                        <p:strVal val="visible"/>
                                      </p:to>
                                    </p:set>
                                    <p:anim calcmode="lin" valueType="num">
                                      <p:cBhvr additive="base">
                                        <p:cTn id="28" dur="500" fill="hold"/>
                                        <p:tgtEl>
                                          <p:spTgt spid="90146"/>
                                        </p:tgtEl>
                                        <p:attrNameLst>
                                          <p:attrName>ppt_x</p:attrName>
                                        </p:attrNameLst>
                                      </p:cBhvr>
                                      <p:tavLst>
                                        <p:tav tm="0">
                                          <p:val>
                                            <p:strVal val="0-#ppt_w/2"/>
                                          </p:val>
                                        </p:tav>
                                        <p:tav tm="100000">
                                          <p:val>
                                            <p:strVal val="#ppt_x"/>
                                          </p:val>
                                        </p:tav>
                                      </p:tavLst>
                                    </p:anim>
                                    <p:anim calcmode="lin" valueType="num">
                                      <p:cBhvr additive="base">
                                        <p:cTn id="29" dur="500" fill="hold"/>
                                        <p:tgtEl>
                                          <p:spTgt spid="90146"/>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3" presetClass="entr" presetSubtype="36" fill="hold" grpId="0" nodeType="clickEffect">
                                  <p:stCondLst>
                                    <p:cond delay="0"/>
                                  </p:stCondLst>
                                  <p:childTnLst>
                                    <p:set>
                                      <p:cBhvr>
                                        <p:cTn id="33" dur="1" fill="hold">
                                          <p:stCondLst>
                                            <p:cond delay="0"/>
                                          </p:stCondLst>
                                        </p:cTn>
                                        <p:tgtEl>
                                          <p:spTgt spid="90138"/>
                                        </p:tgtEl>
                                        <p:attrNameLst>
                                          <p:attrName>style.visibility</p:attrName>
                                        </p:attrNameLst>
                                      </p:cBhvr>
                                      <p:to>
                                        <p:strVal val="visible"/>
                                      </p:to>
                                    </p:set>
                                    <p:anim calcmode="lin" valueType="num">
                                      <p:cBhvr>
                                        <p:cTn id="34" dur="500" fill="hold"/>
                                        <p:tgtEl>
                                          <p:spTgt spid="90138"/>
                                        </p:tgtEl>
                                        <p:attrNameLst>
                                          <p:attrName>ppt_w</p:attrName>
                                        </p:attrNameLst>
                                      </p:cBhvr>
                                      <p:tavLst>
                                        <p:tav tm="0">
                                          <p:val>
                                            <p:strVal val="(6*min(max(#ppt_w*#ppt_h,.3),1)-7.4)/-.7*#ppt_w"/>
                                          </p:val>
                                        </p:tav>
                                        <p:tav tm="100000">
                                          <p:val>
                                            <p:strVal val="#ppt_w"/>
                                          </p:val>
                                        </p:tav>
                                      </p:tavLst>
                                    </p:anim>
                                    <p:anim calcmode="lin" valueType="num">
                                      <p:cBhvr>
                                        <p:cTn id="35" dur="500" fill="hold"/>
                                        <p:tgtEl>
                                          <p:spTgt spid="90138"/>
                                        </p:tgtEl>
                                        <p:attrNameLst>
                                          <p:attrName>ppt_h</p:attrName>
                                        </p:attrNameLst>
                                      </p:cBhvr>
                                      <p:tavLst>
                                        <p:tav tm="0">
                                          <p:val>
                                            <p:strVal val="(6*min(max(#ppt_w*#ppt_h,.3),1)-7.4)/-.7*#ppt_h"/>
                                          </p:val>
                                        </p:tav>
                                        <p:tav tm="100000">
                                          <p:val>
                                            <p:strVal val="#ppt_h"/>
                                          </p:val>
                                        </p:tav>
                                      </p:tavLst>
                                    </p:anim>
                                    <p:anim calcmode="lin" valueType="num">
                                      <p:cBhvr>
                                        <p:cTn id="36" dur="500" fill="hold"/>
                                        <p:tgtEl>
                                          <p:spTgt spid="90138"/>
                                        </p:tgtEl>
                                        <p:attrNameLst>
                                          <p:attrName>ppt_x</p:attrName>
                                        </p:attrNameLst>
                                      </p:cBhvr>
                                      <p:tavLst>
                                        <p:tav tm="0">
                                          <p:val>
                                            <p:fltVal val="0.5"/>
                                          </p:val>
                                        </p:tav>
                                        <p:tav tm="100000">
                                          <p:val>
                                            <p:strVal val="#ppt_x"/>
                                          </p:val>
                                        </p:tav>
                                      </p:tavLst>
                                    </p:anim>
                                    <p:anim calcmode="lin" valueType="num">
                                      <p:cBhvr>
                                        <p:cTn id="37" dur="500" fill="hold"/>
                                        <p:tgtEl>
                                          <p:spTgt spid="90138"/>
                                        </p:tgtEl>
                                        <p:attrNameLst>
                                          <p:attrName>ppt_y</p:attrName>
                                        </p:attrNameLst>
                                      </p:cBhvr>
                                      <p:tavLst>
                                        <p:tav tm="0">
                                          <p:val>
                                            <p:strVal val="1+(6*min(max(#ppt_w*#ppt_h,.3),1)-7.4)/-.7*#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8" grpId="0" autoUpdateAnimBg="0"/>
      <p:bldP spid="90129" grpId="0" autoUpdateAnimBg="0"/>
      <p:bldP spid="9013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14" name="Text Box 30"/>
          <p:cNvSpPr txBox="1">
            <a:spLocks noChangeArrowheads="1"/>
          </p:cNvSpPr>
          <p:nvPr/>
        </p:nvSpPr>
        <p:spPr bwMode="auto">
          <a:xfrm>
            <a:off x="10728325" y="3573463"/>
            <a:ext cx="18415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endParaRPr kumimoji="1" lang="zh-CN" altLang="zh-CN" sz="3200" b="1">
              <a:latin typeface="Times New Roman" panose="02020603050405020304" pitchFamily="18" charset="0"/>
            </a:endParaRPr>
          </a:p>
        </p:txBody>
      </p:sp>
      <p:sp>
        <p:nvSpPr>
          <p:cNvPr id="67615" name="Text Box 31"/>
          <p:cNvSpPr txBox="1">
            <a:spLocks noChangeArrowheads="1"/>
          </p:cNvSpPr>
          <p:nvPr/>
        </p:nvSpPr>
        <p:spPr bwMode="auto">
          <a:xfrm>
            <a:off x="609600" y="2083475"/>
            <a:ext cx="84582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marL="3810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r>
              <a:rPr lang="en-US" altLang="zh-CN" b="1" dirty="0" smtClean="0">
                <a:solidFill>
                  <a:srgbClr val="000000"/>
                </a:solidFill>
                <a:ea typeface="宋体" panose="02010600030101010101" pitchFamily="2" charset="-122"/>
              </a:rPr>
              <a:t>x=0:0.1:1</a:t>
            </a:r>
            <a:r>
              <a:rPr lang="en-US" altLang="zh-CN" b="1" dirty="0">
                <a:solidFill>
                  <a:srgbClr val="000000"/>
                </a:solidFill>
                <a:ea typeface="宋体" panose="02010600030101010101" pitchFamily="2" charset="-122"/>
              </a:rPr>
              <a:t>;</a:t>
            </a:r>
          </a:p>
          <a:p>
            <a:pPr algn="just">
              <a:lnSpc>
                <a:spcPct val="150000"/>
              </a:lnSpc>
            </a:pPr>
            <a:r>
              <a:rPr lang="en-US" altLang="zh-CN" b="1" dirty="0">
                <a:solidFill>
                  <a:srgbClr val="000000"/>
                </a:solidFill>
                <a:ea typeface="宋体" panose="02010600030101010101" pitchFamily="2" charset="-122"/>
              </a:rPr>
              <a:t>  </a:t>
            </a:r>
            <a:r>
              <a:rPr lang="en-US" altLang="zh-CN" b="1" dirty="0" smtClean="0">
                <a:solidFill>
                  <a:srgbClr val="000000"/>
                </a:solidFill>
                <a:ea typeface="宋体" panose="02010600030101010101" pitchFamily="2" charset="-122"/>
              </a:rPr>
              <a:t>   </a:t>
            </a:r>
            <a:r>
              <a:rPr lang="en-US" altLang="zh-CN" b="1" dirty="0">
                <a:solidFill>
                  <a:srgbClr val="000000"/>
                </a:solidFill>
                <a:ea typeface="宋体" panose="02010600030101010101" pitchFamily="2" charset="-122"/>
              </a:rPr>
              <a:t>y=[-0.447 1.978 3.28 6.16 7.08 7.34 7.66 9.56 9.48 9.30 11.2];</a:t>
            </a:r>
          </a:p>
          <a:p>
            <a:pPr algn="just">
              <a:lnSpc>
                <a:spcPct val="150000"/>
              </a:lnSpc>
            </a:pPr>
            <a:r>
              <a:rPr lang="en-US" altLang="zh-CN" b="1" dirty="0">
                <a:solidFill>
                  <a:srgbClr val="000000"/>
                </a:solidFill>
                <a:ea typeface="宋体" panose="02010600030101010101" pitchFamily="2" charset="-122"/>
              </a:rPr>
              <a:t>  </a:t>
            </a:r>
            <a:r>
              <a:rPr lang="en-US" altLang="zh-CN" b="1" dirty="0" smtClean="0">
                <a:solidFill>
                  <a:srgbClr val="000000"/>
                </a:solidFill>
                <a:ea typeface="宋体" panose="02010600030101010101" pitchFamily="2" charset="-122"/>
              </a:rPr>
              <a:t>   </a:t>
            </a:r>
            <a:r>
              <a:rPr lang="en-US" altLang="zh-CN" b="1" dirty="0">
                <a:solidFill>
                  <a:srgbClr val="000000"/>
                </a:solidFill>
                <a:ea typeface="宋体" panose="02010600030101010101" pitchFamily="2" charset="-122"/>
              </a:rPr>
              <a:t>A=</a:t>
            </a:r>
            <a:r>
              <a:rPr lang="en-US" altLang="zh-CN" b="1" dirty="0" err="1">
                <a:solidFill>
                  <a:srgbClr val="000000"/>
                </a:solidFill>
                <a:ea typeface="宋体" panose="02010600030101010101" pitchFamily="2" charset="-122"/>
              </a:rPr>
              <a:t>polyfit</a:t>
            </a:r>
            <a:r>
              <a:rPr lang="en-US" altLang="zh-CN" b="1" dirty="0">
                <a:solidFill>
                  <a:srgbClr val="000000"/>
                </a:solidFill>
                <a:ea typeface="宋体" panose="02010600030101010101" pitchFamily="2" charset="-122"/>
              </a:rPr>
              <a:t>(x,y,2)</a:t>
            </a:r>
          </a:p>
          <a:p>
            <a:pPr algn="just">
              <a:lnSpc>
                <a:spcPct val="150000"/>
              </a:lnSpc>
            </a:pPr>
            <a:r>
              <a:rPr lang="en-US" altLang="zh-CN" b="1" dirty="0">
                <a:solidFill>
                  <a:srgbClr val="000000"/>
                </a:solidFill>
                <a:ea typeface="宋体" panose="02010600030101010101" pitchFamily="2" charset="-122"/>
              </a:rPr>
              <a:t>  </a:t>
            </a:r>
            <a:r>
              <a:rPr lang="en-US" altLang="zh-CN" b="1" dirty="0" smtClean="0">
                <a:solidFill>
                  <a:srgbClr val="000000"/>
                </a:solidFill>
                <a:ea typeface="宋体" panose="02010600030101010101" pitchFamily="2" charset="-122"/>
              </a:rPr>
              <a:t>   </a:t>
            </a:r>
            <a:r>
              <a:rPr lang="en-US" altLang="zh-CN" b="1" dirty="0">
                <a:solidFill>
                  <a:srgbClr val="000000"/>
                </a:solidFill>
                <a:ea typeface="宋体" panose="02010600030101010101" pitchFamily="2" charset="-122"/>
              </a:rPr>
              <a:t>z=</a:t>
            </a:r>
            <a:r>
              <a:rPr lang="en-US" altLang="zh-CN" b="1" dirty="0" err="1">
                <a:solidFill>
                  <a:srgbClr val="000000"/>
                </a:solidFill>
                <a:ea typeface="宋体" panose="02010600030101010101" pitchFamily="2" charset="-122"/>
              </a:rPr>
              <a:t>polyval</a:t>
            </a:r>
            <a:r>
              <a:rPr lang="en-US" altLang="zh-CN" b="1" dirty="0">
                <a:solidFill>
                  <a:srgbClr val="000000"/>
                </a:solidFill>
                <a:ea typeface="宋体" panose="02010600030101010101" pitchFamily="2" charset="-122"/>
              </a:rPr>
              <a:t>(</a:t>
            </a:r>
            <a:r>
              <a:rPr lang="en-US" altLang="zh-CN" b="1" dirty="0" err="1">
                <a:solidFill>
                  <a:srgbClr val="000000"/>
                </a:solidFill>
                <a:ea typeface="宋体" panose="02010600030101010101" pitchFamily="2" charset="-122"/>
              </a:rPr>
              <a:t>A,x</a:t>
            </a:r>
            <a:r>
              <a:rPr lang="en-US" altLang="zh-CN" b="1" dirty="0">
                <a:solidFill>
                  <a:srgbClr val="000000"/>
                </a:solidFill>
                <a:ea typeface="宋体" panose="02010600030101010101" pitchFamily="2" charset="-122"/>
              </a:rPr>
              <a:t>);</a:t>
            </a:r>
          </a:p>
          <a:p>
            <a:pPr algn="just">
              <a:lnSpc>
                <a:spcPct val="150000"/>
              </a:lnSpc>
            </a:pPr>
            <a:r>
              <a:rPr lang="en-US" altLang="zh-CN" b="1" dirty="0">
                <a:solidFill>
                  <a:srgbClr val="000000"/>
                </a:solidFill>
                <a:ea typeface="宋体" panose="02010600030101010101" pitchFamily="2" charset="-122"/>
              </a:rPr>
              <a:t>  </a:t>
            </a:r>
            <a:r>
              <a:rPr lang="en-US" altLang="zh-CN" b="1" dirty="0" smtClean="0">
                <a:solidFill>
                  <a:srgbClr val="000000"/>
                </a:solidFill>
                <a:ea typeface="宋体" panose="02010600030101010101" pitchFamily="2" charset="-122"/>
              </a:rPr>
              <a:t>   </a:t>
            </a:r>
            <a:r>
              <a:rPr lang="en-US" altLang="zh-CN" b="1" dirty="0">
                <a:solidFill>
                  <a:srgbClr val="000000"/>
                </a:solidFill>
                <a:ea typeface="宋体" panose="02010600030101010101" pitchFamily="2" charset="-122"/>
              </a:rPr>
              <a:t>plot(</a:t>
            </a:r>
            <a:r>
              <a:rPr lang="en-US" altLang="zh-CN" b="1" dirty="0" err="1">
                <a:solidFill>
                  <a:srgbClr val="000000"/>
                </a:solidFill>
                <a:ea typeface="宋体" panose="02010600030101010101" pitchFamily="2" charset="-122"/>
              </a:rPr>
              <a:t>x,y,'k+',x,z,'r</a:t>
            </a:r>
            <a:r>
              <a:rPr lang="en-US" altLang="zh-CN" b="1" dirty="0">
                <a:solidFill>
                  <a:srgbClr val="000000"/>
                </a:solidFill>
                <a:ea typeface="宋体" panose="02010600030101010101" pitchFamily="2" charset="-122"/>
              </a:rPr>
              <a:t>')      </a:t>
            </a:r>
            <a:r>
              <a:rPr lang="en-US" altLang="zh-CN" b="1" dirty="0">
                <a:ea typeface="宋体" panose="02010600030101010101" pitchFamily="2" charset="-122"/>
              </a:rPr>
              <a:t>%</a:t>
            </a:r>
            <a:r>
              <a:rPr lang="zh-CN" altLang="en-US" b="1" dirty="0">
                <a:ea typeface="楷体_GB2312" pitchFamily="49" charset="-122"/>
              </a:rPr>
              <a:t>作出数据点和拟合曲线的图形</a:t>
            </a:r>
            <a:endParaRPr lang="zh-CN" altLang="en-US" sz="3200" b="1" dirty="0">
              <a:ea typeface="楷体_GB2312" pitchFamily="49" charset="-122"/>
            </a:endParaRPr>
          </a:p>
        </p:txBody>
      </p:sp>
      <p:sp>
        <p:nvSpPr>
          <p:cNvPr id="67616" name="Text Box 32"/>
          <p:cNvSpPr txBox="1">
            <a:spLocks noChangeArrowheads="1"/>
          </p:cNvSpPr>
          <p:nvPr/>
        </p:nvSpPr>
        <p:spPr bwMode="auto">
          <a:xfrm>
            <a:off x="609600" y="4800600"/>
            <a:ext cx="8534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50000"/>
              </a:lnSpc>
            </a:pPr>
            <a:r>
              <a:rPr kumimoji="1" lang="zh-CN" altLang="en-US" sz="2400" b="1" dirty="0" smtClean="0">
                <a:latin typeface="楷体_GB2312" pitchFamily="49" charset="-122"/>
                <a:ea typeface="楷体_GB2312" pitchFamily="49" charset="-122"/>
              </a:rPr>
              <a:t>计算</a:t>
            </a:r>
            <a:r>
              <a:rPr kumimoji="1" lang="zh-CN" altLang="en-US" sz="2400" b="1" dirty="0">
                <a:latin typeface="楷体_GB2312" pitchFamily="49" charset="-122"/>
                <a:ea typeface="楷体_GB2312" pitchFamily="49" charset="-122"/>
              </a:rPr>
              <a:t>结果</a:t>
            </a:r>
            <a:r>
              <a:rPr kumimoji="1" lang="zh-CN" altLang="en-US" sz="2400" b="1" dirty="0">
                <a:latin typeface="Times New Roman" panose="02020603050405020304" pitchFamily="18" charset="0"/>
              </a:rPr>
              <a:t>：   </a:t>
            </a:r>
            <a:r>
              <a:rPr kumimoji="1" lang="zh-CN" altLang="en-US" sz="2400" b="1" dirty="0">
                <a:solidFill>
                  <a:srgbClr val="000000"/>
                </a:solidFill>
                <a:latin typeface="Times New Roman" panose="02020603050405020304" pitchFamily="18" charset="0"/>
              </a:rPr>
              <a:t>Ａ </a:t>
            </a:r>
            <a:r>
              <a:rPr kumimoji="1" lang="en-US" altLang="zh-CN" sz="2400" b="1" dirty="0">
                <a:solidFill>
                  <a:srgbClr val="000000"/>
                </a:solidFill>
                <a:latin typeface="Times New Roman" panose="02020603050405020304" pitchFamily="18" charset="0"/>
              </a:rPr>
              <a:t>=  -9.8108    20.1293     -0.0317</a:t>
            </a:r>
            <a:endParaRPr kumimoji="1" lang="en-US" altLang="zh-CN" sz="3200" b="1" dirty="0">
              <a:latin typeface="Times New Roman" panose="02020603050405020304" pitchFamily="18" charset="0"/>
            </a:endParaRPr>
          </a:p>
        </p:txBody>
      </p:sp>
      <p:sp>
        <p:nvSpPr>
          <p:cNvPr id="67617" name="Text Box 33"/>
          <p:cNvSpPr txBox="1">
            <a:spLocks noChangeArrowheads="1"/>
          </p:cNvSpPr>
          <p:nvPr/>
        </p:nvSpPr>
        <p:spPr bwMode="auto">
          <a:xfrm>
            <a:off x="762000" y="1384451"/>
            <a:ext cx="502285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400" b="1" dirty="0" smtClean="0">
                <a:latin typeface="Times New Roman" panose="02020603050405020304" pitchFamily="18" charset="0"/>
                <a:ea typeface="楷体_GB2312" pitchFamily="49" charset="-122"/>
              </a:rPr>
              <a:t>例 </a:t>
            </a:r>
            <a:r>
              <a:rPr kumimoji="1" lang="en-US" altLang="zh-CN" sz="2400" b="1" dirty="0" smtClean="0">
                <a:latin typeface="Times New Roman" panose="02020603050405020304" pitchFamily="18" charset="0"/>
                <a:ea typeface="楷体_GB2312" pitchFamily="49" charset="-122"/>
              </a:rPr>
              <a:t>(</a:t>
            </a:r>
            <a:r>
              <a:rPr kumimoji="1" lang="zh-CN" altLang="en-US" sz="2400" b="1" dirty="0" smtClean="0">
                <a:latin typeface="Times New Roman" panose="02020603050405020304" pitchFamily="18" charset="0"/>
                <a:ea typeface="楷体_GB2312" pitchFamily="49" charset="-122"/>
              </a:rPr>
              <a:t>多项式拟合</a:t>
            </a:r>
            <a:r>
              <a:rPr kumimoji="1" lang="en-US" altLang="zh-CN" sz="2400" b="1" dirty="0" smtClean="0">
                <a:latin typeface="Times New Roman" panose="02020603050405020304" pitchFamily="18" charset="0"/>
                <a:ea typeface="楷体_GB2312" pitchFamily="49" charset="-122"/>
              </a:rPr>
              <a:t>)</a:t>
            </a:r>
            <a:endParaRPr kumimoji="1" lang="zh-CN" altLang="en-US" sz="2400" b="1" dirty="0">
              <a:latin typeface="Times New Roman" panose="02020603050405020304" pitchFamily="18" charset="0"/>
              <a:ea typeface="楷体_GB2312" pitchFamily="49" charset="-122"/>
            </a:endParaRPr>
          </a:p>
        </p:txBody>
      </p:sp>
      <p:pic>
        <p:nvPicPr>
          <p:cNvPr id="67619" name="Picture 3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23527"/>
            <a:ext cx="3452813" cy="232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7622" name="Object 38"/>
          <p:cNvGraphicFramePr>
            <a:graphicFrameLocks noChangeAspect="1"/>
          </p:cNvGraphicFramePr>
          <p:nvPr/>
        </p:nvGraphicFramePr>
        <p:xfrm>
          <a:off x="1524000" y="5486400"/>
          <a:ext cx="6088063" cy="568325"/>
        </p:xfrm>
        <a:graphic>
          <a:graphicData uri="http://schemas.openxmlformats.org/presentationml/2006/ole">
            <mc:AlternateContent xmlns:mc="http://schemas.openxmlformats.org/markup-compatibility/2006">
              <mc:Choice xmlns:v="urn:schemas-microsoft-com:vml" Requires="v">
                <p:oleObj spid="_x0000_s28685" name="公式" r:id="rId4" imgW="1854000" imgH="203040" progId="Equation.3">
                  <p:embed/>
                </p:oleObj>
              </mc:Choice>
              <mc:Fallback>
                <p:oleObj name="公式" r:id="rId4" imgW="1854000" imgH="203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5486400"/>
                        <a:ext cx="6088063"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多项式拟合</a:t>
            </a:r>
            <a:endParaRPr lang="zh-CN" altLang="en-US" sz="2400" dirty="0">
              <a:solidFill>
                <a:srgbClr val="FFC000"/>
              </a:solidFill>
            </a:endParaRPr>
          </a:p>
        </p:txBody>
      </p:sp>
    </p:spTree>
    <p:extLst>
      <p:ext uri="{BB962C8B-B14F-4D97-AF65-F5344CB8AC3E}">
        <p14:creationId xmlns:p14="http://schemas.microsoft.com/office/powerpoint/2010/main" val="1014478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761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6" fill="hold" grpId="0" nodeType="clickEffect">
                                  <p:stCondLst>
                                    <p:cond delay="0"/>
                                  </p:stCondLst>
                                  <p:childTnLst>
                                    <p:set>
                                      <p:cBhvr>
                                        <p:cTn id="10" dur="1" fill="hold">
                                          <p:stCondLst>
                                            <p:cond delay="0"/>
                                          </p:stCondLst>
                                        </p:cTn>
                                        <p:tgtEl>
                                          <p:spTgt spid="67615"/>
                                        </p:tgtEl>
                                        <p:attrNameLst>
                                          <p:attrName>style.visibility</p:attrName>
                                        </p:attrNameLst>
                                      </p:cBhvr>
                                      <p:to>
                                        <p:strVal val="visible"/>
                                      </p:to>
                                    </p:set>
                                    <p:anim calcmode="lin" valueType="num">
                                      <p:cBhvr additive="base">
                                        <p:cTn id="11" dur="500" fill="hold"/>
                                        <p:tgtEl>
                                          <p:spTgt spid="67615"/>
                                        </p:tgtEl>
                                        <p:attrNameLst>
                                          <p:attrName>ppt_x</p:attrName>
                                        </p:attrNameLst>
                                      </p:cBhvr>
                                      <p:tavLst>
                                        <p:tav tm="0">
                                          <p:val>
                                            <p:strVal val="1+#ppt_w/2"/>
                                          </p:val>
                                        </p:tav>
                                        <p:tav tm="100000">
                                          <p:val>
                                            <p:strVal val="#ppt_x"/>
                                          </p:val>
                                        </p:tav>
                                      </p:tavLst>
                                    </p:anim>
                                    <p:anim calcmode="lin" valueType="num">
                                      <p:cBhvr additive="base">
                                        <p:cTn id="12" dur="500" fill="hold"/>
                                        <p:tgtEl>
                                          <p:spTgt spid="67615"/>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67616"/>
                                        </p:tgtEl>
                                        <p:attrNameLst>
                                          <p:attrName>style.visibility</p:attrName>
                                        </p:attrNameLst>
                                      </p:cBhvr>
                                      <p:to>
                                        <p:strVal val="visible"/>
                                      </p:to>
                                    </p:set>
                                    <p:anim calcmode="lin" valueType="num">
                                      <p:cBhvr additive="base">
                                        <p:cTn id="17" dur="500" fill="hold"/>
                                        <p:tgtEl>
                                          <p:spTgt spid="67616"/>
                                        </p:tgtEl>
                                        <p:attrNameLst>
                                          <p:attrName>ppt_x</p:attrName>
                                        </p:attrNameLst>
                                      </p:cBhvr>
                                      <p:tavLst>
                                        <p:tav tm="0">
                                          <p:val>
                                            <p:strVal val="0-#ppt_w/2"/>
                                          </p:val>
                                        </p:tav>
                                        <p:tav tm="100000">
                                          <p:val>
                                            <p:strVal val="#ppt_x"/>
                                          </p:val>
                                        </p:tav>
                                      </p:tavLst>
                                    </p:anim>
                                    <p:anim calcmode="lin" valueType="num">
                                      <p:cBhvr additive="base">
                                        <p:cTn id="18" dur="500" fill="hold"/>
                                        <p:tgtEl>
                                          <p:spTgt spid="67616"/>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nodeType="clickEffect">
                                  <p:stCondLst>
                                    <p:cond delay="0"/>
                                  </p:stCondLst>
                                  <p:childTnLst>
                                    <p:set>
                                      <p:cBhvr>
                                        <p:cTn id="22" dur="1" fill="hold">
                                          <p:stCondLst>
                                            <p:cond delay="0"/>
                                          </p:stCondLst>
                                        </p:cTn>
                                        <p:tgtEl>
                                          <p:spTgt spid="67622"/>
                                        </p:tgtEl>
                                        <p:attrNameLst>
                                          <p:attrName>style.visibility</p:attrName>
                                        </p:attrNameLst>
                                      </p:cBhvr>
                                      <p:to>
                                        <p:strVal val="visible"/>
                                      </p:to>
                                    </p:set>
                                    <p:anim calcmode="lin" valueType="num">
                                      <p:cBhvr additive="base">
                                        <p:cTn id="23" dur="500" fill="hold"/>
                                        <p:tgtEl>
                                          <p:spTgt spid="67622"/>
                                        </p:tgtEl>
                                        <p:attrNameLst>
                                          <p:attrName>ppt_x</p:attrName>
                                        </p:attrNameLst>
                                      </p:cBhvr>
                                      <p:tavLst>
                                        <p:tav tm="0">
                                          <p:val>
                                            <p:strVal val="0-#ppt_w/2"/>
                                          </p:val>
                                        </p:tav>
                                        <p:tav tm="100000">
                                          <p:val>
                                            <p:strVal val="#ppt_x"/>
                                          </p:val>
                                        </p:tav>
                                      </p:tavLst>
                                    </p:anim>
                                    <p:anim calcmode="lin" valueType="num">
                                      <p:cBhvr additive="base">
                                        <p:cTn id="24" dur="500" fill="hold"/>
                                        <p:tgtEl>
                                          <p:spTgt spid="67622"/>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nodeType="clickEffect">
                                  <p:stCondLst>
                                    <p:cond delay="0"/>
                                  </p:stCondLst>
                                  <p:childTnLst>
                                    <p:set>
                                      <p:cBhvr>
                                        <p:cTn id="28" dur="1" fill="hold">
                                          <p:stCondLst>
                                            <p:cond delay="0"/>
                                          </p:stCondLst>
                                        </p:cTn>
                                        <p:tgtEl>
                                          <p:spTgt spid="67619"/>
                                        </p:tgtEl>
                                        <p:attrNameLst>
                                          <p:attrName>style.visibility</p:attrName>
                                        </p:attrNameLst>
                                      </p:cBhvr>
                                      <p:to>
                                        <p:strVal val="visible"/>
                                      </p:to>
                                    </p:set>
                                    <p:animEffect transition="in" filter="box(out)">
                                      <p:cBhvr>
                                        <p:cTn id="29" dur="500"/>
                                        <p:tgtEl>
                                          <p:spTgt spid="67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15" grpId="0" autoUpdateAnimBg="0"/>
      <p:bldP spid="67616" grpId="0" autoUpdateAnimBg="0"/>
      <p:bldP spid="6761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Text Box 7"/>
          <p:cNvSpPr txBox="1">
            <a:spLocks noChangeArrowheads="1"/>
          </p:cNvSpPr>
          <p:nvPr/>
        </p:nvSpPr>
        <p:spPr bwMode="auto">
          <a:xfrm>
            <a:off x="381000" y="2667000"/>
            <a:ext cx="8763000" cy="2603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indent="-5334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lgn="just"/>
            <a:r>
              <a:rPr lang="en-US" altLang="zh-CN" b="1" dirty="0">
                <a:solidFill>
                  <a:srgbClr val="FFC000"/>
                </a:solidFill>
                <a:latin typeface="宋体" panose="02010600030101010101" pitchFamily="2" charset="-122"/>
                <a:ea typeface="宋体" panose="02010600030101010101" pitchFamily="2" charset="-122"/>
              </a:rPr>
              <a:t>1. </a:t>
            </a:r>
            <a:r>
              <a:rPr lang="en-US" altLang="zh-CN" b="1" dirty="0" err="1">
                <a:solidFill>
                  <a:srgbClr val="FFC000"/>
                </a:solidFill>
                <a:latin typeface="宋体" panose="02010600030101010101" pitchFamily="2" charset="-122"/>
                <a:ea typeface="宋体" panose="02010600030101010101" pitchFamily="2" charset="-122"/>
              </a:rPr>
              <a:t>lsqcurvefit</a:t>
            </a:r>
            <a:endParaRPr lang="en-US" altLang="zh-CN" dirty="0">
              <a:solidFill>
                <a:srgbClr val="FFC000"/>
              </a:solidFill>
              <a:latin typeface="宋体" panose="02010600030101010101" pitchFamily="2" charset="-122"/>
              <a:ea typeface="宋体" panose="02010600030101010101" pitchFamily="2" charset="-122"/>
            </a:endParaRPr>
          </a:p>
          <a:p>
            <a:pPr algn="just">
              <a:lnSpc>
                <a:spcPct val="140000"/>
              </a:lnSpc>
            </a:pPr>
            <a:r>
              <a:rPr lang="zh-CN" altLang="en-US" dirty="0">
                <a:latin typeface="楷体_GB2312" pitchFamily="49" charset="-122"/>
                <a:ea typeface="楷体_GB2312" pitchFamily="49" charset="-122"/>
              </a:rPr>
              <a:t>已知</a:t>
            </a:r>
            <a:r>
              <a:rPr lang="zh-CN" altLang="en-US" b="1" dirty="0">
                <a:latin typeface="楷体_GB2312" pitchFamily="49" charset="-122"/>
                <a:ea typeface="楷体_GB2312" pitchFamily="49" charset="-122"/>
              </a:rPr>
              <a:t>数据点</a:t>
            </a:r>
            <a:r>
              <a:rPr lang="zh-CN" altLang="en-US" dirty="0">
                <a:latin typeface="楷体_GB2312" pitchFamily="49" charset="-122"/>
                <a:ea typeface="楷体_GB2312" pitchFamily="49" charset="-122"/>
              </a:rPr>
              <a:t>：</a:t>
            </a:r>
            <a:r>
              <a:rPr lang="zh-CN" altLang="en-US" dirty="0">
                <a:solidFill>
                  <a:srgbClr val="000000"/>
                </a:solidFill>
                <a:latin typeface="宋体" panose="02010600030101010101" pitchFamily="2" charset="-122"/>
                <a:ea typeface="宋体" panose="02010600030101010101" pitchFamily="2" charset="-122"/>
              </a:rPr>
              <a:t>  </a:t>
            </a:r>
            <a:r>
              <a:rPr lang="en-US" altLang="zh-CN" b="1" dirty="0" err="1">
                <a:latin typeface="宋体" panose="02010600030101010101" pitchFamily="2" charset="-122"/>
                <a:ea typeface="宋体" panose="02010600030101010101" pitchFamily="2" charset="-122"/>
              </a:rPr>
              <a:t>xdata</a:t>
            </a:r>
            <a:r>
              <a:rPr lang="en-US" altLang="zh-CN" b="1" dirty="0">
                <a:latin typeface="宋体" panose="02010600030101010101" pitchFamily="2" charset="-122"/>
                <a:ea typeface="宋体" panose="02010600030101010101" pitchFamily="2" charset="-122"/>
              </a:rPr>
              <a:t>=</a:t>
            </a:r>
            <a:r>
              <a:rPr lang="zh-CN" altLang="en-US" b="1" dirty="0">
                <a:ea typeface="宋体" panose="02010600030101010101" pitchFamily="2" charset="-122"/>
              </a:rPr>
              <a:t>（</a:t>
            </a:r>
            <a:r>
              <a:rPr lang="en-US" altLang="zh-CN" b="1" dirty="0">
                <a:ea typeface="宋体" panose="02010600030101010101" pitchFamily="2" charset="-122"/>
              </a:rPr>
              <a:t>xdata</a:t>
            </a:r>
            <a:r>
              <a:rPr lang="en-US" altLang="zh-CN" b="1" baseline="-25000" dirty="0">
                <a:ea typeface="宋体" panose="02010600030101010101" pitchFamily="2" charset="-122"/>
              </a:rPr>
              <a:t>1</a:t>
            </a:r>
            <a:r>
              <a:rPr lang="zh-CN" altLang="en-US" b="1" dirty="0">
                <a:ea typeface="宋体" panose="02010600030101010101" pitchFamily="2" charset="-122"/>
              </a:rPr>
              <a:t>，</a:t>
            </a:r>
            <a:r>
              <a:rPr lang="en-US" altLang="zh-CN" b="1" dirty="0">
                <a:ea typeface="宋体" panose="02010600030101010101" pitchFamily="2" charset="-122"/>
              </a:rPr>
              <a:t>xdata</a:t>
            </a:r>
            <a:r>
              <a:rPr lang="en-US" altLang="zh-CN" b="1" baseline="-25000" dirty="0">
                <a:ea typeface="宋体" panose="02010600030101010101" pitchFamily="2" charset="-122"/>
              </a:rPr>
              <a:t>2</a:t>
            </a:r>
            <a:r>
              <a:rPr lang="zh-CN" altLang="en-US" b="1" dirty="0">
                <a:ea typeface="宋体" panose="02010600030101010101" pitchFamily="2" charset="-122"/>
              </a:rPr>
              <a:t>，</a:t>
            </a:r>
            <a:r>
              <a:rPr lang="en-US" altLang="zh-CN" b="1" dirty="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xdata</a:t>
            </a:r>
            <a:r>
              <a:rPr lang="en-US" altLang="zh-CN" b="1" baseline="-25000" dirty="0" err="1">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a:t>
            </a:r>
          </a:p>
          <a:p>
            <a:pPr algn="just">
              <a:lnSpc>
                <a:spcPct val="140000"/>
              </a:lnSpc>
            </a:pPr>
            <a:r>
              <a:rPr lang="zh-CN" altLang="en-US" b="1" dirty="0">
                <a:latin typeface="宋体" panose="02010600030101010101" pitchFamily="2" charset="-122"/>
                <a:ea typeface="宋体" panose="02010600030101010101" pitchFamily="2" charset="-122"/>
              </a:rPr>
              <a:t>              </a:t>
            </a:r>
            <a:r>
              <a:rPr lang="en-US" altLang="zh-CN" b="1" dirty="0" err="1">
                <a:latin typeface="宋体" panose="02010600030101010101" pitchFamily="2" charset="-122"/>
                <a:ea typeface="宋体" panose="02010600030101010101" pitchFamily="2" charset="-122"/>
              </a:rPr>
              <a:t>ydata</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ydata</a:t>
            </a:r>
            <a:r>
              <a:rPr lang="en-US" altLang="zh-CN" b="1" baseline="-25000"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ydata</a:t>
            </a:r>
            <a:r>
              <a:rPr lang="en-US" altLang="zh-CN" b="1" baseline="-25000"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en-US" altLang="zh-CN" b="1" dirty="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err="1">
                <a:latin typeface="宋体" panose="02010600030101010101" pitchFamily="2" charset="-122"/>
                <a:ea typeface="宋体" panose="02010600030101010101" pitchFamily="2" charset="-122"/>
              </a:rPr>
              <a:t>ydata</a:t>
            </a:r>
            <a:r>
              <a:rPr lang="en-US" altLang="zh-CN" b="1" baseline="-25000" dirty="0" err="1">
                <a:latin typeface="宋体" panose="02010600030101010101" pitchFamily="2" charset="-122"/>
                <a:ea typeface="宋体" panose="02010600030101010101" pitchFamily="2" charset="-122"/>
              </a:rPr>
              <a:t>n</a:t>
            </a:r>
            <a:r>
              <a:rPr lang="zh-CN" altLang="en-US" b="1" dirty="0">
                <a:latin typeface="宋体" panose="02010600030101010101" pitchFamily="2" charset="-122"/>
                <a:ea typeface="宋体" panose="02010600030101010101" pitchFamily="2" charset="-122"/>
              </a:rPr>
              <a:t>）</a:t>
            </a:r>
            <a:r>
              <a:rPr lang="zh-CN" altLang="en-US" dirty="0">
                <a:solidFill>
                  <a:srgbClr val="000000"/>
                </a:solidFill>
                <a:latin typeface="宋体" panose="02010600030101010101" pitchFamily="2" charset="-122"/>
                <a:ea typeface="宋体" panose="02010600030101010101" pitchFamily="2" charset="-122"/>
              </a:rPr>
              <a:t>   </a:t>
            </a:r>
          </a:p>
          <a:p>
            <a:pPr algn="just"/>
            <a:endParaRPr lang="zh-CN" altLang="en-US" dirty="0">
              <a:solidFill>
                <a:srgbClr val="000000"/>
              </a:solidFill>
              <a:latin typeface="宋体" panose="02010600030101010101" pitchFamily="2" charset="-122"/>
              <a:ea typeface="宋体" panose="02010600030101010101" pitchFamily="2" charset="-122"/>
            </a:endParaRPr>
          </a:p>
          <a:p>
            <a:pPr>
              <a:spcBef>
                <a:spcPct val="50000"/>
              </a:spcBef>
            </a:pPr>
            <a:endParaRPr lang="en-US" altLang="zh-CN" sz="3200" b="1" dirty="0">
              <a:ea typeface="宋体" panose="02010600030101010101" pitchFamily="2" charset="-122"/>
            </a:endParaRPr>
          </a:p>
        </p:txBody>
      </p:sp>
      <p:graphicFrame>
        <p:nvGraphicFramePr>
          <p:cNvPr id="68616" name="Object 8"/>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9725" name="公式" r:id="rId3" imgW="114120" imgH="215640" progId="Equation.3">
                  <p:embed/>
                </p:oleObj>
              </mc:Choice>
              <mc:Fallback>
                <p:oleObj name="公式" r:id="rId3"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7" name="Object 9"/>
          <p:cNvGraphicFramePr>
            <a:graphicFrameLocks noChangeAspect="1"/>
          </p:cNvGraphicFramePr>
          <p:nvPr/>
        </p:nvGraphicFramePr>
        <p:xfrm>
          <a:off x="4514850" y="3321050"/>
          <a:ext cx="112713" cy="214313"/>
        </p:xfrm>
        <a:graphic>
          <a:graphicData uri="http://schemas.openxmlformats.org/presentationml/2006/ole">
            <mc:AlternateContent xmlns:mc="http://schemas.openxmlformats.org/markup-compatibility/2006">
              <mc:Choice xmlns:v="urn:schemas-microsoft-com:vml" Requires="v">
                <p:oleObj spid="_x0000_s29726" name="公式" r:id="rId5" imgW="114120" imgH="215640" progId="Equation.3">
                  <p:embed/>
                </p:oleObj>
              </mc:Choice>
              <mc:Fallback>
                <p:oleObj name="公式" r:id="rId5" imgW="114120" imgH="2156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21050"/>
                        <a:ext cx="112713" cy="214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22" name="Text Box 14"/>
          <p:cNvSpPr txBox="1">
            <a:spLocks noChangeArrowheads="1"/>
          </p:cNvSpPr>
          <p:nvPr/>
        </p:nvSpPr>
        <p:spPr bwMode="auto">
          <a:xfrm>
            <a:off x="304800" y="1219200"/>
            <a:ext cx="84582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400" b="1" dirty="0">
                <a:solidFill>
                  <a:srgbClr val="000000"/>
                </a:solidFill>
                <a:latin typeface="Times New Roman" panose="02020603050405020304" pitchFamily="18" charset="0"/>
                <a:ea typeface="楷体_GB2312" pitchFamily="49" charset="-122"/>
              </a:rPr>
              <a:t>    </a:t>
            </a:r>
            <a:r>
              <a:rPr kumimoji="1" lang="en-US" altLang="zh-CN" sz="2400" b="1" dirty="0" err="1">
                <a:latin typeface="Times New Roman" panose="02020603050405020304" pitchFamily="18" charset="0"/>
                <a:ea typeface="楷体_GB2312" pitchFamily="49" charset="-122"/>
              </a:rPr>
              <a:t>Matlab</a:t>
            </a:r>
            <a:r>
              <a:rPr kumimoji="1" lang="zh-CN" altLang="en-US" sz="2400" b="1" dirty="0">
                <a:latin typeface="Times New Roman" panose="02020603050405020304" pitchFamily="18" charset="0"/>
                <a:ea typeface="楷体_GB2312" pitchFamily="49" charset="-122"/>
              </a:rPr>
              <a:t>的提供了两个求非线性最小二乘拟合的函数：</a:t>
            </a:r>
            <a:r>
              <a:rPr kumimoji="1" lang="en-US" altLang="zh-CN" sz="2400" b="1" dirty="0" err="1">
                <a:solidFill>
                  <a:srgbClr val="FFC000"/>
                </a:solidFill>
                <a:latin typeface="Times New Roman" panose="02020603050405020304" pitchFamily="18" charset="0"/>
                <a:ea typeface="楷体_GB2312" pitchFamily="49" charset="-122"/>
              </a:rPr>
              <a:t>lsqcurvefit</a:t>
            </a:r>
            <a:r>
              <a:rPr kumimoji="1" lang="zh-CN" altLang="en-US" sz="2400" dirty="0">
                <a:latin typeface="Times New Roman" panose="02020603050405020304" pitchFamily="18" charset="0"/>
                <a:ea typeface="楷体_GB2312" pitchFamily="49" charset="-122"/>
              </a:rPr>
              <a:t>和</a:t>
            </a:r>
            <a:r>
              <a:rPr kumimoji="1" lang="en-US" altLang="zh-CN" sz="2400" b="1" dirty="0" err="1">
                <a:solidFill>
                  <a:srgbClr val="FFC000"/>
                </a:solidFill>
                <a:latin typeface="Times New Roman" panose="02020603050405020304" pitchFamily="18" charset="0"/>
                <a:ea typeface="楷体_GB2312" pitchFamily="49" charset="-122"/>
              </a:rPr>
              <a:t>lsqnonlin</a:t>
            </a:r>
            <a:r>
              <a:rPr kumimoji="1" lang="zh-CN" altLang="en-US" sz="2400" b="1" dirty="0">
                <a:latin typeface="Times New Roman" panose="02020603050405020304" pitchFamily="18" charset="0"/>
                <a:ea typeface="楷体_GB2312" pitchFamily="49" charset="-122"/>
              </a:rPr>
              <a:t>。两个命令都要先建立</a:t>
            </a:r>
            <a:r>
              <a:rPr kumimoji="1" lang="en-US" altLang="zh-CN" sz="2400" b="1" dirty="0">
                <a:latin typeface="Times New Roman" panose="02020603050405020304" pitchFamily="18" charset="0"/>
                <a:ea typeface="楷体_GB2312" pitchFamily="49" charset="-122"/>
              </a:rPr>
              <a:t>M-</a:t>
            </a:r>
            <a:r>
              <a:rPr kumimoji="1" lang="zh-CN" altLang="en-US" sz="2400" b="1" dirty="0">
                <a:latin typeface="Times New Roman" panose="02020603050405020304" pitchFamily="18" charset="0"/>
                <a:ea typeface="楷体_GB2312" pitchFamily="49" charset="-122"/>
              </a:rPr>
              <a:t>文件</a:t>
            </a:r>
            <a:r>
              <a:rPr kumimoji="1" lang="en-US" altLang="zh-CN" sz="2400" b="1" dirty="0" err="1">
                <a:latin typeface="Times New Roman" panose="02020603050405020304" pitchFamily="18" charset="0"/>
                <a:ea typeface="楷体_GB2312" pitchFamily="49" charset="-122"/>
              </a:rPr>
              <a:t>fun.m</a:t>
            </a:r>
            <a:r>
              <a:rPr kumimoji="1" lang="zh-CN" altLang="en-US" sz="2400" b="1" dirty="0">
                <a:latin typeface="Times New Roman" panose="02020603050405020304" pitchFamily="18" charset="0"/>
                <a:ea typeface="楷体_GB2312" pitchFamily="49" charset="-122"/>
              </a:rPr>
              <a:t>，在其中定义函数</a:t>
            </a:r>
            <a:r>
              <a:rPr kumimoji="1" lang="en-US" altLang="zh-CN" sz="2400" b="1" dirty="0">
                <a:solidFill>
                  <a:srgbClr val="FFC000"/>
                </a:solidFill>
                <a:latin typeface="Times New Roman" panose="02020603050405020304" pitchFamily="18" charset="0"/>
                <a:ea typeface="楷体_GB2312" pitchFamily="49" charset="-122"/>
              </a:rPr>
              <a:t>f(x)</a:t>
            </a:r>
            <a:r>
              <a:rPr kumimoji="1" lang="zh-CN" altLang="en-US" sz="2400" b="1" dirty="0">
                <a:latin typeface="Times New Roman" panose="02020603050405020304" pitchFamily="18" charset="0"/>
                <a:ea typeface="楷体_GB2312" pitchFamily="49" charset="-122"/>
              </a:rPr>
              <a:t>，但两者定义</a:t>
            </a:r>
            <a:r>
              <a:rPr kumimoji="1" lang="en-US" altLang="zh-CN" sz="2400" b="1" dirty="0">
                <a:solidFill>
                  <a:srgbClr val="FFC000"/>
                </a:solidFill>
                <a:latin typeface="Times New Roman" panose="02020603050405020304" pitchFamily="18" charset="0"/>
                <a:ea typeface="楷体_GB2312" pitchFamily="49" charset="-122"/>
              </a:rPr>
              <a:t>f(x)</a:t>
            </a:r>
            <a:r>
              <a:rPr kumimoji="1" lang="zh-CN" altLang="en-US" sz="2400" b="1" dirty="0">
                <a:latin typeface="Times New Roman" panose="02020603050405020304" pitchFamily="18" charset="0"/>
                <a:ea typeface="楷体_GB2312" pitchFamily="49" charset="-122"/>
              </a:rPr>
              <a:t>的方式是不同的</a:t>
            </a:r>
            <a:r>
              <a:rPr kumimoji="1" lang="en-US" altLang="zh-CN" sz="2400" b="1"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可参考例题</a:t>
            </a:r>
            <a:r>
              <a:rPr kumimoji="1" lang="en-US" altLang="zh-CN" sz="2400" dirty="0">
                <a:latin typeface="Times New Roman" panose="02020603050405020304" pitchFamily="18" charset="0"/>
                <a:ea typeface="楷体_GB2312" pitchFamily="49" charset="-122"/>
              </a:rPr>
              <a:t>.</a:t>
            </a:r>
          </a:p>
        </p:txBody>
      </p:sp>
      <p:sp>
        <p:nvSpPr>
          <p:cNvPr id="68624" name="Text Box 16"/>
          <p:cNvSpPr txBox="1">
            <a:spLocks noChangeArrowheads="1"/>
          </p:cNvSpPr>
          <p:nvPr/>
        </p:nvSpPr>
        <p:spPr bwMode="auto">
          <a:xfrm>
            <a:off x="381000" y="3962400"/>
            <a:ext cx="7786106" cy="166661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140000"/>
              </a:lnSpc>
            </a:pPr>
            <a:r>
              <a:rPr kumimoji="1" lang="en-US" altLang="zh-CN" sz="2400" dirty="0" smtClean="0">
                <a:solidFill>
                  <a:srgbClr val="000000"/>
                </a:solidFill>
                <a:latin typeface="宋体" panose="02010600030101010101" pitchFamily="2" charset="-122"/>
              </a:rPr>
              <a:t>   </a:t>
            </a:r>
            <a:r>
              <a:rPr kumimoji="1" lang="en-US" altLang="zh-CN" sz="2400" b="1" dirty="0" err="1">
                <a:solidFill>
                  <a:srgbClr val="FFC000"/>
                </a:solidFill>
                <a:latin typeface="宋体" panose="02010600030101010101" pitchFamily="2" charset="-122"/>
              </a:rPr>
              <a:t>lsqcurvefit</a:t>
            </a:r>
            <a:r>
              <a:rPr kumimoji="1" lang="zh-CN" altLang="en-US" sz="2400" b="1" dirty="0">
                <a:latin typeface="楷体_GB2312" pitchFamily="49" charset="-122"/>
                <a:ea typeface="楷体_GB2312" pitchFamily="49" charset="-122"/>
              </a:rPr>
              <a:t>用以求含参量</a:t>
            </a:r>
            <a:r>
              <a:rPr kumimoji="1" lang="en-US" altLang="zh-CN" sz="2400" b="1" dirty="0">
                <a:latin typeface="楷体_GB2312" pitchFamily="49" charset="-122"/>
                <a:ea typeface="楷体_GB2312" pitchFamily="49" charset="-122"/>
              </a:rPr>
              <a:t>x</a:t>
            </a:r>
            <a:r>
              <a:rPr kumimoji="1" lang="zh-CN" altLang="en-US" sz="2400" b="1" dirty="0">
                <a:latin typeface="楷体_GB2312" pitchFamily="49" charset="-122"/>
                <a:ea typeface="楷体_GB2312" pitchFamily="49" charset="-122"/>
              </a:rPr>
              <a:t>（向量）的向量值函数</a:t>
            </a:r>
          </a:p>
          <a:p>
            <a:pPr algn="l">
              <a:lnSpc>
                <a:spcPct val="140000"/>
              </a:lnSpc>
            </a:pPr>
            <a:r>
              <a:rPr kumimoji="1" lang="en-US" altLang="zh-CN" sz="2400" b="1" dirty="0">
                <a:solidFill>
                  <a:srgbClr val="FFC000"/>
                </a:solidFill>
                <a:latin typeface="宋体" panose="02010600030101010101" pitchFamily="2" charset="-122"/>
              </a:rPr>
              <a:t>F(</a:t>
            </a:r>
            <a:r>
              <a:rPr kumimoji="1" lang="en-US" altLang="zh-CN" sz="2400" b="1" dirty="0" err="1">
                <a:solidFill>
                  <a:srgbClr val="FFC000"/>
                </a:solidFill>
                <a:latin typeface="宋体" panose="02010600030101010101" pitchFamily="2" charset="-122"/>
              </a:rPr>
              <a:t>x,xdata</a:t>
            </a:r>
            <a:r>
              <a:rPr kumimoji="1" lang="en-US" altLang="zh-CN" sz="2400" b="1" dirty="0">
                <a:solidFill>
                  <a:srgbClr val="FFC000"/>
                </a:solidFill>
                <a:latin typeface="宋体" panose="02010600030101010101" pitchFamily="2" charset="-122"/>
              </a:rPr>
              <a:t>)=</a:t>
            </a:r>
            <a:r>
              <a:rPr kumimoji="1" lang="zh-CN" altLang="en-US" sz="2400" b="1" dirty="0">
                <a:solidFill>
                  <a:srgbClr val="FFC000"/>
                </a:solidFill>
                <a:latin typeface="宋体" panose="02010600030101010101" pitchFamily="2" charset="-122"/>
              </a:rPr>
              <a:t>（</a:t>
            </a:r>
            <a:r>
              <a:rPr kumimoji="1" lang="en-US" altLang="zh-CN" sz="2400" b="1" dirty="0">
                <a:solidFill>
                  <a:srgbClr val="FFC000"/>
                </a:solidFill>
                <a:latin typeface="宋体" panose="02010600030101010101" pitchFamily="2" charset="-122"/>
              </a:rPr>
              <a:t>F</a:t>
            </a:r>
            <a:r>
              <a:rPr kumimoji="1" lang="zh-CN" altLang="en-US" sz="2400" b="1" dirty="0">
                <a:solidFill>
                  <a:srgbClr val="FFC000"/>
                </a:solidFill>
                <a:latin typeface="宋体" panose="02010600030101010101" pitchFamily="2" charset="-122"/>
              </a:rPr>
              <a:t>（</a:t>
            </a:r>
            <a:r>
              <a:rPr kumimoji="1" lang="en-US" altLang="zh-CN" sz="2400" b="1" dirty="0">
                <a:solidFill>
                  <a:srgbClr val="FFC000"/>
                </a:solidFill>
                <a:latin typeface="宋体" panose="02010600030101010101" pitchFamily="2" charset="-122"/>
              </a:rPr>
              <a:t>x</a:t>
            </a:r>
            <a:r>
              <a:rPr kumimoji="1" lang="zh-CN" altLang="en-US" sz="2400" b="1" dirty="0">
                <a:solidFill>
                  <a:srgbClr val="FFC000"/>
                </a:solidFill>
                <a:latin typeface="宋体" panose="02010600030101010101" pitchFamily="2" charset="-122"/>
              </a:rPr>
              <a:t>，</a:t>
            </a:r>
            <a:r>
              <a:rPr kumimoji="1" lang="en-US" altLang="zh-CN" sz="2400" b="1" dirty="0">
                <a:solidFill>
                  <a:srgbClr val="FFC000"/>
                </a:solidFill>
                <a:latin typeface="宋体" panose="02010600030101010101" pitchFamily="2" charset="-122"/>
              </a:rPr>
              <a:t>xdata</a:t>
            </a:r>
            <a:r>
              <a:rPr kumimoji="1" lang="en-US" altLang="zh-CN" sz="2400" b="1" baseline="-25000" dirty="0">
                <a:solidFill>
                  <a:srgbClr val="FFC000"/>
                </a:solidFill>
                <a:latin typeface="宋体" panose="02010600030101010101" pitchFamily="2" charset="-122"/>
              </a:rPr>
              <a:t>1</a:t>
            </a:r>
            <a:r>
              <a:rPr kumimoji="1" lang="zh-CN" altLang="en-US" sz="2400" b="1" dirty="0">
                <a:solidFill>
                  <a:srgbClr val="FFC000"/>
                </a:solidFill>
                <a:latin typeface="宋体" panose="02010600030101010101" pitchFamily="2" charset="-122"/>
              </a:rPr>
              <a:t>），</a:t>
            </a:r>
            <a:r>
              <a:rPr kumimoji="1" lang="en-US" altLang="zh-CN" sz="2400" b="1" dirty="0">
                <a:solidFill>
                  <a:srgbClr val="FFC000"/>
                </a:solidFill>
                <a:latin typeface="Times New Roman" panose="02020603050405020304" pitchFamily="18" charset="0"/>
              </a:rPr>
              <a:t>…</a:t>
            </a:r>
            <a:r>
              <a:rPr kumimoji="1" lang="zh-CN" altLang="en-US" sz="2400" b="1" dirty="0">
                <a:solidFill>
                  <a:srgbClr val="FFC000"/>
                </a:solidFill>
                <a:latin typeface="宋体" panose="02010600030101010101" pitchFamily="2" charset="-122"/>
              </a:rPr>
              <a:t>，</a:t>
            </a:r>
            <a:r>
              <a:rPr kumimoji="1" lang="en-US" altLang="zh-CN" sz="2400" b="1" dirty="0">
                <a:solidFill>
                  <a:srgbClr val="FFC000"/>
                </a:solidFill>
                <a:latin typeface="宋体" panose="02010600030101010101" pitchFamily="2" charset="-122"/>
              </a:rPr>
              <a:t>F</a:t>
            </a:r>
            <a:r>
              <a:rPr kumimoji="1" lang="zh-CN" altLang="en-US" sz="2400" b="1" dirty="0">
                <a:solidFill>
                  <a:srgbClr val="FFC000"/>
                </a:solidFill>
                <a:latin typeface="宋体" panose="02010600030101010101" pitchFamily="2" charset="-122"/>
              </a:rPr>
              <a:t>（</a:t>
            </a:r>
            <a:r>
              <a:rPr kumimoji="1" lang="en-US" altLang="zh-CN" sz="2400" b="1" dirty="0">
                <a:solidFill>
                  <a:srgbClr val="FFC000"/>
                </a:solidFill>
                <a:latin typeface="宋体" panose="02010600030101010101" pitchFamily="2" charset="-122"/>
              </a:rPr>
              <a:t>x</a:t>
            </a:r>
            <a:r>
              <a:rPr kumimoji="1" lang="zh-CN" altLang="en-US" sz="2400" b="1" dirty="0">
                <a:solidFill>
                  <a:srgbClr val="FFC000"/>
                </a:solidFill>
                <a:latin typeface="宋体" panose="02010600030101010101" pitchFamily="2" charset="-122"/>
              </a:rPr>
              <a:t>，</a:t>
            </a:r>
            <a:r>
              <a:rPr kumimoji="1" lang="en-US" altLang="zh-CN" sz="2400" b="1" dirty="0" err="1">
                <a:solidFill>
                  <a:srgbClr val="FFC000"/>
                </a:solidFill>
                <a:latin typeface="宋体" panose="02010600030101010101" pitchFamily="2" charset="-122"/>
              </a:rPr>
              <a:t>xdata</a:t>
            </a:r>
            <a:r>
              <a:rPr kumimoji="1" lang="en-US" altLang="zh-CN" sz="2400" b="1" baseline="-25000" dirty="0" err="1">
                <a:solidFill>
                  <a:srgbClr val="FFC000"/>
                </a:solidFill>
                <a:latin typeface="宋体" panose="02010600030101010101" pitchFamily="2" charset="-122"/>
              </a:rPr>
              <a:t>n</a:t>
            </a:r>
            <a:r>
              <a:rPr kumimoji="1" lang="zh-CN" altLang="en-US" sz="2400" b="1" dirty="0">
                <a:solidFill>
                  <a:srgbClr val="FFC000"/>
                </a:solidFill>
                <a:latin typeface="宋体" panose="02010600030101010101" pitchFamily="2" charset="-122"/>
              </a:rPr>
              <a:t>））</a:t>
            </a:r>
            <a:r>
              <a:rPr kumimoji="1" lang="en-US" altLang="zh-CN" sz="2400" b="1" baseline="30000" dirty="0">
                <a:solidFill>
                  <a:srgbClr val="FFC000"/>
                </a:solidFill>
                <a:latin typeface="宋体" panose="02010600030101010101" pitchFamily="2" charset="-122"/>
              </a:rPr>
              <a:t>T</a:t>
            </a:r>
          </a:p>
          <a:p>
            <a:pPr algn="l">
              <a:lnSpc>
                <a:spcPct val="140000"/>
              </a:lnSpc>
            </a:pPr>
            <a:r>
              <a:rPr kumimoji="1" lang="zh-CN" altLang="en-US" sz="2400" b="1" dirty="0">
                <a:latin typeface="Times New Roman" panose="02020603050405020304" pitchFamily="18" charset="0"/>
                <a:ea typeface="楷体_GB2312" pitchFamily="49" charset="-122"/>
              </a:rPr>
              <a:t>中的参变量</a:t>
            </a:r>
            <a:r>
              <a:rPr kumimoji="1" lang="en-US" altLang="zh-CN" sz="2400" b="1" dirty="0">
                <a:latin typeface="Times New Roman" panose="02020603050405020304" pitchFamily="18" charset="0"/>
                <a:ea typeface="楷体_GB2312" pitchFamily="49" charset="-122"/>
              </a:rPr>
              <a:t>x(</a:t>
            </a:r>
            <a:r>
              <a:rPr kumimoji="1" lang="zh-CN" altLang="en-US" sz="2400" b="1" dirty="0">
                <a:latin typeface="Times New Roman" panose="02020603050405020304" pitchFamily="18" charset="0"/>
                <a:ea typeface="楷体_GB2312" pitchFamily="49" charset="-122"/>
              </a:rPr>
              <a:t>向量</a:t>
            </a:r>
            <a:r>
              <a:rPr kumimoji="1" lang="en-US" altLang="zh-CN" sz="2400" b="1" dirty="0">
                <a:latin typeface="Times New Roman" panose="02020603050405020304" pitchFamily="18" charset="0"/>
                <a:ea typeface="楷体_GB2312" pitchFamily="49" charset="-122"/>
              </a:rPr>
              <a:t>),</a:t>
            </a:r>
            <a:r>
              <a:rPr kumimoji="1" lang="zh-CN" altLang="en-US" sz="2400" b="1" dirty="0" smtClean="0">
                <a:latin typeface="Times New Roman" panose="02020603050405020304" pitchFamily="18" charset="0"/>
                <a:ea typeface="楷体_GB2312" pitchFamily="49" charset="-122"/>
              </a:rPr>
              <a:t>使得</a:t>
            </a:r>
            <a:endParaRPr kumimoji="1" lang="zh-CN" altLang="en-US" sz="2400" b="1" dirty="0">
              <a:latin typeface="宋体" panose="02010600030101010101" pitchFamily="2" charset="-122"/>
            </a:endParaRPr>
          </a:p>
        </p:txBody>
      </p:sp>
      <p:sp>
        <p:nvSpPr>
          <p:cNvPr id="10"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非线性拟合</a:t>
            </a:r>
            <a:endParaRPr lang="zh-CN" altLang="en-US" sz="2400" dirty="0">
              <a:solidFill>
                <a:srgbClr val="FFC000"/>
              </a:solidFill>
            </a:endParaRPr>
          </a:p>
        </p:txBody>
      </p:sp>
      <mc:AlternateContent xmlns:mc="http://schemas.openxmlformats.org/markup-compatibility/2006" xmlns:a14="http://schemas.microsoft.com/office/drawing/2010/main">
        <mc:Choice Requires="a14">
          <p:sp>
            <p:nvSpPr>
              <p:cNvPr id="2" name="矩形 1"/>
              <p:cNvSpPr/>
              <p:nvPr/>
            </p:nvSpPr>
            <p:spPr>
              <a:xfrm>
                <a:off x="2233602" y="5626147"/>
                <a:ext cx="5057795" cy="478144"/>
              </a:xfrm>
              <a:prstGeom prst="rect">
                <a:avLst/>
              </a:prstGeom>
            </p:spPr>
            <p:txBody>
              <a:bodyPr wrap="none">
                <a:spAutoFit/>
              </a:bodyPr>
              <a:lstStyle/>
              <a:p>
                <a14:m>
                  <m:oMath xmlns:m="http://schemas.openxmlformats.org/officeDocument/2006/math">
                    <m:nary>
                      <m:naryPr>
                        <m:chr m:val="∑"/>
                        <m:ctrlPr>
                          <a:rPr kumimoji="1" lang="zh-CN" altLang="en-US" sz="2400" b="1" i="1">
                            <a:latin typeface="Cambria Math" panose="02040503050406030204" pitchFamily="18" charset="0"/>
                          </a:rPr>
                        </m:ctrlPr>
                      </m:naryPr>
                      <m:sub>
                        <m:r>
                          <m:rPr>
                            <m:brk m:alnAt="23"/>
                          </m:rPr>
                          <a:rPr kumimoji="1" lang="en-US" altLang="zh-CN" sz="2400" b="1" i="1">
                            <a:latin typeface="Cambria Math" panose="02040503050406030204" pitchFamily="18" charset="0"/>
                          </a:rPr>
                          <m:t>𝒊</m:t>
                        </m:r>
                        <m:r>
                          <a:rPr kumimoji="1" lang="en-US" altLang="zh-CN" sz="2400" b="1" i="1">
                            <a:latin typeface="Cambria Math" panose="02040503050406030204" pitchFamily="18" charset="0"/>
                          </a:rPr>
                          <m:t>=</m:t>
                        </m:r>
                        <m:r>
                          <a:rPr kumimoji="1" lang="en-US" altLang="zh-CN" sz="2400" b="1" i="1">
                            <a:latin typeface="Cambria Math" panose="02040503050406030204" pitchFamily="18" charset="0"/>
                          </a:rPr>
                          <m:t>𝟏</m:t>
                        </m:r>
                      </m:sub>
                      <m:sup>
                        <m:r>
                          <a:rPr kumimoji="1" lang="en-US" altLang="zh-CN" sz="2400" b="1" i="1">
                            <a:latin typeface="Cambria Math" panose="02040503050406030204" pitchFamily="18" charset="0"/>
                          </a:rPr>
                          <m:t>𝒏</m:t>
                        </m:r>
                      </m:sup>
                      <m:e>
                        <m:sSup>
                          <m:sSupPr>
                            <m:ctrlPr>
                              <a:rPr kumimoji="1" lang="en-US" altLang="zh-CN" sz="2400" b="1" i="1">
                                <a:latin typeface="Cambria Math" panose="02040503050406030204" pitchFamily="18" charset="0"/>
                              </a:rPr>
                            </m:ctrlPr>
                          </m:sSupPr>
                          <m:e>
                            <m:d>
                              <m:dPr>
                                <m:ctrlPr>
                                  <a:rPr kumimoji="1" lang="en-US" altLang="zh-CN" sz="2400" b="1" i="1">
                                    <a:latin typeface="Cambria Math" panose="02040503050406030204" pitchFamily="18" charset="0"/>
                                  </a:rPr>
                                </m:ctrlPr>
                              </m:dPr>
                              <m:e>
                                <m:r>
                                  <a:rPr kumimoji="1" lang="en-US" altLang="zh-CN" sz="2400" b="1" i="1">
                                    <a:latin typeface="Cambria Math" panose="02040503050406030204" pitchFamily="18" charset="0"/>
                                  </a:rPr>
                                  <m:t>𝑭</m:t>
                                </m:r>
                                <m:d>
                                  <m:dPr>
                                    <m:ctrlPr>
                                      <a:rPr kumimoji="1" lang="en-US" altLang="zh-CN" sz="2400" b="1" i="1">
                                        <a:latin typeface="Cambria Math" panose="02040503050406030204" pitchFamily="18" charset="0"/>
                                      </a:rPr>
                                    </m:ctrlPr>
                                  </m:dPr>
                                  <m:e>
                                    <m:r>
                                      <a:rPr kumimoji="1" lang="en-US" altLang="zh-CN" sz="2400" b="1" i="1">
                                        <a:latin typeface="Cambria Math" panose="02040503050406030204" pitchFamily="18" charset="0"/>
                                      </a:rPr>
                                      <m:t>𝒙</m:t>
                                    </m:r>
                                    <m:r>
                                      <a:rPr kumimoji="1" lang="en-US" altLang="zh-CN" sz="2400" b="1" i="1">
                                        <a:latin typeface="Cambria Math" panose="02040503050406030204" pitchFamily="18" charset="0"/>
                                      </a:rPr>
                                      <m:t>, </m:t>
                                    </m:r>
                                    <m:sSub>
                                      <m:sSubPr>
                                        <m:ctrlPr>
                                          <a:rPr kumimoji="1" lang="en-US" altLang="zh-CN" sz="2400" b="1" i="1">
                                            <a:latin typeface="Cambria Math" panose="02040503050406030204" pitchFamily="18" charset="0"/>
                                          </a:rPr>
                                        </m:ctrlPr>
                                      </m:sSubPr>
                                      <m:e>
                                        <m:r>
                                          <a:rPr kumimoji="1" lang="en-US" altLang="zh-CN" sz="2400" b="1" i="1">
                                            <a:latin typeface="Cambria Math" panose="02040503050406030204" pitchFamily="18" charset="0"/>
                                          </a:rPr>
                                          <m:t>𝒙𝒅𝒂𝒕𝒂</m:t>
                                        </m:r>
                                      </m:e>
                                      <m:sub>
                                        <m:r>
                                          <a:rPr kumimoji="1" lang="en-US" altLang="zh-CN" sz="2400" b="1" i="1">
                                            <a:latin typeface="Cambria Math" panose="02040503050406030204" pitchFamily="18" charset="0"/>
                                          </a:rPr>
                                          <m:t>𝒊</m:t>
                                        </m:r>
                                      </m:sub>
                                    </m:sSub>
                                  </m:e>
                                </m:d>
                                <m:r>
                                  <a:rPr kumimoji="1" lang="en-US" altLang="zh-CN" sz="2400" b="1" i="1">
                                    <a:latin typeface="Cambria Math" panose="02040503050406030204" pitchFamily="18" charset="0"/>
                                  </a:rPr>
                                  <m:t>−</m:t>
                                </m:r>
                                <m:sSub>
                                  <m:sSubPr>
                                    <m:ctrlPr>
                                      <a:rPr kumimoji="1" lang="en-US" altLang="zh-CN" sz="2400" b="1" i="1">
                                        <a:latin typeface="Cambria Math" panose="02040503050406030204" pitchFamily="18" charset="0"/>
                                      </a:rPr>
                                    </m:ctrlPr>
                                  </m:sSubPr>
                                  <m:e>
                                    <m:r>
                                      <a:rPr kumimoji="1" lang="en-US" altLang="zh-CN" sz="2400" b="1" i="1">
                                        <a:latin typeface="Cambria Math" panose="02040503050406030204" pitchFamily="18" charset="0"/>
                                      </a:rPr>
                                      <m:t>𝒚𝒅𝒂𝒕𝒂</m:t>
                                    </m:r>
                                  </m:e>
                                  <m:sub>
                                    <m:r>
                                      <a:rPr kumimoji="1" lang="en-US" altLang="zh-CN" sz="2400" b="1" i="1">
                                        <a:latin typeface="Cambria Math" panose="02040503050406030204" pitchFamily="18" charset="0"/>
                                      </a:rPr>
                                      <m:t>𝒊</m:t>
                                    </m:r>
                                  </m:sub>
                                </m:sSub>
                              </m:e>
                            </m:d>
                          </m:e>
                          <m:sup>
                            <m:r>
                              <a:rPr kumimoji="1" lang="en-US" altLang="zh-CN" sz="2400" b="1" i="1">
                                <a:latin typeface="Cambria Math" panose="02040503050406030204" pitchFamily="18" charset="0"/>
                              </a:rPr>
                              <m:t>𝟐</m:t>
                            </m:r>
                          </m:sup>
                        </m:sSup>
                      </m:e>
                    </m:nary>
                  </m:oMath>
                </a14:m>
                <a:r>
                  <a:rPr lang="zh-CN" altLang="en-US" sz="2400" dirty="0" smtClean="0"/>
                  <a:t>  </a:t>
                </a:r>
                <a:r>
                  <a:rPr lang="zh-CN" altLang="en-US" sz="2400" dirty="0"/>
                  <a:t>最小</a:t>
                </a:r>
              </a:p>
            </p:txBody>
          </p:sp>
        </mc:Choice>
        <mc:Fallback xmlns="">
          <p:sp>
            <p:nvSpPr>
              <p:cNvPr id="2" name="矩形 1"/>
              <p:cNvSpPr>
                <a:spLocks noRot="1" noChangeAspect="1" noMove="1" noResize="1" noEditPoints="1" noAdjustHandles="1" noChangeArrowheads="1" noChangeShapeType="1" noTextEdit="1"/>
              </p:cNvSpPr>
              <p:nvPr/>
            </p:nvSpPr>
            <p:spPr>
              <a:xfrm>
                <a:off x="2233602" y="5626147"/>
                <a:ext cx="5057795" cy="478144"/>
              </a:xfrm>
              <a:prstGeom prst="rect">
                <a:avLst/>
              </a:prstGeom>
              <a:blipFill rotWithShape="0">
                <a:blip r:embed="rId6"/>
                <a:stretch>
                  <a:fillRect t="-11538" r="-964" b="-24359"/>
                </a:stretch>
              </a:blipFill>
            </p:spPr>
            <p:txBody>
              <a:bodyPr/>
              <a:lstStyle/>
              <a:p>
                <a:r>
                  <a:rPr lang="zh-CN" altLang="en-US">
                    <a:noFill/>
                  </a:rPr>
                  <a:t> </a:t>
                </a:r>
              </a:p>
            </p:txBody>
          </p:sp>
        </mc:Fallback>
      </mc:AlternateContent>
      <p:sp>
        <p:nvSpPr>
          <p:cNvPr id="3" name="文本框 2"/>
          <p:cNvSpPr txBox="1"/>
          <p:nvPr/>
        </p:nvSpPr>
        <p:spPr>
          <a:xfrm>
            <a:off x="5257800" y="214649"/>
            <a:ext cx="3810000" cy="646331"/>
          </a:xfrm>
          <a:prstGeom prst="rect">
            <a:avLst/>
          </a:prstGeom>
          <a:noFill/>
        </p:spPr>
        <p:txBody>
          <a:bodyPr wrap="square" rtlCol="0">
            <a:spAutoFit/>
          </a:bodyPr>
          <a:lstStyle/>
          <a:p>
            <a:r>
              <a:rPr lang="zh-CN" altLang="en-US" dirty="0" smtClean="0"/>
              <a:t>基于</a:t>
            </a:r>
            <a:r>
              <a:rPr lang="en-US" altLang="zh-CN" b="1" dirty="0" err="1" smtClean="0">
                <a:solidFill>
                  <a:srgbClr val="FFC000"/>
                </a:solidFill>
              </a:rPr>
              <a:t>Levenberg</a:t>
            </a:r>
            <a:r>
              <a:rPr lang="en-US" altLang="zh-CN" b="1" dirty="0" smtClean="0">
                <a:solidFill>
                  <a:srgbClr val="FFC000"/>
                </a:solidFill>
              </a:rPr>
              <a:t>–Marquardt</a:t>
            </a:r>
            <a:r>
              <a:rPr lang="zh-CN" altLang="en-US" dirty="0" smtClean="0">
                <a:solidFill>
                  <a:srgbClr val="FFC000"/>
                </a:solidFill>
              </a:rPr>
              <a:t>算法</a:t>
            </a:r>
            <a:r>
              <a:rPr lang="zh-CN" altLang="en-US" dirty="0" smtClean="0"/>
              <a:t>：一种</a:t>
            </a:r>
            <a:r>
              <a:rPr lang="zh-CN" altLang="en-US" dirty="0" smtClean="0">
                <a:solidFill>
                  <a:srgbClr val="FFC000"/>
                </a:solidFill>
              </a:rPr>
              <a:t>梯度法</a:t>
            </a:r>
            <a:r>
              <a:rPr lang="zh-CN" altLang="en-US" dirty="0" smtClean="0"/>
              <a:t>和</a:t>
            </a:r>
            <a:r>
              <a:rPr lang="zh-CN" altLang="en-US" dirty="0" smtClean="0">
                <a:solidFill>
                  <a:srgbClr val="FFC000"/>
                </a:solidFill>
              </a:rPr>
              <a:t>牛顿法</a:t>
            </a:r>
            <a:r>
              <a:rPr lang="zh-CN" altLang="en-US" dirty="0" smtClean="0"/>
              <a:t>的平衡算法</a:t>
            </a:r>
            <a:endParaRPr lang="zh-CN" altLang="en-US" dirty="0"/>
          </a:p>
        </p:txBody>
      </p:sp>
    </p:spTree>
    <p:extLst>
      <p:ext uri="{BB962C8B-B14F-4D97-AF65-F5344CB8AC3E}">
        <p14:creationId xmlns:p14="http://schemas.microsoft.com/office/powerpoint/2010/main" val="37030700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68622"/>
                                        </p:tgtEl>
                                        <p:attrNameLst>
                                          <p:attrName>style.visibility</p:attrName>
                                        </p:attrNameLst>
                                      </p:cBhvr>
                                      <p:to>
                                        <p:strVal val="visible"/>
                                      </p:to>
                                    </p:set>
                                    <p:animEffect transition="in" filter="box(out)">
                                      <p:cBhvr>
                                        <p:cTn id="7" dur="500"/>
                                        <p:tgtEl>
                                          <p:spTgt spid="686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8615"/>
                                        </p:tgtEl>
                                        <p:attrNameLst>
                                          <p:attrName>style.visibility</p:attrName>
                                        </p:attrNameLst>
                                      </p:cBhvr>
                                      <p:to>
                                        <p:strVal val="visible"/>
                                      </p:to>
                                    </p:set>
                                    <p:anim calcmode="lin" valueType="num">
                                      <p:cBhvr additive="base">
                                        <p:cTn id="12" dur="500" fill="hold"/>
                                        <p:tgtEl>
                                          <p:spTgt spid="68615"/>
                                        </p:tgtEl>
                                        <p:attrNameLst>
                                          <p:attrName>ppt_x</p:attrName>
                                        </p:attrNameLst>
                                      </p:cBhvr>
                                      <p:tavLst>
                                        <p:tav tm="0">
                                          <p:val>
                                            <p:strVal val="#ppt_x"/>
                                          </p:val>
                                        </p:tav>
                                        <p:tav tm="100000">
                                          <p:val>
                                            <p:strVal val="#ppt_x"/>
                                          </p:val>
                                        </p:tav>
                                      </p:tavLst>
                                    </p:anim>
                                    <p:anim calcmode="lin" valueType="num">
                                      <p:cBhvr additive="base">
                                        <p:cTn id="13" dur="500" fill="hold"/>
                                        <p:tgtEl>
                                          <p:spTgt spid="686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5" grpId="0" autoUpdateAnimBg="0"/>
      <p:bldP spid="68622"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01" name="Text Box 17"/>
          <p:cNvSpPr txBox="1">
            <a:spLocks noChangeArrowheads="1"/>
          </p:cNvSpPr>
          <p:nvPr/>
        </p:nvSpPr>
        <p:spPr bwMode="auto">
          <a:xfrm>
            <a:off x="20198" y="1623878"/>
            <a:ext cx="91440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indent="-5334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r>
              <a:rPr lang="en-US" altLang="zh-CN" dirty="0">
                <a:solidFill>
                  <a:srgbClr val="000000"/>
                </a:solidFill>
                <a:latin typeface="楷体_GB2312" pitchFamily="49" charset="-122"/>
                <a:ea typeface="楷体_GB2312" pitchFamily="49" charset="-122"/>
              </a:rPr>
              <a:t>   </a:t>
            </a:r>
            <a:r>
              <a:rPr lang="zh-CN" altLang="en-US" b="1" dirty="0">
                <a:latin typeface="楷体_GB2312" pitchFamily="49" charset="-122"/>
                <a:ea typeface="楷体_GB2312" pitchFamily="49" charset="-122"/>
              </a:rPr>
              <a:t>输入格式为</a:t>
            </a:r>
            <a:r>
              <a:rPr lang="en-US" altLang="zh-CN" b="1" dirty="0">
                <a:latin typeface="楷体_GB2312" pitchFamily="49" charset="-122"/>
                <a:ea typeface="楷体_GB2312" pitchFamily="49" charset="-122"/>
              </a:rPr>
              <a:t>:</a:t>
            </a:r>
            <a:endParaRPr lang="en-US" altLang="zh-CN" dirty="0">
              <a:latin typeface="楷体_GB2312" pitchFamily="49" charset="-122"/>
              <a:ea typeface="楷体_GB2312" pitchFamily="49" charset="-122"/>
            </a:endParaRPr>
          </a:p>
          <a:p>
            <a:r>
              <a:rPr lang="en-US" altLang="zh-CN" dirty="0"/>
              <a:t>      (1)   </a:t>
            </a:r>
            <a:r>
              <a:rPr lang="en-US" altLang="zh-CN" dirty="0">
                <a:ea typeface="宋体" panose="02010600030101010101" pitchFamily="2" charset="-122"/>
              </a:rPr>
              <a:t>x = </a:t>
            </a:r>
            <a:r>
              <a:rPr lang="en-US" altLang="zh-CN" dirty="0" err="1">
                <a:solidFill>
                  <a:srgbClr val="FFC000"/>
                </a:solidFill>
                <a:ea typeface="宋体" panose="02010600030101010101" pitchFamily="2" charset="-122"/>
              </a:rPr>
              <a:t>lsqcurvefit</a:t>
            </a:r>
            <a:r>
              <a:rPr lang="en-US" altLang="zh-CN" dirty="0">
                <a:ea typeface="宋体" panose="02010600030101010101" pitchFamily="2" charset="-122"/>
              </a:rPr>
              <a:t> (‘fun’,x0,xdata,ydata)</a:t>
            </a:r>
            <a:r>
              <a:rPr lang="en-US" altLang="zh-CN" dirty="0">
                <a:latin typeface="宋体" panose="02010600030101010101" pitchFamily="2" charset="-122"/>
                <a:ea typeface="宋体" panose="02010600030101010101" pitchFamily="2" charset="-122"/>
              </a:rPr>
              <a:t>;</a:t>
            </a:r>
          </a:p>
          <a:p>
            <a:pPr lvl="2">
              <a:lnSpc>
                <a:spcPct val="150000"/>
              </a:lnSpc>
            </a:pPr>
            <a:r>
              <a:rPr lang="en-US" altLang="zh-CN" dirty="0"/>
              <a:t> (2)  </a:t>
            </a:r>
            <a:r>
              <a:rPr lang="en-US" altLang="zh-CN" dirty="0">
                <a:ea typeface="宋体" panose="02010600030101010101" pitchFamily="2" charset="-122"/>
              </a:rPr>
              <a:t>x =</a:t>
            </a:r>
            <a:r>
              <a:rPr lang="en-US" altLang="zh-CN" dirty="0" err="1">
                <a:solidFill>
                  <a:srgbClr val="FFC000"/>
                </a:solidFill>
                <a:ea typeface="宋体" panose="02010600030101010101" pitchFamily="2" charset="-122"/>
              </a:rPr>
              <a:t>lsqcurvefit</a:t>
            </a:r>
            <a:r>
              <a:rPr lang="en-US" altLang="zh-CN" dirty="0">
                <a:ea typeface="宋体" panose="02010600030101010101" pitchFamily="2" charset="-122"/>
              </a:rPr>
              <a:t> (‘fun’,x0,xdata,ydata,options);</a:t>
            </a:r>
            <a:endParaRPr lang="en-US" altLang="zh-CN" dirty="0">
              <a:latin typeface="宋体" panose="02010600030101010101" pitchFamily="2" charset="-122"/>
              <a:ea typeface="宋体" panose="02010600030101010101" pitchFamily="2" charset="-122"/>
            </a:endParaRPr>
          </a:p>
          <a:p>
            <a:r>
              <a:rPr lang="en-US" altLang="zh-CN" dirty="0"/>
              <a:t>      </a:t>
            </a:r>
            <a:endParaRPr lang="en-US" altLang="zh-CN" dirty="0">
              <a:latin typeface="宋体" panose="02010600030101010101" pitchFamily="2" charset="-122"/>
              <a:ea typeface="宋体" panose="02010600030101010101" pitchFamily="2" charset="-122"/>
            </a:endParaRPr>
          </a:p>
        </p:txBody>
      </p:sp>
      <p:grpSp>
        <p:nvGrpSpPr>
          <p:cNvPr id="93234" name="Group 50"/>
          <p:cNvGrpSpPr>
            <a:grpSpLocks/>
          </p:cNvGrpSpPr>
          <p:nvPr/>
        </p:nvGrpSpPr>
        <p:grpSpPr bwMode="auto">
          <a:xfrm>
            <a:off x="892175" y="3778250"/>
            <a:ext cx="3265488" cy="1803400"/>
            <a:chOff x="528" y="2688"/>
            <a:chExt cx="2057" cy="1136"/>
          </a:xfrm>
        </p:grpSpPr>
        <p:sp>
          <p:nvSpPr>
            <p:cNvPr id="93213" name="Text Box 29"/>
            <p:cNvSpPr txBox="1">
              <a:spLocks noChangeArrowheads="1"/>
            </p:cNvSpPr>
            <p:nvPr/>
          </p:nvSpPr>
          <p:spPr bwMode="auto">
            <a:xfrm>
              <a:off x="528" y="2976"/>
              <a:ext cx="2057" cy="848"/>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5000"/>
                </a:lnSpc>
                <a:spcBef>
                  <a:spcPct val="50000"/>
                </a:spcBef>
              </a:pPr>
              <a:r>
                <a:rPr kumimoji="1" lang="en-US" altLang="zh-CN" sz="2400" b="1" dirty="0">
                  <a:latin typeface="Times New Roman" panose="02020603050405020304" pitchFamily="18" charset="0"/>
                  <a:ea typeface="楷体_GB2312" pitchFamily="49" charset="-122"/>
                </a:rPr>
                <a:t>fun</a:t>
              </a:r>
              <a:r>
                <a:rPr kumimoji="1" lang="zh-CN" altLang="en-US" sz="2400" b="1" dirty="0">
                  <a:latin typeface="Times New Roman" panose="02020603050405020304" pitchFamily="18" charset="0"/>
                  <a:ea typeface="楷体_GB2312" pitchFamily="49" charset="-122"/>
                </a:rPr>
                <a:t>是一个事先建立的定义函数</a:t>
              </a:r>
              <a:r>
                <a:rPr kumimoji="1" lang="en-US" altLang="en-US" sz="2400" b="1" dirty="0">
                  <a:latin typeface="Times New Roman" panose="02020603050405020304" pitchFamily="18" charset="0"/>
                  <a:ea typeface="楷体_GB2312" pitchFamily="49" charset="-122"/>
                </a:rPr>
                <a:t>F(</a:t>
              </a:r>
              <a:r>
                <a:rPr kumimoji="1" lang="en-US" altLang="en-US" sz="2400" b="1" dirty="0" err="1">
                  <a:latin typeface="Times New Roman" panose="02020603050405020304" pitchFamily="18" charset="0"/>
                  <a:ea typeface="楷体_GB2312" pitchFamily="49" charset="-122"/>
                </a:rPr>
                <a:t>x,xdata</a:t>
              </a:r>
              <a:r>
                <a:rPr kumimoji="1" lang="en-US" altLang="en-US" sz="2400" b="1" dirty="0">
                  <a:latin typeface="Times New Roman" panose="02020603050405020304" pitchFamily="18" charset="0"/>
                  <a:ea typeface="楷体_GB2312" pitchFamily="49" charset="-122"/>
                </a:rPr>
                <a:t>)</a:t>
              </a:r>
              <a:r>
                <a:rPr kumimoji="1" lang="en-US" altLang="zh-CN" sz="2400" b="1" dirty="0">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的</a:t>
              </a:r>
              <a:r>
                <a:rPr kumimoji="1" lang="en-US" altLang="zh-CN" sz="2400" b="1" dirty="0">
                  <a:latin typeface="Times New Roman" panose="02020603050405020304" pitchFamily="18" charset="0"/>
                  <a:ea typeface="楷体_GB2312" pitchFamily="49" charset="-122"/>
                </a:rPr>
                <a:t>M-</a:t>
              </a:r>
              <a:r>
                <a:rPr kumimoji="1" lang="zh-CN" altLang="en-US" sz="2400" b="1" dirty="0">
                  <a:latin typeface="Times New Roman" panose="02020603050405020304" pitchFamily="18" charset="0"/>
                  <a:ea typeface="楷体_GB2312" pitchFamily="49" charset="-122"/>
                </a:rPr>
                <a:t>文件</a:t>
              </a:r>
              <a:r>
                <a:rPr kumimoji="1" lang="en-US" altLang="zh-CN" sz="2400" b="1" dirty="0">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自变量为</a:t>
              </a:r>
              <a:r>
                <a:rPr kumimoji="1" lang="en-US" altLang="en-US" sz="2400" b="1" dirty="0">
                  <a:latin typeface="Times New Roman" panose="02020603050405020304" pitchFamily="18" charset="0"/>
                  <a:ea typeface="楷体_GB2312" pitchFamily="49" charset="-122"/>
                </a:rPr>
                <a:t>x</a:t>
              </a:r>
              <a:r>
                <a:rPr kumimoji="1" lang="zh-CN" altLang="en-US" sz="2400" b="1" dirty="0">
                  <a:latin typeface="Times New Roman" panose="02020603050405020304" pitchFamily="18" charset="0"/>
                  <a:ea typeface="楷体_GB2312" pitchFamily="49" charset="-122"/>
                </a:rPr>
                <a:t>和</a:t>
              </a:r>
              <a:r>
                <a:rPr kumimoji="1" lang="en-US" altLang="zh-CN" sz="2400" b="1" dirty="0" err="1">
                  <a:latin typeface="Times New Roman" panose="02020603050405020304" pitchFamily="18" charset="0"/>
                  <a:ea typeface="楷体_GB2312" pitchFamily="49" charset="-122"/>
                </a:rPr>
                <a:t>xdata</a:t>
              </a:r>
              <a:endParaRPr kumimoji="1" lang="en-US" altLang="zh-CN" sz="2400" b="1" dirty="0">
                <a:latin typeface="Times New Roman" panose="02020603050405020304" pitchFamily="18" charset="0"/>
                <a:ea typeface="楷体_GB2312" pitchFamily="49" charset="-122"/>
              </a:endParaRPr>
            </a:p>
          </p:txBody>
        </p:sp>
        <p:sp>
          <p:nvSpPr>
            <p:cNvPr id="93214" name="Line 30"/>
            <p:cNvSpPr>
              <a:spLocks noChangeShapeType="1"/>
            </p:cNvSpPr>
            <p:nvPr/>
          </p:nvSpPr>
          <p:spPr bwMode="auto">
            <a:xfrm flipV="1">
              <a:off x="1824" y="2688"/>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93223" name="Text Box 39"/>
          <p:cNvSpPr txBox="1">
            <a:spLocks noChangeArrowheads="1"/>
          </p:cNvSpPr>
          <p:nvPr/>
        </p:nvSpPr>
        <p:spPr bwMode="auto">
          <a:xfrm>
            <a:off x="381000" y="3328988"/>
            <a:ext cx="7075976"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latin typeface="Times New Roman" panose="02020603050405020304" pitchFamily="18" charset="0"/>
                <a:ea typeface="楷体_GB2312" pitchFamily="49" charset="-122"/>
              </a:rPr>
              <a:t>说明</a:t>
            </a:r>
            <a:r>
              <a:rPr kumimoji="1" lang="zh-CN" altLang="en-US" sz="2400" dirty="0">
                <a:latin typeface="Times New Roman" panose="02020603050405020304" pitchFamily="18" charset="0"/>
              </a:rPr>
              <a:t>：</a:t>
            </a:r>
            <a:r>
              <a:rPr kumimoji="1" lang="en-US" altLang="zh-CN" sz="2400" b="1" dirty="0">
                <a:latin typeface="Times New Roman" panose="02020603050405020304" pitchFamily="18" charset="0"/>
              </a:rPr>
              <a:t>x = </a:t>
            </a:r>
            <a:r>
              <a:rPr kumimoji="1" lang="en-US" altLang="zh-CN" sz="2400" b="1" dirty="0" err="1">
                <a:solidFill>
                  <a:srgbClr val="FFC000"/>
                </a:solidFill>
                <a:latin typeface="Times New Roman" panose="02020603050405020304" pitchFamily="18" charset="0"/>
              </a:rPr>
              <a:t>lsqcurvefit</a:t>
            </a:r>
            <a:r>
              <a:rPr kumimoji="1" lang="en-US" altLang="zh-CN" sz="2400" b="1" dirty="0">
                <a:solidFill>
                  <a:srgbClr val="FFC000"/>
                </a:solidFill>
                <a:latin typeface="Times New Roman" panose="02020603050405020304" pitchFamily="18" charset="0"/>
              </a:rPr>
              <a:t> </a:t>
            </a:r>
            <a:r>
              <a:rPr kumimoji="1" lang="en-US" altLang="zh-CN" sz="2400" b="1" dirty="0">
                <a:latin typeface="Times New Roman" panose="02020603050405020304" pitchFamily="18" charset="0"/>
              </a:rPr>
              <a:t>(‘fun’,x0,xdata,ydata,options);</a:t>
            </a:r>
            <a:endParaRPr kumimoji="1" lang="en-US" altLang="zh-CN" sz="2400" dirty="0">
              <a:latin typeface="Times New Roman" panose="02020603050405020304" pitchFamily="18" charset="0"/>
            </a:endParaRPr>
          </a:p>
        </p:txBody>
      </p:sp>
      <p:grpSp>
        <p:nvGrpSpPr>
          <p:cNvPr id="93228" name="Group 44"/>
          <p:cNvGrpSpPr>
            <a:grpSpLocks/>
          </p:cNvGrpSpPr>
          <p:nvPr/>
        </p:nvGrpSpPr>
        <p:grpSpPr bwMode="auto">
          <a:xfrm>
            <a:off x="4256665" y="3759204"/>
            <a:ext cx="1574800" cy="1381125"/>
            <a:chOff x="2544" y="2832"/>
            <a:chExt cx="992" cy="870"/>
          </a:xfrm>
        </p:grpSpPr>
        <p:sp>
          <p:nvSpPr>
            <p:cNvPr id="93210" name="Text Box 26"/>
            <p:cNvSpPr txBox="1">
              <a:spLocks noChangeArrowheads="1"/>
            </p:cNvSpPr>
            <p:nvPr/>
          </p:nvSpPr>
          <p:spPr bwMode="auto">
            <a:xfrm>
              <a:off x="2642" y="3408"/>
              <a:ext cx="894" cy="294"/>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latin typeface="Times New Roman" panose="02020603050405020304" pitchFamily="18" charset="0"/>
                  <a:ea typeface="楷体_GB2312" pitchFamily="49" charset="-122"/>
                </a:rPr>
                <a:t>迭代初值</a:t>
              </a:r>
            </a:p>
          </p:txBody>
        </p:sp>
        <p:sp>
          <p:nvSpPr>
            <p:cNvPr id="93225" name="Line 41"/>
            <p:cNvSpPr>
              <a:spLocks noChangeShapeType="1"/>
            </p:cNvSpPr>
            <p:nvPr/>
          </p:nvSpPr>
          <p:spPr bwMode="auto">
            <a:xfrm flipH="1" flipV="1">
              <a:off x="2544" y="2832"/>
              <a:ext cx="28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93231" name="Group 47"/>
          <p:cNvGrpSpPr>
            <a:grpSpLocks/>
          </p:cNvGrpSpPr>
          <p:nvPr/>
        </p:nvGrpSpPr>
        <p:grpSpPr bwMode="auto">
          <a:xfrm>
            <a:off x="4914323" y="3778250"/>
            <a:ext cx="3024188" cy="1381125"/>
            <a:chOff x="2880" y="2880"/>
            <a:chExt cx="1905" cy="870"/>
          </a:xfrm>
        </p:grpSpPr>
        <p:sp>
          <p:nvSpPr>
            <p:cNvPr id="93211" name="Text Box 27"/>
            <p:cNvSpPr txBox="1">
              <a:spLocks noChangeArrowheads="1"/>
            </p:cNvSpPr>
            <p:nvPr/>
          </p:nvSpPr>
          <p:spPr bwMode="auto">
            <a:xfrm>
              <a:off x="3698" y="3456"/>
              <a:ext cx="1087" cy="294"/>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latin typeface="Times New Roman" panose="02020603050405020304" pitchFamily="18" charset="0"/>
                  <a:ea typeface="楷体_GB2312" pitchFamily="49" charset="-122"/>
                </a:rPr>
                <a:t>已知数据点</a:t>
              </a:r>
            </a:p>
          </p:txBody>
        </p:sp>
        <p:sp>
          <p:nvSpPr>
            <p:cNvPr id="93217" name="Line 33"/>
            <p:cNvSpPr>
              <a:spLocks noChangeShapeType="1"/>
            </p:cNvSpPr>
            <p:nvPr/>
          </p:nvSpPr>
          <p:spPr bwMode="auto">
            <a:xfrm>
              <a:off x="2880" y="2880"/>
              <a:ext cx="57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93226" name="Line 42"/>
            <p:cNvSpPr>
              <a:spLocks noChangeShapeType="1"/>
            </p:cNvSpPr>
            <p:nvPr/>
          </p:nvSpPr>
          <p:spPr bwMode="auto">
            <a:xfrm flipH="1" flipV="1">
              <a:off x="3264" y="2880"/>
              <a:ext cx="52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93233" name="Group 49"/>
          <p:cNvGrpSpPr>
            <a:grpSpLocks/>
          </p:cNvGrpSpPr>
          <p:nvPr/>
        </p:nvGrpSpPr>
        <p:grpSpPr bwMode="auto">
          <a:xfrm>
            <a:off x="6940406" y="3759204"/>
            <a:ext cx="1941513" cy="865188"/>
            <a:chOff x="4375" y="3319"/>
            <a:chExt cx="1223" cy="545"/>
          </a:xfrm>
        </p:grpSpPr>
        <p:sp>
          <p:nvSpPr>
            <p:cNvPr id="93224" name="Text Box 40"/>
            <p:cNvSpPr txBox="1">
              <a:spLocks noChangeArrowheads="1"/>
            </p:cNvSpPr>
            <p:nvPr/>
          </p:nvSpPr>
          <p:spPr bwMode="auto">
            <a:xfrm>
              <a:off x="4704" y="3408"/>
              <a:ext cx="894" cy="456"/>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pPr>
              <a:r>
                <a:rPr kumimoji="1" lang="zh-CN" altLang="en-US" sz="2400" b="1" dirty="0">
                  <a:latin typeface="Times New Roman" panose="02020603050405020304" pitchFamily="18" charset="0"/>
                  <a:ea typeface="楷体_GB2312" pitchFamily="49" charset="-122"/>
                </a:rPr>
                <a:t>选项见无</a:t>
              </a:r>
            </a:p>
            <a:p>
              <a:pPr algn="l">
                <a:lnSpc>
                  <a:spcPct val="85000"/>
                </a:lnSpc>
              </a:pPr>
              <a:r>
                <a:rPr kumimoji="1" lang="zh-CN" altLang="en-US" sz="2400" b="1" dirty="0">
                  <a:latin typeface="Times New Roman" panose="02020603050405020304" pitchFamily="18" charset="0"/>
                  <a:ea typeface="楷体_GB2312" pitchFamily="49" charset="-122"/>
                </a:rPr>
                <a:t>约束优化</a:t>
              </a:r>
            </a:p>
          </p:txBody>
        </p:sp>
        <p:sp>
          <p:nvSpPr>
            <p:cNvPr id="93232" name="Line 48"/>
            <p:cNvSpPr>
              <a:spLocks noChangeShapeType="1"/>
            </p:cNvSpPr>
            <p:nvPr/>
          </p:nvSpPr>
          <p:spPr bwMode="auto">
            <a:xfrm flipH="1" flipV="1">
              <a:off x="4375" y="3319"/>
              <a:ext cx="329" cy="18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endParaRPr lang="zh-CN" altLang="en-US"/>
            </a:p>
          </p:txBody>
        </p:sp>
      </p:grpSp>
      <p:sp>
        <p:nvSpPr>
          <p:cNvPr id="17"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非线性拟合</a:t>
            </a:r>
            <a:endParaRPr lang="zh-CN" altLang="en-US" sz="2400" dirty="0">
              <a:solidFill>
                <a:srgbClr val="FFC000"/>
              </a:solidFill>
            </a:endParaRPr>
          </a:p>
        </p:txBody>
      </p:sp>
    </p:spTree>
    <p:extLst>
      <p:ext uri="{BB962C8B-B14F-4D97-AF65-F5344CB8AC3E}">
        <p14:creationId xmlns:p14="http://schemas.microsoft.com/office/powerpoint/2010/main" val="66841109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2" fill="hold" grpId="0" nodeType="clickEffect">
                                  <p:stCondLst>
                                    <p:cond delay="0"/>
                                  </p:stCondLst>
                                  <p:childTnLst>
                                    <p:set>
                                      <p:cBhvr>
                                        <p:cTn id="6" dur="1" fill="hold">
                                          <p:stCondLst>
                                            <p:cond delay="0"/>
                                          </p:stCondLst>
                                        </p:cTn>
                                        <p:tgtEl>
                                          <p:spTgt spid="93201"/>
                                        </p:tgtEl>
                                        <p:attrNameLst>
                                          <p:attrName>style.visibility</p:attrName>
                                        </p:attrNameLst>
                                      </p:cBhvr>
                                      <p:to>
                                        <p:strVal val="visible"/>
                                      </p:to>
                                    </p:set>
                                    <p:anim calcmode="lin" valueType="num">
                                      <p:cBhvr additive="base">
                                        <p:cTn id="7" dur="500" fill="hold"/>
                                        <p:tgtEl>
                                          <p:spTgt spid="93201"/>
                                        </p:tgtEl>
                                        <p:attrNameLst>
                                          <p:attrName>ppt_x</p:attrName>
                                        </p:attrNameLst>
                                      </p:cBhvr>
                                      <p:tavLst>
                                        <p:tav tm="0">
                                          <p:val>
                                            <p:strVal val="0-#ppt_w/2"/>
                                          </p:val>
                                        </p:tav>
                                        <p:tav tm="100000">
                                          <p:val>
                                            <p:strVal val="#ppt_x"/>
                                          </p:val>
                                        </p:tav>
                                      </p:tavLst>
                                    </p:anim>
                                    <p:anim calcmode="lin" valueType="num">
                                      <p:cBhvr additive="base">
                                        <p:cTn id="8" dur="500" fill="hold"/>
                                        <p:tgtEl>
                                          <p:spTgt spid="9320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93223"/>
                                        </p:tgtEl>
                                        <p:attrNameLst>
                                          <p:attrName>style.visibility</p:attrName>
                                        </p:attrNameLst>
                                      </p:cBhvr>
                                      <p:to>
                                        <p:strVal val="visible"/>
                                      </p:to>
                                    </p:set>
                                    <p:anim calcmode="lin" valueType="num">
                                      <p:cBhvr additive="base">
                                        <p:cTn id="13" dur="500" fill="hold"/>
                                        <p:tgtEl>
                                          <p:spTgt spid="93223"/>
                                        </p:tgtEl>
                                        <p:attrNameLst>
                                          <p:attrName>ppt_x</p:attrName>
                                        </p:attrNameLst>
                                      </p:cBhvr>
                                      <p:tavLst>
                                        <p:tav tm="0">
                                          <p:val>
                                            <p:strVal val="1+#ppt_w/2"/>
                                          </p:val>
                                        </p:tav>
                                        <p:tav tm="100000">
                                          <p:val>
                                            <p:strVal val="#ppt_x"/>
                                          </p:val>
                                        </p:tav>
                                      </p:tavLst>
                                    </p:anim>
                                    <p:anim calcmode="lin" valueType="num">
                                      <p:cBhvr additive="base">
                                        <p:cTn id="14" dur="500" fill="hold"/>
                                        <p:tgtEl>
                                          <p:spTgt spid="9322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93234"/>
                                        </p:tgtEl>
                                        <p:attrNameLst>
                                          <p:attrName>style.visibility</p:attrName>
                                        </p:attrNameLst>
                                      </p:cBhvr>
                                      <p:to>
                                        <p:strVal val="visible"/>
                                      </p:to>
                                    </p:set>
                                    <p:anim calcmode="lin" valueType="num">
                                      <p:cBhvr additive="base">
                                        <p:cTn id="19" dur="500" fill="hold"/>
                                        <p:tgtEl>
                                          <p:spTgt spid="93234"/>
                                        </p:tgtEl>
                                        <p:attrNameLst>
                                          <p:attrName>ppt_x</p:attrName>
                                        </p:attrNameLst>
                                      </p:cBhvr>
                                      <p:tavLst>
                                        <p:tav tm="0">
                                          <p:val>
                                            <p:strVal val="0-#ppt_w/2"/>
                                          </p:val>
                                        </p:tav>
                                        <p:tav tm="100000">
                                          <p:val>
                                            <p:strVal val="#ppt_x"/>
                                          </p:val>
                                        </p:tav>
                                      </p:tavLst>
                                    </p:anim>
                                    <p:anim calcmode="lin" valueType="num">
                                      <p:cBhvr additive="base">
                                        <p:cTn id="20" dur="500" fill="hold"/>
                                        <p:tgtEl>
                                          <p:spTgt spid="93234"/>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93228"/>
                                        </p:tgtEl>
                                        <p:attrNameLst>
                                          <p:attrName>style.visibility</p:attrName>
                                        </p:attrNameLst>
                                      </p:cBhvr>
                                      <p:to>
                                        <p:strVal val="visible"/>
                                      </p:to>
                                    </p:set>
                                    <p:anim calcmode="lin" valueType="num">
                                      <p:cBhvr additive="base">
                                        <p:cTn id="25" dur="500" fill="hold"/>
                                        <p:tgtEl>
                                          <p:spTgt spid="93228"/>
                                        </p:tgtEl>
                                        <p:attrNameLst>
                                          <p:attrName>ppt_x</p:attrName>
                                        </p:attrNameLst>
                                      </p:cBhvr>
                                      <p:tavLst>
                                        <p:tav tm="0">
                                          <p:val>
                                            <p:strVal val="0-#ppt_w/2"/>
                                          </p:val>
                                        </p:tav>
                                        <p:tav tm="100000">
                                          <p:val>
                                            <p:strVal val="#ppt_x"/>
                                          </p:val>
                                        </p:tav>
                                      </p:tavLst>
                                    </p:anim>
                                    <p:anim calcmode="lin" valueType="num">
                                      <p:cBhvr additive="base">
                                        <p:cTn id="26" dur="500" fill="hold"/>
                                        <p:tgtEl>
                                          <p:spTgt spid="93228"/>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nodeType="clickEffect">
                                  <p:stCondLst>
                                    <p:cond delay="0"/>
                                  </p:stCondLst>
                                  <p:childTnLst>
                                    <p:set>
                                      <p:cBhvr>
                                        <p:cTn id="30" dur="1" fill="hold">
                                          <p:stCondLst>
                                            <p:cond delay="0"/>
                                          </p:stCondLst>
                                        </p:cTn>
                                        <p:tgtEl>
                                          <p:spTgt spid="93231"/>
                                        </p:tgtEl>
                                        <p:attrNameLst>
                                          <p:attrName>style.visibility</p:attrName>
                                        </p:attrNameLst>
                                      </p:cBhvr>
                                      <p:to>
                                        <p:strVal val="visible"/>
                                      </p:to>
                                    </p:set>
                                    <p:anim calcmode="lin" valueType="num">
                                      <p:cBhvr additive="base">
                                        <p:cTn id="31" dur="500" fill="hold"/>
                                        <p:tgtEl>
                                          <p:spTgt spid="93231"/>
                                        </p:tgtEl>
                                        <p:attrNameLst>
                                          <p:attrName>ppt_x</p:attrName>
                                        </p:attrNameLst>
                                      </p:cBhvr>
                                      <p:tavLst>
                                        <p:tav tm="0">
                                          <p:val>
                                            <p:strVal val="1+#ppt_w/2"/>
                                          </p:val>
                                        </p:tav>
                                        <p:tav tm="100000">
                                          <p:val>
                                            <p:strVal val="#ppt_x"/>
                                          </p:val>
                                        </p:tav>
                                      </p:tavLst>
                                    </p:anim>
                                    <p:anim calcmode="lin" valueType="num">
                                      <p:cBhvr additive="base">
                                        <p:cTn id="32" dur="500" fill="hold"/>
                                        <p:tgtEl>
                                          <p:spTgt spid="93231"/>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nodeType="clickEffect">
                                  <p:stCondLst>
                                    <p:cond delay="0"/>
                                  </p:stCondLst>
                                  <p:childTnLst>
                                    <p:set>
                                      <p:cBhvr>
                                        <p:cTn id="36" dur="1" fill="hold">
                                          <p:stCondLst>
                                            <p:cond delay="0"/>
                                          </p:stCondLst>
                                        </p:cTn>
                                        <p:tgtEl>
                                          <p:spTgt spid="93233"/>
                                        </p:tgtEl>
                                        <p:attrNameLst>
                                          <p:attrName>style.visibility</p:attrName>
                                        </p:attrNameLst>
                                      </p:cBhvr>
                                      <p:to>
                                        <p:strVal val="visible"/>
                                      </p:to>
                                    </p:set>
                                    <p:anim calcmode="lin" valueType="num">
                                      <p:cBhvr additive="base">
                                        <p:cTn id="37" dur="500" fill="hold"/>
                                        <p:tgtEl>
                                          <p:spTgt spid="93233"/>
                                        </p:tgtEl>
                                        <p:attrNameLst>
                                          <p:attrName>ppt_x</p:attrName>
                                        </p:attrNameLst>
                                      </p:cBhvr>
                                      <p:tavLst>
                                        <p:tav tm="0">
                                          <p:val>
                                            <p:strVal val="1+#ppt_w/2"/>
                                          </p:val>
                                        </p:tav>
                                        <p:tav tm="100000">
                                          <p:val>
                                            <p:strVal val="#ppt_x"/>
                                          </p:val>
                                        </p:tav>
                                      </p:tavLst>
                                    </p:anim>
                                    <p:anim calcmode="lin" valueType="num">
                                      <p:cBhvr additive="base">
                                        <p:cTn id="38" dur="500" fill="hold"/>
                                        <p:tgtEl>
                                          <p:spTgt spid="932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01" grpId="0" autoUpdateAnimBg="0"/>
      <p:bldP spid="9322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6" name="Object 4"/>
          <p:cNvGraphicFramePr>
            <a:graphicFrameLocks noChangeAspect="1"/>
          </p:cNvGraphicFramePr>
          <p:nvPr/>
        </p:nvGraphicFramePr>
        <p:xfrm>
          <a:off x="4521200" y="3333750"/>
          <a:ext cx="100013" cy="190500"/>
        </p:xfrm>
        <a:graphic>
          <a:graphicData uri="http://schemas.openxmlformats.org/presentationml/2006/ole">
            <mc:AlternateContent xmlns:mc="http://schemas.openxmlformats.org/markup-compatibility/2006">
              <mc:Choice xmlns:v="urn:schemas-microsoft-com:vml" Requires="v">
                <p:oleObj spid="_x0000_s30761" name="公式" r:id="rId3" imgW="101520" imgH="190440" progId="Equation.3">
                  <p:embed/>
                </p:oleObj>
              </mc:Choice>
              <mc:Fallback>
                <p:oleObj name="公式" r:id="rId3" imgW="1015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200" y="3333750"/>
                        <a:ext cx="1000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Object 5"/>
          <p:cNvGraphicFramePr>
            <a:graphicFrameLocks noChangeAspect="1"/>
          </p:cNvGraphicFramePr>
          <p:nvPr/>
        </p:nvGraphicFramePr>
        <p:xfrm>
          <a:off x="4521200" y="3333750"/>
          <a:ext cx="100013" cy="190500"/>
        </p:xfrm>
        <a:graphic>
          <a:graphicData uri="http://schemas.openxmlformats.org/presentationml/2006/ole">
            <mc:AlternateContent xmlns:mc="http://schemas.openxmlformats.org/markup-compatibility/2006">
              <mc:Choice xmlns:v="urn:schemas-microsoft-com:vml" Requires="v">
                <p:oleObj spid="_x0000_s30762" name="公式" r:id="rId5" imgW="101520" imgH="190440" progId="Equation.3">
                  <p:embed/>
                </p:oleObj>
              </mc:Choice>
              <mc:Fallback>
                <p:oleObj name="公式" r:id="rId5" imgW="1015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200" y="3333750"/>
                        <a:ext cx="1000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9" name="Object 7"/>
          <p:cNvGraphicFramePr>
            <a:graphicFrameLocks noChangeAspect="1"/>
          </p:cNvGraphicFramePr>
          <p:nvPr/>
        </p:nvGraphicFramePr>
        <p:xfrm>
          <a:off x="4521200" y="3333750"/>
          <a:ext cx="100013" cy="190500"/>
        </p:xfrm>
        <a:graphic>
          <a:graphicData uri="http://schemas.openxmlformats.org/presentationml/2006/ole">
            <mc:AlternateContent xmlns:mc="http://schemas.openxmlformats.org/markup-compatibility/2006">
              <mc:Choice xmlns:v="urn:schemas-microsoft-com:vml" Requires="v">
                <p:oleObj spid="_x0000_s30763" name="公式" r:id="rId6" imgW="101520" imgH="190440" progId="Equation.3">
                  <p:embed/>
                </p:oleObj>
              </mc:Choice>
              <mc:Fallback>
                <p:oleObj name="公式" r:id="rId6" imgW="1015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200" y="3333750"/>
                        <a:ext cx="1000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40" name="Object 8"/>
          <p:cNvGraphicFramePr>
            <a:graphicFrameLocks noChangeAspect="1"/>
          </p:cNvGraphicFramePr>
          <p:nvPr/>
        </p:nvGraphicFramePr>
        <p:xfrm>
          <a:off x="4521200" y="3333750"/>
          <a:ext cx="100013" cy="190500"/>
        </p:xfrm>
        <a:graphic>
          <a:graphicData uri="http://schemas.openxmlformats.org/presentationml/2006/ole">
            <mc:AlternateContent xmlns:mc="http://schemas.openxmlformats.org/markup-compatibility/2006">
              <mc:Choice xmlns:v="urn:schemas-microsoft-com:vml" Requires="v">
                <p:oleObj spid="_x0000_s30764" name="公式" r:id="rId7" imgW="101520" imgH="190440" progId="Equation.3">
                  <p:embed/>
                </p:oleObj>
              </mc:Choice>
              <mc:Fallback>
                <p:oleObj name="公式" r:id="rId7" imgW="101520" imgH="19044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200" y="3333750"/>
                        <a:ext cx="100013" cy="19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69638" name="Text Box 6"/>
              <p:cNvSpPr txBox="1">
                <a:spLocks noChangeArrowheads="1"/>
              </p:cNvSpPr>
              <p:nvPr/>
            </p:nvSpPr>
            <p:spPr bwMode="auto">
              <a:xfrm>
                <a:off x="536575" y="2743200"/>
                <a:ext cx="8458200" cy="268515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just"/>
                <a:r>
                  <a:rPr kumimoji="1" lang="en-US" altLang="zh-CN" sz="2400" b="1" dirty="0" smtClean="0">
                    <a:solidFill>
                      <a:srgbClr val="FFC000"/>
                    </a:solidFill>
                    <a:latin typeface="Times New Roman" panose="02020603050405020304" pitchFamily="18" charset="0"/>
                    <a:ea typeface="楷体_GB2312" pitchFamily="49" charset="-122"/>
                  </a:rPr>
                  <a:t>        </a:t>
                </a:r>
                <a:r>
                  <a:rPr kumimoji="1" lang="en-US" altLang="zh-CN" sz="2400" b="1" dirty="0" err="1">
                    <a:solidFill>
                      <a:srgbClr val="FFC000"/>
                    </a:solidFill>
                    <a:latin typeface="Times New Roman" panose="02020603050405020304" pitchFamily="18" charset="0"/>
                    <a:ea typeface="楷体_GB2312" pitchFamily="49" charset="-122"/>
                  </a:rPr>
                  <a:t>lsqnonlin</a:t>
                </a:r>
                <a:r>
                  <a:rPr kumimoji="1" lang="zh-CN" altLang="en-US" sz="2400" b="1" dirty="0">
                    <a:latin typeface="Times New Roman" panose="02020603050405020304" pitchFamily="18" charset="0"/>
                    <a:ea typeface="楷体_GB2312" pitchFamily="49" charset="-122"/>
                  </a:rPr>
                  <a:t>用以求含参量</a:t>
                </a:r>
                <a:r>
                  <a:rPr kumimoji="1" lang="en-US" altLang="zh-CN" sz="2400" b="1" dirty="0">
                    <a:solidFill>
                      <a:srgbClr val="FFC000"/>
                    </a:solidFill>
                    <a:latin typeface="Times New Roman" panose="02020603050405020304" pitchFamily="18" charset="0"/>
                    <a:ea typeface="楷体_GB2312" pitchFamily="49" charset="-122"/>
                  </a:rPr>
                  <a:t>x</a:t>
                </a:r>
                <a:r>
                  <a:rPr kumimoji="1" lang="zh-CN" altLang="en-US" sz="2400" b="1" dirty="0">
                    <a:latin typeface="Times New Roman" panose="02020603050405020304" pitchFamily="18" charset="0"/>
                    <a:ea typeface="楷体_GB2312" pitchFamily="49" charset="-122"/>
                  </a:rPr>
                  <a:t>（向量）的向量值函数</a:t>
                </a:r>
              </a:p>
              <a:p>
                <a:pPr algn="just">
                  <a:lnSpc>
                    <a:spcPct val="150000"/>
                  </a:lnSpc>
                </a:pPr>
                <a:r>
                  <a:rPr kumimoji="1" lang="zh-CN" altLang="en-US" sz="2400" b="1" i="1" dirty="0">
                    <a:solidFill>
                      <a:srgbClr val="FFC000"/>
                    </a:solidFill>
                    <a:latin typeface="Times New Roman" panose="02020603050405020304" pitchFamily="18" charset="0"/>
                    <a:ea typeface="楷体_GB2312" pitchFamily="49" charset="-122"/>
                  </a:rPr>
                  <a:t>     </a:t>
                </a:r>
                <a:r>
                  <a:rPr kumimoji="1" lang="en-US" altLang="zh-CN" sz="2400" b="1" dirty="0">
                    <a:solidFill>
                      <a:srgbClr val="FFC000"/>
                    </a:solidFill>
                    <a:latin typeface="Times New Roman" panose="02020603050405020304" pitchFamily="18" charset="0"/>
                    <a:ea typeface="楷体_GB2312" pitchFamily="49" charset="-122"/>
                  </a:rPr>
                  <a:t>f(x)=(f</a:t>
                </a:r>
                <a:r>
                  <a:rPr kumimoji="1" lang="en-US" altLang="zh-CN" sz="2400" b="1" baseline="-25000" dirty="0">
                    <a:solidFill>
                      <a:srgbClr val="FFC000"/>
                    </a:solidFill>
                    <a:latin typeface="Times New Roman" panose="02020603050405020304" pitchFamily="18" charset="0"/>
                    <a:ea typeface="楷体_GB2312" pitchFamily="49" charset="-122"/>
                  </a:rPr>
                  <a:t>1</a:t>
                </a:r>
                <a:r>
                  <a:rPr kumimoji="1" lang="en-US" altLang="zh-CN" sz="2400" b="1" dirty="0">
                    <a:solidFill>
                      <a:srgbClr val="FFC000"/>
                    </a:solidFill>
                    <a:latin typeface="Times New Roman" panose="02020603050405020304" pitchFamily="18" charset="0"/>
                    <a:ea typeface="楷体_GB2312" pitchFamily="49" charset="-122"/>
                  </a:rPr>
                  <a:t>(x),f</a:t>
                </a:r>
                <a:r>
                  <a:rPr kumimoji="1" lang="en-US" altLang="zh-CN" sz="2400" b="1" baseline="-25000" dirty="0">
                    <a:solidFill>
                      <a:srgbClr val="FFC000"/>
                    </a:solidFill>
                    <a:latin typeface="Times New Roman" panose="02020603050405020304" pitchFamily="18" charset="0"/>
                    <a:ea typeface="楷体_GB2312" pitchFamily="49" charset="-122"/>
                  </a:rPr>
                  <a:t>2</a:t>
                </a:r>
                <a:r>
                  <a:rPr kumimoji="1" lang="en-US" altLang="zh-CN" sz="2400" b="1" dirty="0">
                    <a:solidFill>
                      <a:srgbClr val="FFC000"/>
                    </a:solidFill>
                    <a:latin typeface="Times New Roman" panose="02020603050405020304" pitchFamily="18" charset="0"/>
                    <a:ea typeface="楷体_GB2312" pitchFamily="49" charset="-122"/>
                  </a:rPr>
                  <a:t>(x),…,</a:t>
                </a:r>
                <a:r>
                  <a:rPr kumimoji="1" lang="en-US" altLang="zh-CN" sz="2400" b="1" dirty="0" err="1">
                    <a:solidFill>
                      <a:srgbClr val="FFC000"/>
                    </a:solidFill>
                    <a:latin typeface="Times New Roman" panose="02020603050405020304" pitchFamily="18" charset="0"/>
                    <a:ea typeface="楷体_GB2312" pitchFamily="49" charset="-122"/>
                  </a:rPr>
                  <a:t>f</a:t>
                </a:r>
                <a:r>
                  <a:rPr kumimoji="1" lang="en-US" altLang="zh-CN" sz="2400" b="1" baseline="-25000" dirty="0" err="1">
                    <a:solidFill>
                      <a:srgbClr val="FFC000"/>
                    </a:solidFill>
                    <a:latin typeface="Times New Roman" panose="02020603050405020304" pitchFamily="18" charset="0"/>
                    <a:ea typeface="楷体_GB2312" pitchFamily="49" charset="-122"/>
                  </a:rPr>
                  <a:t>n</a:t>
                </a:r>
                <a:r>
                  <a:rPr kumimoji="1" lang="en-US" altLang="zh-CN" sz="2400" b="1" dirty="0">
                    <a:solidFill>
                      <a:srgbClr val="FFC000"/>
                    </a:solidFill>
                    <a:latin typeface="Times New Roman" panose="02020603050405020304" pitchFamily="18" charset="0"/>
                    <a:ea typeface="楷体_GB2312" pitchFamily="49" charset="-122"/>
                  </a:rPr>
                  <a:t>(x))</a:t>
                </a:r>
                <a:r>
                  <a:rPr kumimoji="1" lang="en-US" altLang="zh-CN" sz="2400" b="1" baseline="30000" dirty="0">
                    <a:solidFill>
                      <a:srgbClr val="FFC000"/>
                    </a:solidFill>
                    <a:latin typeface="Times New Roman" panose="02020603050405020304" pitchFamily="18" charset="0"/>
                    <a:ea typeface="楷体_GB2312" pitchFamily="49" charset="-122"/>
                  </a:rPr>
                  <a:t>T</a:t>
                </a:r>
                <a:r>
                  <a:rPr kumimoji="1" lang="en-US" altLang="zh-CN" sz="2400" b="1" i="1" baseline="30000" dirty="0">
                    <a:solidFill>
                      <a:srgbClr val="FFC000"/>
                    </a:solidFill>
                    <a:latin typeface="Times New Roman" panose="02020603050405020304" pitchFamily="18" charset="0"/>
                    <a:ea typeface="楷体_GB2312" pitchFamily="49" charset="-122"/>
                  </a:rPr>
                  <a:t>  </a:t>
                </a:r>
                <a:r>
                  <a:rPr kumimoji="1" lang="en-US" altLang="zh-CN" sz="2400" b="1" i="1" dirty="0">
                    <a:solidFill>
                      <a:srgbClr val="FFC000"/>
                    </a:solidFill>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中的参量</a:t>
                </a:r>
                <a:r>
                  <a:rPr kumimoji="1" lang="en-US" altLang="zh-CN" sz="2400" b="1" dirty="0">
                    <a:solidFill>
                      <a:srgbClr val="FFC000"/>
                    </a:solidFill>
                    <a:latin typeface="Times New Roman" panose="02020603050405020304" pitchFamily="18" charset="0"/>
                    <a:ea typeface="楷体_GB2312" pitchFamily="49" charset="-122"/>
                  </a:rPr>
                  <a:t>x</a:t>
                </a:r>
                <a:r>
                  <a:rPr kumimoji="1" lang="zh-CN" altLang="en-US" sz="2400" b="1" dirty="0">
                    <a:latin typeface="Times New Roman" panose="02020603050405020304" pitchFamily="18" charset="0"/>
                    <a:ea typeface="楷体_GB2312" pitchFamily="49" charset="-122"/>
                  </a:rPr>
                  <a:t>，</a:t>
                </a:r>
                <a:r>
                  <a:rPr kumimoji="1" lang="zh-CN" altLang="en-US" sz="2400" b="1" dirty="0" smtClean="0">
                    <a:latin typeface="Times New Roman" panose="02020603050405020304" pitchFamily="18" charset="0"/>
                    <a:ea typeface="楷体_GB2312" pitchFamily="49" charset="-122"/>
                  </a:rPr>
                  <a:t>使得</a:t>
                </a:r>
                <a:endParaRPr kumimoji="1" lang="en-US" altLang="zh-CN" sz="2400" b="1" dirty="0" smtClean="0">
                  <a:latin typeface="Times New Roman" panose="02020603050405020304" pitchFamily="18" charset="0"/>
                  <a:ea typeface="楷体_GB2312" pitchFamily="49" charset="-122"/>
                </a:endParaRPr>
              </a:p>
              <a:p>
                <a:pPr algn="ctr">
                  <a:lnSpc>
                    <a:spcPct val="150000"/>
                  </a:lnSpc>
                </a:pPr>
                <a14:m>
                  <m:oMath xmlns:m="http://schemas.openxmlformats.org/officeDocument/2006/math">
                    <m:sSubSup>
                      <m:sSubSupPr>
                        <m:ctrlPr>
                          <a:rPr kumimoji="1" lang="en-US" altLang="zh-CN" sz="2400" i="1" smtClean="0">
                            <a:solidFill>
                              <a:srgbClr val="FFC000"/>
                            </a:solidFill>
                            <a:latin typeface="Cambria Math" panose="02040503050406030204" pitchFamily="18" charset="0"/>
                            <a:ea typeface="楷体_GB2312" pitchFamily="49" charset="-122"/>
                          </a:rPr>
                        </m:ctrlPr>
                      </m:sSubSupPr>
                      <m:e>
                        <m:r>
                          <a:rPr kumimoji="1" lang="en-US" altLang="zh-CN" sz="2400" b="0" i="1" smtClean="0">
                            <a:solidFill>
                              <a:srgbClr val="FFC000"/>
                            </a:solidFill>
                            <a:latin typeface="Cambria Math" panose="02040503050406030204" pitchFamily="18" charset="0"/>
                            <a:ea typeface="楷体_GB2312" pitchFamily="49" charset="-122"/>
                          </a:rPr>
                          <m:t>𝑓</m:t>
                        </m:r>
                      </m:e>
                      <m:sub>
                        <m:r>
                          <a:rPr kumimoji="1" lang="en-US" altLang="zh-CN" sz="2400" b="0" i="1" smtClean="0">
                            <a:solidFill>
                              <a:srgbClr val="FFC000"/>
                            </a:solidFill>
                            <a:latin typeface="Cambria Math" panose="02040503050406030204" pitchFamily="18" charset="0"/>
                            <a:ea typeface="楷体_GB2312" pitchFamily="49" charset="-122"/>
                          </a:rPr>
                          <m:t>1</m:t>
                        </m:r>
                      </m:sub>
                      <m:sup>
                        <m:r>
                          <a:rPr kumimoji="1" lang="en-US" altLang="zh-CN" sz="2400" b="0" i="1" smtClean="0">
                            <a:solidFill>
                              <a:srgbClr val="FFC000"/>
                            </a:solidFill>
                            <a:latin typeface="Cambria Math" panose="02040503050406030204" pitchFamily="18" charset="0"/>
                            <a:ea typeface="楷体_GB2312" pitchFamily="49" charset="-122"/>
                          </a:rPr>
                          <m:t>2</m:t>
                        </m:r>
                      </m:sup>
                    </m:sSubSup>
                    <m:d>
                      <m:dPr>
                        <m:ctrlPr>
                          <a:rPr kumimoji="1" lang="en-US" altLang="zh-CN" sz="2400" b="0" i="1" smtClean="0">
                            <a:solidFill>
                              <a:srgbClr val="FFC000"/>
                            </a:solidFill>
                            <a:latin typeface="Cambria Math" panose="02040503050406030204" pitchFamily="18" charset="0"/>
                            <a:ea typeface="楷体_GB2312" pitchFamily="49" charset="-122"/>
                          </a:rPr>
                        </m:ctrlPr>
                      </m:dPr>
                      <m:e>
                        <m:r>
                          <a:rPr kumimoji="1" lang="en-US" altLang="zh-CN" sz="2400" b="0" i="1" smtClean="0">
                            <a:solidFill>
                              <a:srgbClr val="FFC000"/>
                            </a:solidFill>
                            <a:latin typeface="Cambria Math" panose="02040503050406030204" pitchFamily="18" charset="0"/>
                            <a:ea typeface="楷体_GB2312" pitchFamily="49" charset="-122"/>
                          </a:rPr>
                          <m:t>𝑥</m:t>
                        </m:r>
                      </m:e>
                    </m:d>
                    <m:r>
                      <a:rPr kumimoji="1" lang="en-US" altLang="zh-CN" sz="2400" b="0" i="1" smtClean="0">
                        <a:solidFill>
                          <a:srgbClr val="FFC000"/>
                        </a:solidFill>
                        <a:latin typeface="Cambria Math" panose="02040503050406030204" pitchFamily="18" charset="0"/>
                        <a:ea typeface="楷体_GB2312" pitchFamily="49" charset="-122"/>
                      </a:rPr>
                      <m:t>+</m:t>
                    </m:r>
                    <m:sSubSup>
                      <m:sSubSupPr>
                        <m:ctrlPr>
                          <a:rPr kumimoji="1" lang="en-US" altLang="zh-CN" sz="2400" i="1">
                            <a:solidFill>
                              <a:srgbClr val="FFC000"/>
                            </a:solidFill>
                            <a:latin typeface="Cambria Math" panose="02040503050406030204" pitchFamily="18" charset="0"/>
                            <a:ea typeface="楷体_GB2312" pitchFamily="49" charset="-122"/>
                          </a:rPr>
                        </m:ctrlPr>
                      </m:sSubSupPr>
                      <m:e>
                        <m:r>
                          <a:rPr kumimoji="1" lang="en-US" altLang="zh-CN" sz="2400" i="1">
                            <a:solidFill>
                              <a:srgbClr val="FFC000"/>
                            </a:solidFill>
                            <a:latin typeface="Cambria Math" panose="02040503050406030204" pitchFamily="18" charset="0"/>
                            <a:ea typeface="楷体_GB2312" pitchFamily="49" charset="-122"/>
                          </a:rPr>
                          <m:t>𝑓</m:t>
                        </m:r>
                      </m:e>
                      <m:sub>
                        <m:r>
                          <a:rPr kumimoji="1" lang="en-US" altLang="zh-CN" sz="2400" b="0" i="1" smtClean="0">
                            <a:solidFill>
                              <a:srgbClr val="FFC000"/>
                            </a:solidFill>
                            <a:latin typeface="Cambria Math" panose="02040503050406030204" pitchFamily="18" charset="0"/>
                            <a:ea typeface="楷体_GB2312" pitchFamily="49" charset="-122"/>
                          </a:rPr>
                          <m:t>2</m:t>
                        </m:r>
                      </m:sub>
                      <m:sup>
                        <m:r>
                          <a:rPr kumimoji="1" lang="en-US" altLang="zh-CN" sz="2400" i="1">
                            <a:solidFill>
                              <a:srgbClr val="FFC000"/>
                            </a:solidFill>
                            <a:latin typeface="Cambria Math" panose="02040503050406030204" pitchFamily="18" charset="0"/>
                            <a:ea typeface="楷体_GB2312" pitchFamily="49" charset="-122"/>
                          </a:rPr>
                          <m:t>2</m:t>
                        </m:r>
                      </m:sup>
                    </m:sSubSup>
                    <m:d>
                      <m:dPr>
                        <m:ctrlPr>
                          <a:rPr kumimoji="1" lang="en-US" altLang="zh-CN" sz="2400" i="1">
                            <a:solidFill>
                              <a:srgbClr val="FFC000"/>
                            </a:solidFill>
                            <a:latin typeface="Cambria Math" panose="02040503050406030204" pitchFamily="18" charset="0"/>
                            <a:ea typeface="楷体_GB2312" pitchFamily="49" charset="-122"/>
                          </a:rPr>
                        </m:ctrlPr>
                      </m:dPr>
                      <m:e>
                        <m:r>
                          <a:rPr kumimoji="1" lang="en-US" altLang="zh-CN" sz="2400" i="1">
                            <a:solidFill>
                              <a:srgbClr val="FFC000"/>
                            </a:solidFill>
                            <a:latin typeface="Cambria Math" panose="02040503050406030204" pitchFamily="18" charset="0"/>
                            <a:ea typeface="楷体_GB2312" pitchFamily="49" charset="-122"/>
                          </a:rPr>
                          <m:t>𝑥</m:t>
                        </m:r>
                      </m:e>
                    </m:d>
                    <m:r>
                      <a:rPr kumimoji="1" lang="en-US" altLang="zh-CN" sz="2400" b="0" i="1" smtClean="0">
                        <a:solidFill>
                          <a:srgbClr val="FFC000"/>
                        </a:solidFill>
                        <a:latin typeface="Cambria Math" panose="02040503050406030204" pitchFamily="18" charset="0"/>
                        <a:ea typeface="楷体_GB2312" pitchFamily="49" charset="-122"/>
                      </a:rPr>
                      <m:t>+</m:t>
                    </m:r>
                    <m:r>
                      <a:rPr kumimoji="1" lang="en-US" altLang="zh-CN" sz="2400" b="0" i="1" smtClean="0">
                        <a:solidFill>
                          <a:srgbClr val="FFC000"/>
                        </a:solidFill>
                        <a:latin typeface="Cambria Math" panose="02040503050406030204" pitchFamily="18" charset="0"/>
                        <a:ea typeface="Cambria Math" panose="02040503050406030204" pitchFamily="18" charset="0"/>
                      </a:rPr>
                      <m:t>⋯</m:t>
                    </m:r>
                    <m:sSubSup>
                      <m:sSubSupPr>
                        <m:ctrlPr>
                          <a:rPr kumimoji="1" lang="en-US" altLang="zh-CN" sz="2400" i="1">
                            <a:solidFill>
                              <a:srgbClr val="FFC000"/>
                            </a:solidFill>
                            <a:latin typeface="Cambria Math" panose="02040503050406030204" pitchFamily="18" charset="0"/>
                            <a:ea typeface="楷体_GB2312" pitchFamily="49" charset="-122"/>
                          </a:rPr>
                        </m:ctrlPr>
                      </m:sSubSupPr>
                      <m:e>
                        <m:r>
                          <a:rPr kumimoji="1" lang="en-US" altLang="zh-CN" sz="2400" i="1">
                            <a:solidFill>
                              <a:srgbClr val="FFC000"/>
                            </a:solidFill>
                            <a:latin typeface="Cambria Math" panose="02040503050406030204" pitchFamily="18" charset="0"/>
                            <a:ea typeface="楷体_GB2312" pitchFamily="49" charset="-122"/>
                          </a:rPr>
                          <m:t>𝑓</m:t>
                        </m:r>
                      </m:e>
                      <m:sub>
                        <m:r>
                          <a:rPr kumimoji="1" lang="en-US" altLang="zh-CN" sz="2400" b="0" i="1" smtClean="0">
                            <a:solidFill>
                              <a:srgbClr val="FFC000"/>
                            </a:solidFill>
                            <a:latin typeface="Cambria Math" panose="02040503050406030204" pitchFamily="18" charset="0"/>
                            <a:ea typeface="楷体_GB2312" pitchFamily="49" charset="-122"/>
                          </a:rPr>
                          <m:t>𝑛</m:t>
                        </m:r>
                      </m:sub>
                      <m:sup>
                        <m:r>
                          <a:rPr kumimoji="1" lang="en-US" altLang="zh-CN" sz="2400" i="1">
                            <a:solidFill>
                              <a:srgbClr val="FFC000"/>
                            </a:solidFill>
                            <a:latin typeface="Cambria Math" panose="02040503050406030204" pitchFamily="18" charset="0"/>
                            <a:ea typeface="楷体_GB2312" pitchFamily="49" charset="-122"/>
                          </a:rPr>
                          <m:t>2</m:t>
                        </m:r>
                      </m:sup>
                    </m:sSubSup>
                    <m:d>
                      <m:dPr>
                        <m:ctrlPr>
                          <a:rPr kumimoji="1" lang="en-US" altLang="zh-CN" sz="2400" i="1">
                            <a:solidFill>
                              <a:srgbClr val="FFC000"/>
                            </a:solidFill>
                            <a:latin typeface="Cambria Math" panose="02040503050406030204" pitchFamily="18" charset="0"/>
                            <a:ea typeface="楷体_GB2312" pitchFamily="49" charset="-122"/>
                          </a:rPr>
                        </m:ctrlPr>
                      </m:dPr>
                      <m:e>
                        <m:r>
                          <a:rPr kumimoji="1" lang="en-US" altLang="zh-CN" sz="2400" i="1">
                            <a:solidFill>
                              <a:srgbClr val="FFC000"/>
                            </a:solidFill>
                            <a:latin typeface="Cambria Math" panose="02040503050406030204" pitchFamily="18" charset="0"/>
                            <a:ea typeface="楷体_GB2312" pitchFamily="49" charset="-122"/>
                          </a:rPr>
                          <m:t>𝑥</m:t>
                        </m:r>
                      </m:e>
                    </m:d>
                  </m:oMath>
                </a14:m>
                <a:r>
                  <a:rPr kumimoji="1" lang="zh-CN" altLang="en-US" sz="2400" b="1" dirty="0" smtClean="0">
                    <a:solidFill>
                      <a:srgbClr val="000000"/>
                    </a:solidFill>
                    <a:latin typeface="Times New Roman" panose="02020603050405020304" pitchFamily="18" charset="0"/>
                    <a:ea typeface="楷体_GB2312" pitchFamily="49" charset="-122"/>
                  </a:rPr>
                  <a:t>   </a:t>
                </a:r>
                <a:r>
                  <a:rPr kumimoji="1" lang="zh-CN" altLang="en-US" sz="2400" b="1" dirty="0" smtClean="0">
                    <a:latin typeface="Times New Roman" panose="02020603050405020304" pitchFamily="18" charset="0"/>
                    <a:ea typeface="楷体_GB2312" pitchFamily="49" charset="-122"/>
                  </a:rPr>
                  <a:t>最小</a:t>
                </a:r>
                <a:r>
                  <a:rPr kumimoji="1" lang="zh-CN" altLang="en-US" sz="2400" b="1" dirty="0">
                    <a:latin typeface="Times New Roman" panose="02020603050405020304" pitchFamily="18" charset="0"/>
                    <a:ea typeface="楷体_GB2312" pitchFamily="49" charset="-122"/>
                  </a:rPr>
                  <a:t>。</a:t>
                </a:r>
              </a:p>
              <a:p>
                <a:pPr algn="just">
                  <a:lnSpc>
                    <a:spcPct val="150000"/>
                  </a:lnSpc>
                </a:pPr>
                <a:r>
                  <a:rPr kumimoji="1" lang="zh-CN" altLang="en-US" sz="2400" b="1" dirty="0">
                    <a:solidFill>
                      <a:srgbClr val="000000"/>
                    </a:solidFill>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其中</a:t>
                </a:r>
                <a:r>
                  <a:rPr kumimoji="1" lang="zh-CN" altLang="en-US" sz="2400" b="1" dirty="0">
                    <a:solidFill>
                      <a:srgbClr val="000000"/>
                    </a:solidFill>
                    <a:latin typeface="Times New Roman" panose="02020603050405020304" pitchFamily="18" charset="0"/>
                  </a:rPr>
                  <a:t> </a:t>
                </a:r>
                <a:r>
                  <a:rPr kumimoji="1" lang="en-US" altLang="zh-CN" sz="2400" b="1" dirty="0">
                    <a:solidFill>
                      <a:srgbClr val="FFC000"/>
                    </a:solidFill>
                    <a:latin typeface="Times New Roman" panose="02020603050405020304" pitchFamily="18" charset="0"/>
                  </a:rPr>
                  <a:t>f</a:t>
                </a:r>
                <a:r>
                  <a:rPr kumimoji="1" lang="en-US" altLang="zh-CN" sz="2400" b="1" baseline="-25000" dirty="0">
                    <a:solidFill>
                      <a:srgbClr val="FFC000"/>
                    </a:solidFill>
                    <a:latin typeface="Times New Roman" panose="02020603050405020304" pitchFamily="18" charset="0"/>
                  </a:rPr>
                  <a:t>i</a:t>
                </a:r>
                <a:r>
                  <a:rPr kumimoji="1" lang="zh-CN" altLang="en-US" sz="2400" b="1" dirty="0">
                    <a:solidFill>
                      <a:srgbClr val="FFC000"/>
                    </a:solidFill>
                    <a:latin typeface="Times New Roman" panose="02020603050405020304" pitchFamily="18" charset="0"/>
                  </a:rPr>
                  <a:t>（</a:t>
                </a:r>
                <a:r>
                  <a:rPr kumimoji="1" lang="en-US" altLang="zh-CN" sz="2400" b="1" dirty="0">
                    <a:solidFill>
                      <a:srgbClr val="FFC000"/>
                    </a:solidFill>
                    <a:latin typeface="Times New Roman" panose="02020603050405020304" pitchFamily="18" charset="0"/>
                  </a:rPr>
                  <a:t>x</a:t>
                </a:r>
                <a:r>
                  <a:rPr kumimoji="1" lang="zh-CN" altLang="en-US" sz="2400" b="1" dirty="0">
                    <a:solidFill>
                      <a:srgbClr val="FFC000"/>
                    </a:solidFill>
                    <a:latin typeface="Times New Roman" panose="02020603050405020304" pitchFamily="18" charset="0"/>
                  </a:rPr>
                  <a:t>）</a:t>
                </a:r>
                <a:r>
                  <a:rPr kumimoji="1" lang="en-US" altLang="zh-CN" sz="2400" b="1" dirty="0">
                    <a:solidFill>
                      <a:srgbClr val="FFC000"/>
                    </a:solidFill>
                    <a:latin typeface="Times New Roman" panose="02020603050405020304" pitchFamily="18" charset="0"/>
                  </a:rPr>
                  <a:t>=</a:t>
                </a:r>
                <a:r>
                  <a:rPr kumimoji="1" lang="en-US" altLang="zh-CN" sz="2400" b="1" i="1" dirty="0" smtClean="0">
                    <a:solidFill>
                      <a:srgbClr val="FFC000"/>
                    </a:solidFill>
                    <a:latin typeface="Times New Roman" panose="02020603050405020304" pitchFamily="18" charset="0"/>
                  </a:rPr>
                  <a:t>f</a:t>
                </a:r>
                <a:r>
                  <a:rPr kumimoji="1" lang="en-US" altLang="zh-CN" sz="2400" b="1" dirty="0" smtClean="0">
                    <a:solidFill>
                      <a:srgbClr val="FFC000"/>
                    </a:solidFill>
                    <a:latin typeface="Times New Roman" panose="02020603050405020304" pitchFamily="18" charset="0"/>
                  </a:rPr>
                  <a:t>(x</a:t>
                </a:r>
                <a:r>
                  <a:rPr kumimoji="1" lang="zh-CN" altLang="en-US" sz="2400" b="1" dirty="0">
                    <a:solidFill>
                      <a:srgbClr val="FFC000"/>
                    </a:solidFill>
                    <a:latin typeface="Times New Roman" panose="02020603050405020304" pitchFamily="18" charset="0"/>
                  </a:rPr>
                  <a:t>，</a:t>
                </a:r>
                <a:r>
                  <a:rPr kumimoji="1" lang="en-US" altLang="zh-CN" sz="2400" b="1" dirty="0" err="1">
                    <a:solidFill>
                      <a:srgbClr val="FFC000"/>
                    </a:solidFill>
                    <a:latin typeface="Times New Roman" panose="02020603050405020304" pitchFamily="18" charset="0"/>
                  </a:rPr>
                  <a:t>xdata</a:t>
                </a:r>
                <a:r>
                  <a:rPr kumimoji="1" lang="en-US" altLang="zh-CN" sz="2400" b="1" baseline="-25000" dirty="0" err="1">
                    <a:solidFill>
                      <a:srgbClr val="FFC000"/>
                    </a:solidFill>
                    <a:latin typeface="Times New Roman" panose="02020603050405020304" pitchFamily="18" charset="0"/>
                  </a:rPr>
                  <a:t>i</a:t>
                </a:r>
                <a:r>
                  <a:rPr kumimoji="1" lang="zh-CN" altLang="en-US" sz="2400" b="1" dirty="0">
                    <a:solidFill>
                      <a:srgbClr val="FFC000"/>
                    </a:solidFill>
                    <a:latin typeface="Times New Roman" panose="02020603050405020304" pitchFamily="18" charset="0"/>
                  </a:rPr>
                  <a:t>，</a:t>
                </a:r>
                <a:r>
                  <a:rPr kumimoji="1" lang="en-US" altLang="zh-CN" sz="2400" b="1" dirty="0" err="1">
                    <a:solidFill>
                      <a:srgbClr val="FFC000"/>
                    </a:solidFill>
                    <a:latin typeface="Times New Roman" panose="02020603050405020304" pitchFamily="18" charset="0"/>
                  </a:rPr>
                  <a:t>ydata</a:t>
                </a:r>
                <a:r>
                  <a:rPr kumimoji="1" lang="en-US" altLang="zh-CN" sz="2400" b="1" baseline="-25000" dirty="0" err="1">
                    <a:solidFill>
                      <a:srgbClr val="FFC000"/>
                    </a:solidFill>
                    <a:latin typeface="Times New Roman" panose="02020603050405020304" pitchFamily="18" charset="0"/>
                  </a:rPr>
                  <a:t>i</a:t>
                </a:r>
                <a:r>
                  <a:rPr kumimoji="1" lang="zh-CN" altLang="en-US" sz="2400" b="1" dirty="0" smtClean="0">
                    <a:solidFill>
                      <a:srgbClr val="FFC000"/>
                    </a:solidFill>
                    <a:latin typeface="Times New Roman" panose="02020603050405020304" pitchFamily="18" charset="0"/>
                  </a:rPr>
                  <a:t>）</a:t>
                </a:r>
                <a:r>
                  <a:rPr kumimoji="1" lang="en-US" altLang="zh-CN" sz="2400" b="1" dirty="0" smtClean="0">
                    <a:solidFill>
                      <a:srgbClr val="FFC000"/>
                    </a:solidFill>
                    <a:latin typeface="Times New Roman" panose="02020603050405020304" pitchFamily="18" charset="0"/>
                  </a:rPr>
                  <a:t>=</a:t>
                </a:r>
                <a:r>
                  <a:rPr kumimoji="1" lang="en-US" altLang="zh-CN" sz="2400" b="1" dirty="0">
                    <a:solidFill>
                      <a:srgbClr val="FFC000"/>
                    </a:solidFill>
                    <a:latin typeface="Times New Roman" panose="02020603050405020304" pitchFamily="18" charset="0"/>
                  </a:rPr>
                  <a:t>F(</a:t>
                </a:r>
                <a:r>
                  <a:rPr kumimoji="1" lang="en-US" altLang="zh-CN" sz="2400" b="1" dirty="0" err="1">
                    <a:solidFill>
                      <a:srgbClr val="FFC000"/>
                    </a:solidFill>
                    <a:latin typeface="Times New Roman" panose="02020603050405020304" pitchFamily="18" charset="0"/>
                  </a:rPr>
                  <a:t>x,xdata</a:t>
                </a:r>
                <a:r>
                  <a:rPr kumimoji="1" lang="en-US" altLang="zh-CN" sz="2400" b="1" baseline="-25000" dirty="0" err="1">
                    <a:solidFill>
                      <a:srgbClr val="FFC000"/>
                    </a:solidFill>
                    <a:latin typeface="Times New Roman" panose="02020603050405020304" pitchFamily="18" charset="0"/>
                  </a:rPr>
                  <a:t>i</a:t>
                </a:r>
                <a:r>
                  <a:rPr kumimoji="1" lang="en-US" altLang="zh-CN" sz="2400" b="1" dirty="0">
                    <a:solidFill>
                      <a:srgbClr val="FFC000"/>
                    </a:solidFill>
                    <a:latin typeface="Times New Roman" panose="02020603050405020304" pitchFamily="18" charset="0"/>
                  </a:rPr>
                  <a:t>)-</a:t>
                </a:r>
                <a:r>
                  <a:rPr kumimoji="1" lang="en-US" altLang="zh-CN" sz="2400" b="1" dirty="0" err="1">
                    <a:solidFill>
                      <a:srgbClr val="FFC000"/>
                    </a:solidFill>
                    <a:latin typeface="Times New Roman" panose="02020603050405020304" pitchFamily="18" charset="0"/>
                  </a:rPr>
                  <a:t>ydata</a:t>
                </a:r>
                <a:r>
                  <a:rPr kumimoji="1" lang="en-US" altLang="zh-CN" sz="2400" b="1" baseline="-25000" dirty="0" err="1">
                    <a:solidFill>
                      <a:srgbClr val="FFC000"/>
                    </a:solidFill>
                    <a:latin typeface="Times New Roman" panose="02020603050405020304" pitchFamily="18" charset="0"/>
                  </a:rPr>
                  <a:t>i</a:t>
                </a:r>
                <a:endParaRPr kumimoji="1" lang="en-US" altLang="zh-CN" sz="2400" dirty="0">
                  <a:solidFill>
                    <a:srgbClr val="FFC000"/>
                  </a:solidFill>
                  <a:latin typeface="Times New Roman" panose="02020603050405020304" pitchFamily="18" charset="0"/>
                </a:endParaRPr>
              </a:p>
              <a:p>
                <a:pPr algn="just">
                  <a:lnSpc>
                    <a:spcPct val="150000"/>
                  </a:lnSpc>
                </a:pPr>
                <a:r>
                  <a:rPr kumimoji="1" lang="en-US" altLang="zh-CN" sz="2400" dirty="0">
                    <a:solidFill>
                      <a:srgbClr val="000000"/>
                    </a:solidFill>
                    <a:latin typeface="Times New Roman" panose="02020603050405020304" pitchFamily="18" charset="0"/>
                  </a:rPr>
                  <a:t> </a:t>
                </a:r>
              </a:p>
            </p:txBody>
          </p:sp>
        </mc:Choice>
        <mc:Fallback>
          <p:sp>
            <p:nvSpPr>
              <p:cNvPr id="69638" name="Text Box 6"/>
              <p:cNvSpPr txBox="1">
                <a:spLocks noRot="1" noChangeAspect="1" noMove="1" noResize="1" noEditPoints="1" noAdjustHandles="1" noChangeArrowheads="1" noChangeShapeType="1" noTextEdit="1"/>
              </p:cNvSpPr>
              <p:nvPr/>
            </p:nvSpPr>
            <p:spPr bwMode="auto">
              <a:xfrm>
                <a:off x="536575" y="2743200"/>
                <a:ext cx="8458200" cy="2685159"/>
              </a:xfrm>
              <a:prstGeom prst="rect">
                <a:avLst/>
              </a:prstGeom>
              <a:blipFill rotWithShape="0">
                <a:blip r:embed="rId8"/>
                <a:stretch>
                  <a:fillRect t="-2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69643" name="Text Box 11"/>
          <p:cNvSpPr txBox="1">
            <a:spLocks noChangeArrowheads="1"/>
          </p:cNvSpPr>
          <p:nvPr/>
        </p:nvSpPr>
        <p:spPr bwMode="auto">
          <a:xfrm>
            <a:off x="373063" y="661988"/>
            <a:ext cx="1707519" cy="10156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endParaRPr kumimoji="1" lang="en-US" altLang="zh-CN" sz="2400" b="1" dirty="0" smtClean="0">
              <a:solidFill>
                <a:srgbClr val="0000FF"/>
              </a:solidFill>
              <a:latin typeface="Times New Roman" panose="02020603050405020304" pitchFamily="18" charset="0"/>
            </a:endParaRPr>
          </a:p>
          <a:p>
            <a:pPr>
              <a:spcBef>
                <a:spcPct val="50000"/>
              </a:spcBef>
            </a:pPr>
            <a:r>
              <a:rPr kumimoji="1" lang="en-US" altLang="zh-CN" sz="2400" b="1" dirty="0" smtClean="0">
                <a:solidFill>
                  <a:srgbClr val="FFC000"/>
                </a:solidFill>
                <a:latin typeface="Times New Roman" panose="02020603050405020304" pitchFamily="18" charset="0"/>
              </a:rPr>
              <a:t>2</a:t>
            </a:r>
            <a:r>
              <a:rPr kumimoji="1" lang="en-US" altLang="zh-CN" sz="2400" b="1" dirty="0">
                <a:solidFill>
                  <a:srgbClr val="FFC000"/>
                </a:solidFill>
                <a:latin typeface="Times New Roman" panose="02020603050405020304" pitchFamily="18" charset="0"/>
              </a:rPr>
              <a:t>. </a:t>
            </a:r>
            <a:r>
              <a:rPr kumimoji="1" lang="en-US" altLang="zh-CN" sz="2400" b="1" dirty="0" err="1">
                <a:solidFill>
                  <a:srgbClr val="FFC000"/>
                </a:solidFill>
                <a:latin typeface="Times New Roman" panose="02020603050405020304" pitchFamily="18" charset="0"/>
              </a:rPr>
              <a:t>lsqnonlin</a:t>
            </a:r>
            <a:endParaRPr kumimoji="1" lang="en-US" altLang="zh-CN" sz="2400" b="1" dirty="0">
              <a:solidFill>
                <a:srgbClr val="FFC000"/>
              </a:solidFill>
              <a:latin typeface="Times New Roman" panose="02020603050405020304" pitchFamily="18" charset="0"/>
            </a:endParaRPr>
          </a:p>
        </p:txBody>
      </p:sp>
      <p:sp>
        <p:nvSpPr>
          <p:cNvPr id="69644" name="Text Box 12"/>
          <p:cNvSpPr txBox="1">
            <a:spLocks noChangeArrowheads="1"/>
          </p:cNvSpPr>
          <p:nvPr/>
        </p:nvSpPr>
        <p:spPr bwMode="auto">
          <a:xfrm>
            <a:off x="915193" y="1738313"/>
            <a:ext cx="7382149" cy="1015663"/>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dirty="0">
                <a:latin typeface="楷体_GB2312" pitchFamily="49" charset="-122"/>
                <a:ea typeface="楷体_GB2312" pitchFamily="49" charset="-122"/>
              </a:rPr>
              <a:t>已知数据点：</a:t>
            </a:r>
            <a:r>
              <a:rPr kumimoji="1" lang="zh-CN" altLang="en-US" sz="2400" b="1" dirty="0">
                <a:latin typeface="宋体" panose="02010600030101010101" pitchFamily="2" charset="-122"/>
              </a:rPr>
              <a:t> </a:t>
            </a:r>
            <a:r>
              <a:rPr kumimoji="1" lang="en-US" altLang="zh-CN" sz="2400" b="1" dirty="0" err="1" smtClean="0">
                <a:latin typeface="Times New Roman" panose="02020603050405020304" pitchFamily="18" charset="0"/>
              </a:rPr>
              <a:t>xdata</a:t>
            </a:r>
            <a:r>
              <a:rPr kumimoji="1" lang="en-US" altLang="zh-CN" sz="2400" b="1" dirty="0" smtClean="0">
                <a:latin typeface="Times New Roman" panose="02020603050405020304" pitchFamily="18" charset="0"/>
              </a:rPr>
              <a:t>=</a:t>
            </a:r>
            <a:r>
              <a:rPr kumimoji="1" lang="zh-CN" altLang="en-US" sz="2400" b="1" dirty="0">
                <a:latin typeface="Times New Roman" panose="02020603050405020304" pitchFamily="18" charset="0"/>
              </a:rPr>
              <a:t>（</a:t>
            </a:r>
            <a:r>
              <a:rPr kumimoji="1" lang="en-US" altLang="zh-CN" sz="2400" b="1" dirty="0" smtClean="0">
                <a:latin typeface="Times New Roman" panose="02020603050405020304" pitchFamily="18" charset="0"/>
              </a:rPr>
              <a:t>xdata</a:t>
            </a:r>
            <a:r>
              <a:rPr kumimoji="1" lang="en-US" altLang="zh-CN" sz="2400" b="1" baseline="-25000" dirty="0" smtClean="0">
                <a:latin typeface="Times New Roman" panose="02020603050405020304" pitchFamily="18" charset="0"/>
              </a:rPr>
              <a:t>1</a:t>
            </a:r>
            <a:r>
              <a:rPr kumimoji="1" lang="zh-CN" altLang="en-US" sz="2400" b="1" i="1" dirty="0">
                <a:latin typeface="Times New Roman" panose="02020603050405020304" pitchFamily="18" charset="0"/>
              </a:rPr>
              <a:t>，</a:t>
            </a:r>
            <a:r>
              <a:rPr kumimoji="1" lang="en-US" altLang="zh-CN" sz="2400" b="1" i="1" dirty="0">
                <a:latin typeface="Times New Roman" panose="02020603050405020304" pitchFamily="18" charset="0"/>
              </a:rPr>
              <a:t>xdata</a:t>
            </a:r>
            <a:r>
              <a:rPr kumimoji="1" lang="en-US" altLang="zh-CN" sz="2400" b="1" i="1" baseline="-25000" dirty="0">
                <a:latin typeface="Times New Roman" panose="02020603050405020304" pitchFamily="18" charset="0"/>
              </a:rPr>
              <a:t>2</a:t>
            </a:r>
            <a:r>
              <a:rPr kumimoji="1" lang="zh-CN" altLang="en-US" sz="2400" b="1" i="1" dirty="0">
                <a:latin typeface="Times New Roman" panose="02020603050405020304" pitchFamily="18" charset="0"/>
              </a:rPr>
              <a:t>，</a:t>
            </a:r>
            <a:r>
              <a:rPr kumimoji="1" lang="en-US" altLang="zh-CN" sz="2400" b="1" i="1" dirty="0">
                <a:latin typeface="Times New Roman" panose="02020603050405020304" pitchFamily="18" charset="0"/>
              </a:rPr>
              <a:t>…</a:t>
            </a:r>
            <a:r>
              <a:rPr kumimoji="1" lang="zh-CN" altLang="en-US" sz="2400" b="1" i="1" dirty="0">
                <a:latin typeface="Times New Roman" panose="02020603050405020304" pitchFamily="18" charset="0"/>
              </a:rPr>
              <a:t>，</a:t>
            </a:r>
            <a:r>
              <a:rPr kumimoji="1" lang="en-US" altLang="zh-CN" sz="2400" b="1" i="1" dirty="0" err="1" smtClean="0">
                <a:latin typeface="Times New Roman" panose="02020603050405020304" pitchFamily="18" charset="0"/>
              </a:rPr>
              <a:t>xdata</a:t>
            </a:r>
            <a:r>
              <a:rPr kumimoji="1" lang="en-US" altLang="zh-CN" sz="2400" b="1" i="1" baseline="-25000" dirty="0" err="1" smtClean="0">
                <a:latin typeface="Times New Roman" panose="02020603050405020304" pitchFamily="18" charset="0"/>
              </a:rPr>
              <a:t>n</a:t>
            </a:r>
            <a:r>
              <a:rPr kumimoji="1" lang="zh-CN" altLang="en-US" sz="2400" b="1" dirty="0">
                <a:latin typeface="Times New Roman" panose="02020603050405020304" pitchFamily="18" charset="0"/>
              </a:rPr>
              <a:t>）</a:t>
            </a:r>
            <a:endParaRPr kumimoji="1" lang="zh-CN" altLang="en-US" sz="2400" b="1" i="1" dirty="0">
              <a:latin typeface="Times New Roman" panose="02020603050405020304" pitchFamily="18" charset="0"/>
            </a:endParaRPr>
          </a:p>
          <a:p>
            <a:pPr>
              <a:lnSpc>
                <a:spcPct val="150000"/>
              </a:lnSpc>
            </a:pPr>
            <a:r>
              <a:rPr kumimoji="1" lang="zh-CN" altLang="en-US" sz="2400" b="1" dirty="0">
                <a:latin typeface="Times New Roman" panose="02020603050405020304" pitchFamily="18" charset="0"/>
              </a:rPr>
              <a:t>                          </a:t>
            </a:r>
            <a:r>
              <a:rPr kumimoji="1" lang="en-US" altLang="zh-CN" sz="2400" b="1" dirty="0" err="1" smtClean="0">
                <a:latin typeface="Times New Roman" panose="02020603050405020304" pitchFamily="18" charset="0"/>
              </a:rPr>
              <a:t>ydata</a:t>
            </a:r>
            <a:r>
              <a:rPr kumimoji="1" lang="en-US" altLang="zh-CN" sz="2400" b="1" dirty="0" smtClean="0">
                <a:latin typeface="Times New Roman" panose="02020603050405020304" pitchFamily="18" charset="0"/>
              </a:rPr>
              <a:t>=</a:t>
            </a:r>
            <a:r>
              <a:rPr kumimoji="1" lang="zh-CN" altLang="en-US" sz="2400" b="1" dirty="0">
                <a:latin typeface="Times New Roman" panose="02020603050405020304" pitchFamily="18" charset="0"/>
              </a:rPr>
              <a:t>（</a:t>
            </a:r>
            <a:r>
              <a:rPr kumimoji="1" lang="en-US" altLang="zh-CN" sz="2400" b="1" dirty="0" smtClean="0">
                <a:latin typeface="Times New Roman" panose="02020603050405020304" pitchFamily="18" charset="0"/>
              </a:rPr>
              <a:t>ydata</a:t>
            </a:r>
            <a:r>
              <a:rPr kumimoji="1" lang="en-US" altLang="zh-CN" sz="2400" b="1" baseline="-25000" dirty="0" smtClean="0">
                <a:latin typeface="Times New Roman" panose="02020603050405020304" pitchFamily="18" charset="0"/>
              </a:rPr>
              <a:t>1</a:t>
            </a:r>
            <a:r>
              <a:rPr kumimoji="1" lang="zh-CN" altLang="en-US" sz="2400" b="1" i="1" dirty="0">
                <a:latin typeface="Times New Roman" panose="02020603050405020304" pitchFamily="18" charset="0"/>
              </a:rPr>
              <a:t>，</a:t>
            </a:r>
            <a:r>
              <a:rPr kumimoji="1" lang="en-US" altLang="zh-CN" sz="2400" b="1" i="1" dirty="0">
                <a:latin typeface="Times New Roman" panose="02020603050405020304" pitchFamily="18" charset="0"/>
              </a:rPr>
              <a:t>ydata</a:t>
            </a:r>
            <a:r>
              <a:rPr kumimoji="1" lang="en-US" altLang="zh-CN" sz="2400" b="1" i="1" baseline="-25000" dirty="0">
                <a:latin typeface="Times New Roman" panose="02020603050405020304" pitchFamily="18" charset="0"/>
              </a:rPr>
              <a:t>2</a:t>
            </a:r>
            <a:r>
              <a:rPr kumimoji="1" lang="zh-CN" altLang="en-US" sz="2400" b="1" i="1" dirty="0">
                <a:latin typeface="Times New Roman" panose="02020603050405020304" pitchFamily="18" charset="0"/>
              </a:rPr>
              <a:t>，</a:t>
            </a:r>
            <a:r>
              <a:rPr kumimoji="1" lang="en-US" altLang="zh-CN" sz="2400" b="1" i="1" dirty="0">
                <a:latin typeface="Times New Roman" panose="02020603050405020304" pitchFamily="18" charset="0"/>
              </a:rPr>
              <a:t>…</a:t>
            </a:r>
            <a:r>
              <a:rPr kumimoji="1" lang="zh-CN" altLang="en-US" sz="2400" b="1" i="1" dirty="0">
                <a:latin typeface="Times New Roman" panose="02020603050405020304" pitchFamily="18" charset="0"/>
              </a:rPr>
              <a:t>，</a:t>
            </a:r>
            <a:r>
              <a:rPr kumimoji="1" lang="en-US" altLang="zh-CN" sz="2400" b="1" i="1" dirty="0" err="1">
                <a:latin typeface="Times New Roman" panose="02020603050405020304" pitchFamily="18" charset="0"/>
              </a:rPr>
              <a:t>ydata</a:t>
            </a:r>
            <a:r>
              <a:rPr kumimoji="1" lang="en-US" altLang="zh-CN" sz="2400" b="1" i="1" baseline="-25000" dirty="0" err="1">
                <a:latin typeface="Times New Roman" panose="02020603050405020304" pitchFamily="18" charset="0"/>
              </a:rPr>
              <a:t>n</a:t>
            </a:r>
            <a:r>
              <a:rPr kumimoji="1" lang="zh-CN" altLang="en-US" sz="2400" b="1" dirty="0">
                <a:latin typeface="Times New Roman" panose="02020603050405020304" pitchFamily="18" charset="0"/>
              </a:rPr>
              <a:t>）</a:t>
            </a:r>
          </a:p>
        </p:txBody>
      </p:sp>
      <p:sp>
        <p:nvSpPr>
          <p:cNvPr id="12"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非线性拟合</a:t>
            </a:r>
            <a:endParaRPr lang="zh-CN" altLang="en-US" sz="2400" dirty="0">
              <a:solidFill>
                <a:srgbClr val="FFC000"/>
              </a:solidFill>
            </a:endParaRPr>
          </a:p>
        </p:txBody>
      </p:sp>
    </p:spTree>
    <p:extLst>
      <p:ext uri="{BB962C8B-B14F-4D97-AF65-F5344CB8AC3E}">
        <p14:creationId xmlns:p14="http://schemas.microsoft.com/office/powerpoint/2010/main" val="293835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9644"/>
                                        </p:tgtEl>
                                        <p:attrNameLst>
                                          <p:attrName>style.visibility</p:attrName>
                                        </p:attrNameLst>
                                      </p:cBhvr>
                                      <p:to>
                                        <p:strVal val="visible"/>
                                      </p:to>
                                    </p:set>
                                    <p:anim calcmode="lin" valueType="num">
                                      <p:cBhvr additive="base">
                                        <p:cTn id="7" dur="500" fill="hold"/>
                                        <p:tgtEl>
                                          <p:spTgt spid="69644"/>
                                        </p:tgtEl>
                                        <p:attrNameLst>
                                          <p:attrName>ppt_x</p:attrName>
                                        </p:attrNameLst>
                                      </p:cBhvr>
                                      <p:tavLst>
                                        <p:tav tm="0">
                                          <p:val>
                                            <p:strVal val="0-#ppt_w/2"/>
                                          </p:val>
                                        </p:tav>
                                        <p:tav tm="100000">
                                          <p:val>
                                            <p:strVal val="#ppt_x"/>
                                          </p:val>
                                        </p:tav>
                                      </p:tavLst>
                                    </p:anim>
                                    <p:anim calcmode="lin" valueType="num">
                                      <p:cBhvr additive="base">
                                        <p:cTn id="8" dur="500" fill="hold"/>
                                        <p:tgtEl>
                                          <p:spTgt spid="6964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44"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22" name="Text Box 14"/>
          <p:cNvSpPr txBox="1">
            <a:spLocks noChangeArrowheads="1"/>
          </p:cNvSpPr>
          <p:nvPr/>
        </p:nvSpPr>
        <p:spPr bwMode="auto">
          <a:xfrm>
            <a:off x="685800" y="1183842"/>
            <a:ext cx="8355012" cy="142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180000"/>
              </a:lnSpc>
            </a:pPr>
            <a:r>
              <a:rPr kumimoji="1" lang="zh-CN" altLang="en-US" sz="2400" b="1" dirty="0">
                <a:latin typeface="Times New Roman" panose="02020603050405020304" pitchFamily="18" charset="0"/>
                <a:ea typeface="楷体_GB2312" pitchFamily="49" charset="-122"/>
              </a:rPr>
              <a:t>输入格式为：</a:t>
            </a:r>
            <a:endParaRPr kumimoji="1" lang="zh-CN" altLang="en-US" sz="2400" dirty="0">
              <a:latin typeface="Times New Roman" panose="02020603050405020304" pitchFamily="18" charset="0"/>
              <a:ea typeface="楷体_GB2312" pitchFamily="49" charset="-122"/>
            </a:endParaRPr>
          </a:p>
          <a:p>
            <a:pPr algn="l">
              <a:lnSpc>
                <a:spcPct val="180000"/>
              </a:lnSpc>
            </a:pPr>
            <a:r>
              <a:rPr kumimoji="1" lang="zh-CN" altLang="en-US" sz="2400" dirty="0" smtClean="0">
                <a:solidFill>
                  <a:srgbClr val="FFC000"/>
                </a:solidFill>
                <a:latin typeface="Times New Roman" panose="02020603050405020304" pitchFamily="18" charset="0"/>
              </a:rPr>
              <a:t> </a:t>
            </a:r>
            <a:r>
              <a:rPr kumimoji="1" lang="en-US" altLang="zh-CN" sz="2400" dirty="0">
                <a:latin typeface="Times New Roman" panose="02020603050405020304" pitchFamily="18" charset="0"/>
              </a:rPr>
              <a:t>x= </a:t>
            </a:r>
            <a:r>
              <a:rPr kumimoji="1" lang="en-US" altLang="zh-CN" sz="2400" dirty="0" err="1" smtClean="0">
                <a:solidFill>
                  <a:srgbClr val="FFC000"/>
                </a:solidFill>
                <a:latin typeface="宋体" panose="02010600030101010101" pitchFamily="2" charset="-122"/>
              </a:rPr>
              <a:t>lsqnonlin</a:t>
            </a:r>
            <a:r>
              <a:rPr kumimoji="1" lang="zh-CN" altLang="en-US" sz="2400" dirty="0" smtClean="0">
                <a:latin typeface="宋体" panose="02010600030101010101" pitchFamily="2" charset="-122"/>
              </a:rPr>
              <a:t>（</a:t>
            </a:r>
            <a:r>
              <a:rPr kumimoji="1" lang="zh-CN" altLang="en-US" sz="2400" dirty="0" smtClean="0">
                <a:latin typeface="Times New Roman" panose="02020603050405020304" pitchFamily="18" charset="0"/>
              </a:rPr>
              <a:t>‘</a:t>
            </a:r>
            <a:r>
              <a:rPr kumimoji="1" lang="en-US" altLang="zh-CN" sz="2400" dirty="0" smtClean="0">
                <a:latin typeface="Times New Roman" panose="02020603050405020304" pitchFamily="18" charset="0"/>
              </a:rPr>
              <a:t>fun’</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x0</a:t>
            </a:r>
            <a:r>
              <a:rPr kumimoji="1" lang="zh-CN" altLang="en-US" sz="2400" dirty="0">
                <a:latin typeface="Times New Roman" panose="02020603050405020304" pitchFamily="18" charset="0"/>
              </a:rPr>
              <a:t>，</a:t>
            </a:r>
            <a:r>
              <a:rPr kumimoji="1" lang="en-US" altLang="zh-CN" sz="2400" dirty="0">
                <a:latin typeface="Times New Roman" panose="02020603050405020304" pitchFamily="18" charset="0"/>
              </a:rPr>
              <a:t>options</a:t>
            </a:r>
            <a:r>
              <a:rPr kumimoji="1" lang="zh-CN" altLang="en-US" sz="2400" dirty="0">
                <a:latin typeface="Times New Roman" panose="02020603050405020304" pitchFamily="18" charset="0"/>
              </a:rPr>
              <a:t>）</a:t>
            </a:r>
            <a:r>
              <a:rPr kumimoji="1" lang="zh-CN" altLang="en-US" sz="2400" dirty="0" smtClean="0">
                <a:latin typeface="Times New Roman" panose="02020603050405020304" pitchFamily="18" charset="0"/>
              </a:rPr>
              <a:t>；</a:t>
            </a:r>
            <a:endParaRPr kumimoji="1" lang="zh-CN" altLang="en-US" sz="2400" dirty="0">
              <a:latin typeface="Times New Roman" panose="02020603050405020304" pitchFamily="18" charset="0"/>
            </a:endParaRPr>
          </a:p>
        </p:txBody>
      </p:sp>
      <p:sp>
        <p:nvSpPr>
          <p:cNvPr id="94223" name="Text Box 15"/>
          <p:cNvSpPr txBox="1">
            <a:spLocks noChangeArrowheads="1"/>
          </p:cNvSpPr>
          <p:nvPr/>
        </p:nvSpPr>
        <p:spPr bwMode="auto">
          <a:xfrm>
            <a:off x="685800" y="2895600"/>
            <a:ext cx="6664004"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00"/>
                </a:solidFill>
                <a:latin typeface="Times New Roman" panose="02020603050405020304" pitchFamily="18" charset="0"/>
                <a:ea typeface="楷体_GB2312" pitchFamily="49" charset="-122"/>
              </a:rPr>
              <a:t>说明</a:t>
            </a:r>
            <a:r>
              <a:rPr kumimoji="1" lang="zh-CN" altLang="en-US" sz="2400" dirty="0">
                <a:solidFill>
                  <a:srgbClr val="000000"/>
                </a:solidFill>
                <a:latin typeface="Times New Roman" panose="02020603050405020304" pitchFamily="18" charset="0"/>
              </a:rPr>
              <a:t>：</a:t>
            </a:r>
            <a:r>
              <a:rPr kumimoji="1" lang="en-US" altLang="zh-CN" sz="2400" b="1" dirty="0">
                <a:latin typeface="Times New Roman" panose="02020603050405020304" pitchFamily="18" charset="0"/>
              </a:rPr>
              <a:t>x= </a:t>
            </a:r>
            <a:r>
              <a:rPr kumimoji="1" lang="en-US" altLang="zh-CN" sz="2400" b="1" dirty="0" err="1">
                <a:solidFill>
                  <a:srgbClr val="FFC000"/>
                </a:solidFill>
                <a:latin typeface="宋体" panose="02010600030101010101" pitchFamily="2" charset="-122"/>
              </a:rPr>
              <a:t>lsqnonlin</a:t>
            </a:r>
            <a:r>
              <a:rPr kumimoji="1" lang="en-US" altLang="zh-CN" sz="2400" b="1" dirty="0">
                <a:solidFill>
                  <a:srgbClr val="FFC000"/>
                </a:solidFill>
                <a:latin typeface="Times New Roman" panose="02020603050405020304" pitchFamily="18" charset="0"/>
              </a:rPr>
              <a:t> </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fun’</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x0</a:t>
            </a:r>
            <a:r>
              <a:rPr kumimoji="1" lang="zh-CN" altLang="en-US" sz="2400" b="1" dirty="0">
                <a:latin typeface="Times New Roman" panose="02020603050405020304" pitchFamily="18" charset="0"/>
              </a:rPr>
              <a:t>，</a:t>
            </a:r>
            <a:r>
              <a:rPr kumimoji="1" lang="en-US" altLang="zh-CN" sz="2400" b="1" dirty="0">
                <a:latin typeface="Times New Roman" panose="02020603050405020304" pitchFamily="18" charset="0"/>
              </a:rPr>
              <a:t>options</a:t>
            </a:r>
            <a:r>
              <a:rPr kumimoji="1" lang="zh-CN" altLang="en-US" sz="2400" b="1" dirty="0">
                <a:latin typeface="Times New Roman" panose="02020603050405020304" pitchFamily="18" charset="0"/>
              </a:rPr>
              <a:t>）；</a:t>
            </a:r>
          </a:p>
        </p:txBody>
      </p:sp>
      <p:grpSp>
        <p:nvGrpSpPr>
          <p:cNvPr id="94233" name="Group 25"/>
          <p:cNvGrpSpPr>
            <a:grpSpLocks/>
          </p:cNvGrpSpPr>
          <p:nvPr/>
        </p:nvGrpSpPr>
        <p:grpSpPr bwMode="auto">
          <a:xfrm>
            <a:off x="1089025" y="3200400"/>
            <a:ext cx="3352800" cy="1536700"/>
            <a:chOff x="720" y="2784"/>
            <a:chExt cx="2112" cy="968"/>
          </a:xfrm>
        </p:grpSpPr>
        <p:sp>
          <p:nvSpPr>
            <p:cNvPr id="94225" name="Text Box 17"/>
            <p:cNvSpPr txBox="1">
              <a:spLocks noChangeArrowheads="1"/>
            </p:cNvSpPr>
            <p:nvPr/>
          </p:nvSpPr>
          <p:spPr bwMode="auto">
            <a:xfrm>
              <a:off x="720" y="3100"/>
              <a:ext cx="2112" cy="652"/>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85000"/>
                </a:lnSpc>
                <a:spcBef>
                  <a:spcPct val="50000"/>
                </a:spcBef>
              </a:pPr>
              <a:r>
                <a:rPr kumimoji="1" lang="en-US" altLang="zh-CN" sz="2400" b="1" dirty="0">
                  <a:latin typeface="Times New Roman" panose="02020603050405020304" pitchFamily="18" charset="0"/>
                  <a:ea typeface="楷体_GB2312" pitchFamily="49" charset="-122"/>
                </a:rPr>
                <a:t>fun</a:t>
              </a:r>
              <a:r>
                <a:rPr kumimoji="1" lang="zh-CN" altLang="en-US" sz="2400" b="1" dirty="0">
                  <a:latin typeface="Times New Roman" panose="02020603050405020304" pitchFamily="18" charset="0"/>
                  <a:ea typeface="楷体_GB2312" pitchFamily="49" charset="-122"/>
                </a:rPr>
                <a:t>是一个事先建立的定义函数</a:t>
              </a:r>
              <a:r>
                <a:rPr kumimoji="1" lang="en-US" altLang="en-US" sz="2400" b="1" i="1" dirty="0">
                  <a:latin typeface="Times New Roman" panose="02020603050405020304" pitchFamily="18" charset="0"/>
                  <a:ea typeface="楷体_GB2312" pitchFamily="49" charset="-122"/>
                </a:rPr>
                <a:t>f(x)</a:t>
              </a:r>
              <a:r>
                <a:rPr kumimoji="1" lang="zh-CN" altLang="en-US" sz="2400" b="1" dirty="0">
                  <a:latin typeface="Times New Roman" panose="02020603050405020304" pitchFamily="18" charset="0"/>
                  <a:ea typeface="楷体_GB2312" pitchFamily="49" charset="-122"/>
                </a:rPr>
                <a:t>的</a:t>
              </a:r>
              <a:r>
                <a:rPr kumimoji="1" lang="en-US" altLang="zh-CN" sz="2400" b="1" dirty="0">
                  <a:latin typeface="Times New Roman" panose="02020603050405020304" pitchFamily="18" charset="0"/>
                  <a:ea typeface="楷体_GB2312" pitchFamily="49" charset="-122"/>
                </a:rPr>
                <a:t>M-</a:t>
              </a:r>
              <a:r>
                <a:rPr kumimoji="1" lang="zh-CN" altLang="en-US" sz="2400" b="1" dirty="0">
                  <a:latin typeface="Times New Roman" panose="02020603050405020304" pitchFamily="18" charset="0"/>
                  <a:ea typeface="楷体_GB2312" pitchFamily="49" charset="-122"/>
                </a:rPr>
                <a:t>文件，自变量为</a:t>
              </a:r>
              <a:r>
                <a:rPr kumimoji="1" lang="en-US" altLang="zh-CN" sz="2400" b="1" dirty="0">
                  <a:latin typeface="Times New Roman" panose="02020603050405020304" pitchFamily="18" charset="0"/>
                  <a:ea typeface="楷体_GB2312" pitchFamily="49" charset="-122"/>
                </a:rPr>
                <a:t>x</a:t>
              </a:r>
            </a:p>
          </p:txBody>
        </p:sp>
        <p:sp>
          <p:nvSpPr>
            <p:cNvPr id="94226" name="Line 18"/>
            <p:cNvSpPr>
              <a:spLocks noChangeShapeType="1"/>
            </p:cNvSpPr>
            <p:nvPr/>
          </p:nvSpPr>
          <p:spPr bwMode="auto">
            <a:xfrm flipV="1">
              <a:off x="2256" y="2784"/>
              <a:ext cx="384"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94227" name="Group 19"/>
          <p:cNvGrpSpPr>
            <a:grpSpLocks/>
          </p:cNvGrpSpPr>
          <p:nvPr/>
        </p:nvGrpSpPr>
        <p:grpSpPr bwMode="auto">
          <a:xfrm>
            <a:off x="4975225" y="3200400"/>
            <a:ext cx="1574800" cy="1381125"/>
            <a:chOff x="2544" y="2832"/>
            <a:chExt cx="992" cy="870"/>
          </a:xfrm>
        </p:grpSpPr>
        <p:sp>
          <p:nvSpPr>
            <p:cNvPr id="94228" name="Text Box 20"/>
            <p:cNvSpPr txBox="1">
              <a:spLocks noChangeArrowheads="1"/>
            </p:cNvSpPr>
            <p:nvPr/>
          </p:nvSpPr>
          <p:spPr bwMode="auto">
            <a:xfrm>
              <a:off x="2642" y="3408"/>
              <a:ext cx="894" cy="294"/>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latin typeface="Times New Roman" panose="02020603050405020304" pitchFamily="18" charset="0"/>
                  <a:ea typeface="楷体_GB2312" pitchFamily="49" charset="-122"/>
                </a:rPr>
                <a:t>迭代初值</a:t>
              </a:r>
            </a:p>
          </p:txBody>
        </p:sp>
        <p:sp>
          <p:nvSpPr>
            <p:cNvPr id="94229" name="Line 21"/>
            <p:cNvSpPr>
              <a:spLocks noChangeShapeType="1"/>
            </p:cNvSpPr>
            <p:nvPr/>
          </p:nvSpPr>
          <p:spPr bwMode="auto">
            <a:xfrm flipH="1" flipV="1">
              <a:off x="2544" y="2832"/>
              <a:ext cx="288" cy="57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grpSp>
        <p:nvGrpSpPr>
          <p:cNvPr id="94230" name="Group 22"/>
          <p:cNvGrpSpPr>
            <a:grpSpLocks/>
          </p:cNvGrpSpPr>
          <p:nvPr/>
        </p:nvGrpSpPr>
        <p:grpSpPr bwMode="auto">
          <a:xfrm>
            <a:off x="5737225" y="3276600"/>
            <a:ext cx="2714625" cy="1363662"/>
            <a:chOff x="3888" y="3120"/>
            <a:chExt cx="1710" cy="859"/>
          </a:xfrm>
        </p:grpSpPr>
        <p:sp>
          <p:nvSpPr>
            <p:cNvPr id="94231" name="Text Box 23"/>
            <p:cNvSpPr txBox="1">
              <a:spLocks noChangeArrowheads="1"/>
            </p:cNvSpPr>
            <p:nvPr/>
          </p:nvSpPr>
          <p:spPr bwMode="auto">
            <a:xfrm>
              <a:off x="4704" y="3408"/>
              <a:ext cx="894" cy="571"/>
            </a:xfrm>
            <a:prstGeom prst="rect">
              <a:avLst/>
            </a:prstGeom>
            <a:solidFill>
              <a:srgbClr val="FFC0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lnSpc>
                  <a:spcPct val="85000"/>
                </a:lnSpc>
                <a:spcBef>
                  <a:spcPct val="50000"/>
                </a:spcBef>
              </a:pPr>
              <a:r>
                <a:rPr kumimoji="1" lang="zh-CN" altLang="en-US" sz="2400" b="1" dirty="0">
                  <a:latin typeface="Times New Roman" panose="02020603050405020304" pitchFamily="18" charset="0"/>
                  <a:ea typeface="楷体_GB2312" pitchFamily="49" charset="-122"/>
                </a:rPr>
                <a:t>选项见无</a:t>
              </a:r>
            </a:p>
            <a:p>
              <a:pPr algn="l">
                <a:lnSpc>
                  <a:spcPct val="85000"/>
                </a:lnSpc>
                <a:spcBef>
                  <a:spcPct val="50000"/>
                </a:spcBef>
              </a:pPr>
              <a:r>
                <a:rPr kumimoji="1" lang="zh-CN" altLang="en-US" sz="2400" b="1" dirty="0">
                  <a:latin typeface="Times New Roman" panose="02020603050405020304" pitchFamily="18" charset="0"/>
                  <a:ea typeface="楷体_GB2312" pitchFamily="49" charset="-122"/>
                </a:rPr>
                <a:t>约束优化</a:t>
              </a:r>
            </a:p>
          </p:txBody>
        </p:sp>
        <p:sp>
          <p:nvSpPr>
            <p:cNvPr id="94232" name="Line 24"/>
            <p:cNvSpPr>
              <a:spLocks noChangeShapeType="1"/>
            </p:cNvSpPr>
            <p:nvPr/>
          </p:nvSpPr>
          <p:spPr bwMode="auto">
            <a:xfrm flipH="1" flipV="1">
              <a:off x="3888" y="3120"/>
              <a:ext cx="816" cy="38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pSp>
      <p:sp>
        <p:nvSpPr>
          <p:cNvPr id="14"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非线性拟合</a:t>
            </a:r>
            <a:endParaRPr lang="zh-CN" altLang="en-US" sz="2400" dirty="0">
              <a:solidFill>
                <a:srgbClr val="FFC000"/>
              </a:solidFill>
            </a:endParaRPr>
          </a:p>
        </p:txBody>
      </p:sp>
    </p:spTree>
    <p:extLst>
      <p:ext uri="{BB962C8B-B14F-4D97-AF65-F5344CB8AC3E}">
        <p14:creationId xmlns:p14="http://schemas.microsoft.com/office/powerpoint/2010/main" val="993532954"/>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222"/>
                                        </p:tgtEl>
                                        <p:attrNameLst>
                                          <p:attrName>style.visibility</p:attrName>
                                        </p:attrNameLst>
                                      </p:cBhvr>
                                      <p:to>
                                        <p:strVal val="visible"/>
                                      </p:to>
                                    </p:set>
                                    <p:anim calcmode="lin" valueType="num">
                                      <p:cBhvr additive="base">
                                        <p:cTn id="7" dur="500" fill="hold"/>
                                        <p:tgtEl>
                                          <p:spTgt spid="94222"/>
                                        </p:tgtEl>
                                        <p:attrNameLst>
                                          <p:attrName>ppt_x</p:attrName>
                                        </p:attrNameLst>
                                      </p:cBhvr>
                                      <p:tavLst>
                                        <p:tav tm="0">
                                          <p:val>
                                            <p:strVal val="#ppt_x"/>
                                          </p:val>
                                        </p:tav>
                                        <p:tav tm="100000">
                                          <p:val>
                                            <p:strVal val="#ppt_x"/>
                                          </p:val>
                                        </p:tav>
                                      </p:tavLst>
                                    </p:anim>
                                    <p:anim calcmode="lin" valueType="num">
                                      <p:cBhvr additive="base">
                                        <p:cTn id="8" dur="500" fill="hold"/>
                                        <p:tgtEl>
                                          <p:spTgt spid="94222"/>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32" fill="hold" grpId="0" nodeType="clickEffect">
                                  <p:stCondLst>
                                    <p:cond delay="0"/>
                                  </p:stCondLst>
                                  <p:childTnLst>
                                    <p:set>
                                      <p:cBhvr>
                                        <p:cTn id="12" dur="1" fill="hold">
                                          <p:stCondLst>
                                            <p:cond delay="0"/>
                                          </p:stCondLst>
                                        </p:cTn>
                                        <p:tgtEl>
                                          <p:spTgt spid="94223"/>
                                        </p:tgtEl>
                                        <p:attrNameLst>
                                          <p:attrName>style.visibility</p:attrName>
                                        </p:attrNameLst>
                                      </p:cBhvr>
                                      <p:to>
                                        <p:strVal val="visible"/>
                                      </p:to>
                                    </p:set>
                                    <p:animEffect transition="in" filter="box(out)">
                                      <p:cBhvr>
                                        <p:cTn id="13" dur="500"/>
                                        <p:tgtEl>
                                          <p:spTgt spid="942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8" fill="hold" nodeType="clickEffect">
                                  <p:stCondLst>
                                    <p:cond delay="0"/>
                                  </p:stCondLst>
                                  <p:childTnLst>
                                    <p:set>
                                      <p:cBhvr>
                                        <p:cTn id="17" dur="1" fill="hold">
                                          <p:stCondLst>
                                            <p:cond delay="0"/>
                                          </p:stCondLst>
                                        </p:cTn>
                                        <p:tgtEl>
                                          <p:spTgt spid="94233"/>
                                        </p:tgtEl>
                                        <p:attrNameLst>
                                          <p:attrName>style.visibility</p:attrName>
                                        </p:attrNameLst>
                                      </p:cBhvr>
                                      <p:to>
                                        <p:strVal val="visible"/>
                                      </p:to>
                                    </p:set>
                                    <p:anim calcmode="lin" valueType="num">
                                      <p:cBhvr additive="base">
                                        <p:cTn id="18" dur="500" fill="hold"/>
                                        <p:tgtEl>
                                          <p:spTgt spid="94233"/>
                                        </p:tgtEl>
                                        <p:attrNameLst>
                                          <p:attrName>ppt_x</p:attrName>
                                        </p:attrNameLst>
                                      </p:cBhvr>
                                      <p:tavLst>
                                        <p:tav tm="0">
                                          <p:val>
                                            <p:strVal val="0-#ppt_w/2"/>
                                          </p:val>
                                        </p:tav>
                                        <p:tav tm="100000">
                                          <p:val>
                                            <p:strVal val="#ppt_x"/>
                                          </p:val>
                                        </p:tav>
                                      </p:tavLst>
                                    </p:anim>
                                    <p:anim calcmode="lin" valueType="num">
                                      <p:cBhvr additive="base">
                                        <p:cTn id="19" dur="500" fill="hold"/>
                                        <p:tgtEl>
                                          <p:spTgt spid="94233"/>
                                        </p:tgtEl>
                                        <p:attrNameLst>
                                          <p:attrName>ppt_y</p:attrName>
                                        </p:attrNameLst>
                                      </p:cBhvr>
                                      <p:tavLst>
                                        <p:tav tm="0">
                                          <p:val>
                                            <p:strVal val="#ppt_y"/>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8" fill="hold" nodeType="clickEffect">
                                  <p:stCondLst>
                                    <p:cond delay="0"/>
                                  </p:stCondLst>
                                  <p:childTnLst>
                                    <p:set>
                                      <p:cBhvr>
                                        <p:cTn id="23" dur="1" fill="hold">
                                          <p:stCondLst>
                                            <p:cond delay="0"/>
                                          </p:stCondLst>
                                        </p:cTn>
                                        <p:tgtEl>
                                          <p:spTgt spid="94227"/>
                                        </p:tgtEl>
                                        <p:attrNameLst>
                                          <p:attrName>style.visibility</p:attrName>
                                        </p:attrNameLst>
                                      </p:cBhvr>
                                      <p:to>
                                        <p:strVal val="visible"/>
                                      </p:to>
                                    </p:set>
                                    <p:anim calcmode="lin" valueType="num">
                                      <p:cBhvr additive="base">
                                        <p:cTn id="24" dur="500" fill="hold"/>
                                        <p:tgtEl>
                                          <p:spTgt spid="94227"/>
                                        </p:tgtEl>
                                        <p:attrNameLst>
                                          <p:attrName>ppt_x</p:attrName>
                                        </p:attrNameLst>
                                      </p:cBhvr>
                                      <p:tavLst>
                                        <p:tav tm="0">
                                          <p:val>
                                            <p:strVal val="0-#ppt_w/2"/>
                                          </p:val>
                                        </p:tav>
                                        <p:tav tm="100000">
                                          <p:val>
                                            <p:strVal val="#ppt_x"/>
                                          </p:val>
                                        </p:tav>
                                      </p:tavLst>
                                    </p:anim>
                                    <p:anim calcmode="lin" valueType="num">
                                      <p:cBhvr additive="base">
                                        <p:cTn id="25" dur="500" fill="hold"/>
                                        <p:tgtEl>
                                          <p:spTgt spid="94227"/>
                                        </p:tgtEl>
                                        <p:attrNameLst>
                                          <p:attrName>ppt_y</p:attrName>
                                        </p:attrNameLst>
                                      </p:cBhvr>
                                      <p:tavLst>
                                        <p:tav tm="0">
                                          <p:val>
                                            <p:strVal val="#ppt_y"/>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2" fill="hold" nodeType="clickEffect">
                                  <p:stCondLst>
                                    <p:cond delay="0"/>
                                  </p:stCondLst>
                                  <p:childTnLst>
                                    <p:set>
                                      <p:cBhvr>
                                        <p:cTn id="29" dur="1" fill="hold">
                                          <p:stCondLst>
                                            <p:cond delay="0"/>
                                          </p:stCondLst>
                                        </p:cTn>
                                        <p:tgtEl>
                                          <p:spTgt spid="94230"/>
                                        </p:tgtEl>
                                        <p:attrNameLst>
                                          <p:attrName>style.visibility</p:attrName>
                                        </p:attrNameLst>
                                      </p:cBhvr>
                                      <p:to>
                                        <p:strVal val="visible"/>
                                      </p:to>
                                    </p:set>
                                    <p:anim calcmode="lin" valueType="num">
                                      <p:cBhvr additive="base">
                                        <p:cTn id="30" dur="500" fill="hold"/>
                                        <p:tgtEl>
                                          <p:spTgt spid="94230"/>
                                        </p:tgtEl>
                                        <p:attrNameLst>
                                          <p:attrName>ppt_x</p:attrName>
                                        </p:attrNameLst>
                                      </p:cBhvr>
                                      <p:tavLst>
                                        <p:tav tm="0">
                                          <p:val>
                                            <p:strVal val="1+#ppt_w/2"/>
                                          </p:val>
                                        </p:tav>
                                        <p:tav tm="100000">
                                          <p:val>
                                            <p:strVal val="#ppt_x"/>
                                          </p:val>
                                        </p:tav>
                                      </p:tavLst>
                                    </p:anim>
                                    <p:anim calcmode="lin" valueType="num">
                                      <p:cBhvr additive="base">
                                        <p:cTn id="31" dur="500" fill="hold"/>
                                        <p:tgtEl>
                                          <p:spTgt spid="9423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2" grpId="0" autoUpdateAnimBg="0"/>
      <p:bldP spid="94223"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56" name="Group 1048"/>
          <p:cNvGrpSpPr>
            <a:grpSpLocks/>
          </p:cNvGrpSpPr>
          <p:nvPr/>
        </p:nvGrpSpPr>
        <p:grpSpPr bwMode="auto">
          <a:xfrm>
            <a:off x="647700" y="2165350"/>
            <a:ext cx="8496300" cy="2019300"/>
            <a:chOff x="408" y="1680"/>
            <a:chExt cx="5352" cy="1272"/>
          </a:xfrm>
        </p:grpSpPr>
        <p:graphicFrame>
          <p:nvGraphicFramePr>
            <p:cNvPr id="95252" name="Object 1044"/>
            <p:cNvGraphicFramePr>
              <a:graphicFrameLocks noChangeAspect="1"/>
            </p:cNvGraphicFramePr>
            <p:nvPr/>
          </p:nvGraphicFramePr>
          <p:xfrm>
            <a:off x="408" y="1680"/>
            <a:ext cx="5352" cy="1272"/>
          </p:xfrm>
          <a:graphic>
            <a:graphicData uri="http://schemas.openxmlformats.org/presentationml/2006/ole">
              <mc:AlternateContent xmlns:mc="http://schemas.openxmlformats.org/markup-compatibility/2006">
                <mc:Choice xmlns:v="urn:schemas-microsoft-com:vml" Requires="v">
                  <p:oleObj spid="_x0000_s31790" name="文档" r:id="rId3" imgW="8497080" imgH="2038320" progId="Word.Document.8">
                    <p:embed/>
                  </p:oleObj>
                </mc:Choice>
                <mc:Fallback>
                  <p:oleObj name="文档" r:id="rId3" imgW="8497080" imgH="203832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 y="1680"/>
                          <a:ext cx="5352" cy="1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53" name="Object 1045"/>
            <p:cNvGraphicFramePr>
              <a:graphicFrameLocks noChangeAspect="1"/>
            </p:cNvGraphicFramePr>
            <p:nvPr/>
          </p:nvGraphicFramePr>
          <p:xfrm>
            <a:off x="768" y="1680"/>
            <a:ext cx="232" cy="295"/>
          </p:xfrm>
          <a:graphic>
            <a:graphicData uri="http://schemas.openxmlformats.org/presentationml/2006/ole">
              <mc:AlternateContent xmlns:mc="http://schemas.openxmlformats.org/markup-compatibility/2006">
                <mc:Choice xmlns:v="urn:schemas-microsoft-com:vml" Requires="v">
                  <p:oleObj spid="_x0000_s31791" name="公式" r:id="rId5" imgW="139680" imgH="241200" progId="Equation.3">
                    <p:embed/>
                  </p:oleObj>
                </mc:Choice>
                <mc:Fallback>
                  <p:oleObj name="公式" r:id="rId5" imgW="139680" imgH="2412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 y="1680"/>
                          <a:ext cx="232"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54" name="Object 1046"/>
            <p:cNvGraphicFramePr>
              <a:graphicFrameLocks noChangeAspect="1"/>
            </p:cNvGraphicFramePr>
            <p:nvPr/>
          </p:nvGraphicFramePr>
          <p:xfrm>
            <a:off x="624" y="2112"/>
            <a:ext cx="528" cy="277"/>
          </p:xfrm>
          <a:graphic>
            <a:graphicData uri="http://schemas.openxmlformats.org/presentationml/2006/ole">
              <mc:AlternateContent xmlns:mc="http://schemas.openxmlformats.org/markup-compatibility/2006">
                <mc:Choice xmlns:v="urn:schemas-microsoft-com:vml" Requires="v">
                  <p:oleObj spid="_x0000_s31792" name="公式" r:id="rId7" imgW="482400" imgH="253800" progId="Equation.3">
                    <p:embed/>
                  </p:oleObj>
                </mc:Choice>
                <mc:Fallback>
                  <p:oleObj name="公式" r:id="rId7" imgW="482400" imgH="253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 y="2112"/>
                          <a:ext cx="528" cy="2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5247" name="Text Box 1039"/>
          <p:cNvSpPr txBox="1">
            <a:spLocks noChangeArrowheads="1"/>
          </p:cNvSpPr>
          <p:nvPr/>
        </p:nvSpPr>
        <p:spPr bwMode="auto">
          <a:xfrm>
            <a:off x="2362200" y="5441950"/>
            <a:ext cx="4267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kumimoji="1" lang="zh-CN" altLang="zh-CN" sz="3200" b="1">
              <a:latin typeface="Times New Roman" panose="02020603050405020304" pitchFamily="18" charset="0"/>
            </a:endParaRPr>
          </a:p>
        </p:txBody>
      </p:sp>
      <p:graphicFrame>
        <p:nvGraphicFramePr>
          <p:cNvPr id="95248" name="Object 1040"/>
          <p:cNvGraphicFramePr>
            <a:graphicFrameLocks noChangeAspect="1"/>
          </p:cNvGraphicFramePr>
          <p:nvPr>
            <p:extLst>
              <p:ext uri="{D42A27DB-BD31-4B8C-83A1-F6EECF244321}">
                <p14:modId xmlns:p14="http://schemas.microsoft.com/office/powerpoint/2010/main" val="2570677383"/>
              </p:ext>
            </p:extLst>
          </p:nvPr>
        </p:nvGraphicFramePr>
        <p:xfrm>
          <a:off x="1604818" y="4184650"/>
          <a:ext cx="5334000" cy="1016000"/>
        </p:xfrm>
        <a:graphic>
          <a:graphicData uri="http://schemas.openxmlformats.org/presentationml/2006/ole">
            <mc:AlternateContent xmlns:mc="http://schemas.openxmlformats.org/markup-compatibility/2006">
              <mc:Choice xmlns:v="urn:schemas-microsoft-com:vml" Requires="v">
                <p:oleObj spid="_x0000_s31793" name="公式" r:id="rId9" imgW="2323800" imgH="444240" progId="Equation.3">
                  <p:embed/>
                </p:oleObj>
              </mc:Choice>
              <mc:Fallback>
                <p:oleObj name="公式" r:id="rId9" imgW="2323800" imgH="44424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4818" y="4184650"/>
                        <a:ext cx="5334000" cy="101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mc:AlternateContent xmlns:mc="http://schemas.openxmlformats.org/markup-compatibility/2006">
        <mc:Choice xmlns:a14="http://schemas.microsoft.com/office/drawing/2010/main" Requires="a14">
          <p:sp>
            <p:nvSpPr>
              <p:cNvPr id="95249" name="Text Box 1041"/>
              <p:cNvSpPr txBox="1">
                <a:spLocks noChangeArrowheads="1"/>
              </p:cNvSpPr>
              <p:nvPr/>
            </p:nvSpPr>
            <p:spPr bwMode="auto">
              <a:xfrm>
                <a:off x="381000" y="793750"/>
                <a:ext cx="8763000" cy="113823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3200" b="1" dirty="0" smtClean="0">
                    <a:latin typeface="Times New Roman" panose="02020603050405020304" pitchFamily="18" charset="0"/>
                    <a:ea typeface="楷体_GB2312" pitchFamily="49" charset="-122"/>
                  </a:rPr>
                  <a:t>       </a:t>
                </a:r>
                <a:r>
                  <a:rPr kumimoji="1" lang="zh-CN" altLang="en-US" sz="2400" b="1" dirty="0" smtClean="0">
                    <a:latin typeface="Times New Roman" panose="02020603050405020304" pitchFamily="18" charset="0"/>
                    <a:ea typeface="楷体_GB2312" pitchFamily="49" charset="-122"/>
                  </a:rPr>
                  <a:t>例</a:t>
                </a:r>
                <a:r>
                  <a:rPr kumimoji="1" lang="en-US" altLang="zh-CN" sz="2400" b="1" dirty="0" smtClean="0">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用下面一组</a:t>
                </a:r>
                <a:r>
                  <a:rPr kumimoji="1" lang="zh-CN" altLang="en-US" sz="2400" b="1" dirty="0" smtClean="0">
                    <a:latin typeface="Times New Roman" panose="02020603050405020304" pitchFamily="18" charset="0"/>
                    <a:ea typeface="楷体_GB2312" pitchFamily="49" charset="-122"/>
                  </a:rPr>
                  <a:t>数据拟合</a:t>
                </a:r>
                <a14:m>
                  <m:oMath xmlns:m="http://schemas.openxmlformats.org/officeDocument/2006/math">
                    <m:r>
                      <a:rPr kumimoji="1" lang="en-US" altLang="zh-CN" sz="2400" b="1" i="1" smtClean="0">
                        <a:solidFill>
                          <a:srgbClr val="FFC000"/>
                        </a:solidFill>
                        <a:latin typeface="Cambria Math" panose="02040503050406030204" pitchFamily="18" charset="0"/>
                        <a:ea typeface="楷体_GB2312" pitchFamily="49" charset="-122"/>
                      </a:rPr>
                      <m:t>𝑪</m:t>
                    </m:r>
                    <m:d>
                      <m:dPr>
                        <m:ctrlPr>
                          <a:rPr kumimoji="1" lang="en-US" altLang="zh-CN" sz="2400" b="1" i="1" smtClean="0">
                            <a:solidFill>
                              <a:srgbClr val="FFC000"/>
                            </a:solidFill>
                            <a:latin typeface="Cambria Math" panose="02040503050406030204" pitchFamily="18" charset="0"/>
                            <a:ea typeface="楷体_GB2312" pitchFamily="49" charset="-122"/>
                          </a:rPr>
                        </m:ctrlPr>
                      </m:dPr>
                      <m:e>
                        <m:r>
                          <a:rPr kumimoji="1" lang="en-US" altLang="zh-CN" sz="2400" b="1" i="1" smtClean="0">
                            <a:solidFill>
                              <a:srgbClr val="FFC000"/>
                            </a:solidFill>
                            <a:latin typeface="Cambria Math" panose="02040503050406030204" pitchFamily="18" charset="0"/>
                            <a:ea typeface="楷体_GB2312" pitchFamily="49" charset="-122"/>
                          </a:rPr>
                          <m:t>𝒕</m:t>
                        </m:r>
                      </m:e>
                    </m:d>
                    <m:r>
                      <a:rPr kumimoji="1" lang="en-US" altLang="zh-CN" sz="2400" b="1" i="1" smtClean="0">
                        <a:solidFill>
                          <a:srgbClr val="FFC000"/>
                        </a:solidFill>
                        <a:latin typeface="Cambria Math" panose="02040503050406030204" pitchFamily="18" charset="0"/>
                        <a:ea typeface="楷体_GB2312" pitchFamily="49" charset="-122"/>
                      </a:rPr>
                      <m:t>=</m:t>
                    </m:r>
                    <m:r>
                      <a:rPr kumimoji="1" lang="en-US" altLang="zh-CN" sz="2400" b="1" i="1" smtClean="0">
                        <a:solidFill>
                          <a:srgbClr val="FFC000"/>
                        </a:solidFill>
                        <a:latin typeface="Cambria Math" panose="02040503050406030204" pitchFamily="18" charset="0"/>
                        <a:ea typeface="楷体_GB2312" pitchFamily="49" charset="-122"/>
                      </a:rPr>
                      <m:t>𝒂</m:t>
                    </m:r>
                    <m:r>
                      <a:rPr kumimoji="1" lang="en-US" altLang="zh-CN" sz="2400" b="1" i="1" smtClean="0">
                        <a:solidFill>
                          <a:srgbClr val="FFC000"/>
                        </a:solidFill>
                        <a:latin typeface="Cambria Math" panose="02040503050406030204" pitchFamily="18" charset="0"/>
                        <a:ea typeface="楷体_GB2312" pitchFamily="49" charset="-122"/>
                      </a:rPr>
                      <m:t>+</m:t>
                    </m:r>
                    <m:r>
                      <a:rPr kumimoji="1" lang="en-US" altLang="zh-CN" sz="2400" b="1" i="1" smtClean="0">
                        <a:solidFill>
                          <a:srgbClr val="FFC000"/>
                        </a:solidFill>
                        <a:latin typeface="Cambria Math" panose="02040503050406030204" pitchFamily="18" charset="0"/>
                        <a:ea typeface="楷体_GB2312" pitchFamily="49" charset="-122"/>
                      </a:rPr>
                      <m:t>𝒃</m:t>
                    </m:r>
                    <m:sSup>
                      <m:sSupPr>
                        <m:ctrlPr>
                          <a:rPr kumimoji="1" lang="en-US" altLang="zh-CN" sz="2400" b="1" i="1" smtClean="0">
                            <a:solidFill>
                              <a:srgbClr val="FFC000"/>
                            </a:solidFill>
                            <a:latin typeface="Cambria Math" panose="02040503050406030204" pitchFamily="18" charset="0"/>
                            <a:ea typeface="楷体_GB2312" pitchFamily="49" charset="-122"/>
                          </a:rPr>
                        </m:ctrlPr>
                      </m:sSupPr>
                      <m:e>
                        <m:r>
                          <a:rPr kumimoji="1" lang="en-US" altLang="zh-CN" sz="2400" b="1" i="1" smtClean="0">
                            <a:solidFill>
                              <a:srgbClr val="FFC000"/>
                            </a:solidFill>
                            <a:latin typeface="Cambria Math" panose="02040503050406030204" pitchFamily="18" charset="0"/>
                            <a:ea typeface="楷体_GB2312" pitchFamily="49" charset="-122"/>
                          </a:rPr>
                          <m:t>𝒆</m:t>
                        </m:r>
                      </m:e>
                      <m:sup>
                        <m:r>
                          <a:rPr kumimoji="1" lang="en-US" altLang="zh-CN" sz="2400" b="1" i="1" smtClean="0">
                            <a:solidFill>
                              <a:srgbClr val="FFC000"/>
                            </a:solidFill>
                            <a:latin typeface="Cambria Math" panose="02040503050406030204" pitchFamily="18" charset="0"/>
                            <a:ea typeface="楷体_GB2312" pitchFamily="49" charset="-122"/>
                          </a:rPr>
                          <m:t>−</m:t>
                        </m:r>
                        <m:r>
                          <a:rPr kumimoji="1" lang="en-US" altLang="zh-CN" sz="2400" b="1" i="1" smtClean="0">
                            <a:solidFill>
                              <a:srgbClr val="FFC000"/>
                            </a:solidFill>
                            <a:latin typeface="Cambria Math" panose="02040503050406030204" pitchFamily="18" charset="0"/>
                            <a:ea typeface="楷体_GB2312" pitchFamily="49" charset="-122"/>
                          </a:rPr>
                          <m:t>𝟎</m:t>
                        </m:r>
                        <m:r>
                          <a:rPr kumimoji="1" lang="en-US" altLang="zh-CN" sz="2400" b="1" i="1" smtClean="0">
                            <a:solidFill>
                              <a:srgbClr val="FFC000"/>
                            </a:solidFill>
                            <a:latin typeface="Cambria Math" panose="02040503050406030204" pitchFamily="18" charset="0"/>
                            <a:ea typeface="楷体_GB2312" pitchFamily="49" charset="-122"/>
                          </a:rPr>
                          <m:t>.</m:t>
                        </m:r>
                        <m:r>
                          <a:rPr kumimoji="1" lang="en-US" altLang="zh-CN" sz="2400" b="1" i="1" smtClean="0">
                            <a:solidFill>
                              <a:srgbClr val="FFC000"/>
                            </a:solidFill>
                            <a:latin typeface="Cambria Math" panose="02040503050406030204" pitchFamily="18" charset="0"/>
                            <a:ea typeface="楷体_GB2312" pitchFamily="49" charset="-122"/>
                          </a:rPr>
                          <m:t>𝟎𝟐</m:t>
                        </m:r>
                        <m:r>
                          <a:rPr kumimoji="1" lang="en-US" altLang="zh-CN" sz="2400" b="1" i="1" smtClean="0">
                            <a:solidFill>
                              <a:srgbClr val="FFC000"/>
                            </a:solidFill>
                            <a:latin typeface="Cambria Math" panose="02040503050406030204" pitchFamily="18" charset="0"/>
                            <a:ea typeface="楷体_GB2312" pitchFamily="49" charset="-122"/>
                          </a:rPr>
                          <m:t>𝒌𝒕</m:t>
                        </m:r>
                      </m:sup>
                    </m:sSup>
                  </m:oMath>
                </a14:m>
                <a:r>
                  <a:rPr kumimoji="1" lang="zh-CN" altLang="en-US" sz="2400" b="1" dirty="0" smtClean="0">
                    <a:latin typeface="Times New Roman" panose="02020603050405020304" pitchFamily="18" charset="0"/>
                    <a:ea typeface="楷体_GB2312" pitchFamily="49" charset="-122"/>
                  </a:rPr>
                  <a:t>                        </a:t>
                </a:r>
                <a:endParaRPr kumimoji="1" lang="zh-CN" altLang="en-US" sz="2400" b="1" dirty="0">
                  <a:latin typeface="Times New Roman" panose="02020603050405020304" pitchFamily="18" charset="0"/>
                  <a:ea typeface="楷体_GB2312" pitchFamily="49" charset="-122"/>
                </a:endParaRPr>
              </a:p>
              <a:p>
                <a:pPr>
                  <a:spcBef>
                    <a:spcPct val="50000"/>
                  </a:spcBef>
                </a:pPr>
                <a:r>
                  <a:rPr kumimoji="1" lang="zh-CN" altLang="en-US" sz="2400" b="1" dirty="0">
                    <a:latin typeface="Times New Roman" panose="02020603050405020304" pitchFamily="18" charset="0"/>
                    <a:ea typeface="楷体_GB2312" pitchFamily="49" charset="-122"/>
                  </a:rPr>
                  <a:t>中的参数</a:t>
                </a:r>
                <a14:m>
                  <m:oMath xmlns:m="http://schemas.openxmlformats.org/officeDocument/2006/math">
                    <m:r>
                      <a:rPr kumimoji="1" lang="en-US" altLang="zh-CN" sz="2400" b="1" i="1">
                        <a:solidFill>
                          <a:srgbClr val="FFC000"/>
                        </a:solidFill>
                        <a:latin typeface="Cambria Math" panose="02040503050406030204" pitchFamily="18" charset="0"/>
                        <a:ea typeface="楷体_GB2312" pitchFamily="49" charset="-122"/>
                      </a:rPr>
                      <m:t>𝒂</m:t>
                    </m:r>
                    <m:r>
                      <a:rPr kumimoji="1" lang="en-US" altLang="zh-CN" sz="2400" b="1" i="1">
                        <a:solidFill>
                          <a:srgbClr val="FFC000"/>
                        </a:solidFill>
                        <a:latin typeface="Cambria Math" panose="02040503050406030204" pitchFamily="18" charset="0"/>
                        <a:ea typeface="楷体_GB2312" pitchFamily="49" charset="-122"/>
                      </a:rPr>
                      <m:t> </m:t>
                    </m:r>
                  </m:oMath>
                </a14:m>
                <a:r>
                  <a:rPr kumimoji="1" lang="zh-CN" altLang="en-US" sz="2400" b="1" dirty="0" smtClean="0">
                    <a:latin typeface="Times New Roman" panose="02020603050405020304" pitchFamily="18" charset="0"/>
                  </a:rPr>
                  <a:t>，</a:t>
                </a:r>
                <a:r>
                  <a:rPr kumimoji="1" lang="en-US" altLang="zh-CN" sz="2400" b="1" dirty="0">
                    <a:solidFill>
                      <a:srgbClr val="FFC000"/>
                    </a:solidFill>
                    <a:ea typeface="楷体_GB2312" pitchFamily="49" charset="-122"/>
                  </a:rPr>
                  <a:t> </a:t>
                </a:r>
                <a14:m>
                  <m:oMath xmlns:m="http://schemas.openxmlformats.org/officeDocument/2006/math">
                    <m:r>
                      <a:rPr kumimoji="1" lang="en-US" altLang="zh-CN" sz="2400" b="1" i="1">
                        <a:solidFill>
                          <a:srgbClr val="FFC000"/>
                        </a:solidFill>
                        <a:latin typeface="Cambria Math" panose="02040503050406030204" pitchFamily="18" charset="0"/>
                        <a:ea typeface="楷体_GB2312" pitchFamily="49" charset="-122"/>
                      </a:rPr>
                      <m:t>𝒃</m:t>
                    </m:r>
                    <m:r>
                      <a:rPr kumimoji="1" lang="en-US" altLang="zh-CN" sz="2400" b="1" i="1">
                        <a:solidFill>
                          <a:srgbClr val="FFC000"/>
                        </a:solidFill>
                        <a:latin typeface="Cambria Math" panose="02040503050406030204" pitchFamily="18" charset="0"/>
                        <a:ea typeface="楷体_GB2312" pitchFamily="49" charset="-122"/>
                      </a:rPr>
                      <m:t> </m:t>
                    </m:r>
                  </m:oMath>
                </a14:m>
                <a:r>
                  <a:rPr kumimoji="1" lang="zh-CN" altLang="en-US" sz="2400" b="1" dirty="0">
                    <a:latin typeface="Times New Roman" panose="02020603050405020304" pitchFamily="18" charset="0"/>
                  </a:rPr>
                  <a:t>，</a:t>
                </a:r>
                <a14:m>
                  <m:oMath xmlns:m="http://schemas.openxmlformats.org/officeDocument/2006/math">
                    <m:r>
                      <a:rPr kumimoji="1" lang="en-US" altLang="zh-CN" sz="2400" b="1" i="1">
                        <a:solidFill>
                          <a:srgbClr val="FFC000"/>
                        </a:solidFill>
                        <a:latin typeface="Cambria Math" panose="02040503050406030204" pitchFamily="18" charset="0"/>
                        <a:ea typeface="楷体_GB2312" pitchFamily="49" charset="-122"/>
                      </a:rPr>
                      <m:t>𝒌</m:t>
                    </m:r>
                  </m:oMath>
                </a14:m>
                <a:endParaRPr kumimoji="1" lang="en-US" altLang="zh-CN" sz="2400" b="1" dirty="0">
                  <a:latin typeface="Times New Roman" panose="02020603050405020304" pitchFamily="18" charset="0"/>
                </a:endParaRPr>
              </a:p>
            </p:txBody>
          </p:sp>
        </mc:Choice>
        <mc:Fallback>
          <p:sp>
            <p:nvSpPr>
              <p:cNvPr id="95249" name="Text Box 1041"/>
              <p:cNvSpPr txBox="1">
                <a:spLocks noRot="1" noChangeAspect="1" noMove="1" noResize="1" noEditPoints="1" noAdjustHandles="1" noChangeArrowheads="1" noChangeShapeType="1" noTextEdit="1"/>
              </p:cNvSpPr>
              <p:nvPr/>
            </p:nvSpPr>
            <p:spPr bwMode="auto">
              <a:xfrm>
                <a:off x="381000" y="793750"/>
                <a:ext cx="8763000" cy="1138238"/>
              </a:xfrm>
              <a:prstGeom prst="rect">
                <a:avLst/>
              </a:prstGeom>
              <a:blipFill rotWithShape="0">
                <a:blip r:embed="rId11"/>
                <a:stretch>
                  <a:fillRect l="-1113" b="-96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5251" name="Text Box 1043"/>
          <p:cNvSpPr txBox="1">
            <a:spLocks noChangeArrowheads="1"/>
          </p:cNvSpPr>
          <p:nvPr/>
        </p:nvSpPr>
        <p:spPr bwMode="auto">
          <a:xfrm>
            <a:off x="3401291" y="3511203"/>
            <a:ext cx="5715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zh-CN" altLang="en-US" sz="2400" b="1" dirty="0">
                <a:latin typeface="Times New Roman" panose="02020603050405020304" pitchFamily="18" charset="0"/>
                <a:ea typeface="楷体_GB2312" pitchFamily="49" charset="-122"/>
              </a:rPr>
              <a:t>该问题即解最优化问题：</a:t>
            </a:r>
          </a:p>
        </p:txBody>
      </p:sp>
      <p:sp>
        <p:nvSpPr>
          <p:cNvPr id="13"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非线性拟合</a:t>
            </a:r>
            <a:endParaRPr lang="zh-CN" altLang="en-US" sz="2400" dirty="0">
              <a:solidFill>
                <a:srgbClr val="FFC000"/>
              </a:solidFill>
            </a:endParaRPr>
          </a:p>
        </p:txBody>
      </p:sp>
    </p:spTree>
    <p:extLst>
      <p:ext uri="{BB962C8B-B14F-4D97-AF65-F5344CB8AC3E}">
        <p14:creationId xmlns:p14="http://schemas.microsoft.com/office/powerpoint/2010/main" val="458641953"/>
      </p:ext>
    </p:extLst>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5251"/>
                                        </p:tgtEl>
                                        <p:attrNameLst>
                                          <p:attrName>style.visibility</p:attrName>
                                        </p:attrNameLst>
                                      </p:cBhvr>
                                      <p:to>
                                        <p:strVal val="visible"/>
                                      </p:to>
                                    </p:set>
                                    <p:anim calcmode="lin" valueType="num">
                                      <p:cBhvr additive="base">
                                        <p:cTn id="7" dur="500" fill="hold"/>
                                        <p:tgtEl>
                                          <p:spTgt spid="95251"/>
                                        </p:tgtEl>
                                        <p:attrNameLst>
                                          <p:attrName>ppt_x</p:attrName>
                                        </p:attrNameLst>
                                      </p:cBhvr>
                                      <p:tavLst>
                                        <p:tav tm="0">
                                          <p:val>
                                            <p:strVal val="0-#ppt_w/2"/>
                                          </p:val>
                                        </p:tav>
                                        <p:tav tm="100000">
                                          <p:val>
                                            <p:strVal val="#ppt_x"/>
                                          </p:val>
                                        </p:tav>
                                      </p:tavLst>
                                    </p:anim>
                                    <p:anim calcmode="lin" valueType="num">
                                      <p:cBhvr additive="base">
                                        <p:cTn id="8" dur="500" fill="hold"/>
                                        <p:tgtEl>
                                          <p:spTgt spid="95251"/>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2" fill="hold" nodeType="clickEffect">
                                  <p:stCondLst>
                                    <p:cond delay="0"/>
                                  </p:stCondLst>
                                  <p:childTnLst>
                                    <p:set>
                                      <p:cBhvr>
                                        <p:cTn id="12" dur="1" fill="hold">
                                          <p:stCondLst>
                                            <p:cond delay="0"/>
                                          </p:stCondLst>
                                        </p:cTn>
                                        <p:tgtEl>
                                          <p:spTgt spid="95248"/>
                                        </p:tgtEl>
                                        <p:attrNameLst>
                                          <p:attrName>style.visibility</p:attrName>
                                        </p:attrNameLst>
                                      </p:cBhvr>
                                      <p:to>
                                        <p:strVal val="visible"/>
                                      </p:to>
                                    </p:set>
                                    <p:anim calcmode="lin" valueType="num">
                                      <p:cBhvr additive="base">
                                        <p:cTn id="13" dur="500" fill="hold"/>
                                        <p:tgtEl>
                                          <p:spTgt spid="95248"/>
                                        </p:tgtEl>
                                        <p:attrNameLst>
                                          <p:attrName>ppt_x</p:attrName>
                                        </p:attrNameLst>
                                      </p:cBhvr>
                                      <p:tavLst>
                                        <p:tav tm="0">
                                          <p:val>
                                            <p:strVal val="0-#ppt_w/2"/>
                                          </p:val>
                                        </p:tav>
                                        <p:tav tm="100000">
                                          <p:val>
                                            <p:strVal val="#ppt_x"/>
                                          </p:val>
                                        </p:tav>
                                      </p:tavLst>
                                    </p:anim>
                                    <p:anim calcmode="lin" valueType="num">
                                      <p:cBhvr additive="base">
                                        <p:cTn id="14" dur="500" fill="hold"/>
                                        <p:tgtEl>
                                          <p:spTgt spid="952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51"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2" name="Text Box 12"/>
          <p:cNvSpPr txBox="1">
            <a:spLocks noChangeArrowheads="1"/>
          </p:cNvSpPr>
          <p:nvPr/>
        </p:nvSpPr>
        <p:spPr bwMode="auto">
          <a:xfrm>
            <a:off x="-47625" y="2087563"/>
            <a:ext cx="9372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indent="-5334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r>
              <a:rPr lang="en-US" altLang="zh-CN" dirty="0">
                <a:solidFill>
                  <a:srgbClr val="0000FF"/>
                </a:solidFill>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r>
              <a:rPr lang="zh-CN" altLang="en-US" b="1" dirty="0">
                <a:latin typeface="楷体_GB2312" pitchFamily="49" charset="-122"/>
                <a:ea typeface="楷体_GB2312" pitchFamily="49" charset="-122"/>
              </a:rPr>
              <a:t>编写</a:t>
            </a:r>
            <a:r>
              <a:rPr lang="en-US" altLang="zh-CN" b="1" dirty="0">
                <a:latin typeface="楷体_GB2312" pitchFamily="49" charset="-122"/>
                <a:ea typeface="楷体_GB2312" pitchFamily="49" charset="-122"/>
              </a:rPr>
              <a:t>M-</a:t>
            </a:r>
            <a:r>
              <a:rPr lang="zh-CN" altLang="en-US" b="1" dirty="0">
                <a:latin typeface="楷体_GB2312" pitchFamily="49" charset="-122"/>
                <a:ea typeface="楷体_GB2312" pitchFamily="49" charset="-122"/>
              </a:rPr>
              <a:t>文件</a:t>
            </a: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curvefun1.m</a:t>
            </a:r>
            <a:endParaRPr lang="en-US" altLang="zh-CN" dirty="0">
              <a:latin typeface="宋体" panose="02010600030101010101" pitchFamily="2" charset="-122"/>
              <a:ea typeface="宋体" panose="02010600030101010101" pitchFamily="2" charset="-122"/>
            </a:endParaRPr>
          </a:p>
          <a:p>
            <a:r>
              <a:rPr lang="en-US" altLang="zh-CN" dirty="0">
                <a:solidFill>
                  <a:srgbClr val="0000FF"/>
                </a:solidFill>
                <a:latin typeface="Courier New" panose="02070309020205020404" pitchFamily="49" charset="0"/>
                <a:ea typeface="宋体" panose="02010600030101010101" pitchFamily="2" charset="-122"/>
              </a:rPr>
              <a:t>     </a:t>
            </a:r>
            <a:r>
              <a:rPr lang="en-US" altLang="zh-CN" b="1" dirty="0">
                <a:solidFill>
                  <a:srgbClr val="FFC000"/>
                </a:solidFill>
                <a:latin typeface="Courier New" panose="02070309020205020404" pitchFamily="49" charset="0"/>
                <a:ea typeface="宋体" panose="02010600030101010101" pitchFamily="2" charset="-122"/>
              </a:rPr>
              <a:t>function</a:t>
            </a:r>
            <a:r>
              <a:rPr lang="en-US" altLang="zh-CN" b="1" dirty="0">
                <a:latin typeface="Courier New" panose="02070309020205020404" pitchFamily="49" charset="0"/>
                <a:ea typeface="宋体" panose="02010600030101010101" pitchFamily="2" charset="-122"/>
              </a:rPr>
              <a:t> f=curvefun1(</a:t>
            </a:r>
            <a:r>
              <a:rPr lang="en-US" altLang="zh-CN" b="1" dirty="0" err="1">
                <a:solidFill>
                  <a:srgbClr val="FFC000"/>
                </a:solidFill>
                <a:latin typeface="Courier New" panose="02070309020205020404" pitchFamily="49" charset="0"/>
                <a:ea typeface="宋体" panose="02010600030101010101" pitchFamily="2" charset="-122"/>
              </a:rPr>
              <a:t>x,tdata</a:t>
            </a:r>
            <a:r>
              <a:rPr lang="en-US" altLang="zh-CN" b="1" dirty="0">
                <a:latin typeface="Courier New" panose="02070309020205020404" pitchFamily="49" charset="0"/>
                <a:ea typeface="宋体" panose="02010600030101010101" pitchFamily="2" charset="-122"/>
              </a:rPr>
              <a:t>)</a:t>
            </a:r>
          </a:p>
          <a:p>
            <a:r>
              <a:rPr lang="en-US" altLang="zh-CN" b="1" dirty="0">
                <a:latin typeface="Courier New" panose="02070309020205020404" pitchFamily="49" charset="0"/>
                <a:ea typeface="宋体" panose="02010600030101010101" pitchFamily="2" charset="-122"/>
              </a:rPr>
              <a:t>     f=x(1)+x(2)*</a:t>
            </a:r>
            <a:r>
              <a:rPr lang="en-US" altLang="zh-CN" b="1" dirty="0" err="1">
                <a:latin typeface="Courier New" panose="02070309020205020404" pitchFamily="49" charset="0"/>
                <a:ea typeface="宋体" panose="02010600030101010101" pitchFamily="2" charset="-122"/>
              </a:rPr>
              <a:t>exp</a:t>
            </a:r>
            <a:r>
              <a:rPr lang="en-US" altLang="zh-CN" b="1" dirty="0">
                <a:latin typeface="Courier New" panose="02070309020205020404" pitchFamily="49" charset="0"/>
                <a:ea typeface="宋体" panose="02010600030101010101" pitchFamily="2" charset="-122"/>
              </a:rPr>
              <a:t>(-0.02*x(3)*</a:t>
            </a:r>
            <a:r>
              <a:rPr lang="en-US" altLang="zh-CN" b="1" dirty="0" err="1">
                <a:latin typeface="Courier New" panose="02070309020205020404" pitchFamily="49" charset="0"/>
                <a:ea typeface="宋体" panose="02010600030101010101" pitchFamily="2" charset="-122"/>
              </a:rPr>
              <a:t>tdata</a:t>
            </a:r>
            <a:r>
              <a:rPr lang="en-US" altLang="zh-CN" b="1" dirty="0">
                <a:latin typeface="Courier New" panose="02070309020205020404" pitchFamily="49" charset="0"/>
                <a:ea typeface="宋体" panose="02010600030101010101" pitchFamily="2" charset="-122"/>
              </a:rPr>
              <a:t>)   </a:t>
            </a:r>
          </a:p>
          <a:p>
            <a:r>
              <a:rPr lang="en-US" altLang="zh-CN" b="1" dirty="0">
                <a:latin typeface="Courier New" panose="02070309020205020404" pitchFamily="49" charset="0"/>
                <a:ea typeface="宋体" panose="02010600030101010101" pitchFamily="2" charset="-122"/>
              </a:rPr>
              <a:t>                   %</a:t>
            </a:r>
            <a:r>
              <a:rPr lang="zh-CN" altLang="en-US" b="1" dirty="0">
                <a:ea typeface="楷体_GB2312" pitchFamily="49" charset="-122"/>
              </a:rPr>
              <a:t>其中</a:t>
            </a:r>
            <a:r>
              <a:rPr lang="zh-CN" altLang="en-US" b="1" dirty="0">
                <a:ea typeface="宋体" panose="02010600030101010101" pitchFamily="2" charset="-122"/>
              </a:rPr>
              <a:t> </a:t>
            </a:r>
            <a:r>
              <a:rPr lang="en-US" altLang="zh-CN" b="1" dirty="0">
                <a:ea typeface="宋体" panose="02010600030101010101" pitchFamily="2" charset="-122"/>
              </a:rPr>
              <a:t>x(1)=a;   x(2)=b</a:t>
            </a:r>
            <a:r>
              <a:rPr lang="zh-CN" altLang="en-US" b="1" dirty="0">
                <a:ea typeface="宋体" panose="02010600030101010101" pitchFamily="2" charset="-122"/>
              </a:rPr>
              <a:t>；</a:t>
            </a:r>
            <a:r>
              <a:rPr lang="en-US" altLang="zh-CN" b="1" dirty="0">
                <a:ea typeface="宋体" panose="02010600030101010101" pitchFamily="2" charset="-122"/>
              </a:rPr>
              <a:t>x(3)=k;</a:t>
            </a:r>
            <a:endParaRPr lang="en-US" altLang="zh-CN" sz="3200" b="1" dirty="0">
              <a:ea typeface="宋体" panose="02010600030101010101" pitchFamily="2" charset="-122"/>
            </a:endParaRPr>
          </a:p>
        </p:txBody>
      </p:sp>
      <p:sp>
        <p:nvSpPr>
          <p:cNvPr id="71693" name="Text Box 13"/>
          <p:cNvSpPr txBox="1">
            <a:spLocks noChangeArrowheads="1"/>
          </p:cNvSpPr>
          <p:nvPr/>
        </p:nvSpPr>
        <p:spPr bwMode="auto">
          <a:xfrm>
            <a:off x="252413" y="3498850"/>
            <a:ext cx="91440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indent="-5334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r>
              <a:rPr lang="en-US" altLang="zh-CN" b="1" dirty="0">
                <a:ea typeface="楷体_GB2312" pitchFamily="49" charset="-122"/>
              </a:rPr>
              <a:t>2</a:t>
            </a:r>
            <a:r>
              <a:rPr lang="zh-CN" altLang="en-US" b="1" dirty="0">
                <a:ea typeface="楷体_GB2312" pitchFamily="49" charset="-122"/>
              </a:rPr>
              <a:t>）输入命令</a:t>
            </a:r>
            <a:endParaRPr lang="zh-CN" altLang="en-US" dirty="0">
              <a:ea typeface="楷体_GB2312" pitchFamily="49" charset="-122"/>
            </a:endParaRPr>
          </a:p>
          <a:p>
            <a:pPr lvl="2"/>
            <a:r>
              <a:rPr lang="en-US" altLang="zh-CN" b="1" dirty="0" err="1">
                <a:latin typeface="宋体" panose="02010600030101010101" pitchFamily="2" charset="-122"/>
                <a:ea typeface="宋体" panose="02010600030101010101" pitchFamily="2" charset="-122"/>
              </a:rPr>
              <a:t>tdata</a:t>
            </a:r>
            <a:r>
              <a:rPr lang="en-US" altLang="zh-CN" b="1" dirty="0">
                <a:latin typeface="宋体" panose="02010600030101010101" pitchFamily="2" charset="-122"/>
                <a:ea typeface="宋体" panose="02010600030101010101" pitchFamily="2" charset="-122"/>
              </a:rPr>
              <a:t>=100:100:1000</a:t>
            </a:r>
          </a:p>
          <a:p>
            <a:pPr lvl="2"/>
            <a:r>
              <a:rPr lang="en-US" altLang="zh-CN" b="1" dirty="0" err="1">
                <a:latin typeface="宋体" panose="02010600030101010101" pitchFamily="2" charset="-122"/>
                <a:ea typeface="宋体" panose="02010600030101010101" pitchFamily="2" charset="-122"/>
              </a:rPr>
              <a:t>cdata</a:t>
            </a:r>
            <a:r>
              <a:rPr lang="en-US" altLang="zh-CN" b="1" dirty="0">
                <a:latin typeface="宋体" panose="02010600030101010101" pitchFamily="2" charset="-122"/>
                <a:ea typeface="宋体" panose="02010600030101010101" pitchFamily="2" charset="-122"/>
              </a:rPr>
              <a:t>=</a:t>
            </a:r>
            <a:r>
              <a:rPr lang="en-US" altLang="zh-CN" b="1" dirty="0">
                <a:latin typeface="Courier New" panose="02070309020205020404" pitchFamily="49" charset="0"/>
                <a:ea typeface="宋体" panose="02010600030101010101" pitchFamily="2" charset="-122"/>
              </a:rPr>
              <a:t>1e-03</a:t>
            </a:r>
            <a:r>
              <a:rPr lang="en-US" altLang="zh-CN" b="1" dirty="0">
                <a:latin typeface="宋体" panose="02010600030101010101" pitchFamily="2" charset="-122"/>
                <a:ea typeface="宋体" panose="02010600030101010101" pitchFamily="2" charset="-122"/>
              </a:rPr>
              <a:t>*[4.54,4.99,5.35,5.65,5.90,6.10,6.26,6.39,</a:t>
            </a:r>
          </a:p>
          <a:p>
            <a:pPr lvl="2"/>
            <a:r>
              <a:rPr lang="en-US" altLang="zh-CN" b="1" dirty="0">
                <a:latin typeface="宋体" panose="02010600030101010101" pitchFamily="2" charset="-122"/>
                <a:ea typeface="宋体" panose="02010600030101010101" pitchFamily="2" charset="-122"/>
              </a:rPr>
              <a:t>6.50,6.59];</a:t>
            </a:r>
          </a:p>
          <a:p>
            <a:pPr lvl="2"/>
            <a:r>
              <a:rPr lang="en-US" altLang="zh-CN" b="1" dirty="0">
                <a:latin typeface="宋体" panose="02010600030101010101" pitchFamily="2" charset="-122"/>
                <a:ea typeface="宋体" panose="02010600030101010101" pitchFamily="2" charset="-122"/>
              </a:rPr>
              <a:t> x0=[0.2,0.05,0.05];</a:t>
            </a:r>
          </a:p>
          <a:p>
            <a:pPr lvl="2"/>
            <a:r>
              <a:rPr lang="en-US" altLang="zh-CN" b="1" dirty="0">
                <a:latin typeface="宋体" panose="02010600030101010101" pitchFamily="2" charset="-122"/>
                <a:ea typeface="宋体" panose="02010600030101010101" pitchFamily="2" charset="-122"/>
              </a:rPr>
              <a:t> x=</a:t>
            </a:r>
            <a:r>
              <a:rPr lang="en-US" altLang="zh-CN" b="1" dirty="0" err="1">
                <a:latin typeface="宋体" panose="02010600030101010101" pitchFamily="2" charset="-122"/>
                <a:ea typeface="宋体" panose="02010600030101010101" pitchFamily="2" charset="-122"/>
              </a:rPr>
              <a:t>lsqcurvefit</a:t>
            </a:r>
            <a:r>
              <a:rPr lang="en-US" altLang="zh-CN" b="1" dirty="0">
                <a:latin typeface="宋体" panose="02010600030101010101" pitchFamily="2" charset="-122"/>
                <a:ea typeface="宋体" panose="02010600030101010101" pitchFamily="2" charset="-122"/>
              </a:rPr>
              <a:t> ('curvefun1',x0,tdata,cdata)</a:t>
            </a:r>
          </a:p>
          <a:p>
            <a:pPr lvl="2"/>
            <a:r>
              <a:rPr lang="en-US" altLang="zh-CN" b="1" dirty="0">
                <a:latin typeface="宋体" panose="02010600030101010101" pitchFamily="2" charset="-122"/>
                <a:ea typeface="宋体" panose="02010600030101010101" pitchFamily="2" charset="-122"/>
              </a:rPr>
              <a:t> f=</a:t>
            </a:r>
            <a:r>
              <a:rPr lang="en-US" altLang="zh-CN" b="1" dirty="0">
                <a:latin typeface="Courier New" panose="02070309020205020404" pitchFamily="49" charset="0"/>
                <a:ea typeface="宋体" panose="02010600030101010101" pitchFamily="2" charset="-122"/>
              </a:rPr>
              <a:t> curvefun1(</a:t>
            </a:r>
            <a:r>
              <a:rPr lang="en-US" altLang="zh-CN" b="1" dirty="0" err="1">
                <a:latin typeface="Courier New" panose="02070309020205020404" pitchFamily="49" charset="0"/>
                <a:ea typeface="宋体" panose="02010600030101010101" pitchFamily="2" charset="-122"/>
              </a:rPr>
              <a:t>x,tdata</a:t>
            </a:r>
            <a:r>
              <a:rPr lang="en-US" altLang="zh-CN" b="1" dirty="0">
                <a:latin typeface="Courier New" panose="02070309020205020404" pitchFamily="49" charset="0"/>
                <a:ea typeface="宋体" panose="02010600030101010101" pitchFamily="2" charset="-122"/>
              </a:rPr>
              <a:t>) </a:t>
            </a:r>
          </a:p>
        </p:txBody>
      </p:sp>
      <p:grpSp>
        <p:nvGrpSpPr>
          <p:cNvPr id="71699" name="Group 19"/>
          <p:cNvGrpSpPr>
            <a:grpSpLocks/>
          </p:cNvGrpSpPr>
          <p:nvPr/>
        </p:nvGrpSpPr>
        <p:grpSpPr bwMode="auto">
          <a:xfrm>
            <a:off x="-61913" y="855662"/>
            <a:ext cx="9144000" cy="1030288"/>
            <a:chOff x="-39" y="159"/>
            <a:chExt cx="5760" cy="649"/>
          </a:xfrm>
        </p:grpSpPr>
        <p:sp>
          <p:nvSpPr>
            <p:cNvPr id="71694" name="Text Box 14"/>
            <p:cNvSpPr txBox="1">
              <a:spLocks noChangeArrowheads="1"/>
            </p:cNvSpPr>
            <p:nvPr/>
          </p:nvSpPr>
          <p:spPr bwMode="auto">
            <a:xfrm>
              <a:off x="-39" y="159"/>
              <a:ext cx="5760" cy="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indent="-5334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r>
                <a:rPr lang="en-US" altLang="zh-CN" sz="3200" b="1" dirty="0"/>
                <a:t>               </a:t>
              </a:r>
              <a:endParaRPr lang="en-US" altLang="zh-CN" dirty="0">
                <a:solidFill>
                  <a:srgbClr val="000000"/>
                </a:solidFill>
                <a:latin typeface="宋体" panose="02010600030101010101" pitchFamily="2" charset="-122"/>
                <a:ea typeface="宋体" panose="02010600030101010101" pitchFamily="2" charset="-122"/>
              </a:endParaRPr>
            </a:p>
            <a:p>
              <a:pPr lvl="2"/>
              <a:r>
                <a:rPr lang="en-US" altLang="zh-CN" dirty="0">
                  <a:solidFill>
                    <a:srgbClr val="000000"/>
                  </a:solidFill>
                  <a:latin typeface="宋体" panose="02010600030101010101" pitchFamily="2" charset="-122"/>
                  <a:ea typeface="宋体" panose="02010600030101010101" pitchFamily="2" charset="-122"/>
                </a:rPr>
                <a:t> F(x</a:t>
              </a:r>
              <a:r>
                <a:rPr lang="zh-CN" altLang="en-US" dirty="0">
                  <a:solidFill>
                    <a:srgbClr val="000000"/>
                  </a:solidFill>
                  <a:latin typeface="宋体" panose="02010600030101010101" pitchFamily="2" charset="-122"/>
                  <a:ea typeface="宋体" panose="02010600030101010101" pitchFamily="2" charset="-122"/>
                </a:rPr>
                <a:t>，</a:t>
              </a:r>
              <a:r>
                <a:rPr lang="en-US" altLang="zh-CN" dirty="0" err="1">
                  <a:solidFill>
                    <a:srgbClr val="000000"/>
                  </a:solidFill>
                  <a:latin typeface="宋体" panose="02010600030101010101" pitchFamily="2" charset="-122"/>
                  <a:ea typeface="宋体" panose="02010600030101010101" pitchFamily="2" charset="-122"/>
                </a:rPr>
                <a:t>tdata</a:t>
              </a:r>
              <a:r>
                <a:rPr lang="en-US" altLang="zh-CN" dirty="0">
                  <a:solidFill>
                    <a:srgbClr val="000000"/>
                  </a:solidFill>
                  <a:latin typeface="宋体" panose="02010600030101010101" pitchFamily="2" charset="-122"/>
                  <a:ea typeface="宋体" panose="02010600030101010101" pitchFamily="2" charset="-122"/>
                </a:rPr>
                <a:t>)=                           </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x=(a</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b</a:t>
              </a:r>
              <a:r>
                <a:rPr lang="zh-CN" altLang="en-US" dirty="0">
                  <a:solidFill>
                    <a:srgbClr val="000000"/>
                  </a:solidFill>
                  <a:latin typeface="宋体" panose="02010600030101010101" pitchFamily="2" charset="-122"/>
                  <a:ea typeface="宋体" panose="02010600030101010101" pitchFamily="2" charset="-122"/>
                </a:rPr>
                <a:t>，</a:t>
              </a:r>
              <a:r>
                <a:rPr lang="en-US" altLang="zh-CN" dirty="0">
                  <a:solidFill>
                    <a:srgbClr val="000000"/>
                  </a:solidFill>
                  <a:latin typeface="宋体" panose="02010600030101010101" pitchFamily="2" charset="-122"/>
                  <a:ea typeface="宋体" panose="02010600030101010101" pitchFamily="2" charset="-122"/>
                </a:rPr>
                <a:t>k)</a:t>
              </a:r>
            </a:p>
          </p:txBody>
        </p:sp>
        <p:graphicFrame>
          <p:nvGraphicFramePr>
            <p:cNvPr id="71695" name="Object 15"/>
            <p:cNvGraphicFramePr>
              <a:graphicFrameLocks noChangeAspect="1"/>
            </p:cNvGraphicFramePr>
            <p:nvPr>
              <p:extLst>
                <p:ext uri="{D42A27DB-BD31-4B8C-83A1-F6EECF244321}">
                  <p14:modId xmlns:p14="http://schemas.microsoft.com/office/powerpoint/2010/main" val="4269285985"/>
                </p:ext>
              </p:extLst>
            </p:nvPr>
          </p:nvGraphicFramePr>
          <p:xfrm>
            <a:off x="1562" y="418"/>
            <a:ext cx="2443" cy="390"/>
          </p:xfrm>
          <a:graphic>
            <a:graphicData uri="http://schemas.openxmlformats.org/presentationml/2006/ole">
              <mc:AlternateContent xmlns:mc="http://schemas.openxmlformats.org/markup-compatibility/2006">
                <mc:Choice xmlns:v="urn:schemas-microsoft-com:vml" Requires="v">
                  <p:oleObj spid="_x0000_s32779" name="公式" r:id="rId3" imgW="1879560" imgH="228600" progId="Equation.3">
                    <p:embed/>
                  </p:oleObj>
                </mc:Choice>
                <mc:Fallback>
                  <p:oleObj name="公式" r:id="rId3" imgW="1879560" imgH="228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2" y="418"/>
                          <a:ext cx="2443" cy="390"/>
                        </a:xfrm>
                        <a:prstGeom prst="rect">
                          <a:avLst/>
                        </a:prstGeom>
                        <a:noFill/>
                        <a:ln>
                          <a:noFill/>
                        </a:ln>
                        <a:effectLst/>
                        <a:extLst/>
                      </p:spPr>
                    </p:pic>
                  </p:oleObj>
                </mc:Fallback>
              </mc:AlternateContent>
            </a:graphicData>
          </a:graphic>
        </p:graphicFrame>
      </p:grpSp>
      <p:sp>
        <p:nvSpPr>
          <p:cNvPr id="71698" name="Text Box 18"/>
          <p:cNvSpPr txBox="1">
            <a:spLocks noChangeArrowheads="1"/>
          </p:cNvSpPr>
          <p:nvPr/>
        </p:nvSpPr>
        <p:spPr bwMode="auto">
          <a:xfrm>
            <a:off x="468313" y="792163"/>
            <a:ext cx="3594254" cy="461665"/>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latin typeface="Times New Roman" panose="02020603050405020304" pitchFamily="18" charset="0"/>
                <a:ea typeface="楷体_GB2312" pitchFamily="49" charset="-122"/>
              </a:rPr>
              <a:t>解法</a:t>
            </a:r>
            <a:r>
              <a:rPr kumimoji="1" lang="en-US" altLang="zh-CN" sz="2400" b="1" dirty="0">
                <a:latin typeface="Times New Roman" panose="02020603050405020304" pitchFamily="18" charset="0"/>
                <a:ea typeface="楷体_GB2312" pitchFamily="49" charset="-122"/>
              </a:rPr>
              <a:t>1</a:t>
            </a:r>
            <a:r>
              <a:rPr kumimoji="1" lang="en-US" altLang="zh-CN" sz="2400" dirty="0">
                <a:latin typeface="Times New Roman" panose="02020603050405020304" pitchFamily="18" charset="0"/>
                <a:ea typeface="楷体_GB2312" pitchFamily="49" charset="-122"/>
              </a:rPr>
              <a:t>.   </a:t>
            </a:r>
            <a:r>
              <a:rPr kumimoji="1" lang="zh-CN" altLang="en-US" sz="2400" b="1" dirty="0">
                <a:latin typeface="Times New Roman" panose="02020603050405020304" pitchFamily="18" charset="0"/>
                <a:ea typeface="楷体_GB2312" pitchFamily="49" charset="-122"/>
              </a:rPr>
              <a:t>用命令</a:t>
            </a:r>
            <a:r>
              <a:rPr kumimoji="1" lang="en-US" altLang="zh-CN" sz="2400" b="1" dirty="0" err="1">
                <a:solidFill>
                  <a:srgbClr val="FFC000"/>
                </a:solidFill>
                <a:latin typeface="Times New Roman" panose="02020603050405020304" pitchFamily="18" charset="0"/>
                <a:ea typeface="楷体_GB2312" pitchFamily="49" charset="-122"/>
              </a:rPr>
              <a:t>lsqcurvefit</a:t>
            </a:r>
            <a:endParaRPr kumimoji="1" lang="en-US" altLang="zh-CN" sz="2400" b="1" dirty="0">
              <a:solidFill>
                <a:srgbClr val="FFC000"/>
              </a:solidFill>
              <a:latin typeface="Times New Roman" panose="02020603050405020304" pitchFamily="18" charset="0"/>
              <a:ea typeface="楷体_GB2312" pitchFamily="49" charset="-122"/>
            </a:endParaRPr>
          </a:p>
        </p:txBody>
      </p:sp>
      <p:sp>
        <p:nvSpPr>
          <p:cNvPr id="9"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非线性拟合</a:t>
            </a:r>
            <a:endParaRPr lang="zh-CN" altLang="en-US" sz="2400" dirty="0">
              <a:solidFill>
                <a:srgbClr val="FFC000"/>
              </a:solidFill>
            </a:endParaRPr>
          </a:p>
        </p:txBody>
      </p:sp>
    </p:spTree>
    <p:extLst>
      <p:ext uri="{BB962C8B-B14F-4D97-AF65-F5344CB8AC3E}">
        <p14:creationId xmlns:p14="http://schemas.microsoft.com/office/powerpoint/2010/main" val="3327203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716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71692"/>
                                        </p:tgtEl>
                                        <p:attrNameLst>
                                          <p:attrName>style.visibility</p:attrName>
                                        </p:attrNameLst>
                                      </p:cBhvr>
                                      <p:to>
                                        <p:strVal val="visible"/>
                                      </p:to>
                                    </p:set>
                                    <p:anim calcmode="lin" valueType="num">
                                      <p:cBhvr additive="base">
                                        <p:cTn id="11" dur="500" fill="hold"/>
                                        <p:tgtEl>
                                          <p:spTgt spid="71692"/>
                                        </p:tgtEl>
                                        <p:attrNameLst>
                                          <p:attrName>ppt_x</p:attrName>
                                        </p:attrNameLst>
                                      </p:cBhvr>
                                      <p:tavLst>
                                        <p:tav tm="0">
                                          <p:val>
                                            <p:strVal val="#ppt_x"/>
                                          </p:val>
                                        </p:tav>
                                        <p:tav tm="100000">
                                          <p:val>
                                            <p:strVal val="#ppt_x"/>
                                          </p:val>
                                        </p:tav>
                                      </p:tavLst>
                                    </p:anim>
                                    <p:anim calcmode="lin" valueType="num">
                                      <p:cBhvr additive="base">
                                        <p:cTn id="12" dur="500" fill="hold"/>
                                        <p:tgtEl>
                                          <p:spTgt spid="7169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71693"/>
                                        </p:tgtEl>
                                        <p:attrNameLst>
                                          <p:attrName>style.visibility</p:attrName>
                                        </p:attrNameLst>
                                      </p:cBhvr>
                                      <p:to>
                                        <p:strVal val="visible"/>
                                      </p:to>
                                    </p:set>
                                    <p:anim calcmode="lin" valueType="num">
                                      <p:cBhvr additive="base">
                                        <p:cTn id="17" dur="500" fill="hold"/>
                                        <p:tgtEl>
                                          <p:spTgt spid="71693"/>
                                        </p:tgtEl>
                                        <p:attrNameLst>
                                          <p:attrName>ppt_x</p:attrName>
                                        </p:attrNameLst>
                                      </p:cBhvr>
                                      <p:tavLst>
                                        <p:tav tm="0">
                                          <p:val>
                                            <p:strVal val="1+#ppt_w/2"/>
                                          </p:val>
                                        </p:tav>
                                        <p:tav tm="100000">
                                          <p:val>
                                            <p:strVal val="#ppt_x"/>
                                          </p:val>
                                        </p:tav>
                                      </p:tavLst>
                                    </p:anim>
                                    <p:anim calcmode="lin" valueType="num">
                                      <p:cBhvr additive="base">
                                        <p:cTn id="18" dur="500" fill="hold"/>
                                        <p:tgtEl>
                                          <p:spTgt spid="7169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92" grpId="0" autoUpdateAnimBg="0"/>
      <p:bldP spid="71693"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Text Box 2"/>
          <p:cNvSpPr txBox="1">
            <a:spLocks noChangeArrowheads="1"/>
          </p:cNvSpPr>
          <p:nvPr/>
        </p:nvSpPr>
        <p:spPr bwMode="auto">
          <a:xfrm>
            <a:off x="0" y="1136650"/>
            <a:ext cx="10210800" cy="1902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indent="-5334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lgn="just">
              <a:lnSpc>
                <a:spcPct val="130000"/>
              </a:lnSpc>
            </a:pPr>
            <a:r>
              <a:rPr lang="en-US" altLang="zh-CN" b="1" dirty="0">
                <a:ea typeface="楷体_GB2312" pitchFamily="49" charset="-122"/>
              </a:rPr>
              <a:t>3</a:t>
            </a:r>
            <a:r>
              <a:rPr lang="zh-CN" altLang="en-US" b="1" dirty="0">
                <a:ea typeface="楷体_GB2312" pitchFamily="49" charset="-122"/>
              </a:rPr>
              <a:t>）运算结果为</a:t>
            </a:r>
            <a:r>
              <a:rPr lang="zh-CN" altLang="en-US" dirty="0">
                <a:solidFill>
                  <a:srgbClr val="0000FF"/>
                </a:solidFill>
                <a:ea typeface="楷体_GB2312" pitchFamily="49" charset="-122"/>
              </a:rPr>
              <a:t>：</a:t>
            </a:r>
          </a:p>
          <a:p>
            <a:pPr lvl="2" algn="just">
              <a:lnSpc>
                <a:spcPct val="130000"/>
              </a:lnSpc>
            </a:pPr>
            <a:r>
              <a:rPr lang="en-US" altLang="zh-CN" b="1" dirty="0">
                <a:latin typeface="宋体" panose="02010600030101010101" pitchFamily="2" charset="-122"/>
                <a:ea typeface="宋体" panose="02010600030101010101" pitchFamily="2" charset="-122"/>
              </a:rPr>
              <a:t>f =0.0043    0.0051    0.0056    0.0059    0.0061   </a:t>
            </a:r>
          </a:p>
          <a:p>
            <a:pPr lvl="2" algn="just">
              <a:lnSpc>
                <a:spcPct val="130000"/>
              </a:lnSpc>
            </a:pPr>
            <a:r>
              <a:rPr lang="en-US" altLang="zh-CN" b="1" dirty="0">
                <a:latin typeface="宋体" panose="02010600030101010101" pitchFamily="2" charset="-122"/>
                <a:ea typeface="宋体" panose="02010600030101010101" pitchFamily="2" charset="-122"/>
              </a:rPr>
              <a:t>   0.0062    0.0062    0.0063    0.0063    0.0063</a:t>
            </a:r>
          </a:p>
          <a:p>
            <a:r>
              <a:rPr lang="en-US" altLang="zh-CN" b="1" dirty="0">
                <a:latin typeface="宋体" panose="02010600030101010101" pitchFamily="2" charset="-122"/>
                <a:ea typeface="宋体" panose="02010600030101010101" pitchFamily="2" charset="-122"/>
              </a:rPr>
              <a:t>  x = 0.0063   -0.0034    0.2542</a:t>
            </a:r>
            <a:endParaRPr lang="en-US" altLang="zh-CN" b="1" dirty="0">
              <a:solidFill>
                <a:srgbClr val="000000"/>
              </a:solidFill>
              <a:ea typeface="宋体" panose="02010600030101010101" pitchFamily="2" charset="-122"/>
            </a:endParaRPr>
          </a:p>
        </p:txBody>
      </p:sp>
      <p:sp>
        <p:nvSpPr>
          <p:cNvPr id="131084" name="Rectangle 12"/>
          <p:cNvSpPr>
            <a:spLocks noChangeArrowheads="1"/>
          </p:cNvSpPr>
          <p:nvPr/>
        </p:nvSpPr>
        <p:spPr bwMode="auto">
          <a:xfrm>
            <a:off x="381000" y="3352800"/>
            <a:ext cx="80772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Times New Roman" panose="02020603050405020304" pitchFamily="18" charset="0"/>
                <a:ea typeface="楷体_GB2312" pitchFamily="49" charset="-122"/>
              </a:rPr>
              <a:t>4</a:t>
            </a:r>
            <a:r>
              <a:rPr kumimoji="1" lang="zh-CN" altLang="en-US" sz="2400" b="1" dirty="0">
                <a:latin typeface="Times New Roman" panose="02020603050405020304" pitchFamily="18" charset="0"/>
                <a:ea typeface="楷体_GB2312" pitchFamily="49" charset="-122"/>
              </a:rPr>
              <a:t>）结论</a:t>
            </a:r>
            <a:r>
              <a:rPr kumimoji="1" lang="zh-CN" altLang="en-US" sz="2400" dirty="0">
                <a:latin typeface="Times New Roman" panose="02020603050405020304" pitchFamily="18" charset="0"/>
              </a:rPr>
              <a:t>：</a:t>
            </a:r>
            <a:r>
              <a:rPr kumimoji="1" lang="en-US" altLang="zh-CN" sz="2400" b="1" dirty="0">
                <a:latin typeface="Times New Roman" panose="02020603050405020304" pitchFamily="18" charset="0"/>
              </a:rPr>
              <a:t>a=0.0063, b=-0.0034, k=0.2542</a:t>
            </a:r>
            <a:endParaRPr kumimoji="1" lang="en-US" altLang="zh-CN" sz="2400" b="1" dirty="0">
              <a:solidFill>
                <a:srgbClr val="000000"/>
              </a:solidFill>
              <a:latin typeface="Times New Roman" panose="02020603050405020304" pitchFamily="18" charset="0"/>
            </a:endParaRPr>
          </a:p>
        </p:txBody>
      </p:sp>
      <p:sp>
        <p:nvSpPr>
          <p:cNvPr id="4"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非线性拟合</a:t>
            </a:r>
            <a:endParaRPr lang="zh-CN" altLang="en-US" sz="2400" dirty="0">
              <a:solidFill>
                <a:srgbClr val="FFC000"/>
              </a:solidFill>
            </a:endParaRPr>
          </a:p>
        </p:txBody>
      </p:sp>
    </p:spTree>
    <p:extLst>
      <p:ext uri="{BB962C8B-B14F-4D97-AF65-F5344CB8AC3E}">
        <p14:creationId xmlns:p14="http://schemas.microsoft.com/office/powerpoint/2010/main" val="42852257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1074"/>
                                        </p:tgtEl>
                                        <p:attrNameLst>
                                          <p:attrName>style.visibility</p:attrName>
                                        </p:attrNameLst>
                                      </p:cBhvr>
                                      <p:to>
                                        <p:strVal val="visible"/>
                                      </p:to>
                                    </p:set>
                                    <p:animEffect transition="in" filter="blinds(horizontal)">
                                      <p:cBhvr>
                                        <p:cTn id="7" dur="500"/>
                                        <p:tgtEl>
                                          <p:spTgt spid="1310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1084"/>
                                        </p:tgtEl>
                                        <p:attrNameLst>
                                          <p:attrName>style.visibility</p:attrName>
                                        </p:attrNameLst>
                                      </p:cBhvr>
                                      <p:to>
                                        <p:strVal val="visible"/>
                                      </p:to>
                                    </p:set>
                                    <p:anim calcmode="lin" valueType="num">
                                      <p:cBhvr additive="base">
                                        <p:cTn id="12" dur="500" fill="hold"/>
                                        <p:tgtEl>
                                          <p:spTgt spid="131084"/>
                                        </p:tgtEl>
                                        <p:attrNameLst>
                                          <p:attrName>ppt_x</p:attrName>
                                        </p:attrNameLst>
                                      </p:cBhvr>
                                      <p:tavLst>
                                        <p:tav tm="0">
                                          <p:val>
                                            <p:strVal val="0-#ppt_w/2"/>
                                          </p:val>
                                        </p:tav>
                                        <p:tav tm="100000">
                                          <p:val>
                                            <p:strVal val="#ppt_x"/>
                                          </p:val>
                                        </p:tav>
                                      </p:tavLst>
                                    </p:anim>
                                    <p:anim calcmode="lin" valueType="num">
                                      <p:cBhvr additive="base">
                                        <p:cTn id="13" dur="500" fill="hold"/>
                                        <p:tgtEl>
                                          <p:spTgt spid="1310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4" grpId="0" autoUpdateAnimBg="0"/>
      <p:bldP spid="13108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2710" name="Text Box 6"/>
              <p:cNvSpPr txBox="1">
                <a:spLocks noChangeArrowheads="1"/>
              </p:cNvSpPr>
              <p:nvPr/>
            </p:nvSpPr>
            <p:spPr bwMode="auto">
              <a:xfrm>
                <a:off x="20198" y="995640"/>
                <a:ext cx="8705850" cy="20619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marL="3810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r>
                  <a:rPr lang="en-US" altLang="zh-CN" sz="2800" b="1" dirty="0" smtClean="0">
                    <a:ea typeface="楷体_GB2312" pitchFamily="49" charset="-122"/>
                  </a:rPr>
                  <a:t>  </a:t>
                </a:r>
                <a:r>
                  <a:rPr lang="zh-CN" altLang="en-US" sz="2800" b="1" dirty="0">
                    <a:ea typeface="楷体_GB2312" pitchFamily="49" charset="-122"/>
                  </a:rPr>
                  <a:t>解法 </a:t>
                </a:r>
                <a:r>
                  <a:rPr lang="en-US" altLang="zh-CN" sz="2800" b="1" dirty="0">
                    <a:ea typeface="楷体_GB2312" pitchFamily="49" charset="-122"/>
                  </a:rPr>
                  <a:t>2     </a:t>
                </a:r>
                <a:r>
                  <a:rPr lang="zh-CN" altLang="en-US" sz="2800" b="1" dirty="0">
                    <a:ea typeface="楷体_GB2312" pitchFamily="49" charset="-122"/>
                  </a:rPr>
                  <a:t>用命令</a:t>
                </a:r>
                <a:r>
                  <a:rPr lang="en-US" altLang="zh-CN" sz="2800" b="1" dirty="0" err="1" smtClean="0">
                    <a:solidFill>
                      <a:srgbClr val="FFC000"/>
                    </a:solidFill>
                    <a:ea typeface="楷体_GB2312" pitchFamily="49" charset="-122"/>
                  </a:rPr>
                  <a:t>lsqnonlin</a:t>
                </a:r>
                <a:endParaRPr lang="en-US" altLang="zh-CN" sz="2800" b="1" dirty="0">
                  <a:solidFill>
                    <a:srgbClr val="FFC000"/>
                  </a:solidFill>
                  <a:ea typeface="楷体_GB2312" pitchFamily="49" charset="-122"/>
                </a:endParaRPr>
              </a:p>
              <a:p>
                <a:pPr lvl="2"/>
                <a:r>
                  <a:rPr lang="en-US" altLang="zh-CN" b="1" dirty="0" smtClean="0">
                    <a:solidFill>
                      <a:srgbClr val="000000"/>
                    </a:solidFill>
                    <a:ea typeface="宋体" panose="02010600030101010101" pitchFamily="2" charset="-122"/>
                  </a:rPr>
                  <a:t>  </a:t>
                </a:r>
                <a14:m>
                  <m:oMath xmlns:m="http://schemas.openxmlformats.org/officeDocument/2006/math">
                    <m:r>
                      <a:rPr lang="en-US" altLang="zh-CN" b="1" i="1">
                        <a:solidFill>
                          <a:srgbClr val="000000"/>
                        </a:solidFill>
                        <a:latin typeface="Cambria Math" panose="02040503050406030204" pitchFamily="18" charset="0"/>
                        <a:ea typeface="宋体" panose="02010600030101010101" pitchFamily="2" charset="-122"/>
                      </a:rPr>
                      <m:t>𝒇</m:t>
                    </m:r>
                    <m:d>
                      <m:dPr>
                        <m:ctrlPr>
                          <a:rPr lang="en-US" altLang="zh-CN" b="1" i="1">
                            <a:solidFill>
                              <a:srgbClr val="000000"/>
                            </a:solidFill>
                            <a:latin typeface="Cambria Math" panose="02040503050406030204" pitchFamily="18" charset="0"/>
                            <a:ea typeface="宋体" panose="02010600030101010101" pitchFamily="2" charset="-122"/>
                          </a:rPr>
                        </m:ctrlPr>
                      </m:dPr>
                      <m:e>
                        <m:r>
                          <a:rPr lang="en-US" altLang="zh-CN" b="1" i="1">
                            <a:solidFill>
                              <a:srgbClr val="000000"/>
                            </a:solidFill>
                            <a:latin typeface="Cambria Math" panose="02040503050406030204" pitchFamily="18" charset="0"/>
                            <a:ea typeface="宋体" panose="02010600030101010101" pitchFamily="2" charset="-122"/>
                          </a:rPr>
                          <m:t>𝒙</m:t>
                        </m:r>
                      </m:e>
                    </m:d>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宋体" panose="02010600030101010101" pitchFamily="2" charset="-122"/>
                      </a:rPr>
                      <m:t>𝑭</m:t>
                    </m:r>
                    <m:d>
                      <m:dPr>
                        <m:ctrlPr>
                          <a:rPr lang="en-US" altLang="zh-CN" b="1" i="1" smtClean="0">
                            <a:solidFill>
                              <a:srgbClr val="000000"/>
                            </a:solidFill>
                            <a:latin typeface="Cambria Math" panose="02040503050406030204" pitchFamily="18" charset="0"/>
                            <a:ea typeface="宋体" panose="02010600030101010101" pitchFamily="2" charset="-122"/>
                          </a:rPr>
                        </m:ctrlPr>
                      </m:dPr>
                      <m:e>
                        <m:r>
                          <a:rPr lang="en-US" altLang="zh-CN" b="1" i="1" smtClean="0">
                            <a:solidFill>
                              <a:srgbClr val="000000"/>
                            </a:solidFill>
                            <a:latin typeface="Cambria Math" panose="02040503050406030204" pitchFamily="18" charset="0"/>
                            <a:ea typeface="宋体" panose="02010600030101010101" pitchFamily="2" charset="-122"/>
                          </a:rPr>
                          <m:t>𝒙</m:t>
                        </m:r>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宋体" panose="02010600030101010101" pitchFamily="2" charset="-122"/>
                          </a:rPr>
                          <m:t>𝒕𝒅𝒂𝒕𝒂</m:t>
                        </m:r>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宋体" panose="02010600030101010101" pitchFamily="2" charset="-122"/>
                          </a:rPr>
                          <m:t>𝒄𝒅𝒂𝒕𝒂</m:t>
                        </m:r>
                      </m:e>
                    </m:d>
                    <m:r>
                      <a:rPr lang="en-US" altLang="zh-CN" b="1" i="1" smtClean="0">
                        <a:solidFill>
                          <a:srgbClr val="000000"/>
                        </a:solidFill>
                        <a:latin typeface="Cambria Math" panose="02040503050406030204" pitchFamily="18" charset="0"/>
                        <a:ea typeface="宋体" panose="02010600030101010101" pitchFamily="2" charset="-122"/>
                      </a:rPr>
                      <m:t> </m:t>
                    </m:r>
                  </m:oMath>
                </a14:m>
                <a:endParaRPr lang="en-US" altLang="zh-CN" b="1" i="1" dirty="0" smtClean="0">
                  <a:solidFill>
                    <a:srgbClr val="000000"/>
                  </a:solidFill>
                  <a:latin typeface="Cambria Math" panose="02040503050406030204" pitchFamily="18" charset="0"/>
                  <a:ea typeface="宋体" panose="02010600030101010101" pitchFamily="2" charset="-122"/>
                </a:endParaRPr>
              </a:p>
              <a:p>
                <a:pPr lvl="2"/>
                <a:r>
                  <a:rPr lang="en-US" altLang="zh-CN" b="1" dirty="0" smtClean="0">
                    <a:solidFill>
                      <a:srgbClr val="000000"/>
                    </a:solidFill>
                    <a:ea typeface="宋体" panose="02010600030101010101" pitchFamily="2" charset="-122"/>
                  </a:rPr>
                  <a:t>           </a:t>
                </a:r>
                <a14:m>
                  <m:oMath xmlns:m="http://schemas.openxmlformats.org/officeDocument/2006/math">
                    <m:r>
                      <a:rPr lang="en-US" altLang="zh-CN" b="1" i="1" smtClean="0">
                        <a:solidFill>
                          <a:srgbClr val="000000"/>
                        </a:solidFill>
                        <a:latin typeface="Cambria Math" panose="02040503050406030204" pitchFamily="18" charset="0"/>
                        <a:ea typeface="宋体" panose="02010600030101010101" pitchFamily="2" charset="-122"/>
                      </a:rPr>
                      <m:t>=</m:t>
                    </m:r>
                    <m:d>
                      <m:dPr>
                        <m:ctrlPr>
                          <a:rPr lang="en-US" altLang="zh-CN" b="1" i="1" smtClean="0">
                            <a:solidFill>
                              <a:srgbClr val="000000"/>
                            </a:solidFill>
                            <a:latin typeface="Cambria Math" panose="02040503050406030204" pitchFamily="18" charset="0"/>
                            <a:ea typeface="宋体" panose="02010600030101010101" pitchFamily="2" charset="-122"/>
                          </a:rPr>
                        </m:ctrlPr>
                      </m:dPr>
                      <m:e>
                        <m:r>
                          <a:rPr lang="en-US" altLang="zh-CN" b="1" i="1" smtClean="0">
                            <a:solidFill>
                              <a:srgbClr val="000000"/>
                            </a:solidFill>
                            <a:latin typeface="Cambria Math" panose="02040503050406030204" pitchFamily="18" charset="0"/>
                            <a:ea typeface="宋体" panose="02010600030101010101" pitchFamily="2" charset="-122"/>
                          </a:rPr>
                          <m:t>𝒂</m:t>
                        </m:r>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宋体" panose="02010600030101010101" pitchFamily="2" charset="-122"/>
                          </a:rPr>
                          <m:t>𝒃</m:t>
                        </m:r>
                        <m:sSup>
                          <m:sSupPr>
                            <m:ctrlPr>
                              <a:rPr lang="en-US" altLang="zh-CN" b="1" i="1" smtClean="0">
                                <a:solidFill>
                                  <a:srgbClr val="000000"/>
                                </a:solidFill>
                                <a:latin typeface="Cambria Math" panose="02040503050406030204" pitchFamily="18" charset="0"/>
                                <a:ea typeface="宋体" panose="02010600030101010101" pitchFamily="2" charset="-122"/>
                              </a:rPr>
                            </m:ctrlPr>
                          </m:sSupPr>
                          <m:e>
                            <m:r>
                              <a:rPr lang="en-US" altLang="zh-CN" b="1" i="1" smtClean="0">
                                <a:solidFill>
                                  <a:srgbClr val="000000"/>
                                </a:solidFill>
                                <a:latin typeface="Cambria Math" panose="02040503050406030204" pitchFamily="18" charset="0"/>
                                <a:ea typeface="宋体" panose="02010600030101010101" pitchFamily="2" charset="-122"/>
                              </a:rPr>
                              <m:t>𝒆</m:t>
                            </m:r>
                          </m:e>
                          <m:sup>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宋体" panose="02010600030101010101" pitchFamily="2" charset="-122"/>
                              </a:rPr>
                              <m:t>𝟎</m:t>
                            </m:r>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宋体" panose="02010600030101010101" pitchFamily="2" charset="-122"/>
                              </a:rPr>
                              <m:t>𝟎𝟐</m:t>
                            </m:r>
                            <m:r>
                              <a:rPr lang="en-US" altLang="zh-CN" b="1" i="1" smtClean="0">
                                <a:solidFill>
                                  <a:srgbClr val="000000"/>
                                </a:solidFill>
                                <a:latin typeface="Cambria Math" panose="02040503050406030204" pitchFamily="18" charset="0"/>
                                <a:ea typeface="宋体" panose="02010600030101010101" pitchFamily="2" charset="-122"/>
                              </a:rPr>
                              <m:t>𝒌</m:t>
                            </m:r>
                            <m:sSub>
                              <m:sSubPr>
                                <m:ctrlPr>
                                  <a:rPr lang="en-US" altLang="zh-CN" b="1" i="1" smtClean="0">
                                    <a:solidFill>
                                      <a:srgbClr val="000000"/>
                                    </a:solidFill>
                                    <a:latin typeface="Cambria Math" panose="02040503050406030204" pitchFamily="18" charset="0"/>
                                    <a:ea typeface="宋体" panose="02010600030101010101" pitchFamily="2" charset="-122"/>
                                  </a:rPr>
                                </m:ctrlPr>
                              </m:sSubPr>
                              <m:e>
                                <m:r>
                                  <a:rPr lang="en-US" altLang="zh-CN" b="1" i="1" smtClean="0">
                                    <a:solidFill>
                                      <a:srgbClr val="000000"/>
                                    </a:solidFill>
                                    <a:latin typeface="Cambria Math" panose="02040503050406030204" pitchFamily="18" charset="0"/>
                                    <a:ea typeface="宋体" panose="02010600030101010101" pitchFamily="2" charset="-122"/>
                                  </a:rPr>
                                  <m:t>𝒕</m:t>
                                </m:r>
                              </m:e>
                              <m:sub>
                                <m:r>
                                  <a:rPr lang="en-US" altLang="zh-CN" b="1" i="1" smtClean="0">
                                    <a:solidFill>
                                      <a:srgbClr val="000000"/>
                                    </a:solidFill>
                                    <a:latin typeface="Cambria Math" panose="02040503050406030204" pitchFamily="18" charset="0"/>
                                    <a:ea typeface="宋体" panose="02010600030101010101" pitchFamily="2" charset="-122"/>
                                  </a:rPr>
                                  <m:t>𝟏</m:t>
                                </m:r>
                              </m:sub>
                            </m:sSub>
                          </m:sup>
                        </m:sSup>
                        <m:r>
                          <a:rPr lang="en-US" altLang="zh-CN" b="1" i="1" smtClean="0">
                            <a:solidFill>
                              <a:srgbClr val="000000"/>
                            </a:solidFill>
                            <a:latin typeface="Cambria Math" panose="02040503050406030204" pitchFamily="18" charset="0"/>
                            <a:ea typeface="宋体" panose="02010600030101010101" pitchFamily="2" charset="-122"/>
                          </a:rPr>
                          <m:t>−</m:t>
                        </m:r>
                        <m:sSub>
                          <m:sSubPr>
                            <m:ctrlPr>
                              <a:rPr lang="en-US" altLang="zh-CN" b="1" i="1" smtClean="0">
                                <a:solidFill>
                                  <a:srgbClr val="000000"/>
                                </a:solidFill>
                                <a:latin typeface="Cambria Math" panose="02040503050406030204" pitchFamily="18" charset="0"/>
                                <a:ea typeface="宋体" panose="02010600030101010101" pitchFamily="2" charset="-122"/>
                              </a:rPr>
                            </m:ctrlPr>
                          </m:sSubPr>
                          <m:e>
                            <m:r>
                              <a:rPr lang="en-US" altLang="zh-CN" b="1" i="1" smtClean="0">
                                <a:solidFill>
                                  <a:srgbClr val="000000"/>
                                </a:solidFill>
                                <a:latin typeface="Cambria Math" panose="02040503050406030204" pitchFamily="18" charset="0"/>
                                <a:ea typeface="宋体" panose="02010600030101010101" pitchFamily="2" charset="-122"/>
                              </a:rPr>
                              <m:t>𝒄</m:t>
                            </m:r>
                          </m:e>
                          <m:sub>
                            <m:r>
                              <a:rPr lang="en-US" altLang="zh-CN" b="1" i="1" smtClean="0">
                                <a:solidFill>
                                  <a:srgbClr val="000000"/>
                                </a:solidFill>
                                <a:latin typeface="Cambria Math" panose="02040503050406030204" pitchFamily="18" charset="0"/>
                                <a:ea typeface="宋体" panose="02010600030101010101" pitchFamily="2" charset="-122"/>
                              </a:rPr>
                              <m:t>𝟏</m:t>
                            </m:r>
                          </m:sub>
                        </m:sSub>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Cambria Math" panose="02040503050406030204" pitchFamily="18" charset="0"/>
                          </a:rPr>
                          <m:t>⋯,</m:t>
                        </m:r>
                        <m:r>
                          <a:rPr lang="en-US" altLang="zh-CN" b="1" i="1">
                            <a:solidFill>
                              <a:srgbClr val="000000"/>
                            </a:solidFill>
                            <a:latin typeface="Cambria Math" panose="02040503050406030204" pitchFamily="18" charset="0"/>
                            <a:ea typeface="宋体" panose="02010600030101010101" pitchFamily="2" charset="-122"/>
                          </a:rPr>
                          <m:t>𝒂</m:t>
                        </m:r>
                        <m:r>
                          <a:rPr lang="en-US" altLang="zh-CN" b="1" i="1">
                            <a:solidFill>
                              <a:srgbClr val="000000"/>
                            </a:solidFill>
                            <a:latin typeface="Cambria Math" panose="02040503050406030204" pitchFamily="18" charset="0"/>
                            <a:ea typeface="宋体" panose="02010600030101010101" pitchFamily="2" charset="-122"/>
                          </a:rPr>
                          <m:t>+</m:t>
                        </m:r>
                        <m:r>
                          <a:rPr lang="en-US" altLang="zh-CN" b="1" i="1">
                            <a:solidFill>
                              <a:srgbClr val="000000"/>
                            </a:solidFill>
                            <a:latin typeface="Cambria Math" panose="02040503050406030204" pitchFamily="18" charset="0"/>
                            <a:ea typeface="宋体" panose="02010600030101010101" pitchFamily="2" charset="-122"/>
                          </a:rPr>
                          <m:t>𝒃</m:t>
                        </m:r>
                        <m:sSup>
                          <m:sSupPr>
                            <m:ctrlPr>
                              <a:rPr lang="en-US" altLang="zh-CN" b="1" i="1">
                                <a:solidFill>
                                  <a:srgbClr val="000000"/>
                                </a:solidFill>
                                <a:latin typeface="Cambria Math" panose="02040503050406030204" pitchFamily="18" charset="0"/>
                                <a:ea typeface="宋体" panose="02010600030101010101" pitchFamily="2" charset="-122"/>
                              </a:rPr>
                            </m:ctrlPr>
                          </m:sSupPr>
                          <m:e>
                            <m:r>
                              <a:rPr lang="en-US" altLang="zh-CN" b="1" i="1">
                                <a:solidFill>
                                  <a:srgbClr val="000000"/>
                                </a:solidFill>
                                <a:latin typeface="Cambria Math" panose="02040503050406030204" pitchFamily="18" charset="0"/>
                                <a:ea typeface="宋体" panose="02010600030101010101" pitchFamily="2" charset="-122"/>
                              </a:rPr>
                              <m:t>𝒆</m:t>
                            </m:r>
                          </m:e>
                          <m:sup>
                            <m:r>
                              <a:rPr lang="en-US" altLang="zh-CN" b="1" i="1">
                                <a:solidFill>
                                  <a:srgbClr val="000000"/>
                                </a:solidFill>
                                <a:latin typeface="Cambria Math" panose="02040503050406030204" pitchFamily="18" charset="0"/>
                                <a:ea typeface="宋体" panose="02010600030101010101" pitchFamily="2" charset="-122"/>
                              </a:rPr>
                              <m:t>−</m:t>
                            </m:r>
                            <m:r>
                              <a:rPr lang="en-US" altLang="zh-CN" b="1" i="1">
                                <a:solidFill>
                                  <a:srgbClr val="000000"/>
                                </a:solidFill>
                                <a:latin typeface="Cambria Math" panose="02040503050406030204" pitchFamily="18" charset="0"/>
                                <a:ea typeface="宋体" panose="02010600030101010101" pitchFamily="2" charset="-122"/>
                              </a:rPr>
                              <m:t>𝟎</m:t>
                            </m:r>
                            <m:r>
                              <a:rPr lang="en-US" altLang="zh-CN" b="1" i="1">
                                <a:solidFill>
                                  <a:srgbClr val="000000"/>
                                </a:solidFill>
                                <a:latin typeface="Cambria Math" panose="02040503050406030204" pitchFamily="18" charset="0"/>
                                <a:ea typeface="宋体" panose="02010600030101010101" pitchFamily="2" charset="-122"/>
                              </a:rPr>
                              <m:t>.</m:t>
                            </m:r>
                            <m:r>
                              <a:rPr lang="en-US" altLang="zh-CN" b="1" i="1">
                                <a:solidFill>
                                  <a:srgbClr val="000000"/>
                                </a:solidFill>
                                <a:latin typeface="Cambria Math" panose="02040503050406030204" pitchFamily="18" charset="0"/>
                                <a:ea typeface="宋体" panose="02010600030101010101" pitchFamily="2" charset="-122"/>
                              </a:rPr>
                              <m:t>𝟎𝟐</m:t>
                            </m:r>
                            <m:r>
                              <a:rPr lang="en-US" altLang="zh-CN" b="1" i="1">
                                <a:solidFill>
                                  <a:srgbClr val="000000"/>
                                </a:solidFill>
                                <a:latin typeface="Cambria Math" panose="02040503050406030204" pitchFamily="18" charset="0"/>
                                <a:ea typeface="宋体" panose="02010600030101010101" pitchFamily="2" charset="-122"/>
                              </a:rPr>
                              <m:t>𝒌</m:t>
                            </m:r>
                            <m:sSub>
                              <m:sSubPr>
                                <m:ctrlPr>
                                  <a:rPr lang="en-US" altLang="zh-CN" b="1" i="1">
                                    <a:solidFill>
                                      <a:srgbClr val="000000"/>
                                    </a:solidFill>
                                    <a:latin typeface="Cambria Math" panose="02040503050406030204" pitchFamily="18" charset="0"/>
                                    <a:ea typeface="宋体" panose="02010600030101010101" pitchFamily="2" charset="-122"/>
                                  </a:rPr>
                                </m:ctrlPr>
                              </m:sSubPr>
                              <m:e>
                                <m:r>
                                  <a:rPr lang="en-US" altLang="zh-CN" b="1" i="1">
                                    <a:solidFill>
                                      <a:srgbClr val="000000"/>
                                    </a:solidFill>
                                    <a:latin typeface="Cambria Math" panose="02040503050406030204" pitchFamily="18" charset="0"/>
                                    <a:ea typeface="宋体" panose="02010600030101010101" pitchFamily="2" charset="-122"/>
                                  </a:rPr>
                                  <m:t>𝒕</m:t>
                                </m:r>
                              </m:e>
                              <m:sub>
                                <m:r>
                                  <a:rPr lang="en-US" altLang="zh-CN" b="1" i="1">
                                    <a:solidFill>
                                      <a:srgbClr val="000000"/>
                                    </a:solidFill>
                                    <a:latin typeface="Cambria Math" panose="02040503050406030204" pitchFamily="18" charset="0"/>
                                    <a:ea typeface="宋体" panose="02010600030101010101" pitchFamily="2" charset="-122"/>
                                  </a:rPr>
                                  <m:t>𝟏</m:t>
                                </m:r>
                                <m:r>
                                  <a:rPr lang="en-US" altLang="zh-CN" b="1" i="1" smtClean="0">
                                    <a:solidFill>
                                      <a:srgbClr val="000000"/>
                                    </a:solidFill>
                                    <a:latin typeface="Cambria Math" panose="02040503050406030204" pitchFamily="18" charset="0"/>
                                    <a:ea typeface="宋体" panose="02010600030101010101" pitchFamily="2" charset="-122"/>
                                  </a:rPr>
                                  <m:t>𝟎</m:t>
                                </m:r>
                              </m:sub>
                            </m:sSub>
                          </m:sup>
                        </m:sSup>
                        <m:r>
                          <a:rPr lang="en-US" altLang="zh-CN" b="1" i="1">
                            <a:solidFill>
                              <a:srgbClr val="000000"/>
                            </a:solidFill>
                            <a:latin typeface="Cambria Math" panose="02040503050406030204" pitchFamily="18" charset="0"/>
                            <a:ea typeface="宋体" panose="02010600030101010101" pitchFamily="2" charset="-122"/>
                          </a:rPr>
                          <m:t>−</m:t>
                        </m:r>
                        <m:sSub>
                          <m:sSubPr>
                            <m:ctrlPr>
                              <a:rPr lang="en-US" altLang="zh-CN" b="1" i="1">
                                <a:solidFill>
                                  <a:srgbClr val="000000"/>
                                </a:solidFill>
                                <a:latin typeface="Cambria Math" panose="02040503050406030204" pitchFamily="18" charset="0"/>
                                <a:ea typeface="宋体" panose="02010600030101010101" pitchFamily="2" charset="-122"/>
                              </a:rPr>
                            </m:ctrlPr>
                          </m:sSubPr>
                          <m:e>
                            <m:r>
                              <a:rPr lang="en-US" altLang="zh-CN" b="1" i="1">
                                <a:solidFill>
                                  <a:srgbClr val="000000"/>
                                </a:solidFill>
                                <a:latin typeface="Cambria Math" panose="02040503050406030204" pitchFamily="18" charset="0"/>
                                <a:ea typeface="宋体" panose="02010600030101010101" pitchFamily="2" charset="-122"/>
                              </a:rPr>
                              <m:t>𝒄</m:t>
                            </m:r>
                          </m:e>
                          <m:sub>
                            <m:r>
                              <a:rPr lang="en-US" altLang="zh-CN" b="1" i="1">
                                <a:solidFill>
                                  <a:srgbClr val="000000"/>
                                </a:solidFill>
                                <a:latin typeface="Cambria Math" panose="02040503050406030204" pitchFamily="18" charset="0"/>
                                <a:ea typeface="宋体" panose="02010600030101010101" pitchFamily="2" charset="-122"/>
                              </a:rPr>
                              <m:t>𝟏</m:t>
                            </m:r>
                          </m:sub>
                        </m:sSub>
                      </m:e>
                    </m:d>
                    <m:r>
                      <a:rPr lang="en-US" altLang="zh-CN" b="1" i="1" smtClean="0">
                        <a:solidFill>
                          <a:srgbClr val="000000"/>
                        </a:solidFill>
                        <a:latin typeface="Cambria Math" panose="02040503050406030204" pitchFamily="18" charset="0"/>
                        <a:ea typeface="宋体" panose="02010600030101010101" pitchFamily="2" charset="-122"/>
                      </a:rPr>
                      <m:t>,</m:t>
                    </m:r>
                  </m:oMath>
                </a14:m>
                <a:endParaRPr lang="en-US" altLang="zh-CN" b="1" dirty="0" smtClean="0">
                  <a:solidFill>
                    <a:srgbClr val="000000"/>
                  </a:solidFill>
                  <a:ea typeface="宋体" panose="02010600030101010101" pitchFamily="2" charset="-122"/>
                </a:endParaRPr>
              </a:p>
              <a:p>
                <a:pPr lvl="2"/>
                <a:r>
                  <a:rPr lang="en-US" altLang="zh-CN" b="1" dirty="0" smtClean="0">
                    <a:solidFill>
                      <a:srgbClr val="000000"/>
                    </a:solidFill>
                    <a:ea typeface="宋体" panose="02010600030101010101" pitchFamily="2" charset="-122"/>
                  </a:rPr>
                  <a:t>  </a:t>
                </a:r>
                <a14:m>
                  <m:oMath xmlns:m="http://schemas.openxmlformats.org/officeDocument/2006/math">
                    <m:r>
                      <a:rPr lang="en-US" altLang="zh-CN" b="1" i="1" smtClean="0">
                        <a:solidFill>
                          <a:srgbClr val="000000"/>
                        </a:solidFill>
                        <a:latin typeface="Cambria Math" panose="02040503050406030204" pitchFamily="18" charset="0"/>
                        <a:ea typeface="宋体" panose="02010600030101010101" pitchFamily="2" charset="-122"/>
                      </a:rPr>
                      <m:t>𝒙</m:t>
                    </m:r>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宋体" panose="02010600030101010101" pitchFamily="2" charset="-122"/>
                      </a:rPr>
                      <m:t>𝒂</m:t>
                    </m:r>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宋体" panose="02010600030101010101" pitchFamily="2" charset="-122"/>
                      </a:rPr>
                      <m:t>𝒃</m:t>
                    </m:r>
                    <m:r>
                      <a:rPr lang="en-US" altLang="zh-CN" b="1" i="1" smtClean="0">
                        <a:solidFill>
                          <a:srgbClr val="000000"/>
                        </a:solidFill>
                        <a:latin typeface="Cambria Math" panose="02040503050406030204" pitchFamily="18" charset="0"/>
                        <a:ea typeface="宋体" panose="02010600030101010101" pitchFamily="2" charset="-122"/>
                      </a:rPr>
                      <m:t>,</m:t>
                    </m:r>
                    <m:r>
                      <a:rPr lang="en-US" altLang="zh-CN" b="1" i="1" smtClean="0">
                        <a:solidFill>
                          <a:srgbClr val="000000"/>
                        </a:solidFill>
                        <a:latin typeface="Cambria Math" panose="02040503050406030204" pitchFamily="18" charset="0"/>
                        <a:ea typeface="宋体" panose="02010600030101010101" pitchFamily="2" charset="-122"/>
                      </a:rPr>
                      <m:t>𝒌</m:t>
                    </m:r>
                    <m:r>
                      <a:rPr lang="en-US" altLang="zh-CN" b="1" i="1" smtClean="0">
                        <a:solidFill>
                          <a:srgbClr val="000000"/>
                        </a:solidFill>
                        <a:latin typeface="Cambria Math" panose="02040503050406030204" pitchFamily="18" charset="0"/>
                        <a:ea typeface="宋体" panose="02010600030101010101" pitchFamily="2" charset="-122"/>
                      </a:rPr>
                      <m:t>)</m:t>
                    </m:r>
                  </m:oMath>
                </a14:m>
                <a:endParaRPr lang="en-US" altLang="zh-CN" b="1" dirty="0" smtClean="0">
                  <a:solidFill>
                    <a:srgbClr val="000000"/>
                  </a:solidFill>
                  <a:ea typeface="宋体" panose="02010600030101010101" pitchFamily="2" charset="-122"/>
                </a:endParaRPr>
              </a:p>
              <a:p>
                <a:pPr lvl="2"/>
                <a:r>
                  <a:rPr lang="en-US" altLang="zh-CN" b="1" dirty="0" smtClean="0">
                    <a:solidFill>
                      <a:srgbClr val="000000"/>
                    </a:solidFill>
                    <a:ea typeface="宋体" panose="02010600030101010101" pitchFamily="2" charset="-122"/>
                  </a:rPr>
                  <a:t>    </a:t>
                </a:r>
                <a:endParaRPr lang="zh-CN" altLang="en-US" b="1" dirty="0">
                  <a:solidFill>
                    <a:srgbClr val="000000"/>
                  </a:solidFill>
                  <a:ea typeface="宋体" panose="02010600030101010101" pitchFamily="2" charset="-122"/>
                </a:endParaRPr>
              </a:p>
            </p:txBody>
          </p:sp>
        </mc:Choice>
        <mc:Fallback>
          <p:sp>
            <p:nvSpPr>
              <p:cNvPr id="72710" name="Text Box 6"/>
              <p:cNvSpPr txBox="1">
                <a:spLocks noRot="1" noChangeAspect="1" noMove="1" noResize="1" noEditPoints="1" noAdjustHandles="1" noChangeArrowheads="1" noChangeShapeType="1" noTextEdit="1"/>
              </p:cNvSpPr>
              <p:nvPr/>
            </p:nvSpPr>
            <p:spPr bwMode="auto">
              <a:xfrm>
                <a:off x="20198" y="995640"/>
                <a:ext cx="8705850" cy="2061975"/>
              </a:xfrm>
              <a:prstGeom prst="rect">
                <a:avLst/>
              </a:prstGeom>
              <a:blipFill rotWithShape="0">
                <a:blip r:embed="rId2"/>
                <a:stretch>
                  <a:fillRect t="-383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2711" name="Text Box 7"/>
          <p:cNvSpPr txBox="1">
            <a:spLocks noChangeArrowheads="1"/>
          </p:cNvSpPr>
          <p:nvPr/>
        </p:nvSpPr>
        <p:spPr bwMode="auto">
          <a:xfrm>
            <a:off x="-136538" y="3057615"/>
            <a:ext cx="8458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marL="3810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r>
              <a:rPr lang="en-US" altLang="zh-CN" b="1" dirty="0" smtClean="0">
                <a:ea typeface="楷体_GB2312" pitchFamily="49" charset="-122"/>
              </a:rPr>
              <a:t>    1</a:t>
            </a:r>
            <a:r>
              <a:rPr lang="zh-CN" altLang="en-US" b="1" dirty="0">
                <a:ea typeface="楷体_GB2312" pitchFamily="49" charset="-122"/>
              </a:rPr>
              <a:t>）编写</a:t>
            </a:r>
            <a:r>
              <a:rPr lang="en-US" altLang="zh-CN" b="1" dirty="0">
                <a:ea typeface="楷体_GB2312" pitchFamily="49" charset="-122"/>
              </a:rPr>
              <a:t>M-</a:t>
            </a:r>
            <a:r>
              <a:rPr lang="zh-CN" altLang="en-US" b="1" dirty="0">
                <a:ea typeface="楷体_GB2312" pitchFamily="49" charset="-122"/>
              </a:rPr>
              <a:t>文件 </a:t>
            </a:r>
            <a:r>
              <a:rPr lang="en-US" altLang="zh-CN" b="1" dirty="0">
                <a:ea typeface="楷体_GB2312" pitchFamily="49" charset="-122"/>
              </a:rPr>
              <a:t>curvefun2.m</a:t>
            </a:r>
            <a:endParaRPr lang="en-US" altLang="zh-CN" dirty="0">
              <a:ea typeface="楷体_GB2312" pitchFamily="49" charset="-122"/>
            </a:endParaRPr>
          </a:p>
          <a:p>
            <a:r>
              <a:rPr lang="en-US" altLang="zh-CN" dirty="0">
                <a:solidFill>
                  <a:srgbClr val="0000FF"/>
                </a:solidFill>
                <a:latin typeface="Courier New" panose="02070309020205020404" pitchFamily="49" charset="0"/>
                <a:ea typeface="宋体" panose="02010600030101010101" pitchFamily="2" charset="-122"/>
              </a:rPr>
              <a:t>    </a:t>
            </a:r>
            <a:r>
              <a:rPr lang="en-US" altLang="zh-CN" b="1" dirty="0">
                <a:solidFill>
                  <a:srgbClr val="FFC000"/>
                </a:solidFill>
                <a:latin typeface="Courier New" panose="02070309020205020404" pitchFamily="49" charset="0"/>
                <a:ea typeface="宋体" panose="02010600030101010101" pitchFamily="2" charset="-122"/>
              </a:rPr>
              <a:t>function</a:t>
            </a:r>
            <a:r>
              <a:rPr lang="en-US" altLang="zh-CN" b="1" dirty="0">
                <a:latin typeface="Courier New" panose="02070309020205020404" pitchFamily="49" charset="0"/>
                <a:ea typeface="宋体" panose="02010600030101010101" pitchFamily="2" charset="-122"/>
              </a:rPr>
              <a:t> f=curvefun2(</a:t>
            </a:r>
            <a:r>
              <a:rPr lang="en-US" altLang="zh-CN" b="1" dirty="0">
                <a:solidFill>
                  <a:srgbClr val="FFC000"/>
                </a:solidFill>
                <a:latin typeface="Courier New" panose="02070309020205020404" pitchFamily="49" charset="0"/>
                <a:ea typeface="宋体" panose="02010600030101010101" pitchFamily="2" charset="-122"/>
              </a:rPr>
              <a:t>x</a:t>
            </a:r>
            <a:r>
              <a:rPr lang="en-US" altLang="zh-CN" b="1" dirty="0">
                <a:latin typeface="Courier New" panose="02070309020205020404" pitchFamily="49" charset="0"/>
                <a:ea typeface="宋体" panose="02010600030101010101" pitchFamily="2" charset="-122"/>
              </a:rPr>
              <a:t>)</a:t>
            </a:r>
          </a:p>
          <a:p>
            <a:r>
              <a:rPr lang="en-US" altLang="zh-CN" b="1" dirty="0">
                <a:latin typeface="Courier New" panose="02070309020205020404" pitchFamily="49" charset="0"/>
                <a:ea typeface="宋体" panose="02010600030101010101" pitchFamily="2" charset="-122"/>
              </a:rPr>
              <a:t>    </a:t>
            </a:r>
            <a:r>
              <a:rPr lang="en-US" altLang="zh-CN" b="1" dirty="0" err="1">
                <a:latin typeface="Courier New" panose="02070309020205020404" pitchFamily="49" charset="0"/>
                <a:ea typeface="宋体" panose="02010600030101010101" pitchFamily="2" charset="-122"/>
              </a:rPr>
              <a:t>tdata</a:t>
            </a:r>
            <a:r>
              <a:rPr lang="en-US" altLang="zh-CN" b="1" dirty="0">
                <a:latin typeface="Courier New" panose="02070309020205020404" pitchFamily="49" charset="0"/>
                <a:ea typeface="宋体" panose="02010600030101010101" pitchFamily="2" charset="-122"/>
              </a:rPr>
              <a:t>=100:100:1000;</a:t>
            </a:r>
          </a:p>
          <a:p>
            <a:r>
              <a:rPr lang="en-US" altLang="zh-CN" b="1" dirty="0">
                <a:latin typeface="Courier New" panose="02070309020205020404" pitchFamily="49" charset="0"/>
                <a:ea typeface="宋体" panose="02010600030101010101" pitchFamily="2" charset="-122"/>
              </a:rPr>
              <a:t>    </a:t>
            </a:r>
            <a:r>
              <a:rPr lang="en-US" altLang="zh-CN" b="1" dirty="0" err="1">
                <a:latin typeface="Courier New" panose="02070309020205020404" pitchFamily="49" charset="0"/>
                <a:ea typeface="宋体" panose="02010600030101010101" pitchFamily="2" charset="-122"/>
              </a:rPr>
              <a:t>cdata</a:t>
            </a:r>
            <a:r>
              <a:rPr lang="en-US" altLang="zh-CN" b="1" dirty="0">
                <a:latin typeface="Courier New" panose="02070309020205020404" pitchFamily="49" charset="0"/>
                <a:ea typeface="宋体" panose="02010600030101010101" pitchFamily="2" charset="-122"/>
              </a:rPr>
              <a:t>=1e-03*[4.54,4.99,5.35,5.65,5.90,</a:t>
            </a:r>
          </a:p>
          <a:p>
            <a:r>
              <a:rPr lang="en-US" altLang="zh-CN" b="1" dirty="0">
                <a:latin typeface="Courier New" panose="02070309020205020404" pitchFamily="49" charset="0"/>
                <a:ea typeface="宋体" panose="02010600030101010101" pitchFamily="2" charset="-122"/>
              </a:rPr>
              <a:t>                6.10,6.26,6.39,6.50,6.59];</a:t>
            </a:r>
          </a:p>
          <a:p>
            <a:r>
              <a:rPr lang="en-US" altLang="zh-CN" b="1" dirty="0">
                <a:latin typeface="Courier New" panose="02070309020205020404" pitchFamily="49" charset="0"/>
                <a:ea typeface="宋体" panose="02010600030101010101" pitchFamily="2" charset="-122"/>
              </a:rPr>
              <a:t>    f=x(1)+x(2)*</a:t>
            </a:r>
            <a:r>
              <a:rPr lang="en-US" altLang="zh-CN" b="1" dirty="0" err="1">
                <a:latin typeface="Courier New" panose="02070309020205020404" pitchFamily="49" charset="0"/>
                <a:ea typeface="宋体" panose="02010600030101010101" pitchFamily="2" charset="-122"/>
              </a:rPr>
              <a:t>exp</a:t>
            </a:r>
            <a:r>
              <a:rPr lang="en-US" altLang="zh-CN" b="1" dirty="0">
                <a:latin typeface="Courier New" panose="02070309020205020404" pitchFamily="49" charset="0"/>
                <a:ea typeface="宋体" panose="02010600030101010101" pitchFamily="2" charset="-122"/>
              </a:rPr>
              <a:t>(-0.02*x(3)*</a:t>
            </a:r>
            <a:r>
              <a:rPr lang="en-US" altLang="zh-CN" b="1" dirty="0" err="1">
                <a:latin typeface="Courier New" panose="02070309020205020404" pitchFamily="49" charset="0"/>
                <a:ea typeface="宋体" panose="02010600030101010101" pitchFamily="2" charset="-122"/>
              </a:rPr>
              <a:t>tdata</a:t>
            </a:r>
            <a:r>
              <a:rPr lang="en-US" altLang="zh-CN" b="1" dirty="0">
                <a:latin typeface="Courier New" panose="02070309020205020404" pitchFamily="49" charset="0"/>
                <a:ea typeface="宋体" panose="02010600030101010101" pitchFamily="2" charset="-122"/>
              </a:rPr>
              <a:t>)- </a:t>
            </a:r>
            <a:r>
              <a:rPr lang="en-US" altLang="zh-CN" b="1" dirty="0" err="1">
                <a:latin typeface="Courier New" panose="02070309020205020404" pitchFamily="49" charset="0"/>
                <a:ea typeface="宋体" panose="02010600030101010101" pitchFamily="2" charset="-122"/>
              </a:rPr>
              <a:t>cdata</a:t>
            </a:r>
            <a:endParaRPr lang="en-US" altLang="zh-CN" b="1" dirty="0">
              <a:latin typeface="Courier New" panose="02070309020205020404" pitchFamily="49" charset="0"/>
              <a:ea typeface="宋体" panose="02010600030101010101" pitchFamily="2" charset="-122"/>
            </a:endParaRPr>
          </a:p>
        </p:txBody>
      </p:sp>
      <p:sp>
        <p:nvSpPr>
          <p:cNvPr id="72716" name="Text Box 12"/>
          <p:cNvSpPr txBox="1">
            <a:spLocks noChangeArrowheads="1"/>
          </p:cNvSpPr>
          <p:nvPr/>
        </p:nvSpPr>
        <p:spPr bwMode="auto">
          <a:xfrm>
            <a:off x="5334000" y="2374773"/>
            <a:ext cx="3559175" cy="1320800"/>
          </a:xfrm>
          <a:prstGeom prst="rect">
            <a:avLst/>
          </a:prstGeom>
          <a:solidFill>
            <a:srgbClr val="FFC000"/>
          </a:solidFill>
          <a:ln w="9525">
            <a:solidFill>
              <a:schemeClr val="tx1"/>
            </a:solidFill>
            <a:miter lim="800000"/>
            <a:headEnd/>
            <a:tailEnd/>
          </a:ln>
          <a:effectLst/>
          <a:extLst/>
        </p:spPr>
        <p:txBody>
          <a:bodyPr>
            <a:spAutoFit/>
          </a:bodyPr>
          <a:lstStyle/>
          <a:p>
            <a:pPr algn="l">
              <a:spcBef>
                <a:spcPct val="50000"/>
              </a:spcBef>
            </a:pPr>
            <a:r>
              <a:rPr kumimoji="1" lang="zh-CN" altLang="en-US" sz="2000" b="1" dirty="0">
                <a:latin typeface="Times New Roman" panose="02020603050405020304" pitchFamily="18" charset="0"/>
                <a:ea typeface="楷体_GB2312" pitchFamily="49" charset="-122"/>
              </a:rPr>
              <a:t>函数</a:t>
            </a:r>
            <a:r>
              <a:rPr kumimoji="1" lang="en-US" altLang="en-US" sz="2000" b="1" dirty="0">
                <a:latin typeface="Times New Roman" panose="02020603050405020304" pitchFamily="18" charset="0"/>
                <a:ea typeface="楷体_GB2312" pitchFamily="49" charset="-122"/>
              </a:rPr>
              <a:t>curvefun2</a:t>
            </a:r>
            <a:r>
              <a:rPr kumimoji="1" lang="zh-CN" altLang="en-US" sz="2000" b="1" dirty="0">
                <a:latin typeface="Times New Roman" panose="02020603050405020304" pitchFamily="18" charset="0"/>
                <a:ea typeface="楷体_GB2312" pitchFamily="49" charset="-122"/>
              </a:rPr>
              <a:t>的自变量是</a:t>
            </a:r>
            <a:r>
              <a:rPr kumimoji="1" lang="en-US" altLang="zh-CN" sz="2000" b="1" dirty="0">
                <a:latin typeface="Times New Roman" panose="02020603050405020304" pitchFamily="18" charset="0"/>
                <a:ea typeface="楷体_GB2312" pitchFamily="49" charset="-122"/>
              </a:rPr>
              <a:t>x</a:t>
            </a:r>
            <a:r>
              <a:rPr kumimoji="1" lang="zh-CN" altLang="en-US" sz="2000" b="1" dirty="0">
                <a:latin typeface="Times New Roman" panose="02020603050405020304" pitchFamily="18" charset="0"/>
                <a:ea typeface="楷体_GB2312" pitchFamily="49" charset="-122"/>
              </a:rPr>
              <a:t>，</a:t>
            </a:r>
            <a:r>
              <a:rPr kumimoji="1" lang="en-US" altLang="zh-CN" sz="2000" b="1" dirty="0" err="1">
                <a:latin typeface="Times New Roman" panose="02020603050405020304" pitchFamily="18" charset="0"/>
                <a:ea typeface="楷体_GB2312" pitchFamily="49" charset="-122"/>
              </a:rPr>
              <a:t>cdata</a:t>
            </a:r>
            <a:r>
              <a:rPr kumimoji="1" lang="zh-CN" altLang="zh-CN" sz="2000" b="1" dirty="0">
                <a:latin typeface="Times New Roman" panose="02020603050405020304" pitchFamily="18" charset="0"/>
                <a:ea typeface="楷体_GB2312" pitchFamily="49" charset="-122"/>
              </a:rPr>
              <a:t>和</a:t>
            </a:r>
            <a:r>
              <a:rPr kumimoji="1" lang="en-US" altLang="zh-CN" sz="2000" b="1" dirty="0" err="1">
                <a:latin typeface="Times New Roman" panose="02020603050405020304" pitchFamily="18" charset="0"/>
                <a:ea typeface="楷体_GB2312" pitchFamily="49" charset="-122"/>
              </a:rPr>
              <a:t>tdata</a:t>
            </a:r>
            <a:r>
              <a:rPr kumimoji="1" lang="zh-CN" altLang="en-US" sz="2000" b="1" dirty="0">
                <a:latin typeface="Times New Roman" panose="02020603050405020304" pitchFamily="18" charset="0"/>
                <a:ea typeface="楷体_GB2312" pitchFamily="49" charset="-122"/>
              </a:rPr>
              <a:t>是已知参数，故应将</a:t>
            </a:r>
            <a:r>
              <a:rPr kumimoji="1" lang="en-US" altLang="zh-CN" sz="2000" b="1" dirty="0" err="1">
                <a:latin typeface="Times New Roman" panose="02020603050405020304" pitchFamily="18" charset="0"/>
                <a:ea typeface="楷体_GB2312" pitchFamily="49" charset="-122"/>
              </a:rPr>
              <a:t>cdata</a:t>
            </a:r>
            <a:r>
              <a:rPr kumimoji="1" lang="en-US" altLang="zh-CN" sz="2000" b="1" dirty="0">
                <a:latin typeface="Times New Roman" panose="02020603050405020304" pitchFamily="18" charset="0"/>
                <a:ea typeface="楷体_GB2312" pitchFamily="49" charset="-122"/>
              </a:rPr>
              <a:t> </a:t>
            </a:r>
            <a:r>
              <a:rPr kumimoji="1" lang="en-US" altLang="zh-CN" sz="2000" b="1" dirty="0" err="1">
                <a:latin typeface="Times New Roman" panose="02020603050405020304" pitchFamily="18" charset="0"/>
                <a:ea typeface="楷体_GB2312" pitchFamily="49" charset="-122"/>
              </a:rPr>
              <a:t>tdata</a:t>
            </a:r>
            <a:r>
              <a:rPr kumimoji="1" lang="zh-CN" altLang="en-US" sz="2000" b="1" dirty="0">
                <a:latin typeface="Times New Roman" panose="02020603050405020304" pitchFamily="18" charset="0"/>
                <a:ea typeface="楷体_GB2312" pitchFamily="49" charset="-122"/>
              </a:rPr>
              <a:t>的值写在</a:t>
            </a:r>
            <a:r>
              <a:rPr kumimoji="1" lang="en-US" altLang="en-US" sz="2000" b="1" dirty="0">
                <a:latin typeface="Times New Roman" panose="02020603050405020304" pitchFamily="18" charset="0"/>
                <a:ea typeface="楷体_GB2312" pitchFamily="49" charset="-122"/>
              </a:rPr>
              <a:t>curvefun2.m</a:t>
            </a:r>
            <a:r>
              <a:rPr kumimoji="1" lang="zh-CN" altLang="en-US" sz="2000" b="1" dirty="0">
                <a:latin typeface="Times New Roman" panose="02020603050405020304" pitchFamily="18" charset="0"/>
                <a:ea typeface="楷体_GB2312" pitchFamily="49" charset="-122"/>
              </a:rPr>
              <a:t>中</a:t>
            </a:r>
          </a:p>
        </p:txBody>
      </p:sp>
      <p:sp>
        <p:nvSpPr>
          <p:cNvPr id="9"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非线性拟合</a:t>
            </a:r>
            <a:endParaRPr lang="zh-CN" altLang="en-US" sz="2400" dirty="0">
              <a:solidFill>
                <a:srgbClr val="FFC000"/>
              </a:solidFill>
            </a:endParaRPr>
          </a:p>
        </p:txBody>
      </p:sp>
    </p:spTree>
    <p:extLst>
      <p:ext uri="{BB962C8B-B14F-4D97-AF65-F5344CB8AC3E}">
        <p14:creationId xmlns:p14="http://schemas.microsoft.com/office/powerpoint/2010/main" val="3175295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2711"/>
                                        </p:tgtEl>
                                        <p:attrNameLst>
                                          <p:attrName>style.visibility</p:attrName>
                                        </p:attrNameLst>
                                      </p:cBhvr>
                                      <p:to>
                                        <p:strVal val="visible"/>
                                      </p:to>
                                    </p:set>
                                    <p:anim calcmode="lin" valueType="num">
                                      <p:cBhvr additive="base">
                                        <p:cTn id="7" dur="500" fill="hold"/>
                                        <p:tgtEl>
                                          <p:spTgt spid="72711"/>
                                        </p:tgtEl>
                                        <p:attrNameLst>
                                          <p:attrName>ppt_x</p:attrName>
                                        </p:attrNameLst>
                                      </p:cBhvr>
                                      <p:tavLst>
                                        <p:tav tm="0">
                                          <p:val>
                                            <p:strVal val="#ppt_x"/>
                                          </p:val>
                                        </p:tav>
                                        <p:tav tm="100000">
                                          <p:val>
                                            <p:strVal val="#ppt_x"/>
                                          </p:val>
                                        </p:tav>
                                      </p:tavLst>
                                    </p:anim>
                                    <p:anim calcmode="lin" valueType="num">
                                      <p:cBhvr additive="base">
                                        <p:cTn id="8" dur="500" fill="hold"/>
                                        <p:tgtEl>
                                          <p:spTgt spid="72711"/>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72716"/>
                                        </p:tgtEl>
                                        <p:attrNameLst>
                                          <p:attrName>style.visibility</p:attrName>
                                        </p:attrNameLst>
                                      </p:cBhvr>
                                      <p:to>
                                        <p:strVal val="visible"/>
                                      </p:to>
                                    </p:set>
                                    <p:anim calcmode="lin" valueType="num">
                                      <p:cBhvr additive="base">
                                        <p:cTn id="13" dur="500" fill="hold"/>
                                        <p:tgtEl>
                                          <p:spTgt spid="72716"/>
                                        </p:tgtEl>
                                        <p:attrNameLst>
                                          <p:attrName>ppt_x</p:attrName>
                                        </p:attrNameLst>
                                      </p:cBhvr>
                                      <p:tavLst>
                                        <p:tav tm="0">
                                          <p:val>
                                            <p:strVal val="1+#ppt_w/2"/>
                                          </p:val>
                                        </p:tav>
                                        <p:tav tm="100000">
                                          <p:val>
                                            <p:strVal val="#ppt_x"/>
                                          </p:val>
                                        </p:tav>
                                      </p:tavLst>
                                    </p:anim>
                                    <p:anim calcmode="lin" valueType="num">
                                      <p:cBhvr additive="base">
                                        <p:cTn id="14" dur="500" fill="hold"/>
                                        <p:tgtEl>
                                          <p:spTgt spid="727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11" grpId="0" autoUpdateAnimBg="0"/>
      <p:bldP spid="72716"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txBox="1">
            <a:spLocks noChangeArrowheads="1"/>
          </p:cNvSpPr>
          <p:nvPr/>
        </p:nvSpPr>
        <p:spPr>
          <a:xfrm>
            <a:off x="304800" y="914400"/>
            <a:ext cx="8305800" cy="2667000"/>
          </a:xfrm>
          <a:prstGeom prst="rect">
            <a:avLst/>
          </a:prstGeom>
        </p:spPr>
        <p:txBody>
          <a:bodyPr/>
          <a:lstStyle/>
          <a:p>
            <a:pPr marL="342900" indent="-342900" eaLnBrk="1" hangingPunct="1">
              <a:spcBef>
                <a:spcPct val="20000"/>
              </a:spcBef>
              <a:buClr>
                <a:srgbClr val="FFCC66"/>
              </a:buClr>
              <a:buSzPct val="125000"/>
              <a:buFontTx/>
              <a:buChar char="•"/>
              <a:defRPr/>
            </a:pPr>
            <a:endParaRPr lang="en-US" altLang="zh-CN" sz="2400" kern="0" dirty="0">
              <a:effectLst>
                <a:outerShdw blurRad="38100" dist="38100" dir="2700000" algn="tl">
                  <a:srgbClr val="000000"/>
                </a:outerShdw>
              </a:effectLst>
              <a:latin typeface="+mn-lt"/>
            </a:endParaRPr>
          </a:p>
        </p:txBody>
      </p:sp>
      <p:pic>
        <p:nvPicPr>
          <p:cNvPr id="10243" name="Picture 9" descr="bovik_fanbeam"/>
          <p:cNvPicPr>
            <a:picLocks noChangeAspect="1" noChangeArrowheads="1"/>
          </p:cNvPicPr>
          <p:nvPr/>
        </p:nvPicPr>
        <p:blipFill>
          <a:blip r:embed="rId3">
            <a:extLst>
              <a:ext uri="{28A0092B-C50C-407E-A947-70E740481C1C}">
                <a14:useLocalDpi xmlns:a14="http://schemas.microsoft.com/office/drawing/2010/main" val="0"/>
              </a:ext>
            </a:extLst>
          </a:blip>
          <a:srcRect r="46434" b="24861"/>
          <a:stretch>
            <a:fillRect/>
          </a:stretch>
        </p:blipFill>
        <p:spPr bwMode="auto">
          <a:xfrm>
            <a:off x="3276600" y="623888"/>
            <a:ext cx="4114800" cy="373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4" name="图片 5" descr="C:\Users\WLY\Pictures\CT1.jpg"/>
          <p:cNvSpPr>
            <a:spLocks noChangeAspect="1"/>
          </p:cNvSpPr>
          <p:nvPr/>
        </p:nvSpPr>
        <p:spPr bwMode="auto">
          <a:xfrm>
            <a:off x="4648200" y="1143000"/>
            <a:ext cx="43068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kumimoji="0" lang="zh-CN" altLang="en-US" sz="1800"/>
          </a:p>
        </p:txBody>
      </p:sp>
      <p:graphicFrame>
        <p:nvGraphicFramePr>
          <p:cNvPr id="238624" name="Object 2"/>
          <p:cNvGraphicFramePr>
            <a:graphicFrameLocks noChangeAspect="1"/>
          </p:cNvGraphicFramePr>
          <p:nvPr/>
        </p:nvGraphicFramePr>
        <p:xfrm>
          <a:off x="354013" y="4367213"/>
          <a:ext cx="8601075" cy="1895475"/>
        </p:xfrm>
        <a:graphic>
          <a:graphicData uri="http://schemas.openxmlformats.org/presentationml/2006/ole">
            <mc:AlternateContent xmlns:mc="http://schemas.openxmlformats.org/markup-compatibility/2006">
              <mc:Choice xmlns:v="urn:schemas-microsoft-com:vml" Requires="v">
                <p:oleObj spid="_x0000_s10307" name="公式" r:id="rId4" imgW="3724183" imgH="762164" progId="Equation.DSMT4">
                  <p:embed/>
                </p:oleObj>
              </mc:Choice>
              <mc:Fallback>
                <p:oleObj name="公式" r:id="rId4" imgW="3724183" imgH="762164" progId="Equation.DSMT4">
                  <p:embed/>
                  <p:pic>
                    <p:nvPicPr>
                      <p:cNvPr id="0" name="Object 2"/>
                      <p:cNvPicPr>
                        <a:picLocks noChangeAspect="1" noChangeArrowheads="1"/>
                      </p:cNvPicPr>
                      <p:nvPr/>
                    </p:nvPicPr>
                    <p:blipFill>
                      <a:blip r:embed="rId5">
                        <a:lum bright="100000"/>
                        <a:extLst>
                          <a:ext uri="{28A0092B-C50C-407E-A947-70E740481C1C}">
                            <a14:useLocalDpi xmlns:a14="http://schemas.microsoft.com/office/drawing/2010/main" val="0"/>
                          </a:ext>
                        </a:extLst>
                      </a:blip>
                      <a:srcRect/>
                      <a:stretch>
                        <a:fillRect/>
                      </a:stretch>
                    </p:blipFill>
                    <p:spPr bwMode="auto">
                      <a:xfrm>
                        <a:off x="354013" y="4367213"/>
                        <a:ext cx="8601075" cy="1895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7121525" y="5683250"/>
          <a:ext cx="285750" cy="444500"/>
        </p:xfrm>
        <a:graphic>
          <a:graphicData uri="http://schemas.openxmlformats.org/presentationml/2006/ole">
            <mc:AlternateContent xmlns:mc="http://schemas.openxmlformats.org/markup-compatibility/2006">
              <mc:Choice xmlns:v="urn:schemas-microsoft-com:vml" Requires="v">
                <p:oleObj spid="_x0000_s10308" name="Equation" r:id="rId6" imgW="37977" imgH="104939" progId="Equation.DSMT4">
                  <p:embed/>
                </p:oleObj>
              </mc:Choice>
              <mc:Fallback>
                <p:oleObj name="Equation" r:id="rId6" imgW="37977" imgH="104939"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21525" y="5683250"/>
                        <a:ext cx="28575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 name="Rectangle 1026"/>
          <p:cNvSpPr txBox="1">
            <a:spLocks noChangeArrowheads="1"/>
          </p:cNvSpPr>
          <p:nvPr/>
        </p:nvSpPr>
        <p:spPr bwMode="auto">
          <a:xfrm>
            <a:off x="0" y="228600"/>
            <a:ext cx="2895600" cy="788988"/>
          </a:xfrm>
          <a:prstGeom prst="rect">
            <a:avLst/>
          </a:prstGeom>
          <a:solidFill>
            <a:schemeClr val="accent2"/>
          </a:solidFill>
          <a:ln w="9525">
            <a:noFill/>
            <a:miter lim="800000"/>
            <a:headEnd/>
            <a:tailEnd/>
          </a:ln>
          <a:effectLst/>
        </p:spPr>
        <p:txBody>
          <a:bodyPr anchor="ctr" anchorCtr="1"/>
          <a:lstStyle>
            <a:lvl1pPr>
              <a:defRPr kumimoji="1" sz="2400">
                <a:solidFill>
                  <a:schemeClr val="tx1"/>
                </a:solidFill>
                <a:latin typeface="Arial" pitchFamily="34" charset="0"/>
                <a:ea typeface="宋体" pitchFamily="2" charset="-122"/>
              </a:defRPr>
            </a:lvl1pPr>
            <a:lvl2pPr marL="742950" indent="-285750">
              <a:defRPr kumimoji="1" sz="2400">
                <a:solidFill>
                  <a:schemeClr val="tx1"/>
                </a:solidFill>
                <a:latin typeface="Arial" pitchFamily="34" charset="0"/>
                <a:ea typeface="宋体" pitchFamily="2" charset="-122"/>
              </a:defRPr>
            </a:lvl2pPr>
            <a:lvl3pPr marL="1143000" indent="-228600">
              <a:defRPr kumimoji="1" sz="2400">
                <a:solidFill>
                  <a:schemeClr val="tx1"/>
                </a:solidFill>
                <a:latin typeface="Arial" pitchFamily="34" charset="0"/>
                <a:ea typeface="宋体" pitchFamily="2" charset="-122"/>
              </a:defRPr>
            </a:lvl3pPr>
            <a:lvl4pPr marL="1600200" indent="-228600">
              <a:defRPr kumimoji="1" sz="2400">
                <a:solidFill>
                  <a:schemeClr val="tx1"/>
                </a:solidFill>
                <a:latin typeface="Arial" pitchFamily="34" charset="0"/>
                <a:ea typeface="宋体" pitchFamily="2" charset="-122"/>
              </a:defRPr>
            </a:lvl4pPr>
            <a:lvl5pPr marL="2057400" indent="-228600">
              <a:defRPr kumimoji="1" sz="2400">
                <a:solidFill>
                  <a:schemeClr val="tx1"/>
                </a:solidFill>
                <a:latin typeface="Arial" pitchFamily="34" charset="0"/>
                <a:ea typeface="宋体" pitchFamily="2" charset="-122"/>
              </a:defRPr>
            </a:lvl5pPr>
            <a:lvl6pPr marL="2514600" indent="-228600" eaLnBrk="0" fontAlgn="base" hangingPunct="0">
              <a:spcBef>
                <a:spcPct val="50000"/>
              </a:spcBef>
              <a:spcAft>
                <a:spcPct val="0"/>
              </a:spcAft>
              <a:defRPr kumimoji="1" sz="2400">
                <a:solidFill>
                  <a:schemeClr val="tx1"/>
                </a:solidFill>
                <a:latin typeface="Arial" pitchFamily="34" charset="0"/>
                <a:ea typeface="宋体" pitchFamily="2" charset="-122"/>
              </a:defRPr>
            </a:lvl6pPr>
            <a:lvl7pPr marL="2971800" indent="-228600" eaLnBrk="0" fontAlgn="base" hangingPunct="0">
              <a:spcBef>
                <a:spcPct val="50000"/>
              </a:spcBef>
              <a:spcAft>
                <a:spcPct val="0"/>
              </a:spcAft>
              <a:defRPr kumimoji="1" sz="2400">
                <a:solidFill>
                  <a:schemeClr val="tx1"/>
                </a:solidFill>
                <a:latin typeface="Arial" pitchFamily="34" charset="0"/>
                <a:ea typeface="宋体" pitchFamily="2" charset="-122"/>
              </a:defRPr>
            </a:lvl7pPr>
            <a:lvl8pPr marL="3429000" indent="-228600" eaLnBrk="0" fontAlgn="base" hangingPunct="0">
              <a:spcBef>
                <a:spcPct val="50000"/>
              </a:spcBef>
              <a:spcAft>
                <a:spcPct val="0"/>
              </a:spcAft>
              <a:defRPr kumimoji="1" sz="2400">
                <a:solidFill>
                  <a:schemeClr val="tx1"/>
                </a:solidFill>
                <a:latin typeface="Arial" pitchFamily="34" charset="0"/>
                <a:ea typeface="宋体" pitchFamily="2" charset="-122"/>
              </a:defRPr>
            </a:lvl8pPr>
            <a:lvl9pPr marL="3886200" indent="-228600" eaLnBrk="0" fontAlgn="base" hangingPunct="0">
              <a:spcBef>
                <a:spcPct val="50000"/>
              </a:spcBef>
              <a:spcAft>
                <a:spcPct val="0"/>
              </a:spcAft>
              <a:defRPr kumimoji="1" sz="2400">
                <a:solidFill>
                  <a:schemeClr val="tx1"/>
                </a:solidFill>
                <a:latin typeface="Arial" pitchFamily="34" charset="0"/>
                <a:ea typeface="宋体" pitchFamily="2" charset="-122"/>
              </a:defRPr>
            </a:lvl9pPr>
          </a:lstStyle>
          <a:p>
            <a:pPr eaLnBrk="1" hangingPunct="1">
              <a:defRPr/>
            </a:pPr>
            <a:r>
              <a:rPr kumimoji="0" lang="en-US" altLang="zh-CN" sz="2000" b="1" smtClean="0">
                <a:solidFill>
                  <a:schemeClr val="tx2"/>
                </a:solidFill>
                <a:effectLst>
                  <a:outerShdw blurRad="38100" dist="38100" dir="2700000" algn="tl">
                    <a:srgbClr val="000000"/>
                  </a:outerShdw>
                </a:effectLst>
              </a:rPr>
              <a:t>CT</a:t>
            </a:r>
            <a:r>
              <a:rPr kumimoji="0" lang="zh-CN" altLang="en-US" sz="2000" b="1" smtClean="0">
                <a:solidFill>
                  <a:schemeClr val="tx2"/>
                </a:solidFill>
                <a:effectLst>
                  <a:outerShdw blurRad="38100" dist="38100" dir="2700000" algn="tl">
                    <a:srgbClr val="000000"/>
                  </a:outerShdw>
                </a:effectLst>
              </a:rPr>
              <a:t>成像的问题背景</a:t>
            </a:r>
            <a:endParaRPr kumimoji="0" lang="en-US" altLang="zh-CN" sz="2000" smtClean="0">
              <a:solidFill>
                <a:schemeClr val="tx2"/>
              </a:solidFill>
              <a:effectLst>
                <a:outerShdw blurRad="38100" dist="38100" dir="2700000" algn="tl">
                  <a:srgbClr val="000000"/>
                </a:outerShdw>
              </a:effectLst>
            </a:endParaRP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261902A-1E3C-4E06-9F9C-C58D597D2B06}" type="slidenum">
              <a:rPr lang="zh-CN" altLang="en-US" smtClean="0"/>
              <a:pPr>
                <a:defRPr/>
              </a:pPr>
              <a:t>4</a:t>
            </a:fld>
            <a:endParaRPr lang="en-US" altLang="zh-CN"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8624"/>
                                        </p:tgtEl>
                                        <p:attrNameLst>
                                          <p:attrName>style.visibility</p:attrName>
                                        </p:attrNameLst>
                                      </p:cBhvr>
                                      <p:to>
                                        <p:strVal val="visible"/>
                                      </p:to>
                                    </p:set>
                                    <p:animEffect transition="in" filter="blinds(horizontal)">
                                      <p:cBhvr>
                                        <p:cTn id="7" dur="500"/>
                                        <p:tgtEl>
                                          <p:spTgt spid="2386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04" name="Rectangle 8"/>
          <p:cNvSpPr>
            <a:spLocks noChangeArrowheads="1"/>
          </p:cNvSpPr>
          <p:nvPr/>
        </p:nvSpPr>
        <p:spPr bwMode="auto">
          <a:xfrm>
            <a:off x="304800" y="2638425"/>
            <a:ext cx="91440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indent="-533400" algn="l">
              <a:defRPr kumimoji="1" sz="2400">
                <a:solidFill>
                  <a:schemeClr val="tx1"/>
                </a:solidFill>
                <a:latin typeface="Times New Roman" panose="02020603050405020304" pitchFamily="18" charset="0"/>
                <a:ea typeface="隶书" panose="02010509060101010101" pitchFamily="49" charset="-122"/>
              </a:defRPr>
            </a:lvl3pPr>
            <a:lvl4pPr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a:t>
            </a:r>
            <a:r>
              <a:rPr lang="zh-CN" altLang="en-US" b="1" dirty="0">
                <a:latin typeface="楷体_GB2312" pitchFamily="49" charset="-122"/>
                <a:ea typeface="楷体_GB2312" pitchFamily="49" charset="-122"/>
              </a:rPr>
              <a:t>运算结果为</a:t>
            </a:r>
          </a:p>
          <a:p>
            <a:pPr lvl="2"/>
            <a:r>
              <a:rPr lang="zh-CN" altLang="en-US" dirty="0">
                <a:solidFill>
                  <a:srgbClr val="000000"/>
                </a:solidFill>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f =1.0e-003 *(0.2322   -0.1243   -0.2495   -0.2413 </a:t>
            </a:r>
          </a:p>
          <a:p>
            <a:pPr lvl="2"/>
            <a:r>
              <a:rPr lang="en-US" altLang="zh-CN" b="1" dirty="0">
                <a:latin typeface="宋体" panose="02010600030101010101" pitchFamily="2" charset="-122"/>
                <a:ea typeface="宋体" panose="02010600030101010101" pitchFamily="2" charset="-122"/>
              </a:rPr>
              <a:t>-0.1668   -0.0724   0.0241    0.1159    0.2030  0.2792</a:t>
            </a:r>
          </a:p>
          <a:p>
            <a:r>
              <a:rPr lang="en-US" altLang="zh-CN" b="1" dirty="0">
                <a:latin typeface="宋体" panose="02010600030101010101" pitchFamily="2" charset="-122"/>
                <a:ea typeface="宋体" panose="02010600030101010101" pitchFamily="2" charset="-122"/>
              </a:rPr>
              <a:t>      x =0.0063   -0.0034    0.2542</a:t>
            </a:r>
            <a:endParaRPr lang="en-US" altLang="zh-CN" b="1" dirty="0">
              <a:ea typeface="宋体" panose="02010600030101010101" pitchFamily="2" charset="-122"/>
            </a:endParaRPr>
          </a:p>
        </p:txBody>
      </p:sp>
      <p:sp>
        <p:nvSpPr>
          <p:cNvPr id="132116" name="Text Box 20"/>
          <p:cNvSpPr txBox="1">
            <a:spLocks noChangeArrowheads="1"/>
          </p:cNvSpPr>
          <p:nvPr/>
        </p:nvSpPr>
        <p:spPr bwMode="auto">
          <a:xfrm>
            <a:off x="609600" y="5105400"/>
            <a:ext cx="5699125"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latin typeface="楷体_GB2312" pitchFamily="49" charset="-122"/>
                <a:ea typeface="楷体_GB2312" pitchFamily="49" charset="-122"/>
              </a:rPr>
              <a:t>可以看出</a:t>
            </a:r>
            <a:r>
              <a:rPr kumimoji="1" lang="en-US" altLang="zh-CN" sz="2400" b="1" dirty="0">
                <a:latin typeface="楷体_GB2312" pitchFamily="49" charset="-122"/>
                <a:ea typeface="楷体_GB2312" pitchFamily="49" charset="-122"/>
              </a:rPr>
              <a:t>,</a:t>
            </a:r>
            <a:r>
              <a:rPr kumimoji="1" lang="zh-CN" altLang="en-US" sz="2400" b="1" dirty="0">
                <a:latin typeface="楷体_GB2312" pitchFamily="49" charset="-122"/>
                <a:ea typeface="楷体_GB2312" pitchFamily="49" charset="-122"/>
              </a:rPr>
              <a:t>两个命令的计算结果是相同的</a:t>
            </a:r>
            <a:r>
              <a:rPr kumimoji="1" lang="en-US" altLang="zh-CN" sz="2400" dirty="0">
                <a:solidFill>
                  <a:srgbClr val="000000"/>
                </a:solidFill>
                <a:latin typeface="楷体_GB2312" pitchFamily="49" charset="-122"/>
                <a:ea typeface="楷体_GB2312" pitchFamily="49" charset="-122"/>
              </a:rPr>
              <a:t>.</a:t>
            </a:r>
          </a:p>
        </p:txBody>
      </p:sp>
      <p:sp>
        <p:nvSpPr>
          <p:cNvPr id="132117" name="Rectangle 21"/>
          <p:cNvSpPr>
            <a:spLocks noChangeArrowheads="1"/>
          </p:cNvSpPr>
          <p:nvPr/>
        </p:nvSpPr>
        <p:spPr bwMode="auto">
          <a:xfrm>
            <a:off x="685800" y="4343400"/>
            <a:ext cx="8686800" cy="4572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2400" b="1" dirty="0">
                <a:latin typeface="Times New Roman" panose="02020603050405020304" pitchFamily="18" charset="0"/>
              </a:rPr>
              <a:t>4</a:t>
            </a:r>
            <a:r>
              <a:rPr kumimoji="1" lang="zh-CN" altLang="en-US" sz="2400" b="1" dirty="0">
                <a:latin typeface="Times New Roman" panose="02020603050405020304" pitchFamily="18" charset="0"/>
              </a:rPr>
              <a:t>）</a:t>
            </a:r>
            <a:r>
              <a:rPr kumimoji="1" lang="zh-CN" altLang="en-US" sz="2400" b="1" dirty="0">
                <a:latin typeface="Times New Roman" panose="02020603050405020304" pitchFamily="18" charset="0"/>
                <a:ea typeface="楷体_GB2312" pitchFamily="49" charset="-122"/>
              </a:rPr>
              <a:t>结论</a:t>
            </a:r>
            <a:r>
              <a:rPr kumimoji="1" lang="zh-CN" altLang="en-US" sz="2400" dirty="0">
                <a:latin typeface="Times New Roman" panose="02020603050405020304" pitchFamily="18" charset="0"/>
                <a:ea typeface="楷体_GB2312" pitchFamily="49" charset="-122"/>
              </a:rPr>
              <a:t>：</a:t>
            </a:r>
            <a:r>
              <a:rPr kumimoji="1" lang="zh-CN" altLang="en-US" sz="2400" b="1" dirty="0">
                <a:latin typeface="Times New Roman" panose="02020603050405020304" pitchFamily="18" charset="0"/>
                <a:ea typeface="楷体_GB2312" pitchFamily="49" charset="-122"/>
              </a:rPr>
              <a:t>即拟合得</a:t>
            </a:r>
            <a:r>
              <a:rPr kumimoji="1" lang="en-US" altLang="zh-CN" sz="2400" b="1" dirty="0">
                <a:latin typeface="Times New Roman" panose="02020603050405020304" pitchFamily="18" charset="0"/>
              </a:rPr>
              <a:t>a=</a:t>
            </a:r>
            <a:r>
              <a:rPr kumimoji="1" lang="en-US" altLang="zh-CN" sz="2400" b="1" dirty="0">
                <a:latin typeface="宋体" panose="02010600030101010101" pitchFamily="2" charset="-122"/>
              </a:rPr>
              <a:t>0.0063  b=-0.0034  k=0.2542</a:t>
            </a:r>
            <a:endParaRPr kumimoji="1" lang="en-US" altLang="zh-CN" sz="2400" b="1" dirty="0">
              <a:solidFill>
                <a:srgbClr val="000000"/>
              </a:solidFill>
              <a:latin typeface="Times New Roman" panose="02020603050405020304" pitchFamily="18" charset="0"/>
            </a:endParaRPr>
          </a:p>
        </p:txBody>
      </p:sp>
      <p:sp>
        <p:nvSpPr>
          <p:cNvPr id="6" name="Text Box 8"/>
          <p:cNvSpPr txBox="1">
            <a:spLocks noChangeArrowheads="1"/>
          </p:cNvSpPr>
          <p:nvPr/>
        </p:nvSpPr>
        <p:spPr bwMode="auto">
          <a:xfrm>
            <a:off x="388360" y="1009650"/>
            <a:ext cx="58674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defRPr kumimoji="1" sz="2400">
                <a:solidFill>
                  <a:schemeClr val="tx1"/>
                </a:solidFill>
                <a:latin typeface="Times New Roman" panose="02020603050405020304" pitchFamily="18" charset="0"/>
                <a:ea typeface="隶书" panose="02010509060101010101" pitchFamily="49" charset="-122"/>
              </a:defRPr>
            </a:lvl1pPr>
            <a:lvl2pPr marL="190500" algn="l">
              <a:defRPr kumimoji="1" sz="2400">
                <a:solidFill>
                  <a:schemeClr val="tx1"/>
                </a:solidFill>
                <a:latin typeface="Times New Roman" panose="02020603050405020304" pitchFamily="18" charset="0"/>
                <a:ea typeface="隶书" panose="02010509060101010101" pitchFamily="49" charset="-122"/>
              </a:defRPr>
            </a:lvl2pPr>
            <a:lvl3pPr marL="381000" algn="l">
              <a:defRPr kumimoji="1" sz="2400">
                <a:solidFill>
                  <a:schemeClr val="tx1"/>
                </a:solidFill>
                <a:latin typeface="Times New Roman" panose="02020603050405020304" pitchFamily="18" charset="0"/>
                <a:ea typeface="隶书" panose="02010509060101010101" pitchFamily="49" charset="-122"/>
              </a:defRPr>
            </a:lvl3pPr>
            <a:lvl4pPr indent="-800100" algn="l">
              <a:defRPr kumimoji="1" sz="2400">
                <a:solidFill>
                  <a:schemeClr val="tx1"/>
                </a:solidFill>
                <a:latin typeface="Times New Roman" panose="02020603050405020304" pitchFamily="18" charset="0"/>
                <a:ea typeface="隶书" panose="02010509060101010101" pitchFamily="49" charset="-122"/>
              </a:defRPr>
            </a:lvl4pPr>
            <a:lvl5pPr algn="l">
              <a:defRPr kumimoji="1" sz="2400">
                <a:solidFill>
                  <a:schemeClr val="tx1"/>
                </a:solidFill>
                <a:latin typeface="Times New Roman" panose="02020603050405020304" pitchFamily="18" charset="0"/>
                <a:ea typeface="隶书" panose="02010509060101010101" pitchFamily="49" charset="-122"/>
              </a:defRPr>
            </a:lvl5pPr>
            <a:lvl6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fontAlgn="base">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lvl="2"/>
            <a:r>
              <a:rPr lang="en-US" altLang="zh-CN" b="1" dirty="0">
                <a:ea typeface="楷体_GB2312" pitchFamily="49" charset="-122"/>
              </a:rPr>
              <a:t>2</a:t>
            </a:r>
            <a:r>
              <a:rPr lang="zh-CN" altLang="en-US" b="1" dirty="0">
                <a:ea typeface="楷体_GB2312" pitchFamily="49" charset="-122"/>
              </a:rPr>
              <a:t>）输入命令</a:t>
            </a:r>
            <a:r>
              <a:rPr lang="en-US" altLang="zh-CN" b="1" dirty="0">
                <a:ea typeface="宋体" panose="02010600030101010101" pitchFamily="2" charset="-122"/>
              </a:rPr>
              <a:t>:</a:t>
            </a:r>
            <a:endParaRPr lang="en-US" altLang="zh-CN" dirty="0">
              <a:ea typeface="宋体" panose="02010600030101010101" pitchFamily="2" charset="-122"/>
            </a:endParaRPr>
          </a:p>
          <a:p>
            <a:pPr lvl="3"/>
            <a:r>
              <a:rPr lang="en-US" altLang="zh-CN" dirty="0">
                <a:ea typeface="宋体" panose="02010600030101010101" pitchFamily="2" charset="-122"/>
              </a:rPr>
              <a:t> </a:t>
            </a:r>
            <a:r>
              <a:rPr lang="en-US" altLang="zh-CN" b="1" dirty="0">
                <a:latin typeface="Courier New" panose="02070309020205020404" pitchFamily="49" charset="0"/>
                <a:ea typeface="宋体" panose="02010600030101010101" pitchFamily="2" charset="-122"/>
              </a:rPr>
              <a:t>x0=[0.2,0.05,0.05];</a:t>
            </a:r>
          </a:p>
          <a:p>
            <a:pPr lvl="3"/>
            <a:r>
              <a:rPr lang="en-US" altLang="zh-CN" b="1" dirty="0">
                <a:latin typeface="Courier New" panose="02070309020205020404" pitchFamily="49" charset="0"/>
                <a:ea typeface="宋体" panose="02010600030101010101" pitchFamily="2" charset="-122"/>
              </a:rPr>
              <a:t>x=</a:t>
            </a:r>
            <a:r>
              <a:rPr lang="en-US" altLang="zh-CN" b="1" dirty="0" err="1">
                <a:solidFill>
                  <a:srgbClr val="FFC000"/>
                </a:solidFill>
                <a:latin typeface="Courier New" panose="02070309020205020404" pitchFamily="49" charset="0"/>
                <a:ea typeface="宋体" panose="02010600030101010101" pitchFamily="2" charset="-122"/>
              </a:rPr>
              <a:t>lsqnonlin</a:t>
            </a:r>
            <a:r>
              <a:rPr lang="en-US" altLang="zh-CN" b="1" dirty="0">
                <a:latin typeface="Courier New" panose="02070309020205020404" pitchFamily="49" charset="0"/>
                <a:ea typeface="宋体" panose="02010600030101010101" pitchFamily="2" charset="-122"/>
              </a:rPr>
              <a:t>('curvefun2',x0)</a:t>
            </a:r>
          </a:p>
          <a:p>
            <a:pPr lvl="3"/>
            <a:r>
              <a:rPr lang="en-US" altLang="zh-CN" b="1" dirty="0" smtClean="0">
                <a:latin typeface="Courier New" panose="02070309020205020404" pitchFamily="49" charset="0"/>
                <a:ea typeface="宋体" panose="02010600030101010101" pitchFamily="2" charset="-122"/>
              </a:rPr>
              <a:t>f=</a:t>
            </a:r>
            <a:r>
              <a:rPr lang="en-US" altLang="zh-CN" b="1" dirty="0" smtClean="0">
                <a:solidFill>
                  <a:srgbClr val="FFC000"/>
                </a:solidFill>
                <a:latin typeface="Courier New" panose="02070309020205020404" pitchFamily="49" charset="0"/>
                <a:ea typeface="宋体" panose="02010600030101010101" pitchFamily="2" charset="-122"/>
              </a:rPr>
              <a:t>curvefun2</a:t>
            </a:r>
            <a:r>
              <a:rPr lang="en-US" altLang="zh-CN" b="1" dirty="0" smtClean="0">
                <a:latin typeface="Courier New" panose="02070309020205020404" pitchFamily="49" charset="0"/>
                <a:ea typeface="宋体" panose="02010600030101010101" pitchFamily="2" charset="-122"/>
              </a:rPr>
              <a:t>(x</a:t>
            </a:r>
            <a:r>
              <a:rPr lang="en-US" altLang="zh-CN" b="1" dirty="0">
                <a:latin typeface="Courier New" panose="02070309020205020404" pitchFamily="49" charset="0"/>
                <a:ea typeface="宋体" panose="02010600030101010101" pitchFamily="2" charset="-122"/>
              </a:rPr>
              <a:t>)</a:t>
            </a:r>
          </a:p>
        </p:txBody>
      </p:sp>
      <p:sp>
        <p:nvSpPr>
          <p:cNvPr id="7"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最小二乘法：</a:t>
            </a:r>
            <a:r>
              <a:rPr kumimoji="0" lang="zh-CN" altLang="en-US" sz="2400" b="1" dirty="0" smtClean="0">
                <a:solidFill>
                  <a:srgbClr val="FFC000"/>
                </a:solidFill>
              </a:rPr>
              <a:t>非线性拟合</a:t>
            </a:r>
            <a:endParaRPr lang="zh-CN" altLang="en-US" sz="2400" dirty="0">
              <a:solidFill>
                <a:srgbClr val="FFC000"/>
              </a:solidFill>
            </a:endParaRPr>
          </a:p>
        </p:txBody>
      </p:sp>
    </p:spTree>
    <p:extLst>
      <p:ext uri="{BB962C8B-B14F-4D97-AF65-F5344CB8AC3E}">
        <p14:creationId xmlns:p14="http://schemas.microsoft.com/office/powerpoint/2010/main" val="33275750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2104"/>
                                        </p:tgtEl>
                                        <p:attrNameLst>
                                          <p:attrName>style.visibility</p:attrName>
                                        </p:attrNameLst>
                                      </p:cBhvr>
                                      <p:to>
                                        <p:strVal val="visible"/>
                                      </p:to>
                                    </p:set>
                                    <p:animEffect transition="in" filter="box(in)">
                                      <p:cBhvr>
                                        <p:cTn id="7" dur="500"/>
                                        <p:tgtEl>
                                          <p:spTgt spid="1321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132117"/>
                                        </p:tgtEl>
                                        <p:attrNameLst>
                                          <p:attrName>style.visibility</p:attrName>
                                        </p:attrNameLst>
                                      </p:cBhvr>
                                      <p:to>
                                        <p:strVal val="visible"/>
                                      </p:to>
                                    </p:set>
                                    <p:anim calcmode="lin" valueType="num">
                                      <p:cBhvr additive="base">
                                        <p:cTn id="12" dur="500" fill="hold"/>
                                        <p:tgtEl>
                                          <p:spTgt spid="132117"/>
                                        </p:tgtEl>
                                        <p:attrNameLst>
                                          <p:attrName>ppt_x</p:attrName>
                                        </p:attrNameLst>
                                      </p:cBhvr>
                                      <p:tavLst>
                                        <p:tav tm="0">
                                          <p:val>
                                            <p:strVal val="0-#ppt_w/2"/>
                                          </p:val>
                                        </p:tav>
                                        <p:tav tm="100000">
                                          <p:val>
                                            <p:strVal val="#ppt_x"/>
                                          </p:val>
                                        </p:tav>
                                      </p:tavLst>
                                    </p:anim>
                                    <p:anim calcmode="lin" valueType="num">
                                      <p:cBhvr additive="base">
                                        <p:cTn id="13" dur="500" fill="hold"/>
                                        <p:tgtEl>
                                          <p:spTgt spid="132117"/>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132116"/>
                                        </p:tgtEl>
                                        <p:attrNameLst>
                                          <p:attrName>style.visibility</p:attrName>
                                        </p:attrNameLst>
                                      </p:cBhvr>
                                      <p:to>
                                        <p:strVal val="visible"/>
                                      </p:to>
                                    </p:set>
                                    <p:anim calcmode="lin" valueType="num">
                                      <p:cBhvr additive="base">
                                        <p:cTn id="18" dur="500" fill="hold"/>
                                        <p:tgtEl>
                                          <p:spTgt spid="132116"/>
                                        </p:tgtEl>
                                        <p:attrNameLst>
                                          <p:attrName>ppt_x</p:attrName>
                                        </p:attrNameLst>
                                      </p:cBhvr>
                                      <p:tavLst>
                                        <p:tav tm="0">
                                          <p:val>
                                            <p:strVal val="1+#ppt_w/2"/>
                                          </p:val>
                                        </p:tav>
                                        <p:tav tm="100000">
                                          <p:val>
                                            <p:strVal val="#ppt_x"/>
                                          </p:val>
                                        </p:tav>
                                      </p:tavLst>
                                    </p:anim>
                                    <p:anim calcmode="lin" valueType="num">
                                      <p:cBhvr additive="base">
                                        <p:cTn id="19" dur="500" fill="hold"/>
                                        <p:tgtEl>
                                          <p:spTgt spid="13211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5" presetClass="entr" presetSubtype="5"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heckerboard(down)">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4" grpId="0" autoUpdateAnimBg="0"/>
      <p:bldP spid="132116" grpId="0" autoUpdateAnimBg="0"/>
      <p:bldP spid="132117" grpId="0" autoUpdateAnimBg="0"/>
      <p:bldP spid="6"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Rectangle 2"/>
          <p:cNvSpPr>
            <a:spLocks noChangeArrowheads="1"/>
          </p:cNvSpPr>
          <p:nvPr/>
        </p:nvSpPr>
        <p:spPr bwMode="auto">
          <a:xfrm>
            <a:off x="73025" y="450850"/>
            <a:ext cx="84597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r>
              <a:rPr lang="zh-CN" altLang="en-US" sz="2800" dirty="0" smtClean="0">
                <a:ea typeface="幼圆" panose="02010509060101010101" pitchFamily="49" charset="-122"/>
              </a:rPr>
              <a:t>古典</a:t>
            </a:r>
            <a:r>
              <a:rPr lang="zh-CN" altLang="en-US" sz="2800" dirty="0">
                <a:ea typeface="幼圆" panose="02010509060101010101" pitchFamily="49" charset="-122"/>
              </a:rPr>
              <a:t>迭代法的构造</a:t>
            </a:r>
          </a:p>
        </p:txBody>
      </p:sp>
      <p:sp>
        <p:nvSpPr>
          <p:cNvPr id="84996" name="AutoShape 2"/>
          <p:cNvSpPr>
            <a:spLocks noChangeArrowheads="1"/>
          </p:cNvSpPr>
          <p:nvPr/>
        </p:nvSpPr>
        <p:spPr bwMode="auto">
          <a:xfrm>
            <a:off x="2124075" y="3644900"/>
            <a:ext cx="288925" cy="1295400"/>
          </a:xfrm>
          <a:prstGeom prst="downArrow">
            <a:avLst>
              <a:gd name="adj1" fmla="val 50000"/>
              <a:gd name="adj2" fmla="val 112088"/>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endParaRPr lang="zh-CN" altLang="en-US">
              <a:solidFill>
                <a:srgbClr val="FF0000"/>
              </a:solidFill>
              <a:latin typeface="Arial" panose="020B0604020202020204" pitchFamily="34" charset="0"/>
            </a:endParaRPr>
          </a:p>
        </p:txBody>
      </p:sp>
      <p:sp>
        <p:nvSpPr>
          <p:cNvPr id="84997" name="Text Box 4"/>
          <p:cNvSpPr txBox="1">
            <a:spLocks noChangeArrowheads="1"/>
          </p:cNvSpPr>
          <p:nvPr/>
        </p:nvSpPr>
        <p:spPr bwMode="auto">
          <a:xfrm>
            <a:off x="431800" y="1196975"/>
            <a:ext cx="8208963" cy="641350"/>
          </a:xfrm>
          <a:prstGeom prst="rect">
            <a:avLst/>
          </a:prstGeom>
          <a:gradFill rotWithShape="1">
            <a:gsLst>
              <a:gs pos="0">
                <a:srgbClr val="737373"/>
              </a:gs>
              <a:gs pos="50000">
                <a:srgbClr val="F8F8F8"/>
              </a:gs>
              <a:gs pos="100000">
                <a:srgbClr val="73737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spcBef>
                <a:spcPct val="50000"/>
              </a:spcBef>
            </a:pPr>
            <a:r>
              <a:rPr lang="zh-CN" altLang="en-US" sz="3600">
                <a:solidFill>
                  <a:srgbClr val="FF0000"/>
                </a:solidFill>
                <a:ea typeface="幼圆" panose="02010509060101010101" pitchFamily="49" charset="-122"/>
              </a:rPr>
              <a:t>求解线性代数方程组的方法</a:t>
            </a:r>
          </a:p>
        </p:txBody>
      </p:sp>
      <p:sp>
        <p:nvSpPr>
          <p:cNvPr id="84998" name="Line 5"/>
          <p:cNvSpPr>
            <a:spLocks noChangeShapeType="1"/>
          </p:cNvSpPr>
          <p:nvPr/>
        </p:nvSpPr>
        <p:spPr bwMode="auto">
          <a:xfrm>
            <a:off x="4306888" y="1990725"/>
            <a:ext cx="0" cy="215900"/>
          </a:xfrm>
          <a:prstGeom prst="line">
            <a:avLst/>
          </a:prstGeom>
          <a:noFill/>
          <a:ln w="85725">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4999" name="Line 6"/>
          <p:cNvSpPr>
            <a:spLocks noChangeShapeType="1"/>
          </p:cNvSpPr>
          <p:nvPr/>
        </p:nvSpPr>
        <p:spPr bwMode="auto">
          <a:xfrm flipV="1">
            <a:off x="2232025" y="2206625"/>
            <a:ext cx="4176713" cy="26988"/>
          </a:xfrm>
          <a:prstGeom prst="line">
            <a:avLst/>
          </a:prstGeom>
          <a:noFill/>
          <a:ln w="762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85000" name="AutoShape 7"/>
          <p:cNvSpPr>
            <a:spLocks noChangeArrowheads="1"/>
          </p:cNvSpPr>
          <p:nvPr/>
        </p:nvSpPr>
        <p:spPr bwMode="auto">
          <a:xfrm>
            <a:off x="2160588" y="2206625"/>
            <a:ext cx="288925" cy="646113"/>
          </a:xfrm>
          <a:prstGeom prst="downArrow">
            <a:avLst>
              <a:gd name="adj1" fmla="val 50546"/>
              <a:gd name="adj2" fmla="val 55317"/>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endParaRPr lang="zh-CN" altLang="en-US">
              <a:solidFill>
                <a:srgbClr val="FF0000"/>
              </a:solidFill>
              <a:latin typeface="Arial" panose="020B0604020202020204" pitchFamily="34" charset="0"/>
            </a:endParaRPr>
          </a:p>
        </p:txBody>
      </p:sp>
      <p:sp>
        <p:nvSpPr>
          <p:cNvPr id="85001" name="AutoShape 8"/>
          <p:cNvSpPr>
            <a:spLocks noChangeArrowheads="1"/>
          </p:cNvSpPr>
          <p:nvPr/>
        </p:nvSpPr>
        <p:spPr bwMode="auto">
          <a:xfrm>
            <a:off x="6192838" y="2220913"/>
            <a:ext cx="288925" cy="631825"/>
          </a:xfrm>
          <a:prstGeom prst="downArrow">
            <a:avLst>
              <a:gd name="adj1" fmla="val 50546"/>
              <a:gd name="adj2" fmla="val 54093"/>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endParaRPr lang="zh-CN" altLang="en-US">
              <a:solidFill>
                <a:srgbClr val="FF0000"/>
              </a:solidFill>
              <a:latin typeface="Arial" panose="020B0604020202020204" pitchFamily="34" charset="0"/>
            </a:endParaRPr>
          </a:p>
        </p:txBody>
      </p:sp>
      <p:sp>
        <p:nvSpPr>
          <p:cNvPr id="40970" name="Rectangle 9"/>
          <p:cNvSpPr>
            <a:spLocks noChangeArrowheads="1"/>
          </p:cNvSpPr>
          <p:nvPr/>
        </p:nvSpPr>
        <p:spPr bwMode="auto">
          <a:xfrm>
            <a:off x="1331913" y="5013325"/>
            <a:ext cx="1728787" cy="863600"/>
          </a:xfrm>
          <a:prstGeom prst="rect">
            <a:avLst/>
          </a:prstGeom>
          <a:gradFill rotWithShape="1">
            <a:gsLst>
              <a:gs pos="0">
                <a:srgbClr val="CCFFCC"/>
              </a:gs>
              <a:gs pos="50000">
                <a:schemeClr val="bg1"/>
              </a:gs>
              <a:gs pos="100000">
                <a:srgbClr val="CCFFCC"/>
              </a:gs>
            </a:gsLst>
            <a:lin ang="5400000" scaled="1"/>
          </a:gradFill>
          <a:ln w="9525">
            <a:noFill/>
            <a:miter lim="800000"/>
            <a:headEnd/>
            <a:tailEnd/>
          </a:ln>
        </p:spPr>
        <p:txBody>
          <a:bodyPr anchor="ctr"/>
          <a:lstStyle/>
          <a:p>
            <a:pPr algn="ctr">
              <a:spcBef>
                <a:spcPct val="0"/>
              </a:spcBef>
              <a:defRPr/>
            </a:pPr>
            <a:r>
              <a:rPr lang="zh-CN" altLang="en-US" sz="2800">
                <a:solidFill>
                  <a:schemeClr val="accent2"/>
                </a:solidFill>
                <a:ea typeface="幼圆" pitchFamily="1" charset="-122"/>
              </a:rPr>
              <a:t>中小规模问题</a:t>
            </a:r>
          </a:p>
        </p:txBody>
      </p:sp>
      <p:sp>
        <p:nvSpPr>
          <p:cNvPr id="85003" name="Text Box 12"/>
          <p:cNvSpPr txBox="1">
            <a:spLocks noChangeArrowheads="1"/>
          </p:cNvSpPr>
          <p:nvPr/>
        </p:nvSpPr>
        <p:spPr bwMode="auto">
          <a:xfrm>
            <a:off x="971550" y="2924175"/>
            <a:ext cx="2592388" cy="579438"/>
          </a:xfrm>
          <a:prstGeom prst="rect">
            <a:avLst/>
          </a:prstGeom>
          <a:gradFill rotWithShape="1">
            <a:gsLst>
              <a:gs pos="0">
                <a:srgbClr val="737373"/>
              </a:gs>
              <a:gs pos="50000">
                <a:srgbClr val="F8F8F8"/>
              </a:gs>
              <a:gs pos="100000">
                <a:srgbClr val="73737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spcBef>
                <a:spcPct val="50000"/>
              </a:spcBef>
            </a:pPr>
            <a:r>
              <a:rPr lang="zh-CN" altLang="en-US" sz="3200">
                <a:solidFill>
                  <a:schemeClr val="accent2"/>
                </a:solidFill>
                <a:ea typeface="幼圆" panose="02010509060101010101" pitchFamily="49" charset="-122"/>
              </a:rPr>
              <a:t>直接法</a:t>
            </a:r>
          </a:p>
        </p:txBody>
      </p:sp>
      <p:sp>
        <p:nvSpPr>
          <p:cNvPr id="85004" name="Text Box 13"/>
          <p:cNvSpPr txBox="1">
            <a:spLocks noChangeArrowheads="1"/>
          </p:cNvSpPr>
          <p:nvPr/>
        </p:nvSpPr>
        <p:spPr bwMode="auto">
          <a:xfrm>
            <a:off x="4983163" y="2921000"/>
            <a:ext cx="2592387" cy="579438"/>
          </a:xfrm>
          <a:prstGeom prst="rect">
            <a:avLst/>
          </a:prstGeom>
          <a:gradFill rotWithShape="1">
            <a:gsLst>
              <a:gs pos="0">
                <a:srgbClr val="737373"/>
              </a:gs>
              <a:gs pos="50000">
                <a:srgbClr val="F8F8F8"/>
              </a:gs>
              <a:gs pos="100000">
                <a:srgbClr val="73737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spcBef>
                <a:spcPct val="50000"/>
              </a:spcBef>
            </a:pPr>
            <a:r>
              <a:rPr lang="zh-CN" altLang="en-US" sz="3200">
                <a:solidFill>
                  <a:schemeClr val="accent2"/>
                </a:solidFill>
                <a:ea typeface="幼圆" panose="02010509060101010101" pitchFamily="49" charset="-122"/>
              </a:rPr>
              <a:t>迭代法</a:t>
            </a:r>
          </a:p>
        </p:txBody>
      </p:sp>
      <p:sp>
        <p:nvSpPr>
          <p:cNvPr id="40973" name="Rectangle 15"/>
          <p:cNvSpPr>
            <a:spLocks noChangeArrowheads="1"/>
          </p:cNvSpPr>
          <p:nvPr/>
        </p:nvSpPr>
        <p:spPr bwMode="auto">
          <a:xfrm>
            <a:off x="5003800" y="5013325"/>
            <a:ext cx="2520950" cy="863600"/>
          </a:xfrm>
          <a:prstGeom prst="rect">
            <a:avLst/>
          </a:prstGeom>
          <a:gradFill rotWithShape="1">
            <a:gsLst>
              <a:gs pos="0">
                <a:srgbClr val="CCFFCC"/>
              </a:gs>
              <a:gs pos="50000">
                <a:schemeClr val="bg1"/>
              </a:gs>
              <a:gs pos="100000">
                <a:srgbClr val="CCFFCC"/>
              </a:gs>
            </a:gsLst>
            <a:lin ang="5400000" scaled="1"/>
          </a:gradFill>
          <a:ln w="9525">
            <a:noFill/>
            <a:miter lim="800000"/>
            <a:headEnd/>
            <a:tailEnd/>
          </a:ln>
        </p:spPr>
        <p:txBody>
          <a:bodyPr anchor="ctr"/>
          <a:lstStyle/>
          <a:p>
            <a:pPr algn="ctr">
              <a:spcBef>
                <a:spcPct val="0"/>
              </a:spcBef>
              <a:defRPr/>
            </a:pPr>
            <a:r>
              <a:rPr lang="en-US" sz="2800">
                <a:solidFill>
                  <a:schemeClr val="accent2"/>
                </a:solidFill>
                <a:ea typeface="幼圆" pitchFamily="1" charset="-122"/>
              </a:rPr>
              <a:t> </a:t>
            </a:r>
            <a:r>
              <a:rPr lang="zh-CN" altLang="en-US" sz="2800">
                <a:solidFill>
                  <a:schemeClr val="accent2"/>
                </a:solidFill>
                <a:ea typeface="幼圆" pitchFamily="1" charset="-122"/>
              </a:rPr>
              <a:t>大规模，</a:t>
            </a:r>
          </a:p>
          <a:p>
            <a:pPr algn="ctr">
              <a:spcBef>
                <a:spcPct val="0"/>
              </a:spcBef>
              <a:defRPr/>
            </a:pPr>
            <a:r>
              <a:rPr lang="zh-CN" altLang="en-US" sz="2800">
                <a:solidFill>
                  <a:schemeClr val="accent2"/>
                </a:solidFill>
                <a:ea typeface="幼圆" pitchFamily="1" charset="-122"/>
              </a:rPr>
              <a:t>超大规模问题</a:t>
            </a:r>
            <a:r>
              <a:rPr lang="zh-CN" altLang="en-US" sz="2800">
                <a:solidFill>
                  <a:srgbClr val="990000"/>
                </a:solidFill>
                <a:ea typeface="幼圆" pitchFamily="1" charset="-122"/>
              </a:rPr>
              <a:t>      </a:t>
            </a:r>
          </a:p>
        </p:txBody>
      </p:sp>
      <p:sp>
        <p:nvSpPr>
          <p:cNvPr id="85006" name="AutoShape 2"/>
          <p:cNvSpPr>
            <a:spLocks noChangeArrowheads="1"/>
          </p:cNvSpPr>
          <p:nvPr/>
        </p:nvSpPr>
        <p:spPr bwMode="auto">
          <a:xfrm>
            <a:off x="6156325" y="3646488"/>
            <a:ext cx="288925" cy="1295400"/>
          </a:xfrm>
          <a:prstGeom prst="downArrow">
            <a:avLst>
              <a:gd name="adj1" fmla="val 50000"/>
              <a:gd name="adj2" fmla="val 112088"/>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endParaRPr lang="zh-CN" altLang="en-US">
              <a:solidFill>
                <a:srgbClr val="FF0000"/>
              </a:solidFill>
              <a:latin typeface="Arial" panose="020B0604020202020204" pitchFamily="34" charset="0"/>
            </a:endParaRPr>
          </a:p>
        </p:txBody>
      </p:sp>
      <p:sp>
        <p:nvSpPr>
          <p:cNvPr id="40975" name="Text Box 19"/>
          <p:cNvSpPr txBox="1">
            <a:spLocks noChangeArrowheads="1"/>
          </p:cNvSpPr>
          <p:nvPr/>
        </p:nvSpPr>
        <p:spPr bwMode="auto">
          <a:xfrm>
            <a:off x="4140200" y="3573463"/>
            <a:ext cx="1727200" cy="457200"/>
          </a:xfrm>
          <a:prstGeom prst="rect">
            <a:avLst/>
          </a:prstGeom>
          <a:gradFill rotWithShape="1">
            <a:gsLst>
              <a:gs pos="0">
                <a:srgbClr val="737373"/>
              </a:gs>
              <a:gs pos="50000">
                <a:srgbClr val="F8F8F8"/>
              </a:gs>
              <a:gs pos="100000">
                <a:srgbClr val="73737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spcBef>
                <a:spcPct val="50000"/>
              </a:spcBef>
            </a:pPr>
            <a:r>
              <a:rPr lang="zh-CN" altLang="en-US">
                <a:solidFill>
                  <a:srgbClr val="FF0000"/>
                </a:solidFill>
                <a:ea typeface="幼圆" panose="02010509060101010101" pitchFamily="49" charset="-122"/>
              </a:rPr>
              <a:t>古典方法</a:t>
            </a:r>
          </a:p>
        </p:txBody>
      </p:sp>
      <p:sp>
        <p:nvSpPr>
          <p:cNvPr id="40976" name="Text Box 19"/>
          <p:cNvSpPr txBox="1">
            <a:spLocks noChangeArrowheads="1"/>
          </p:cNvSpPr>
          <p:nvPr/>
        </p:nvSpPr>
        <p:spPr bwMode="auto">
          <a:xfrm>
            <a:off x="7092950" y="3573463"/>
            <a:ext cx="1727200" cy="457200"/>
          </a:xfrm>
          <a:prstGeom prst="rect">
            <a:avLst/>
          </a:prstGeom>
          <a:gradFill rotWithShape="1">
            <a:gsLst>
              <a:gs pos="0">
                <a:srgbClr val="737373"/>
              </a:gs>
              <a:gs pos="50000">
                <a:srgbClr val="F8F8F8"/>
              </a:gs>
              <a:gs pos="100000">
                <a:srgbClr val="737373"/>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ctr" eaLnBrk="1" hangingPunct="1">
              <a:spcBef>
                <a:spcPct val="50000"/>
              </a:spcBef>
            </a:pPr>
            <a:r>
              <a:rPr lang="zh-CN" altLang="en-US">
                <a:solidFill>
                  <a:srgbClr val="FF0000"/>
                </a:solidFill>
                <a:ea typeface="幼圆" panose="02010509060101010101" pitchFamily="49" charset="-122"/>
              </a:rPr>
              <a:t>现代方法</a:t>
            </a:r>
          </a:p>
        </p:txBody>
      </p:sp>
      <p:sp>
        <p:nvSpPr>
          <p:cNvPr id="17" name="Rectangle 1026"/>
          <p:cNvSpPr txBox="1">
            <a:spLocks noChangeArrowheads="1"/>
          </p:cNvSpPr>
          <p:nvPr/>
        </p:nvSpPr>
        <p:spPr bwMode="auto">
          <a:xfrm>
            <a:off x="20198" y="0"/>
            <a:ext cx="4932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endParaRPr lang="zh-CN" altLang="en-US" sz="2400" dirty="0">
              <a:solidFill>
                <a:srgbClr val="FFC000"/>
              </a:solidFill>
            </a:endParaRPr>
          </a:p>
        </p:txBody>
      </p:sp>
    </p:spTree>
    <p:extLst>
      <p:ext uri="{BB962C8B-B14F-4D97-AF65-F5344CB8AC3E}">
        <p14:creationId xmlns:p14="http://schemas.microsoft.com/office/powerpoint/2010/main" val="313446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975"/>
                                        </p:tgtEl>
                                        <p:attrNameLst>
                                          <p:attrName>style.visibility</p:attrName>
                                        </p:attrNameLst>
                                      </p:cBhvr>
                                      <p:to>
                                        <p:strVal val="visible"/>
                                      </p:to>
                                    </p:set>
                                    <p:animEffect transition="in" filter="wipe(up)">
                                      <p:cBhvr>
                                        <p:cTn id="7" dur="2000"/>
                                        <p:tgtEl>
                                          <p:spTgt spid="40975"/>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0976"/>
                                        </p:tgtEl>
                                        <p:attrNameLst>
                                          <p:attrName>style.visibility</p:attrName>
                                        </p:attrNameLst>
                                      </p:cBhvr>
                                      <p:to>
                                        <p:strVal val="visible"/>
                                      </p:to>
                                    </p:set>
                                    <p:animEffect transition="in" filter="wipe(up)">
                                      <p:cBhvr>
                                        <p:cTn id="10" dur="2000"/>
                                        <p:tgtEl>
                                          <p:spTgt spid="409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5" grpId="0" animBg="1" autoUpdateAnimBg="0"/>
      <p:bldP spid="40976" grpId="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Text Box 8"/>
          <p:cNvSpPr txBox="1">
            <a:spLocks noChangeArrowheads="1"/>
          </p:cNvSpPr>
          <p:nvPr/>
        </p:nvSpPr>
        <p:spPr bwMode="auto">
          <a:xfrm>
            <a:off x="457200" y="1472913"/>
            <a:ext cx="813593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楷体_GB2312" charset="-122"/>
              </a:rPr>
              <a:t>我们将通过一个具体线性方程组的例子来</a:t>
            </a:r>
            <a:r>
              <a:rPr lang="zh-CN" altLang="en-US" dirty="0" smtClean="0">
                <a:solidFill>
                  <a:schemeClr val="tx1"/>
                </a:solidFill>
                <a:latin typeface="楷体_GB2312" charset="-122"/>
              </a:rPr>
              <a:t>讲解</a:t>
            </a:r>
            <a:r>
              <a:rPr lang="en-US" altLang="zh-CN" dirty="0">
                <a:solidFill>
                  <a:srgbClr val="FFC000"/>
                </a:solidFill>
              </a:rPr>
              <a:t>Jacobi</a:t>
            </a:r>
            <a:r>
              <a:rPr lang="zh-CN" altLang="en-US" dirty="0" smtClean="0">
                <a:solidFill>
                  <a:srgbClr val="FFC000"/>
                </a:solidFill>
              </a:rPr>
              <a:t>迭代</a:t>
            </a:r>
            <a:endParaRPr lang="zh-CN" altLang="en-US" dirty="0">
              <a:solidFill>
                <a:schemeClr val="tx1"/>
              </a:solidFill>
              <a:latin typeface="楷体_GB2312" charset="-122"/>
            </a:endParaRPr>
          </a:p>
          <a:p>
            <a:pPr eaLnBrk="1" hangingPunct="1">
              <a:spcBef>
                <a:spcPct val="50000"/>
              </a:spcBef>
            </a:pPr>
            <a:r>
              <a:rPr lang="zh-CN" altLang="en-US" dirty="0">
                <a:solidFill>
                  <a:schemeClr val="tx1"/>
                </a:solidFill>
                <a:latin typeface="楷体_GB2312" charset="-122"/>
              </a:rPr>
              <a:t>取：</a:t>
            </a:r>
          </a:p>
        </p:txBody>
      </p:sp>
      <p:graphicFrame>
        <p:nvGraphicFramePr>
          <p:cNvPr id="34820" name="Object 9"/>
          <p:cNvGraphicFramePr>
            <a:graphicFrameLocks noChangeAspect="1"/>
          </p:cNvGraphicFramePr>
          <p:nvPr/>
        </p:nvGraphicFramePr>
        <p:xfrm>
          <a:off x="1476375" y="3284538"/>
          <a:ext cx="1901825" cy="1416050"/>
        </p:xfrm>
        <a:graphic>
          <a:graphicData uri="http://schemas.openxmlformats.org/presentationml/2006/ole">
            <mc:AlternateContent xmlns:mc="http://schemas.openxmlformats.org/markup-compatibility/2006">
              <mc:Choice xmlns:v="urn:schemas-microsoft-com:vml" Requires="v">
                <p:oleObj spid="_x0000_s34832" r:id="rId3" imgW="722880" imgH="541080" progId="">
                  <p:embed/>
                </p:oleObj>
              </mc:Choice>
              <mc:Fallback>
                <p:oleObj r:id="rId3" imgW="722880" imgH="5410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284538"/>
                        <a:ext cx="1901825" cy="14160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10"/>
          <p:cNvGraphicFramePr>
            <a:graphicFrameLocks noChangeAspect="1"/>
          </p:cNvGraphicFramePr>
          <p:nvPr/>
        </p:nvGraphicFramePr>
        <p:xfrm>
          <a:off x="4679950" y="3268663"/>
          <a:ext cx="963613" cy="1416050"/>
        </p:xfrm>
        <a:graphic>
          <a:graphicData uri="http://schemas.openxmlformats.org/presentationml/2006/ole">
            <mc:AlternateContent xmlns:mc="http://schemas.openxmlformats.org/markup-compatibility/2006">
              <mc:Choice xmlns:v="urn:schemas-microsoft-com:vml" Requires="v">
                <p:oleObj spid="_x0000_s34833" r:id="rId5" imgW="365040" imgH="541080" progId="">
                  <p:embed/>
                </p:oleObj>
              </mc:Choice>
              <mc:Fallback>
                <p:oleObj r:id="rId5" imgW="365040" imgH="54108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9950" y="3268663"/>
                        <a:ext cx="963613" cy="14160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2" name="Object 11"/>
          <p:cNvGraphicFramePr>
            <a:graphicFrameLocks noChangeAspect="1"/>
          </p:cNvGraphicFramePr>
          <p:nvPr/>
        </p:nvGraphicFramePr>
        <p:xfrm>
          <a:off x="2525713" y="4941888"/>
          <a:ext cx="2511425" cy="1416050"/>
        </p:xfrm>
        <a:graphic>
          <a:graphicData uri="http://schemas.openxmlformats.org/presentationml/2006/ole">
            <mc:AlternateContent xmlns:mc="http://schemas.openxmlformats.org/markup-compatibility/2006">
              <mc:Choice xmlns:v="urn:schemas-microsoft-com:vml" Requires="v">
                <p:oleObj spid="_x0000_s34834" r:id="rId7" imgW="956160" imgH="541080" progId="">
                  <p:embed/>
                </p:oleObj>
              </mc:Choice>
              <mc:Fallback>
                <p:oleObj r:id="rId7" imgW="956160" imgH="54108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5713" y="4941888"/>
                        <a:ext cx="2511425" cy="14160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9" name="Text Box 12"/>
          <p:cNvSpPr txBox="1">
            <a:spLocks noChangeArrowheads="1"/>
          </p:cNvSpPr>
          <p:nvPr/>
        </p:nvSpPr>
        <p:spPr bwMode="auto">
          <a:xfrm>
            <a:off x="250825" y="5300663"/>
            <a:ext cx="2735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楷体_GB2312" charset="-122"/>
              </a:rPr>
              <a:t>即线性方程组为：</a:t>
            </a:r>
          </a:p>
        </p:txBody>
      </p:sp>
      <p:sp>
        <p:nvSpPr>
          <p:cNvPr id="34830" name="Text Box 13"/>
          <p:cNvSpPr txBox="1">
            <a:spLocks noChangeArrowheads="1"/>
          </p:cNvSpPr>
          <p:nvPr/>
        </p:nvSpPr>
        <p:spPr bwMode="auto">
          <a:xfrm>
            <a:off x="5076825" y="5229225"/>
            <a:ext cx="23764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楷体_GB2312" charset="-122"/>
              </a:rPr>
              <a:t>  方程的精确解  </a:t>
            </a:r>
            <a:r>
              <a:rPr lang="en-US" altLang="zh-CN" dirty="0">
                <a:solidFill>
                  <a:schemeClr val="tx1"/>
                </a:solidFill>
                <a:latin typeface="楷体_GB2312" charset="-122"/>
                <a:sym typeface="Wingdings" panose="05000000000000000000" pitchFamily="2" charset="2"/>
              </a:rPr>
              <a:t>(</a:t>
            </a:r>
            <a:r>
              <a:rPr lang="zh-CN" altLang="en-US" dirty="0">
                <a:solidFill>
                  <a:schemeClr val="tx1"/>
                </a:solidFill>
                <a:latin typeface="楷体_GB2312" charset="-122"/>
              </a:rPr>
              <a:t>直接法计算</a:t>
            </a:r>
            <a:r>
              <a:rPr lang="en-US" altLang="zh-CN" dirty="0">
                <a:solidFill>
                  <a:schemeClr val="tx1"/>
                </a:solidFill>
                <a:latin typeface="楷体_GB2312" charset="-122"/>
                <a:sym typeface="Wingdings" panose="05000000000000000000" pitchFamily="2" charset="2"/>
              </a:rPr>
              <a:t>)</a:t>
            </a:r>
          </a:p>
        </p:txBody>
      </p:sp>
      <p:graphicFrame>
        <p:nvGraphicFramePr>
          <p:cNvPr id="34823" name="Object 14"/>
          <p:cNvGraphicFramePr>
            <a:graphicFrameLocks noChangeAspect="1"/>
          </p:cNvGraphicFramePr>
          <p:nvPr/>
        </p:nvGraphicFramePr>
        <p:xfrm>
          <a:off x="7764463" y="4868863"/>
          <a:ext cx="963612" cy="1416050"/>
        </p:xfrm>
        <a:graphic>
          <a:graphicData uri="http://schemas.openxmlformats.org/presentationml/2006/ole">
            <mc:AlternateContent xmlns:mc="http://schemas.openxmlformats.org/markup-compatibility/2006">
              <mc:Choice xmlns:v="urn:schemas-microsoft-com:vml" Requires="v">
                <p:oleObj spid="_x0000_s34835" r:id="rId9" imgW="365040" imgH="541080" progId="">
                  <p:embed/>
                </p:oleObj>
              </mc:Choice>
              <mc:Fallback>
                <p:oleObj r:id="rId9" imgW="365040" imgH="5410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764463" y="4868863"/>
                        <a:ext cx="963612" cy="14160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026"/>
          <p:cNvSpPr txBox="1">
            <a:spLocks noChangeArrowheads="1"/>
          </p:cNvSpPr>
          <p:nvPr/>
        </p:nvSpPr>
        <p:spPr bwMode="auto">
          <a:xfrm>
            <a:off x="20198" y="0"/>
            <a:ext cx="53900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en-US" altLang="zh-CN" sz="2400" b="1" dirty="0" smtClean="0">
                <a:solidFill>
                  <a:srgbClr val="FFC000"/>
                </a:solidFill>
              </a:rPr>
              <a:t>Jacobi</a:t>
            </a:r>
            <a:r>
              <a:rPr kumimoji="0" lang="zh-CN" altLang="en-US" sz="2400" b="1" dirty="0" smtClean="0">
                <a:solidFill>
                  <a:srgbClr val="FFC000"/>
                </a:solidFill>
              </a:rPr>
              <a:t>迭代</a:t>
            </a:r>
            <a:endParaRPr lang="zh-CN" altLang="en-US" sz="2400" dirty="0">
              <a:solidFill>
                <a:srgbClr val="FFC000"/>
              </a:solidFill>
            </a:endParaRPr>
          </a:p>
        </p:txBody>
      </p:sp>
    </p:spTree>
    <p:extLst>
      <p:ext uri="{BB962C8B-B14F-4D97-AF65-F5344CB8AC3E}">
        <p14:creationId xmlns:p14="http://schemas.microsoft.com/office/powerpoint/2010/main" val="401360564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52" name="灯片编号占位符 2"/>
          <p:cNvSpPr txBox="1">
            <a:spLocks noGrp="1" noChangeArrowheads="1"/>
          </p:cNvSpPr>
          <p:nvPr/>
        </p:nvSpPr>
        <p:spPr bwMode="auto">
          <a:xfrm>
            <a:off x="6877050" y="65088"/>
            <a:ext cx="2133600" cy="26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r" eaLnBrk="1" hangingPunct="1">
              <a:spcBef>
                <a:spcPct val="0"/>
              </a:spcBef>
            </a:pPr>
            <a:fld id="{B039F7D6-549C-4EBC-BEAB-6358EE49D109}" type="slidenum">
              <a:rPr lang="en-US" altLang="zh-CN" sz="1400">
                <a:solidFill>
                  <a:schemeClr val="tx1"/>
                </a:solidFill>
                <a:latin typeface="Arial" panose="020B0604020202020204" pitchFamily="34" charset="0"/>
              </a:rPr>
              <a:pPr algn="r" eaLnBrk="1" hangingPunct="1">
                <a:spcBef>
                  <a:spcPct val="0"/>
                </a:spcBef>
              </a:pPr>
              <a:t>43</a:t>
            </a:fld>
            <a:endParaRPr lang="en-US" altLang="zh-CN" sz="1400">
              <a:solidFill>
                <a:schemeClr val="tx1"/>
              </a:solidFill>
              <a:latin typeface="Arial" panose="020B0604020202020204" pitchFamily="34" charset="0"/>
            </a:endParaRPr>
          </a:p>
        </p:txBody>
      </p:sp>
      <p:sp>
        <p:nvSpPr>
          <p:cNvPr id="35853" name="Text Box 3"/>
          <p:cNvSpPr txBox="1">
            <a:spLocks noChangeArrowheads="1"/>
          </p:cNvSpPr>
          <p:nvPr/>
        </p:nvSpPr>
        <p:spPr bwMode="auto">
          <a:xfrm>
            <a:off x="304800" y="789940"/>
            <a:ext cx="838835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smtClean="0">
                <a:solidFill>
                  <a:schemeClr val="tx1"/>
                </a:solidFill>
                <a:latin typeface="Arial" panose="020B0604020202020204" pitchFamily="34" charset="0"/>
              </a:rPr>
              <a:t>将</a:t>
            </a:r>
            <a:r>
              <a:rPr lang="zh-CN" altLang="en-US" dirty="0">
                <a:solidFill>
                  <a:schemeClr val="tx1"/>
                </a:solidFill>
                <a:latin typeface="Arial" panose="020B0604020202020204" pitchFamily="34" charset="0"/>
              </a:rPr>
              <a:t>变量              分别从三个方程中分离出来：</a:t>
            </a:r>
          </a:p>
        </p:txBody>
      </p:sp>
      <p:graphicFrame>
        <p:nvGraphicFramePr>
          <p:cNvPr id="35842" name="Object 4"/>
          <p:cNvGraphicFramePr>
            <a:graphicFrameLocks noChangeAspect="1"/>
          </p:cNvGraphicFramePr>
          <p:nvPr/>
        </p:nvGraphicFramePr>
        <p:xfrm>
          <a:off x="755650" y="1700213"/>
          <a:ext cx="2308225" cy="1416050"/>
        </p:xfrm>
        <a:graphic>
          <a:graphicData uri="http://schemas.openxmlformats.org/presentationml/2006/ole">
            <mc:AlternateContent xmlns:mc="http://schemas.openxmlformats.org/markup-compatibility/2006">
              <mc:Choice xmlns:v="urn:schemas-microsoft-com:vml" Requires="v">
                <p:oleObj spid="_x0000_s35872" r:id="rId3" imgW="875880" imgH="541080" progId="">
                  <p:embed/>
                </p:oleObj>
              </mc:Choice>
              <mc:Fallback>
                <p:oleObj r:id="rId3" imgW="875880" imgH="54108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1700213"/>
                        <a:ext cx="2308225" cy="1416050"/>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3" name="Object 5"/>
          <p:cNvGraphicFramePr>
            <a:graphicFrameLocks noChangeAspect="1"/>
          </p:cNvGraphicFramePr>
          <p:nvPr/>
        </p:nvGraphicFramePr>
        <p:xfrm>
          <a:off x="4643438" y="1268413"/>
          <a:ext cx="2892425" cy="2478087"/>
        </p:xfrm>
        <a:graphic>
          <a:graphicData uri="http://schemas.openxmlformats.org/presentationml/2006/ole">
            <mc:AlternateContent xmlns:mc="http://schemas.openxmlformats.org/markup-compatibility/2006">
              <mc:Choice xmlns:v="urn:schemas-microsoft-com:vml" Requires="v">
                <p:oleObj spid="_x0000_s35873" r:id="rId5" imgW="1102320" imgH="950760" progId="">
                  <p:embed/>
                </p:oleObj>
              </mc:Choice>
              <mc:Fallback>
                <p:oleObj r:id="rId5" imgW="1102320" imgH="95076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43438" y="1268413"/>
                        <a:ext cx="2892425" cy="2478087"/>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4" name="AutoShape 6"/>
          <p:cNvSpPr>
            <a:spLocks noChangeArrowheads="1"/>
          </p:cNvSpPr>
          <p:nvPr/>
        </p:nvSpPr>
        <p:spPr bwMode="auto">
          <a:xfrm>
            <a:off x="3348038" y="2349500"/>
            <a:ext cx="1008062" cy="287338"/>
          </a:xfrm>
          <a:prstGeom prst="rightArrow">
            <a:avLst>
              <a:gd name="adj1" fmla="val 50000"/>
              <a:gd name="adj2" fmla="val 87707"/>
            </a:avLst>
          </a:prstGeom>
          <a:solidFill>
            <a:schemeClr val="accent1"/>
          </a:solidFill>
          <a:ln w="9525">
            <a:solidFill>
              <a:schemeClr val="bg1"/>
            </a:solidFill>
            <a:miter lim="800000"/>
            <a:headEnd/>
            <a:tailEnd/>
          </a:ln>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graphicFrame>
        <p:nvGraphicFramePr>
          <p:cNvPr id="35844" name="Object 7"/>
          <p:cNvGraphicFramePr>
            <a:graphicFrameLocks noChangeAspect="1"/>
          </p:cNvGraphicFramePr>
          <p:nvPr>
            <p:extLst>
              <p:ext uri="{D42A27DB-BD31-4B8C-83A1-F6EECF244321}">
                <p14:modId xmlns:p14="http://schemas.microsoft.com/office/powerpoint/2010/main" val="3948593613"/>
              </p:ext>
            </p:extLst>
          </p:nvPr>
        </p:nvGraphicFramePr>
        <p:xfrm>
          <a:off x="1366838" y="762159"/>
          <a:ext cx="1116012" cy="455613"/>
        </p:xfrm>
        <a:graphic>
          <a:graphicData uri="http://schemas.openxmlformats.org/presentationml/2006/ole">
            <mc:AlternateContent xmlns:mc="http://schemas.openxmlformats.org/markup-compatibility/2006">
              <mc:Choice xmlns:v="urn:schemas-microsoft-com:vml" Requires="v">
                <p:oleObj spid="_x0000_s35874" r:id="rId7" imgW="423360" imgH="168120" progId="">
                  <p:embed/>
                </p:oleObj>
              </mc:Choice>
              <mc:Fallback>
                <p:oleObj r:id="rId7" imgW="423360" imgH="168120"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66838" y="762159"/>
                        <a:ext cx="1116012" cy="455613"/>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55" name="Text Box 8"/>
          <p:cNvSpPr txBox="1">
            <a:spLocks noChangeArrowheads="1"/>
          </p:cNvSpPr>
          <p:nvPr/>
        </p:nvSpPr>
        <p:spPr bwMode="auto">
          <a:xfrm>
            <a:off x="7740650" y="2349500"/>
            <a:ext cx="11525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en-US" altLang="zh-CN">
                <a:latin typeface="楷体_GB2312" charset="-122"/>
              </a:rPr>
              <a:t>(1)</a:t>
            </a:r>
            <a:endParaRPr lang="zh-CN" altLang="en-US">
              <a:latin typeface="楷体_GB2312" charset="-122"/>
            </a:endParaRPr>
          </a:p>
        </p:txBody>
      </p:sp>
      <p:grpSp>
        <p:nvGrpSpPr>
          <p:cNvPr id="2" name="Group 9"/>
          <p:cNvGrpSpPr>
            <a:grpSpLocks/>
          </p:cNvGrpSpPr>
          <p:nvPr/>
        </p:nvGrpSpPr>
        <p:grpSpPr bwMode="auto">
          <a:xfrm>
            <a:off x="395288" y="3860800"/>
            <a:ext cx="1597025" cy="1296988"/>
            <a:chOff x="0" y="0"/>
            <a:chExt cx="1006" cy="817"/>
          </a:xfrm>
        </p:grpSpPr>
        <p:sp>
          <p:nvSpPr>
            <p:cNvPr id="35870" name="Text Box 10"/>
            <p:cNvSpPr txBox="1">
              <a:spLocks noChangeArrowheads="1"/>
            </p:cNvSpPr>
            <p:nvPr/>
          </p:nvSpPr>
          <p:spPr bwMode="auto">
            <a:xfrm>
              <a:off x="0" y="0"/>
              <a:ext cx="363" cy="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0"/>
                </a:spcBef>
              </a:pPr>
              <a:r>
                <a:rPr lang="zh-CN" altLang="en-US" dirty="0">
                  <a:solidFill>
                    <a:schemeClr val="tx1"/>
                  </a:solidFill>
                  <a:latin typeface="Arial" panose="020B0604020202020204" pitchFamily="34" charset="0"/>
                </a:rPr>
                <a:t>令</a:t>
              </a:r>
            </a:p>
            <a:p>
              <a:pPr eaLnBrk="1" hangingPunct="1">
                <a:spcBef>
                  <a:spcPct val="0"/>
                </a:spcBef>
              </a:pPr>
              <a:r>
                <a:rPr lang="zh-CN" altLang="en-US" dirty="0">
                  <a:solidFill>
                    <a:schemeClr val="tx1"/>
                  </a:solidFill>
                  <a:latin typeface="Arial" panose="020B0604020202020204" pitchFamily="34" charset="0"/>
                </a:rPr>
                <a:t>初</a:t>
              </a:r>
            </a:p>
            <a:p>
              <a:pPr eaLnBrk="1" hangingPunct="1">
                <a:spcBef>
                  <a:spcPct val="0"/>
                </a:spcBef>
              </a:pPr>
              <a:r>
                <a:rPr lang="zh-CN" altLang="en-US" dirty="0">
                  <a:solidFill>
                    <a:schemeClr val="tx1"/>
                  </a:solidFill>
                  <a:latin typeface="Arial" panose="020B0604020202020204" pitchFamily="34" charset="0"/>
                </a:rPr>
                <a:t>值</a:t>
              </a:r>
            </a:p>
          </p:txBody>
        </p:sp>
        <p:graphicFrame>
          <p:nvGraphicFramePr>
            <p:cNvPr id="35851" name="Object 11"/>
            <p:cNvGraphicFramePr>
              <a:graphicFrameLocks noChangeAspect="1"/>
            </p:cNvGraphicFramePr>
            <p:nvPr/>
          </p:nvGraphicFramePr>
          <p:xfrm>
            <a:off x="318" y="46"/>
            <a:ext cx="688" cy="771"/>
          </p:xfrm>
          <a:graphic>
            <a:graphicData uri="http://schemas.openxmlformats.org/presentationml/2006/ole">
              <mc:AlternateContent xmlns:mc="http://schemas.openxmlformats.org/markup-compatibility/2006">
                <mc:Choice xmlns:v="urn:schemas-microsoft-com:vml" Requires="v">
                  <p:oleObj spid="_x0000_s35875" r:id="rId9" imgW="481680" imgH="541080" progId="">
                    <p:embed/>
                  </p:oleObj>
                </mc:Choice>
                <mc:Fallback>
                  <p:oleObj r:id="rId9" imgW="481680" imgH="541080"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8" y="46"/>
                          <a:ext cx="688" cy="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2"/>
          <p:cNvGrpSpPr>
            <a:grpSpLocks/>
          </p:cNvGrpSpPr>
          <p:nvPr/>
        </p:nvGrpSpPr>
        <p:grpSpPr bwMode="auto">
          <a:xfrm>
            <a:off x="2195513" y="3933825"/>
            <a:ext cx="2016125" cy="1279525"/>
            <a:chOff x="0" y="0"/>
            <a:chExt cx="1270" cy="806"/>
          </a:xfrm>
        </p:grpSpPr>
        <p:graphicFrame>
          <p:nvGraphicFramePr>
            <p:cNvPr id="35850" name="Object 13"/>
            <p:cNvGraphicFramePr>
              <a:graphicFrameLocks noChangeAspect="1"/>
            </p:cNvGraphicFramePr>
            <p:nvPr/>
          </p:nvGraphicFramePr>
          <p:xfrm>
            <a:off x="363" y="0"/>
            <a:ext cx="907" cy="806"/>
          </p:xfrm>
          <a:graphic>
            <a:graphicData uri="http://schemas.openxmlformats.org/presentationml/2006/ole">
              <mc:AlternateContent xmlns:mc="http://schemas.openxmlformats.org/markup-compatibility/2006">
                <mc:Choice xmlns:v="urn:schemas-microsoft-com:vml" Requires="v">
                  <p:oleObj spid="_x0000_s35876" r:id="rId11" imgW="605880" imgH="541080" progId="">
                    <p:embed/>
                  </p:oleObj>
                </mc:Choice>
                <mc:Fallback>
                  <p:oleObj r:id="rId11" imgW="605880" imgH="541080"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3" y="0"/>
                          <a:ext cx="907"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9" name="AutoShape 14"/>
            <p:cNvSpPr>
              <a:spLocks noChangeArrowheads="1"/>
            </p:cNvSpPr>
            <p:nvPr/>
          </p:nvSpPr>
          <p:spPr bwMode="auto">
            <a:xfrm>
              <a:off x="0" y="317"/>
              <a:ext cx="362" cy="136"/>
            </a:xfrm>
            <a:prstGeom prst="rightArrow">
              <a:avLst>
                <a:gd name="adj1" fmla="val 50000"/>
                <a:gd name="adj2" fmla="val 66544"/>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grpSp>
      <p:grpSp>
        <p:nvGrpSpPr>
          <p:cNvPr id="4" name="Group 15"/>
          <p:cNvGrpSpPr>
            <a:grpSpLocks/>
          </p:cNvGrpSpPr>
          <p:nvPr/>
        </p:nvGrpSpPr>
        <p:grpSpPr bwMode="auto">
          <a:xfrm>
            <a:off x="4427538" y="3933825"/>
            <a:ext cx="2232025" cy="1306513"/>
            <a:chOff x="0" y="0"/>
            <a:chExt cx="1406" cy="823"/>
          </a:xfrm>
        </p:grpSpPr>
        <p:graphicFrame>
          <p:nvGraphicFramePr>
            <p:cNvPr id="35849" name="Object 16"/>
            <p:cNvGraphicFramePr>
              <a:graphicFrameLocks noChangeAspect="1"/>
            </p:cNvGraphicFramePr>
            <p:nvPr/>
          </p:nvGraphicFramePr>
          <p:xfrm>
            <a:off x="363" y="0"/>
            <a:ext cx="1043" cy="823"/>
          </p:xfrm>
          <a:graphic>
            <a:graphicData uri="http://schemas.openxmlformats.org/presentationml/2006/ole">
              <mc:AlternateContent xmlns:mc="http://schemas.openxmlformats.org/markup-compatibility/2006">
                <mc:Choice xmlns:v="urn:schemas-microsoft-com:vml" Requires="v">
                  <p:oleObj spid="_x0000_s35877" r:id="rId13" imgW="686160" imgH="541080" progId="">
                    <p:embed/>
                  </p:oleObj>
                </mc:Choice>
                <mc:Fallback>
                  <p:oleObj r:id="rId13" imgW="686160" imgH="541080"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 y="0"/>
                          <a:ext cx="1043" cy="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8" name="AutoShape 17"/>
            <p:cNvSpPr>
              <a:spLocks noChangeArrowheads="1"/>
            </p:cNvSpPr>
            <p:nvPr/>
          </p:nvSpPr>
          <p:spPr bwMode="auto">
            <a:xfrm>
              <a:off x="0" y="317"/>
              <a:ext cx="362" cy="136"/>
            </a:xfrm>
            <a:prstGeom prst="rightArrow">
              <a:avLst>
                <a:gd name="adj1" fmla="val 50000"/>
                <a:gd name="adj2" fmla="val 66544"/>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grpSp>
      <p:grpSp>
        <p:nvGrpSpPr>
          <p:cNvPr id="5" name="Group 18"/>
          <p:cNvGrpSpPr>
            <a:grpSpLocks/>
          </p:cNvGrpSpPr>
          <p:nvPr/>
        </p:nvGrpSpPr>
        <p:grpSpPr bwMode="auto">
          <a:xfrm>
            <a:off x="6659563" y="3860800"/>
            <a:ext cx="2484437" cy="1404938"/>
            <a:chOff x="0" y="0"/>
            <a:chExt cx="1565" cy="885"/>
          </a:xfrm>
        </p:grpSpPr>
        <p:sp>
          <p:nvSpPr>
            <p:cNvPr id="35867" name="AutoShape 19"/>
            <p:cNvSpPr>
              <a:spLocks noChangeArrowheads="1"/>
            </p:cNvSpPr>
            <p:nvPr/>
          </p:nvSpPr>
          <p:spPr bwMode="auto">
            <a:xfrm>
              <a:off x="0" y="363"/>
              <a:ext cx="362" cy="136"/>
            </a:xfrm>
            <a:prstGeom prst="rightArrow">
              <a:avLst>
                <a:gd name="adj1" fmla="val 50000"/>
                <a:gd name="adj2" fmla="val 66544"/>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graphicFrame>
          <p:nvGraphicFramePr>
            <p:cNvPr id="35848" name="Object 20"/>
            <p:cNvGraphicFramePr>
              <a:graphicFrameLocks noChangeAspect="1"/>
            </p:cNvGraphicFramePr>
            <p:nvPr/>
          </p:nvGraphicFramePr>
          <p:xfrm>
            <a:off x="363" y="0"/>
            <a:ext cx="1202" cy="885"/>
          </p:xfrm>
          <a:graphic>
            <a:graphicData uri="http://schemas.openxmlformats.org/presentationml/2006/ole">
              <mc:AlternateContent xmlns:mc="http://schemas.openxmlformats.org/markup-compatibility/2006">
                <mc:Choice xmlns:v="urn:schemas-microsoft-com:vml" Requires="v">
                  <p:oleObj spid="_x0000_s35878" r:id="rId15" imgW="730080" imgH="541080" progId="">
                    <p:embed/>
                  </p:oleObj>
                </mc:Choice>
                <mc:Fallback>
                  <p:oleObj r:id="rId15" imgW="730080" imgH="541080" progId="">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 y="0"/>
                          <a:ext cx="1202" cy="8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 name="Group 21"/>
          <p:cNvGrpSpPr>
            <a:grpSpLocks/>
          </p:cNvGrpSpPr>
          <p:nvPr/>
        </p:nvGrpSpPr>
        <p:grpSpPr bwMode="auto">
          <a:xfrm>
            <a:off x="1187450" y="5229225"/>
            <a:ext cx="4070350" cy="1279525"/>
            <a:chOff x="0" y="0"/>
            <a:chExt cx="2564" cy="806"/>
          </a:xfrm>
        </p:grpSpPr>
        <p:graphicFrame>
          <p:nvGraphicFramePr>
            <p:cNvPr id="35846" name="Object 22"/>
            <p:cNvGraphicFramePr>
              <a:graphicFrameLocks noChangeAspect="1"/>
            </p:cNvGraphicFramePr>
            <p:nvPr/>
          </p:nvGraphicFramePr>
          <p:xfrm>
            <a:off x="1427" y="0"/>
            <a:ext cx="1137" cy="806"/>
          </p:xfrm>
          <a:graphic>
            <a:graphicData uri="http://schemas.openxmlformats.org/presentationml/2006/ole">
              <mc:AlternateContent xmlns:mc="http://schemas.openxmlformats.org/markup-compatibility/2006">
                <mc:Choice xmlns:v="urn:schemas-microsoft-com:vml" Requires="v">
                  <p:oleObj spid="_x0000_s35879" r:id="rId17" imgW="759240" imgH="541080" progId="">
                    <p:embed/>
                  </p:oleObj>
                </mc:Choice>
                <mc:Fallback>
                  <p:oleObj r:id="rId17" imgW="759240" imgH="541080" progId="">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27" y="0"/>
                          <a:ext cx="1137" cy="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35864" name="Group 23"/>
            <p:cNvGrpSpPr>
              <a:grpSpLocks/>
            </p:cNvGrpSpPr>
            <p:nvPr/>
          </p:nvGrpSpPr>
          <p:grpSpPr bwMode="auto">
            <a:xfrm>
              <a:off x="0" y="271"/>
              <a:ext cx="1360" cy="230"/>
              <a:chOff x="0" y="0"/>
              <a:chExt cx="1360" cy="230"/>
            </a:xfrm>
          </p:grpSpPr>
          <p:sp>
            <p:nvSpPr>
              <p:cNvPr id="35865" name="AutoShape 24"/>
              <p:cNvSpPr>
                <a:spLocks noChangeArrowheads="1"/>
              </p:cNvSpPr>
              <p:nvPr/>
            </p:nvSpPr>
            <p:spPr bwMode="auto">
              <a:xfrm>
                <a:off x="0" y="46"/>
                <a:ext cx="362" cy="136"/>
              </a:xfrm>
              <a:prstGeom prst="rightArrow">
                <a:avLst>
                  <a:gd name="adj1" fmla="val 50000"/>
                  <a:gd name="adj2" fmla="val 66544"/>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solidFill>
                    <a:schemeClr val="tx1"/>
                  </a:solidFill>
                </a:endParaRPr>
              </a:p>
            </p:txBody>
          </p:sp>
          <p:graphicFrame>
            <p:nvGraphicFramePr>
              <p:cNvPr id="35847" name="Object 25"/>
              <p:cNvGraphicFramePr>
                <a:graphicFrameLocks noChangeAspect="1"/>
              </p:cNvGraphicFramePr>
              <p:nvPr/>
            </p:nvGraphicFramePr>
            <p:xfrm>
              <a:off x="454" y="0"/>
              <a:ext cx="531" cy="230"/>
            </p:xfrm>
            <a:graphic>
              <a:graphicData uri="http://schemas.openxmlformats.org/presentationml/2006/ole">
                <mc:AlternateContent xmlns:mc="http://schemas.openxmlformats.org/markup-compatibility/2006">
                  <mc:Choice xmlns:v="urn:schemas-microsoft-com:vml" Requires="v">
                    <p:oleObj spid="_x0000_s35880" r:id="rId19" imgW="131400" imgH="51120" progId="">
                      <p:embed/>
                    </p:oleObj>
                  </mc:Choice>
                  <mc:Fallback>
                    <p:oleObj r:id="rId19" imgW="131400" imgH="51120" progId="">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4" y="0"/>
                            <a:ext cx="53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5866" name="AutoShape 26"/>
              <p:cNvSpPr>
                <a:spLocks noChangeArrowheads="1"/>
              </p:cNvSpPr>
              <p:nvPr/>
            </p:nvSpPr>
            <p:spPr bwMode="auto">
              <a:xfrm>
                <a:off x="998" y="46"/>
                <a:ext cx="362" cy="136"/>
              </a:xfrm>
              <a:prstGeom prst="rightArrow">
                <a:avLst>
                  <a:gd name="adj1" fmla="val 50000"/>
                  <a:gd name="adj2" fmla="val 66544"/>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solidFill>
                    <a:schemeClr val="tx1"/>
                  </a:solidFill>
                </a:endParaRPr>
              </a:p>
            </p:txBody>
          </p:sp>
        </p:grpSp>
      </p:grpSp>
      <p:grpSp>
        <p:nvGrpSpPr>
          <p:cNvPr id="8" name="Group 27"/>
          <p:cNvGrpSpPr>
            <a:grpSpLocks/>
          </p:cNvGrpSpPr>
          <p:nvPr/>
        </p:nvGrpSpPr>
        <p:grpSpPr bwMode="auto">
          <a:xfrm>
            <a:off x="5364163" y="5659438"/>
            <a:ext cx="2159000" cy="365125"/>
            <a:chOff x="0" y="0"/>
            <a:chExt cx="1360" cy="230"/>
          </a:xfrm>
        </p:grpSpPr>
        <p:sp>
          <p:nvSpPr>
            <p:cNvPr id="35862" name="AutoShape 28"/>
            <p:cNvSpPr>
              <a:spLocks noChangeArrowheads="1"/>
            </p:cNvSpPr>
            <p:nvPr/>
          </p:nvSpPr>
          <p:spPr bwMode="auto">
            <a:xfrm>
              <a:off x="0" y="46"/>
              <a:ext cx="362" cy="136"/>
            </a:xfrm>
            <a:prstGeom prst="rightArrow">
              <a:avLst>
                <a:gd name="adj1" fmla="val 50000"/>
                <a:gd name="adj2" fmla="val 66544"/>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sp>
          <p:nvSpPr>
            <p:cNvPr id="35863" name="AutoShape 29"/>
            <p:cNvSpPr>
              <a:spLocks noChangeArrowheads="1"/>
            </p:cNvSpPr>
            <p:nvPr/>
          </p:nvSpPr>
          <p:spPr bwMode="auto">
            <a:xfrm>
              <a:off x="998" y="46"/>
              <a:ext cx="362" cy="136"/>
            </a:xfrm>
            <a:prstGeom prst="rightArrow">
              <a:avLst>
                <a:gd name="adj1" fmla="val 50000"/>
                <a:gd name="adj2" fmla="val 66544"/>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graphicFrame>
          <p:nvGraphicFramePr>
            <p:cNvPr id="35845" name="Object 30"/>
            <p:cNvGraphicFramePr>
              <a:graphicFrameLocks noChangeAspect="1"/>
            </p:cNvGraphicFramePr>
            <p:nvPr/>
          </p:nvGraphicFramePr>
          <p:xfrm>
            <a:off x="408" y="0"/>
            <a:ext cx="531" cy="230"/>
          </p:xfrm>
          <a:graphic>
            <a:graphicData uri="http://schemas.openxmlformats.org/presentationml/2006/ole">
              <mc:AlternateContent xmlns:mc="http://schemas.openxmlformats.org/markup-compatibility/2006">
                <mc:Choice xmlns:v="urn:schemas-microsoft-com:vml" Requires="v">
                  <p:oleObj spid="_x0000_s35881" r:id="rId21" imgW="131400" imgH="51120" progId="">
                    <p:embed/>
                  </p:oleObj>
                </mc:Choice>
                <mc:Fallback>
                  <p:oleObj r:id="rId21" imgW="131400" imgH="51120" progId="">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8" y="0"/>
                          <a:ext cx="531" cy="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 name="Rectangle 1026"/>
          <p:cNvSpPr txBox="1">
            <a:spLocks noChangeArrowheads="1"/>
          </p:cNvSpPr>
          <p:nvPr/>
        </p:nvSpPr>
        <p:spPr bwMode="auto">
          <a:xfrm>
            <a:off x="20198" y="0"/>
            <a:ext cx="53900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en-US" altLang="zh-CN" sz="2400" b="1" dirty="0" smtClean="0">
                <a:solidFill>
                  <a:srgbClr val="FFC000"/>
                </a:solidFill>
              </a:rPr>
              <a:t>Jacobi</a:t>
            </a:r>
            <a:r>
              <a:rPr kumimoji="0" lang="zh-CN" altLang="en-US" sz="2400" b="1" dirty="0" smtClean="0">
                <a:solidFill>
                  <a:srgbClr val="FFC000"/>
                </a:solidFill>
              </a:rPr>
              <a:t>迭代</a:t>
            </a:r>
            <a:endParaRPr lang="zh-CN" altLang="en-US" sz="2400" dirty="0">
              <a:solidFill>
                <a:srgbClr val="FFC000"/>
              </a:solidFill>
            </a:endParaRPr>
          </a:p>
        </p:txBody>
      </p:sp>
    </p:spTree>
    <p:extLst>
      <p:ext uri="{BB962C8B-B14F-4D97-AF65-F5344CB8AC3E}">
        <p14:creationId xmlns:p14="http://schemas.microsoft.com/office/powerpoint/2010/main" val="1928377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left)">
                                      <p:cBhvr>
                                        <p:cTn id="3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2374900" y="1460500"/>
          <a:ext cx="3500438" cy="2478088"/>
        </p:xfrm>
        <a:graphic>
          <a:graphicData uri="http://schemas.openxmlformats.org/presentationml/2006/ole">
            <mc:AlternateContent xmlns:mc="http://schemas.openxmlformats.org/markup-compatibility/2006">
              <mc:Choice xmlns:v="urn:schemas-microsoft-com:vml" Requires="v">
                <p:oleObj spid="_x0000_s36878" r:id="rId3" imgW="1335960" imgH="950760" progId="">
                  <p:embed/>
                </p:oleObj>
              </mc:Choice>
              <mc:Fallback>
                <p:oleObj r:id="rId3" imgW="1335960" imgH="9507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74900" y="1460500"/>
                        <a:ext cx="3500438" cy="2478088"/>
                      </a:xfrm>
                      <a:prstGeom prst="rect">
                        <a:avLst/>
                      </a:prstGeom>
                      <a:noFill/>
                      <a:ln>
                        <a:noFill/>
                      </a:ln>
                      <a:effectLst/>
                      <a:extLst>
                        <a:ext uri="{909E8E84-426E-40DD-AFC4-6F175D3DCCD1}">
                          <a14:hiddenFill xmlns:a14="http://schemas.microsoft.com/office/drawing/2010/main">
                            <a:solidFill>
                              <a:srgbClr val="99CC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0" name="Text Box 3"/>
          <p:cNvSpPr txBox="1">
            <a:spLocks noChangeArrowheads="1"/>
          </p:cNvSpPr>
          <p:nvPr/>
        </p:nvSpPr>
        <p:spPr bwMode="auto">
          <a:xfrm>
            <a:off x="250825" y="811213"/>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smtClean="0">
                <a:solidFill>
                  <a:schemeClr val="tx1"/>
                </a:solidFill>
                <a:latin typeface="Arial" panose="020B0604020202020204" pitchFamily="34" charset="0"/>
              </a:rPr>
              <a:t> 迭代格式：</a:t>
            </a:r>
            <a:endParaRPr lang="zh-CN" altLang="en-US" dirty="0">
              <a:solidFill>
                <a:schemeClr val="tx1"/>
              </a:solidFill>
              <a:latin typeface="Arial" panose="020B0604020202020204" pitchFamily="34" charset="0"/>
            </a:endParaRPr>
          </a:p>
        </p:txBody>
      </p:sp>
      <p:graphicFrame>
        <p:nvGraphicFramePr>
          <p:cNvPr id="36867" name="Object 4"/>
          <p:cNvGraphicFramePr>
            <a:graphicFrameLocks noGrp="1" noChangeAspect="1"/>
          </p:cNvGraphicFramePr>
          <p:nvPr>
            <p:ph sz="half" idx="4294967295"/>
          </p:nvPr>
        </p:nvGraphicFramePr>
        <p:xfrm>
          <a:off x="6335713" y="2611438"/>
          <a:ext cx="1655762" cy="428625"/>
        </p:xfrm>
        <a:graphic>
          <a:graphicData uri="http://schemas.openxmlformats.org/presentationml/2006/ole">
            <mc:AlternateContent xmlns:mc="http://schemas.openxmlformats.org/markup-compatibility/2006">
              <mc:Choice xmlns:v="urn:schemas-microsoft-com:vml" Requires="v">
                <p:oleObj spid="_x0000_s36879" r:id="rId5" imgW="554760" imgH="138960" progId="">
                  <p:embed/>
                </p:oleObj>
              </mc:Choice>
              <mc:Fallback>
                <p:oleObj r:id="rId5" imgW="554760" imgH="138960" progId="">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35713" y="2611438"/>
                        <a:ext cx="1655762"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68" name="Object 5"/>
          <p:cNvGraphicFramePr>
            <a:graphicFrameLocks noGrp="1" noChangeAspect="1"/>
          </p:cNvGraphicFramePr>
          <p:nvPr>
            <p:ph sz="quarter" idx="4294967295"/>
          </p:nvPr>
        </p:nvGraphicFramePr>
        <p:xfrm>
          <a:off x="7918450" y="3979863"/>
          <a:ext cx="1008063" cy="390525"/>
        </p:xfrm>
        <a:graphic>
          <a:graphicData uri="http://schemas.openxmlformats.org/presentationml/2006/ole">
            <mc:AlternateContent xmlns:mc="http://schemas.openxmlformats.org/markup-compatibility/2006">
              <mc:Choice xmlns:v="urn:schemas-microsoft-com:vml" Requires="v">
                <p:oleObj spid="_x0000_s36880" r:id="rId7" imgW="343080" imgH="131760" progId="">
                  <p:embed/>
                </p:oleObj>
              </mc:Choice>
              <mc:Fallback>
                <p:oleObj r:id="rId7" imgW="343080" imgH="131760" progId="">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18450" y="3979863"/>
                        <a:ext cx="1008063"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6871" name="Text Box 6"/>
          <p:cNvSpPr txBox="1">
            <a:spLocks noChangeArrowheads="1"/>
          </p:cNvSpPr>
          <p:nvPr/>
        </p:nvSpPr>
        <p:spPr bwMode="auto">
          <a:xfrm>
            <a:off x="430213" y="3979863"/>
            <a:ext cx="838835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Arial" panose="020B0604020202020204" pitchFamily="34" charset="0"/>
              </a:rPr>
              <a:t>所以我们可以得到一个向量的序列        ，只要该序列当         </a:t>
            </a:r>
          </a:p>
          <a:p>
            <a:pPr eaLnBrk="1" hangingPunct="1">
              <a:spcBef>
                <a:spcPct val="50000"/>
              </a:spcBef>
            </a:pPr>
            <a:r>
              <a:rPr lang="zh-CN" altLang="en-US" dirty="0">
                <a:solidFill>
                  <a:schemeClr val="tx1"/>
                </a:solidFill>
                <a:latin typeface="Arial" panose="020B0604020202020204" pitchFamily="34" charset="0"/>
              </a:rPr>
              <a:t>时有极限，那么这个极限就是该线性方程组的解。</a:t>
            </a:r>
          </a:p>
        </p:txBody>
      </p:sp>
      <p:sp>
        <p:nvSpPr>
          <p:cNvPr id="36872" name="Text Box 7"/>
          <p:cNvSpPr txBox="1">
            <a:spLocks noChangeArrowheads="1"/>
          </p:cNvSpPr>
          <p:nvPr/>
        </p:nvSpPr>
        <p:spPr bwMode="auto">
          <a:xfrm>
            <a:off x="719138" y="5564188"/>
            <a:ext cx="8532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Arial" panose="020B0604020202020204" pitchFamily="34" charset="0"/>
              </a:rPr>
              <a:t>上面这种迭代求解线性方程组的方法称为</a:t>
            </a:r>
            <a:r>
              <a:rPr lang="en-US" altLang="zh-CN" dirty="0">
                <a:solidFill>
                  <a:srgbClr val="FFC000"/>
                </a:solidFill>
                <a:latin typeface="Arial" panose="020B0604020202020204" pitchFamily="34" charset="0"/>
              </a:rPr>
              <a:t>Jacobi</a:t>
            </a:r>
            <a:r>
              <a:rPr lang="zh-CN" altLang="en-US" dirty="0">
                <a:solidFill>
                  <a:srgbClr val="FFC000"/>
                </a:solidFill>
                <a:latin typeface="Arial" panose="020B0604020202020204" pitchFamily="34" charset="0"/>
              </a:rPr>
              <a:t>迭代</a:t>
            </a:r>
            <a:r>
              <a:rPr lang="zh-CN" altLang="en-US" dirty="0">
                <a:solidFill>
                  <a:schemeClr val="tx1"/>
                </a:solidFill>
                <a:latin typeface="Arial" panose="020B0604020202020204" pitchFamily="34" charset="0"/>
              </a:rPr>
              <a:t>法。</a:t>
            </a:r>
          </a:p>
        </p:txBody>
      </p:sp>
      <p:graphicFrame>
        <p:nvGraphicFramePr>
          <p:cNvPr id="36869" name="Object 8"/>
          <p:cNvGraphicFramePr>
            <a:graphicFrameLocks noGrp="1" noChangeAspect="1"/>
          </p:cNvGraphicFramePr>
          <p:nvPr>
            <p:ph sz="quarter" idx="4294967295"/>
          </p:nvPr>
        </p:nvGraphicFramePr>
        <p:xfrm>
          <a:off x="5110163" y="3979863"/>
          <a:ext cx="649287" cy="476250"/>
        </p:xfrm>
        <a:graphic>
          <a:graphicData uri="http://schemas.openxmlformats.org/presentationml/2006/ole">
            <mc:AlternateContent xmlns:mc="http://schemas.openxmlformats.org/markup-compatibility/2006">
              <mc:Choice xmlns:v="urn:schemas-microsoft-com:vml" Requires="v">
                <p:oleObj spid="_x0000_s36881" r:id="rId9" imgW="284760" imgH="204840" progId="">
                  <p:embed/>
                </p:oleObj>
              </mc:Choice>
              <mc:Fallback>
                <p:oleObj r:id="rId9" imgW="284760" imgH="204840" progId="">
                  <p:embed/>
                  <p:pic>
                    <p:nvPicPr>
                      <p:cNvPr id="0" name=""/>
                      <p:cNvPicPr>
                        <a:picLocks noGrp="1"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0163" y="3979863"/>
                        <a:ext cx="64928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1026"/>
          <p:cNvSpPr txBox="1">
            <a:spLocks noChangeArrowheads="1"/>
          </p:cNvSpPr>
          <p:nvPr/>
        </p:nvSpPr>
        <p:spPr bwMode="auto">
          <a:xfrm>
            <a:off x="20198" y="0"/>
            <a:ext cx="53900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en-US" altLang="zh-CN" sz="2400" b="1" dirty="0" smtClean="0">
                <a:solidFill>
                  <a:srgbClr val="FFC000"/>
                </a:solidFill>
              </a:rPr>
              <a:t>Jacobi</a:t>
            </a:r>
            <a:r>
              <a:rPr kumimoji="0" lang="zh-CN" altLang="en-US" sz="2400" b="1" dirty="0" smtClean="0">
                <a:solidFill>
                  <a:srgbClr val="FFC000"/>
                </a:solidFill>
              </a:rPr>
              <a:t>迭代</a:t>
            </a:r>
            <a:endParaRPr lang="zh-CN" altLang="en-US" sz="2400" dirty="0">
              <a:solidFill>
                <a:srgbClr val="FFC000"/>
              </a:solidFill>
            </a:endParaRPr>
          </a:p>
        </p:txBody>
      </p:sp>
    </p:spTree>
    <p:extLst>
      <p:ext uri="{BB962C8B-B14F-4D97-AF65-F5344CB8AC3E}">
        <p14:creationId xmlns:p14="http://schemas.microsoft.com/office/powerpoint/2010/main" val="42770970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7890" name="Object 2"/>
          <p:cNvGraphicFramePr>
            <a:graphicFrameLocks noGrp="1" noChangeAspect="1"/>
          </p:cNvGraphicFramePr>
          <p:nvPr>
            <p:ph sz="half" idx="4294967295"/>
            <p:extLst>
              <p:ext uri="{D42A27DB-BD31-4B8C-83A1-F6EECF244321}">
                <p14:modId xmlns:p14="http://schemas.microsoft.com/office/powerpoint/2010/main" val="1350152461"/>
              </p:ext>
            </p:extLst>
          </p:nvPr>
        </p:nvGraphicFramePr>
        <p:xfrm>
          <a:off x="2909456" y="1070553"/>
          <a:ext cx="1439862" cy="560388"/>
        </p:xfrm>
        <a:graphic>
          <a:graphicData uri="http://schemas.openxmlformats.org/presentationml/2006/ole">
            <mc:AlternateContent xmlns:mc="http://schemas.openxmlformats.org/markup-compatibility/2006">
              <mc:Choice xmlns:v="urn:schemas-microsoft-com:vml" Requires="v">
                <p:oleObj spid="_x0000_s37896" r:id="rId3" imgW="343080" imgH="131760" progId="">
                  <p:embed/>
                </p:oleObj>
              </mc:Choice>
              <mc:Fallback>
                <p:oleObj r:id="rId3" imgW="343080" imgH="131760"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9456" y="1070553"/>
                        <a:ext cx="1439862" cy="56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891" name="Object 3"/>
          <p:cNvGraphicFramePr>
            <a:graphicFrameLocks noGrp="1" noChangeAspect="1"/>
          </p:cNvGraphicFramePr>
          <p:nvPr>
            <p:ph sz="quarter" idx="4294967295"/>
            <p:extLst>
              <p:ext uri="{D42A27DB-BD31-4B8C-83A1-F6EECF244321}">
                <p14:modId xmlns:p14="http://schemas.microsoft.com/office/powerpoint/2010/main" val="4253902283"/>
              </p:ext>
            </p:extLst>
          </p:nvPr>
        </p:nvGraphicFramePr>
        <p:xfrm>
          <a:off x="1981200" y="1896630"/>
          <a:ext cx="3960812" cy="1050925"/>
        </p:xfrm>
        <a:graphic>
          <a:graphicData uri="http://schemas.openxmlformats.org/presentationml/2006/ole">
            <mc:AlternateContent xmlns:mc="http://schemas.openxmlformats.org/markup-compatibility/2006">
              <mc:Choice xmlns:v="urn:schemas-microsoft-com:vml" Requires="v">
                <p:oleObj spid="_x0000_s37897" r:id="rId5" imgW="1277640" imgH="336240" progId="">
                  <p:embed/>
                </p:oleObj>
              </mc:Choice>
              <mc:Fallback>
                <p:oleObj r:id="rId5" imgW="1277640" imgH="336240" progId="">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1896630"/>
                        <a:ext cx="3960812" cy="1050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7893" name="Text Box 4"/>
          <p:cNvSpPr txBox="1">
            <a:spLocks noChangeArrowheads="1"/>
          </p:cNvSpPr>
          <p:nvPr/>
        </p:nvSpPr>
        <p:spPr bwMode="auto">
          <a:xfrm>
            <a:off x="20198" y="749300"/>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Arial" panose="020B0604020202020204" pitchFamily="34" charset="0"/>
              </a:rPr>
              <a:t>考虑线性方程组的一般形式：</a:t>
            </a:r>
          </a:p>
        </p:txBody>
      </p:sp>
      <p:sp>
        <p:nvSpPr>
          <p:cNvPr id="37894" name="Text Box 5"/>
          <p:cNvSpPr txBox="1">
            <a:spLocks noChangeArrowheads="1"/>
          </p:cNvSpPr>
          <p:nvPr/>
        </p:nvSpPr>
        <p:spPr bwMode="auto">
          <a:xfrm>
            <a:off x="179388" y="1587932"/>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Arial" panose="020B0604020202020204" pitchFamily="34" charset="0"/>
              </a:rPr>
              <a:t>其中矩阵</a:t>
            </a:r>
            <a:r>
              <a:rPr lang="en-US" altLang="zh-CN" dirty="0">
                <a:solidFill>
                  <a:schemeClr val="tx1"/>
                </a:solidFill>
                <a:latin typeface="Arial" panose="020B0604020202020204" pitchFamily="34" charset="0"/>
              </a:rPr>
              <a:t>A</a:t>
            </a:r>
            <a:r>
              <a:rPr lang="zh-CN" altLang="en-US" dirty="0">
                <a:solidFill>
                  <a:schemeClr val="tx1"/>
                </a:solidFill>
                <a:latin typeface="Arial" panose="020B0604020202020204" pitchFamily="34" charset="0"/>
              </a:rPr>
              <a:t>为</a:t>
            </a:r>
            <a:r>
              <a:rPr lang="en-US" altLang="zh-CN" dirty="0" err="1">
                <a:solidFill>
                  <a:schemeClr val="tx1"/>
                </a:solidFill>
                <a:latin typeface="Arial" panose="020B0604020202020204" pitchFamily="34" charset="0"/>
              </a:rPr>
              <a:t>n×n</a:t>
            </a:r>
            <a:r>
              <a:rPr lang="zh-CN" altLang="en-US" dirty="0">
                <a:solidFill>
                  <a:schemeClr val="tx1"/>
                </a:solidFill>
                <a:latin typeface="Arial" panose="020B0604020202020204" pitchFamily="34" charset="0"/>
              </a:rPr>
              <a:t>阶方阵，则方程的分量形式为：</a:t>
            </a:r>
          </a:p>
        </p:txBody>
      </p:sp>
      <p:graphicFrame>
        <p:nvGraphicFramePr>
          <p:cNvPr id="45062" name="Object 6"/>
          <p:cNvGraphicFramePr>
            <a:graphicFrameLocks noGrp="1" noChangeAspect="1"/>
          </p:cNvGraphicFramePr>
          <p:nvPr>
            <p:ph sz="quarter" idx="4294967295"/>
          </p:nvPr>
        </p:nvGraphicFramePr>
        <p:xfrm>
          <a:off x="1692275" y="2924175"/>
          <a:ext cx="6264275" cy="3698875"/>
        </p:xfrm>
        <a:graphic>
          <a:graphicData uri="http://schemas.openxmlformats.org/presentationml/2006/ole">
            <mc:AlternateContent xmlns:mc="http://schemas.openxmlformats.org/markup-compatibility/2006">
              <mc:Choice xmlns:v="urn:schemas-microsoft-com:vml" Requires="v">
                <p:oleObj spid="_x0000_s37898" r:id="rId7" imgW="2667317" imgH="1575117" progId="">
                  <p:embed/>
                </p:oleObj>
              </mc:Choice>
              <mc:Fallback>
                <p:oleObj r:id="rId7" imgW="2667317" imgH="1575117" progId="">
                  <p:embed/>
                  <p:pic>
                    <p:nvPicPr>
                      <p:cNvPr id="0" name=""/>
                      <p:cNvPicPr>
                        <a:picLocks noGrp="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2924175"/>
                        <a:ext cx="6264275" cy="369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3" name="Text Box 7"/>
          <p:cNvSpPr txBox="1">
            <a:spLocks noChangeArrowheads="1"/>
          </p:cNvSpPr>
          <p:nvPr/>
        </p:nvSpPr>
        <p:spPr bwMode="auto">
          <a:xfrm>
            <a:off x="179388" y="2781300"/>
            <a:ext cx="1512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a:latin typeface="Arial" panose="020B0604020202020204" pitchFamily="34" charset="0"/>
              </a:rPr>
              <a:t>改写成：</a:t>
            </a:r>
          </a:p>
        </p:txBody>
      </p:sp>
      <p:sp>
        <p:nvSpPr>
          <p:cNvPr id="8" name="Rectangle 1026"/>
          <p:cNvSpPr txBox="1">
            <a:spLocks noChangeArrowheads="1"/>
          </p:cNvSpPr>
          <p:nvPr/>
        </p:nvSpPr>
        <p:spPr bwMode="auto">
          <a:xfrm>
            <a:off x="20198" y="0"/>
            <a:ext cx="53900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en-US" altLang="zh-CN" sz="2400" b="1" dirty="0" smtClean="0">
                <a:solidFill>
                  <a:srgbClr val="FFC000"/>
                </a:solidFill>
              </a:rPr>
              <a:t>Jacobi</a:t>
            </a:r>
            <a:r>
              <a:rPr kumimoji="0" lang="zh-CN" altLang="en-US" sz="2400" b="1" dirty="0" smtClean="0">
                <a:solidFill>
                  <a:srgbClr val="FFC000"/>
                </a:solidFill>
              </a:rPr>
              <a:t>迭代</a:t>
            </a:r>
            <a:endParaRPr lang="zh-CN" altLang="en-US" sz="2400" dirty="0">
              <a:solidFill>
                <a:srgbClr val="FFC000"/>
              </a:solidFill>
            </a:endParaRPr>
          </a:p>
        </p:txBody>
      </p:sp>
    </p:spTree>
    <p:extLst>
      <p:ext uri="{BB962C8B-B14F-4D97-AF65-F5344CB8AC3E}">
        <p14:creationId xmlns:p14="http://schemas.microsoft.com/office/powerpoint/2010/main" val="4182105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63"/>
                                        </p:tgtEl>
                                        <p:attrNameLst>
                                          <p:attrName>style.visibility</p:attrName>
                                        </p:attrNameLst>
                                      </p:cBhvr>
                                      <p:to>
                                        <p:strVal val="visible"/>
                                      </p:to>
                                    </p:set>
                                    <p:animEffect transition="in" filter="wipe(left)">
                                      <p:cBhvr>
                                        <p:cTn id="7" dur="500"/>
                                        <p:tgtEl>
                                          <p:spTgt spid="45063"/>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45062"/>
                                        </p:tgtEl>
                                        <p:attrNameLst>
                                          <p:attrName>style.visibility</p:attrName>
                                        </p:attrNameLst>
                                      </p:cBhvr>
                                      <p:to>
                                        <p:strVal val="visible"/>
                                      </p:to>
                                    </p:set>
                                    <p:animEffect transition="in" filter="wipe(left)">
                                      <p:cBhvr>
                                        <p:cTn id="11" dur="500"/>
                                        <p:tgtEl>
                                          <p:spTgt spid="450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3"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8914" name="Object 2"/>
          <p:cNvGraphicFramePr>
            <a:graphicFrameLocks noGrp="1" noChangeAspect="1"/>
          </p:cNvGraphicFramePr>
          <p:nvPr>
            <p:ph sz="half" idx="4294967295"/>
            <p:extLst>
              <p:ext uri="{D42A27DB-BD31-4B8C-83A1-F6EECF244321}">
                <p14:modId xmlns:p14="http://schemas.microsoft.com/office/powerpoint/2010/main" val="1454652026"/>
              </p:ext>
            </p:extLst>
          </p:nvPr>
        </p:nvGraphicFramePr>
        <p:xfrm>
          <a:off x="924791" y="1616363"/>
          <a:ext cx="7416800" cy="2909888"/>
        </p:xfrm>
        <a:graphic>
          <a:graphicData uri="http://schemas.openxmlformats.org/presentationml/2006/ole">
            <mc:AlternateContent xmlns:mc="http://schemas.openxmlformats.org/markup-compatibility/2006">
              <mc:Choice xmlns:v="urn:schemas-microsoft-com:vml" Requires="v">
                <p:oleObj spid="_x0000_s38918" r:id="rId3" imgW="4013517" imgH="1575117" progId="">
                  <p:embed/>
                </p:oleObj>
              </mc:Choice>
              <mc:Fallback>
                <p:oleObj r:id="rId3" imgW="4013517" imgH="1575117"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791" y="1616363"/>
                        <a:ext cx="7416800" cy="290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16" name="Text Box 3"/>
          <p:cNvSpPr txBox="1">
            <a:spLocks noChangeArrowheads="1"/>
          </p:cNvSpPr>
          <p:nvPr/>
        </p:nvSpPr>
        <p:spPr bwMode="auto">
          <a:xfrm>
            <a:off x="71438" y="1035482"/>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Arial" panose="020B0604020202020204" pitchFamily="34" charset="0"/>
              </a:rPr>
              <a:t>从而得到迭代公式：</a:t>
            </a:r>
          </a:p>
        </p:txBody>
      </p:sp>
      <p:sp>
        <p:nvSpPr>
          <p:cNvPr id="38917" name="Text Box 4"/>
          <p:cNvSpPr txBox="1">
            <a:spLocks noChangeArrowheads="1"/>
          </p:cNvSpPr>
          <p:nvPr/>
        </p:nvSpPr>
        <p:spPr bwMode="auto">
          <a:xfrm>
            <a:off x="71438" y="4611110"/>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Arial" panose="020B0604020202020204" pitchFamily="34" charset="0"/>
              </a:rPr>
              <a:t>上面式子就是一般形式的</a:t>
            </a:r>
            <a:r>
              <a:rPr lang="en-US" altLang="zh-CN" dirty="0">
                <a:solidFill>
                  <a:schemeClr val="tx1"/>
                </a:solidFill>
                <a:latin typeface="Arial" panose="020B0604020202020204" pitchFamily="34" charset="0"/>
              </a:rPr>
              <a:t>Jacobi</a:t>
            </a:r>
            <a:r>
              <a:rPr lang="zh-CN" altLang="en-US" dirty="0">
                <a:solidFill>
                  <a:schemeClr val="tx1"/>
                </a:solidFill>
                <a:latin typeface="Arial" panose="020B0604020202020204" pitchFamily="34" charset="0"/>
              </a:rPr>
              <a:t>迭代法，也可也记做：</a:t>
            </a:r>
            <a:endParaRPr lang="en-US" altLang="zh-CN" dirty="0">
              <a:solidFill>
                <a:schemeClr val="tx1"/>
              </a:solidFill>
              <a:latin typeface="Arial" panose="020B0604020202020204" pitchFamily="34" charset="0"/>
            </a:endParaRPr>
          </a:p>
        </p:txBody>
      </p:sp>
      <p:graphicFrame>
        <p:nvGraphicFramePr>
          <p:cNvPr id="38915" name="Object 5"/>
          <p:cNvGraphicFramePr>
            <a:graphicFrameLocks noGrp="1" noChangeAspect="1"/>
          </p:cNvGraphicFramePr>
          <p:nvPr>
            <p:ph sz="half" idx="4294967295"/>
            <p:extLst>
              <p:ext uri="{D42A27DB-BD31-4B8C-83A1-F6EECF244321}">
                <p14:modId xmlns:p14="http://schemas.microsoft.com/office/powerpoint/2010/main" val="4256812468"/>
              </p:ext>
            </p:extLst>
          </p:nvPr>
        </p:nvGraphicFramePr>
        <p:xfrm>
          <a:off x="914400" y="5181600"/>
          <a:ext cx="7048500" cy="963612"/>
        </p:xfrm>
        <a:graphic>
          <a:graphicData uri="http://schemas.openxmlformats.org/presentationml/2006/ole">
            <mc:AlternateContent xmlns:mc="http://schemas.openxmlformats.org/markup-compatibility/2006">
              <mc:Choice xmlns:v="urn:schemas-microsoft-com:vml" Requires="v">
                <p:oleObj spid="_x0000_s38919" r:id="rId5" imgW="3251517" imgH="444817" progId="">
                  <p:embed/>
                </p:oleObj>
              </mc:Choice>
              <mc:Fallback>
                <p:oleObj r:id="rId5" imgW="3251517" imgH="444817" progId="">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181600"/>
                        <a:ext cx="7048500" cy="963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026"/>
          <p:cNvSpPr txBox="1">
            <a:spLocks noChangeArrowheads="1"/>
          </p:cNvSpPr>
          <p:nvPr/>
        </p:nvSpPr>
        <p:spPr bwMode="auto">
          <a:xfrm>
            <a:off x="20198" y="0"/>
            <a:ext cx="53900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en-US" altLang="zh-CN" sz="2400" b="1" dirty="0" smtClean="0">
                <a:solidFill>
                  <a:srgbClr val="FFC000"/>
                </a:solidFill>
              </a:rPr>
              <a:t>Jacobi</a:t>
            </a:r>
            <a:r>
              <a:rPr kumimoji="0" lang="zh-CN" altLang="en-US" sz="2400" b="1" dirty="0" smtClean="0">
                <a:solidFill>
                  <a:srgbClr val="FFC000"/>
                </a:solidFill>
              </a:rPr>
              <a:t>迭代</a:t>
            </a:r>
            <a:endParaRPr lang="zh-CN" altLang="en-US" sz="2400" dirty="0">
              <a:solidFill>
                <a:srgbClr val="FFC000"/>
              </a:solidFill>
            </a:endParaRPr>
          </a:p>
        </p:txBody>
      </p:sp>
    </p:spTree>
    <p:extLst>
      <p:ext uri="{BB962C8B-B14F-4D97-AF65-F5344CB8AC3E}">
        <p14:creationId xmlns:p14="http://schemas.microsoft.com/office/powerpoint/2010/main" val="322123174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Text Box 2"/>
          <p:cNvSpPr txBox="1">
            <a:spLocks noChangeArrowheads="1"/>
          </p:cNvSpPr>
          <p:nvPr/>
        </p:nvSpPr>
        <p:spPr bwMode="auto">
          <a:xfrm>
            <a:off x="228600" y="822325"/>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Arial" panose="020B0604020202020204" pitchFamily="34" charset="0"/>
              </a:rPr>
              <a:t>在</a:t>
            </a:r>
            <a:r>
              <a:rPr lang="en-US" altLang="zh-CN" dirty="0">
                <a:solidFill>
                  <a:schemeClr val="tx1"/>
                </a:solidFill>
                <a:latin typeface="Arial" panose="020B0604020202020204" pitchFamily="34" charset="0"/>
              </a:rPr>
              <a:t>Jacobi</a:t>
            </a:r>
            <a:r>
              <a:rPr lang="zh-CN" altLang="en-US" dirty="0">
                <a:solidFill>
                  <a:schemeClr val="tx1"/>
                </a:solidFill>
                <a:latin typeface="Arial" panose="020B0604020202020204" pitchFamily="34" charset="0"/>
              </a:rPr>
              <a:t>迭代法中充分利用新值，可得到下面迭代：</a:t>
            </a:r>
          </a:p>
        </p:txBody>
      </p:sp>
      <p:graphicFrame>
        <p:nvGraphicFramePr>
          <p:cNvPr id="39938" name="Object 3"/>
          <p:cNvGraphicFramePr>
            <a:graphicFrameLocks noGrp="1" noChangeAspect="1"/>
          </p:cNvGraphicFramePr>
          <p:nvPr>
            <p:ph sz="half" idx="4294967295"/>
            <p:extLst>
              <p:ext uri="{D42A27DB-BD31-4B8C-83A1-F6EECF244321}">
                <p14:modId xmlns:p14="http://schemas.microsoft.com/office/powerpoint/2010/main" val="4052053165"/>
              </p:ext>
            </p:extLst>
          </p:nvPr>
        </p:nvGraphicFramePr>
        <p:xfrm>
          <a:off x="539750" y="1312863"/>
          <a:ext cx="7921625" cy="2924175"/>
        </p:xfrm>
        <a:graphic>
          <a:graphicData uri="http://schemas.openxmlformats.org/presentationml/2006/ole">
            <mc:AlternateContent xmlns:mc="http://schemas.openxmlformats.org/markup-compatibility/2006">
              <mc:Choice xmlns:v="urn:schemas-microsoft-com:vml" Requires="v">
                <p:oleObj spid="_x0000_s39942" r:id="rId3" imgW="4267517" imgH="1575117" progId="">
                  <p:embed/>
                </p:oleObj>
              </mc:Choice>
              <mc:Fallback>
                <p:oleObj r:id="rId3" imgW="4267517" imgH="1575117" progId="">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312863"/>
                        <a:ext cx="7921625" cy="2924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9941" name="Text Box 4"/>
          <p:cNvSpPr txBox="1">
            <a:spLocks noChangeArrowheads="1"/>
          </p:cNvSpPr>
          <p:nvPr/>
        </p:nvSpPr>
        <p:spPr bwMode="auto">
          <a:xfrm>
            <a:off x="20198" y="4378325"/>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Arial" panose="020B0604020202020204" pitchFamily="34" charset="0"/>
              </a:rPr>
              <a:t>上面这种迭代方法也叫做</a:t>
            </a:r>
            <a:r>
              <a:rPr lang="en-US" altLang="zh-CN" dirty="0">
                <a:solidFill>
                  <a:srgbClr val="FFC000"/>
                </a:solidFill>
                <a:latin typeface="Arial" panose="020B0604020202020204" pitchFamily="34" charset="0"/>
              </a:rPr>
              <a:t>Gauss-Seidel</a:t>
            </a:r>
            <a:r>
              <a:rPr lang="zh-CN" altLang="en-US" dirty="0">
                <a:solidFill>
                  <a:srgbClr val="FFC000"/>
                </a:solidFill>
                <a:latin typeface="Arial" panose="020B0604020202020204" pitchFamily="34" charset="0"/>
              </a:rPr>
              <a:t>迭代</a:t>
            </a:r>
            <a:r>
              <a:rPr lang="zh-CN" altLang="en-US" dirty="0">
                <a:solidFill>
                  <a:schemeClr val="tx1"/>
                </a:solidFill>
                <a:latin typeface="Arial" panose="020B0604020202020204" pitchFamily="34" charset="0"/>
              </a:rPr>
              <a:t>，也可以记为：</a:t>
            </a:r>
          </a:p>
        </p:txBody>
      </p:sp>
      <p:graphicFrame>
        <p:nvGraphicFramePr>
          <p:cNvPr id="39939" name="Object 5"/>
          <p:cNvGraphicFramePr>
            <a:graphicFrameLocks noGrp="1" noChangeAspect="1"/>
          </p:cNvGraphicFramePr>
          <p:nvPr>
            <p:ph sz="half" idx="4294967295"/>
          </p:nvPr>
        </p:nvGraphicFramePr>
        <p:xfrm>
          <a:off x="539750" y="4868863"/>
          <a:ext cx="8351838" cy="1103312"/>
        </p:xfrm>
        <a:graphic>
          <a:graphicData uri="http://schemas.openxmlformats.org/presentationml/2006/ole">
            <mc:AlternateContent xmlns:mc="http://schemas.openxmlformats.org/markup-compatibility/2006">
              <mc:Choice xmlns:v="urn:schemas-microsoft-com:vml" Requires="v">
                <p:oleObj spid="_x0000_s39943" r:id="rId5" imgW="3365817" imgH="444817" progId="">
                  <p:embed/>
                </p:oleObj>
              </mc:Choice>
              <mc:Fallback>
                <p:oleObj r:id="rId5" imgW="3365817" imgH="444817" progId="">
                  <p:embed/>
                  <p:pic>
                    <p:nvPicPr>
                      <p:cNvPr id="0" name=""/>
                      <p:cNvPicPr>
                        <a:picLocks noGrp="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0" y="4868863"/>
                        <a:ext cx="8351838"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Rectangle 1026"/>
          <p:cNvSpPr txBox="1">
            <a:spLocks noChangeArrowheads="1"/>
          </p:cNvSpPr>
          <p:nvPr/>
        </p:nvSpPr>
        <p:spPr bwMode="auto">
          <a:xfrm>
            <a:off x="20198" y="0"/>
            <a:ext cx="53900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en-US" altLang="zh-CN" sz="2400" b="1" dirty="0" smtClean="0">
                <a:solidFill>
                  <a:srgbClr val="FFC000"/>
                </a:solidFill>
              </a:rPr>
              <a:t>GS</a:t>
            </a:r>
            <a:r>
              <a:rPr kumimoji="0" lang="zh-CN" altLang="en-US" sz="2400" b="1" dirty="0" smtClean="0">
                <a:solidFill>
                  <a:srgbClr val="FFC000"/>
                </a:solidFill>
              </a:rPr>
              <a:t>迭代</a:t>
            </a:r>
            <a:endParaRPr lang="zh-CN" altLang="en-US" sz="2400" dirty="0">
              <a:solidFill>
                <a:srgbClr val="FFC000"/>
              </a:solidFill>
            </a:endParaRPr>
          </a:p>
        </p:txBody>
      </p:sp>
    </p:spTree>
    <p:extLst>
      <p:ext uri="{BB962C8B-B14F-4D97-AF65-F5344CB8AC3E}">
        <p14:creationId xmlns:p14="http://schemas.microsoft.com/office/powerpoint/2010/main" val="12493819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234950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楷体_GB2312" charset="-122"/>
              </a:rPr>
              <a:t>方程组的精确解为</a:t>
            </a:r>
            <a:r>
              <a:rPr lang="en-US" altLang="zh-CN" dirty="0">
                <a:solidFill>
                  <a:schemeClr val="tx1"/>
                </a:solidFill>
                <a:latin typeface="楷体_GB2312" charset="-122"/>
              </a:rPr>
              <a:t>x</a:t>
            </a:r>
            <a:r>
              <a:rPr lang="en-US" altLang="zh-CN" baseline="30000" dirty="0">
                <a:solidFill>
                  <a:schemeClr val="tx1"/>
                </a:solidFill>
                <a:latin typeface="楷体_GB2312" charset="-122"/>
              </a:rPr>
              <a:t>*</a:t>
            </a:r>
            <a:r>
              <a:rPr lang="en-US" altLang="zh-CN" dirty="0">
                <a:solidFill>
                  <a:schemeClr val="tx1"/>
                </a:solidFill>
                <a:latin typeface="楷体_GB2312" charset="-122"/>
              </a:rPr>
              <a:t>=(1,1,1)</a:t>
            </a:r>
            <a:r>
              <a:rPr lang="en-US" altLang="zh-CN" baseline="30000" dirty="0">
                <a:solidFill>
                  <a:schemeClr val="tx1"/>
                </a:solidFill>
                <a:latin typeface="楷体_GB2312" charset="-122"/>
              </a:rPr>
              <a:t>T</a:t>
            </a:r>
            <a:r>
              <a:rPr lang="en-US" altLang="zh-CN" dirty="0">
                <a:solidFill>
                  <a:schemeClr val="tx1"/>
                </a:solidFill>
                <a:latin typeface="楷体_GB2312" charset="-122"/>
              </a:rPr>
              <a:t>.</a:t>
            </a:r>
          </a:p>
        </p:txBody>
      </p:sp>
      <p:sp>
        <p:nvSpPr>
          <p:cNvPr id="48131" name="Text Box 3"/>
          <p:cNvSpPr txBox="1">
            <a:spLocks noChangeArrowheads="1"/>
          </p:cNvSpPr>
          <p:nvPr/>
        </p:nvSpPr>
        <p:spPr bwMode="auto">
          <a:xfrm>
            <a:off x="-322263" y="2997200"/>
            <a:ext cx="5902326"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a:solidFill>
                  <a:schemeClr val="tx1"/>
                </a:solidFill>
                <a:latin typeface="楷体_GB2312" charset="-122"/>
              </a:rPr>
              <a:t>    解  </a:t>
            </a:r>
            <a:r>
              <a:rPr lang="en-US" altLang="zh-CN">
                <a:solidFill>
                  <a:schemeClr val="tx1"/>
                </a:solidFill>
                <a:latin typeface="楷体_GB2312" charset="-122"/>
              </a:rPr>
              <a:t>Jacobi</a:t>
            </a:r>
            <a:r>
              <a:rPr lang="zh-CN" altLang="en-US">
                <a:solidFill>
                  <a:schemeClr val="tx1"/>
                </a:solidFill>
                <a:latin typeface="楷体_GB2312" charset="-122"/>
              </a:rPr>
              <a:t>迭代法计算公式为</a:t>
            </a:r>
          </a:p>
        </p:txBody>
      </p:sp>
      <p:graphicFrame>
        <p:nvGraphicFramePr>
          <p:cNvPr id="48132" name="Object 4"/>
          <p:cNvGraphicFramePr>
            <a:graphicFrameLocks noChangeAspect="1"/>
          </p:cNvGraphicFramePr>
          <p:nvPr/>
        </p:nvGraphicFramePr>
        <p:xfrm>
          <a:off x="2411413" y="836613"/>
          <a:ext cx="3167062" cy="1612900"/>
        </p:xfrm>
        <a:graphic>
          <a:graphicData uri="http://schemas.openxmlformats.org/presentationml/2006/ole">
            <mc:AlternateContent xmlns:mc="http://schemas.openxmlformats.org/markup-compatibility/2006">
              <mc:Choice xmlns:v="urn:schemas-microsoft-com:vml" Requires="v">
                <p:oleObj spid="_x0000_s40970" r:id="rId3" imgW="1397317" imgH="711517" progId="">
                  <p:embed/>
                </p:oleObj>
              </mc:Choice>
              <mc:Fallback>
                <p:oleObj r:id="rId3" imgW="1397317" imgH="71151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1413" y="836613"/>
                        <a:ext cx="3167062"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3" name="Object 5"/>
          <p:cNvGraphicFramePr>
            <a:graphicFrameLocks noChangeAspect="1"/>
          </p:cNvGraphicFramePr>
          <p:nvPr/>
        </p:nvGraphicFramePr>
        <p:xfrm>
          <a:off x="250825" y="3716338"/>
          <a:ext cx="4864100" cy="2160587"/>
        </p:xfrm>
        <a:graphic>
          <a:graphicData uri="http://schemas.openxmlformats.org/presentationml/2006/ole">
            <mc:AlternateContent xmlns:mc="http://schemas.openxmlformats.org/markup-compatibility/2006">
              <mc:Choice xmlns:v="urn:schemas-microsoft-com:vml" Requires="v">
                <p:oleObj spid="_x0000_s40971" r:id="rId5" imgW="1740217" imgH="787717" progId="">
                  <p:embed/>
                </p:oleObj>
              </mc:Choice>
              <mc:Fallback>
                <p:oleObj r:id="rId5" imgW="1740217" imgH="78771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3716338"/>
                        <a:ext cx="4864100" cy="2160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4" name="Text Box 6"/>
          <p:cNvSpPr txBox="1">
            <a:spLocks noChangeArrowheads="1"/>
          </p:cNvSpPr>
          <p:nvPr/>
        </p:nvSpPr>
        <p:spPr bwMode="auto">
          <a:xfrm>
            <a:off x="5578475" y="2997200"/>
            <a:ext cx="342106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楷体_GB2312" charset="-122"/>
              </a:rPr>
              <a:t>取初始向量</a:t>
            </a:r>
            <a:r>
              <a:rPr lang="en-US" altLang="zh-CN" dirty="0">
                <a:solidFill>
                  <a:schemeClr val="tx1"/>
                </a:solidFill>
                <a:latin typeface="楷体_GB2312" charset="-122"/>
              </a:rPr>
              <a:t>x</a:t>
            </a:r>
            <a:r>
              <a:rPr lang="en-US" altLang="zh-CN" baseline="30000" dirty="0">
                <a:solidFill>
                  <a:schemeClr val="tx1"/>
                </a:solidFill>
                <a:latin typeface="楷体_GB2312" charset="-122"/>
              </a:rPr>
              <a:t>(0)</a:t>
            </a:r>
            <a:r>
              <a:rPr lang="en-US" altLang="zh-CN" dirty="0">
                <a:solidFill>
                  <a:schemeClr val="tx1"/>
                </a:solidFill>
                <a:latin typeface="楷体_GB2312" charset="-122"/>
              </a:rPr>
              <a:t>=(0,0,0)</a:t>
            </a:r>
            <a:r>
              <a:rPr lang="en-US" altLang="zh-CN" baseline="30000" dirty="0">
                <a:solidFill>
                  <a:schemeClr val="tx1"/>
                </a:solidFill>
                <a:latin typeface="楷体_GB2312" charset="-122"/>
              </a:rPr>
              <a:t>T</a:t>
            </a:r>
            <a:r>
              <a:rPr lang="en-US" altLang="zh-CN" dirty="0">
                <a:solidFill>
                  <a:schemeClr val="tx1"/>
                </a:solidFill>
                <a:latin typeface="楷体_GB2312" charset="-122"/>
              </a:rPr>
              <a:t>,</a:t>
            </a:r>
            <a:r>
              <a:rPr lang="zh-CN" altLang="en-US" dirty="0">
                <a:solidFill>
                  <a:schemeClr val="tx1"/>
                </a:solidFill>
                <a:latin typeface="楷体_GB2312" charset="-122"/>
              </a:rPr>
              <a:t>迭代可得</a:t>
            </a:r>
          </a:p>
        </p:txBody>
      </p:sp>
      <p:graphicFrame>
        <p:nvGraphicFramePr>
          <p:cNvPr id="48135" name="Object 7"/>
          <p:cNvGraphicFramePr>
            <a:graphicFrameLocks noChangeAspect="1"/>
          </p:cNvGraphicFramePr>
          <p:nvPr/>
        </p:nvGraphicFramePr>
        <p:xfrm>
          <a:off x="5503863" y="4365625"/>
          <a:ext cx="3495675" cy="477838"/>
        </p:xfrm>
        <a:graphic>
          <a:graphicData uri="http://schemas.openxmlformats.org/presentationml/2006/ole">
            <mc:AlternateContent xmlns:mc="http://schemas.openxmlformats.org/markup-compatibility/2006">
              <mc:Choice xmlns:v="urn:schemas-microsoft-com:vml" Requires="v">
                <p:oleObj spid="_x0000_s40972" r:id="rId7" imgW="1765617" imgH="241617" progId="">
                  <p:embed/>
                </p:oleObj>
              </mc:Choice>
              <mc:Fallback>
                <p:oleObj r:id="rId7" imgW="1765617" imgH="241617"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503863" y="4365625"/>
                        <a:ext cx="3495675"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6" name="Object 8"/>
          <p:cNvGraphicFramePr>
            <a:graphicFrameLocks noChangeAspect="1"/>
          </p:cNvGraphicFramePr>
          <p:nvPr/>
        </p:nvGraphicFramePr>
        <p:xfrm>
          <a:off x="5580063" y="5373688"/>
          <a:ext cx="3419475" cy="428625"/>
        </p:xfrm>
        <a:graphic>
          <a:graphicData uri="http://schemas.openxmlformats.org/presentationml/2006/ole">
            <mc:AlternateContent xmlns:mc="http://schemas.openxmlformats.org/markup-compatibility/2006">
              <mc:Choice xmlns:v="urn:schemas-microsoft-com:vml" Requires="v">
                <p:oleObj spid="_x0000_s40973" r:id="rId9" imgW="1930717" imgH="241617" progId="">
                  <p:embed/>
                </p:oleObj>
              </mc:Choice>
              <mc:Fallback>
                <p:oleObj r:id="rId9" imgW="1930717" imgH="241617"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80063" y="5373688"/>
                        <a:ext cx="3419475"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9" name="Text Box 9"/>
          <p:cNvSpPr txBox="1">
            <a:spLocks noChangeArrowheads="1"/>
          </p:cNvSpPr>
          <p:nvPr/>
        </p:nvSpPr>
        <p:spPr bwMode="auto">
          <a:xfrm>
            <a:off x="250825" y="476250"/>
            <a:ext cx="8388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a:solidFill>
                  <a:schemeClr val="tx1"/>
                </a:solidFill>
                <a:latin typeface="Arial" panose="020B0604020202020204" pitchFamily="34" charset="0"/>
              </a:rPr>
              <a:t>例</a:t>
            </a:r>
            <a:r>
              <a:rPr lang="en-US" altLang="zh-CN">
                <a:solidFill>
                  <a:schemeClr val="tx1"/>
                </a:solidFill>
                <a:latin typeface="Arial" panose="020B0604020202020204" pitchFamily="34" charset="0"/>
              </a:rPr>
              <a:t>1</a:t>
            </a:r>
            <a:r>
              <a:rPr lang="zh-CN" altLang="en-US">
                <a:solidFill>
                  <a:schemeClr val="tx1"/>
                </a:solidFill>
                <a:latin typeface="Arial" panose="020B0604020202020204" pitchFamily="34" charset="0"/>
              </a:rPr>
              <a:t>：利用</a:t>
            </a:r>
            <a:r>
              <a:rPr lang="en-US" altLang="zh-CN">
                <a:solidFill>
                  <a:schemeClr val="tx1"/>
                </a:solidFill>
                <a:latin typeface="Arial" panose="020B0604020202020204" pitchFamily="34" charset="0"/>
              </a:rPr>
              <a:t>Jacobi</a:t>
            </a:r>
            <a:r>
              <a:rPr lang="zh-CN" altLang="en-US">
                <a:solidFill>
                  <a:schemeClr val="tx1"/>
                </a:solidFill>
                <a:latin typeface="Arial" panose="020B0604020202020204" pitchFamily="34" charset="0"/>
              </a:rPr>
              <a:t>法和</a:t>
            </a:r>
            <a:r>
              <a:rPr lang="en-US" altLang="zh-CN">
                <a:solidFill>
                  <a:schemeClr val="tx1"/>
                </a:solidFill>
                <a:latin typeface="Arial" panose="020B0604020202020204" pitchFamily="34" charset="0"/>
              </a:rPr>
              <a:t>Gauss-Seidel</a:t>
            </a:r>
            <a:r>
              <a:rPr lang="zh-CN" altLang="en-US">
                <a:solidFill>
                  <a:schemeClr val="tx1"/>
                </a:solidFill>
                <a:latin typeface="Arial" panose="020B0604020202020204" pitchFamily="34" charset="0"/>
              </a:rPr>
              <a:t>法求解线性方程组</a:t>
            </a:r>
          </a:p>
        </p:txBody>
      </p:sp>
      <p:sp>
        <p:nvSpPr>
          <p:cNvPr id="48138" name="Rectangle 10"/>
          <p:cNvSpPr>
            <a:spLocks noChangeArrowheads="1"/>
          </p:cNvSpPr>
          <p:nvPr/>
        </p:nvSpPr>
        <p:spPr bwMode="auto">
          <a:xfrm>
            <a:off x="5364163" y="2852738"/>
            <a:ext cx="3635375" cy="3600450"/>
          </a:xfrm>
          <a:prstGeom prst="rect">
            <a:avLst/>
          </a:prstGeom>
          <a:noFill/>
          <a:ln w="1905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sp>
        <p:nvSpPr>
          <p:cNvPr id="48139" name="AutoShape 11"/>
          <p:cNvSpPr>
            <a:spLocks noChangeArrowheads="1"/>
          </p:cNvSpPr>
          <p:nvPr/>
        </p:nvSpPr>
        <p:spPr bwMode="auto">
          <a:xfrm>
            <a:off x="7091363" y="3860800"/>
            <a:ext cx="288925" cy="504825"/>
          </a:xfrm>
          <a:prstGeom prst="downArrow">
            <a:avLst>
              <a:gd name="adj1" fmla="val 50000"/>
              <a:gd name="adj2" fmla="val 43681"/>
            </a:avLst>
          </a:prstGeom>
          <a:gradFill rotWithShape="1">
            <a:gsLst>
              <a:gs pos="0">
                <a:srgbClr val="FF6600"/>
              </a:gs>
              <a:gs pos="50000">
                <a:srgbClr val="CC3300"/>
              </a:gs>
              <a:gs pos="100000">
                <a:srgbClr val="FF66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sp>
        <p:nvSpPr>
          <p:cNvPr id="48140" name="AutoShape 12"/>
          <p:cNvSpPr>
            <a:spLocks noChangeArrowheads="1"/>
          </p:cNvSpPr>
          <p:nvPr/>
        </p:nvSpPr>
        <p:spPr bwMode="auto">
          <a:xfrm>
            <a:off x="7091363" y="4797425"/>
            <a:ext cx="288925" cy="504825"/>
          </a:xfrm>
          <a:prstGeom prst="downArrow">
            <a:avLst>
              <a:gd name="adj1" fmla="val 50000"/>
              <a:gd name="adj2" fmla="val 43681"/>
            </a:avLst>
          </a:prstGeom>
          <a:gradFill rotWithShape="1">
            <a:gsLst>
              <a:gs pos="0">
                <a:srgbClr val="FF6600"/>
              </a:gs>
              <a:gs pos="50000">
                <a:srgbClr val="CC3300"/>
              </a:gs>
              <a:gs pos="100000">
                <a:srgbClr val="FF66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sp>
        <p:nvSpPr>
          <p:cNvPr id="48141" name="AutoShape 13"/>
          <p:cNvSpPr>
            <a:spLocks noChangeArrowheads="1"/>
          </p:cNvSpPr>
          <p:nvPr/>
        </p:nvSpPr>
        <p:spPr bwMode="auto">
          <a:xfrm>
            <a:off x="7091363" y="5805488"/>
            <a:ext cx="288925" cy="504825"/>
          </a:xfrm>
          <a:prstGeom prst="downArrow">
            <a:avLst>
              <a:gd name="adj1" fmla="val 50000"/>
              <a:gd name="adj2" fmla="val 43681"/>
            </a:avLst>
          </a:prstGeom>
          <a:gradFill rotWithShape="1">
            <a:gsLst>
              <a:gs pos="0">
                <a:srgbClr val="FF6600"/>
              </a:gs>
              <a:gs pos="50000">
                <a:srgbClr val="CC3300"/>
              </a:gs>
              <a:gs pos="100000">
                <a:srgbClr val="FF66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spTree>
    <p:extLst>
      <p:ext uri="{BB962C8B-B14F-4D97-AF65-F5344CB8AC3E}">
        <p14:creationId xmlns:p14="http://schemas.microsoft.com/office/powerpoint/2010/main" val="3727816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8132"/>
                                        </p:tgtEl>
                                        <p:attrNameLst>
                                          <p:attrName>style.visibility</p:attrName>
                                        </p:attrNameLst>
                                      </p:cBhvr>
                                      <p:to>
                                        <p:strVal val="visible"/>
                                      </p:to>
                                    </p:set>
                                    <p:animEffect transition="in" filter="wipe(left)">
                                      <p:cBhvr>
                                        <p:cTn id="7" dur="500"/>
                                        <p:tgtEl>
                                          <p:spTgt spid="4813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iterate type="wd">
                                    <p:tmAbs val="300"/>
                                  </p:iterate>
                                  <p:childTnLst>
                                    <p:set>
                                      <p:cBhvr>
                                        <p:cTn id="11" dur="1" fill="hold">
                                          <p:stCondLst>
                                            <p:cond delay="299"/>
                                          </p:stCondLst>
                                        </p:cTn>
                                        <p:tgtEl>
                                          <p:spTgt spid="4813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6" presetClass="entr" presetSubtype="42" fill="hold" grpId="0" nodeType="clickEffect">
                                  <p:stCondLst>
                                    <p:cond delay="0"/>
                                  </p:stCondLst>
                                  <p:childTnLst>
                                    <p:set>
                                      <p:cBhvr>
                                        <p:cTn id="15" dur="1" fill="hold">
                                          <p:stCondLst>
                                            <p:cond delay="0"/>
                                          </p:stCondLst>
                                        </p:cTn>
                                        <p:tgtEl>
                                          <p:spTgt spid="48131"/>
                                        </p:tgtEl>
                                        <p:attrNameLst>
                                          <p:attrName>style.visibility</p:attrName>
                                        </p:attrNameLst>
                                      </p:cBhvr>
                                      <p:to>
                                        <p:strVal val="visible"/>
                                      </p:to>
                                    </p:set>
                                    <p:animEffect transition="in" filter="barn(outHorizontal)">
                                      <p:cBhvr>
                                        <p:cTn id="16" dur="500"/>
                                        <p:tgtEl>
                                          <p:spTgt spid="4813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48133"/>
                                        </p:tgtEl>
                                        <p:attrNameLst>
                                          <p:attrName>style.visibility</p:attrName>
                                        </p:attrNameLst>
                                      </p:cBhvr>
                                      <p:to>
                                        <p:strVal val="visible"/>
                                      </p:to>
                                    </p:set>
                                    <p:animEffect transition="in" filter="wipe(left)">
                                      <p:cBhvr>
                                        <p:cTn id="21" dur="500"/>
                                        <p:tgtEl>
                                          <p:spTgt spid="4813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8138"/>
                                        </p:tgtEl>
                                        <p:attrNameLst>
                                          <p:attrName>style.visibility</p:attrName>
                                        </p:attrNameLst>
                                      </p:cBhvr>
                                      <p:to>
                                        <p:strVal val="visible"/>
                                      </p:to>
                                    </p:set>
                                    <p:animEffect transition="in" filter="wipe(up)">
                                      <p:cBhvr>
                                        <p:cTn id="26" dur="1000"/>
                                        <p:tgtEl>
                                          <p:spTgt spid="4813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iterate type="wd">
                                    <p:tmAbs val="300"/>
                                  </p:iterate>
                                  <p:childTnLst>
                                    <p:set>
                                      <p:cBhvr>
                                        <p:cTn id="30" dur="1" fill="hold">
                                          <p:stCondLst>
                                            <p:cond delay="299"/>
                                          </p:stCondLst>
                                        </p:cTn>
                                        <p:tgtEl>
                                          <p:spTgt spid="48134"/>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48139"/>
                                        </p:tgtEl>
                                        <p:attrNameLst>
                                          <p:attrName>style.visibility</p:attrName>
                                        </p:attrNameLst>
                                      </p:cBhvr>
                                      <p:to>
                                        <p:strVal val="visible"/>
                                      </p:to>
                                    </p:set>
                                    <p:animEffect transition="in" filter="wipe(up)">
                                      <p:cBhvr>
                                        <p:cTn id="35" dur="1000"/>
                                        <p:tgtEl>
                                          <p:spTgt spid="481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8" fill="hold" nodeType="clickEffect">
                                  <p:stCondLst>
                                    <p:cond delay="0"/>
                                  </p:stCondLst>
                                  <p:childTnLst>
                                    <p:set>
                                      <p:cBhvr>
                                        <p:cTn id="39" dur="1" fill="hold">
                                          <p:stCondLst>
                                            <p:cond delay="0"/>
                                          </p:stCondLst>
                                        </p:cTn>
                                        <p:tgtEl>
                                          <p:spTgt spid="48135"/>
                                        </p:tgtEl>
                                        <p:attrNameLst>
                                          <p:attrName>style.visibility</p:attrName>
                                        </p:attrNameLst>
                                      </p:cBhvr>
                                      <p:to>
                                        <p:strVal val="visible"/>
                                      </p:to>
                                    </p:set>
                                    <p:animEffect transition="in" filter="wipe(left)">
                                      <p:cBhvr>
                                        <p:cTn id="40" dur="500"/>
                                        <p:tgtEl>
                                          <p:spTgt spid="48135"/>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grpId="0" nodeType="clickEffect">
                                  <p:stCondLst>
                                    <p:cond delay="0"/>
                                  </p:stCondLst>
                                  <p:childTnLst>
                                    <p:set>
                                      <p:cBhvr>
                                        <p:cTn id="44" dur="1" fill="hold">
                                          <p:stCondLst>
                                            <p:cond delay="0"/>
                                          </p:stCondLst>
                                        </p:cTn>
                                        <p:tgtEl>
                                          <p:spTgt spid="48140"/>
                                        </p:tgtEl>
                                        <p:attrNameLst>
                                          <p:attrName>style.visibility</p:attrName>
                                        </p:attrNameLst>
                                      </p:cBhvr>
                                      <p:to>
                                        <p:strVal val="visible"/>
                                      </p:to>
                                    </p:set>
                                    <p:animEffect transition="in" filter="wipe(up)">
                                      <p:cBhvr>
                                        <p:cTn id="45" dur="1000"/>
                                        <p:tgtEl>
                                          <p:spTgt spid="48140"/>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2" presetClass="entr" presetSubtype="8" fill="hold" nodeType="clickEffect">
                                  <p:stCondLst>
                                    <p:cond delay="0"/>
                                  </p:stCondLst>
                                  <p:childTnLst>
                                    <p:set>
                                      <p:cBhvr>
                                        <p:cTn id="49" dur="1" fill="hold">
                                          <p:stCondLst>
                                            <p:cond delay="0"/>
                                          </p:stCondLst>
                                        </p:cTn>
                                        <p:tgtEl>
                                          <p:spTgt spid="48136"/>
                                        </p:tgtEl>
                                        <p:attrNameLst>
                                          <p:attrName>style.visibility</p:attrName>
                                        </p:attrNameLst>
                                      </p:cBhvr>
                                      <p:to>
                                        <p:strVal val="visible"/>
                                      </p:to>
                                    </p:set>
                                    <p:animEffect transition="in" filter="wipe(left)">
                                      <p:cBhvr>
                                        <p:cTn id="50" dur="500"/>
                                        <p:tgtEl>
                                          <p:spTgt spid="48136"/>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2" presetClass="entr" presetSubtype="1" fill="hold" grpId="0" nodeType="clickEffect">
                                  <p:stCondLst>
                                    <p:cond delay="0"/>
                                  </p:stCondLst>
                                  <p:childTnLst>
                                    <p:set>
                                      <p:cBhvr>
                                        <p:cTn id="54" dur="1" fill="hold">
                                          <p:stCondLst>
                                            <p:cond delay="0"/>
                                          </p:stCondLst>
                                        </p:cTn>
                                        <p:tgtEl>
                                          <p:spTgt spid="48141"/>
                                        </p:tgtEl>
                                        <p:attrNameLst>
                                          <p:attrName>style.visibility</p:attrName>
                                        </p:attrNameLst>
                                      </p:cBhvr>
                                      <p:to>
                                        <p:strVal val="visible"/>
                                      </p:to>
                                    </p:set>
                                    <p:animEffect transition="in" filter="wipe(up)">
                                      <p:cBhvr>
                                        <p:cTn id="55" dur="500"/>
                                        <p:tgtEl>
                                          <p:spTgt spid="481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utoUpdateAnimBg="0"/>
      <p:bldP spid="48131" grpId="0" autoUpdateAnimBg="0"/>
      <p:bldP spid="48134" grpId="0" autoUpdateAnimBg="0"/>
      <p:bldP spid="48138" grpId="0" animBg="1" autoUpdateAnimBg="0"/>
      <p:bldP spid="48139" grpId="0" animBg="1" autoUpdateAnimBg="0"/>
      <p:bldP spid="48140" grpId="0" animBg="1" autoUpdateAnimBg="0"/>
      <p:bldP spid="48141" grpId="0" animBg="1"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Group 2"/>
          <p:cNvGraphicFramePr>
            <a:graphicFrameLocks noGrp="1"/>
          </p:cNvGraphicFramePr>
          <p:nvPr>
            <p:ph idx="4294967295"/>
            <p:extLst>
              <p:ext uri="{D42A27DB-BD31-4B8C-83A1-F6EECF244321}">
                <p14:modId xmlns:p14="http://schemas.microsoft.com/office/powerpoint/2010/main" val="3578761000"/>
              </p:ext>
            </p:extLst>
          </p:nvPr>
        </p:nvGraphicFramePr>
        <p:xfrm>
          <a:off x="468313" y="981075"/>
          <a:ext cx="8229600" cy="4537075"/>
        </p:xfrm>
        <a:graphic>
          <a:graphicData uri="http://schemas.openxmlformats.org/drawingml/2006/table">
            <a:tbl>
              <a:tblPr/>
              <a:tblGrid>
                <a:gridCol w="930275"/>
                <a:gridCol w="1789112"/>
                <a:gridCol w="1876425"/>
                <a:gridCol w="1916113"/>
                <a:gridCol w="1717675"/>
              </a:tblGrid>
              <a:tr h="806450">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k</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x</a:t>
                      </a:r>
                      <a:r>
                        <a:rPr kumimoji="0" lang="en-US" altLang="zh-CN" sz="2400" b="1" i="0" u="none" strike="noStrike" cap="none" normalizeH="0" baseline="-25000" smtClean="0">
                          <a:ln>
                            <a:noFill/>
                          </a:ln>
                          <a:solidFill>
                            <a:schemeClr val="tx1"/>
                          </a:solidFill>
                          <a:effectLst/>
                          <a:latin typeface="Arial" panose="020B0604020202020204" pitchFamily="34" charset="0"/>
                          <a:ea typeface="楷体_GB2312" charset="-122"/>
                        </a:rPr>
                        <a:t>1</a:t>
                      </a:r>
                      <a:r>
                        <a:rPr kumimoji="0" lang="en-US" altLang="zh-CN" sz="2400" b="1" i="0" u="none" strike="noStrike" cap="none" normalizeH="0" baseline="30000" smtClean="0">
                          <a:ln>
                            <a:noFill/>
                          </a:ln>
                          <a:solidFill>
                            <a:schemeClr val="tx1"/>
                          </a:solidFill>
                          <a:effectLst/>
                          <a:latin typeface="Arial" panose="020B0604020202020204" pitchFamily="34" charset="0"/>
                          <a:ea typeface="楷体_GB2312" charset="-122"/>
                        </a:rPr>
                        <a:t>(k)</a:t>
                      </a:r>
                      <a:endParaRPr kumimoji="0" lang="en-US" altLang="zh-CN" sz="2400" b="0" i="0" u="none" strike="noStrike" cap="none" normalizeH="0" baseline="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x</a:t>
                      </a:r>
                      <a:r>
                        <a:rPr kumimoji="0" lang="en-US" altLang="zh-CN" sz="2400" b="1" i="0" u="none" strike="noStrike" cap="none" normalizeH="0" baseline="-25000" smtClean="0">
                          <a:ln>
                            <a:noFill/>
                          </a:ln>
                          <a:solidFill>
                            <a:schemeClr val="tx1"/>
                          </a:solidFill>
                          <a:effectLst/>
                          <a:latin typeface="Arial" panose="020B0604020202020204" pitchFamily="34" charset="0"/>
                          <a:ea typeface="楷体_GB2312" charset="-122"/>
                        </a:rPr>
                        <a:t>2</a:t>
                      </a:r>
                      <a:r>
                        <a:rPr kumimoji="0" lang="en-US" altLang="zh-CN" sz="2400" b="1" i="0" u="none" strike="noStrike" cap="none" normalizeH="0" baseline="30000" smtClean="0">
                          <a:ln>
                            <a:noFill/>
                          </a:ln>
                          <a:solidFill>
                            <a:schemeClr val="tx1"/>
                          </a:solidFill>
                          <a:effectLst/>
                          <a:latin typeface="Arial" panose="020B0604020202020204" pitchFamily="34" charset="0"/>
                          <a:ea typeface="楷体_GB2312" charset="-122"/>
                        </a:rPr>
                        <a:t>(k)</a:t>
                      </a:r>
                      <a:endParaRPr kumimoji="0" lang="en-US" altLang="zh-CN" sz="2400" b="0" i="0" u="none" strike="noStrike" cap="none" normalizeH="0" baseline="3000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x</a:t>
                      </a:r>
                      <a:r>
                        <a:rPr kumimoji="0" lang="en-US" altLang="zh-CN" sz="2400" b="1" i="0" u="none" strike="noStrike" cap="none" normalizeH="0" baseline="-25000" smtClean="0">
                          <a:ln>
                            <a:noFill/>
                          </a:ln>
                          <a:solidFill>
                            <a:schemeClr val="tx1"/>
                          </a:solidFill>
                          <a:effectLst/>
                          <a:latin typeface="Arial" panose="020B0604020202020204" pitchFamily="34" charset="0"/>
                          <a:ea typeface="楷体_GB2312" charset="-122"/>
                        </a:rPr>
                        <a:t>3</a:t>
                      </a:r>
                      <a:r>
                        <a:rPr kumimoji="0" lang="en-US" altLang="zh-CN" sz="2400" b="1" i="0" u="none" strike="noStrike" cap="none" normalizeH="0" baseline="30000" smtClean="0">
                          <a:ln>
                            <a:noFill/>
                          </a:ln>
                          <a:solidFill>
                            <a:schemeClr val="tx1"/>
                          </a:solidFill>
                          <a:effectLst/>
                          <a:latin typeface="Arial" panose="020B0604020202020204" pitchFamily="34" charset="0"/>
                          <a:ea typeface="楷体_GB2312" charset="-122"/>
                        </a:rPr>
                        <a:t>(k)</a:t>
                      </a:r>
                      <a:endParaRPr kumimoji="0" lang="en-US" altLang="zh-CN" sz="2400" b="0" i="0" u="none" strike="noStrike" cap="none" normalizeH="0" baseline="3000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rPr>
                        <a:t>‖</a:t>
                      </a:r>
                      <a:r>
                        <a:rPr kumimoji="0" lang="en-US" altLang="zh-CN" sz="2000" b="1" i="0" u="none" strike="noStrike" cap="none" normalizeH="0" baseline="0" smtClean="0">
                          <a:ln>
                            <a:noFill/>
                          </a:ln>
                          <a:solidFill>
                            <a:schemeClr val="tx1"/>
                          </a:solidFill>
                          <a:effectLst/>
                          <a:latin typeface="Arial" panose="020B0604020202020204" pitchFamily="34" charset="0"/>
                          <a:ea typeface="楷体_GB2312" charset="-122"/>
                        </a:rPr>
                        <a:t>x</a:t>
                      </a:r>
                      <a:r>
                        <a:rPr kumimoji="0" lang="en-US" altLang="zh-CN" sz="2000" b="1" i="0" u="none" strike="noStrike" cap="none" normalizeH="0" baseline="30000" smtClean="0">
                          <a:ln>
                            <a:noFill/>
                          </a:ln>
                          <a:solidFill>
                            <a:schemeClr val="tx1"/>
                          </a:solidFill>
                          <a:effectLst/>
                          <a:latin typeface="Arial" panose="020B0604020202020204" pitchFamily="34" charset="0"/>
                          <a:ea typeface="楷体_GB2312" charset="-122"/>
                        </a:rPr>
                        <a:t>(k)</a:t>
                      </a: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rPr>
                        <a:t>-x</a:t>
                      </a:r>
                      <a:r>
                        <a:rPr kumimoji="0" lang="en-US" altLang="zh-CN" sz="2000" b="1" i="0" u="none" strike="noStrike" cap="none" normalizeH="0" baseline="30000" smtClean="0">
                          <a:ln>
                            <a:noFill/>
                          </a:ln>
                          <a:solidFill>
                            <a:schemeClr val="tx1"/>
                          </a:solidFill>
                          <a:effectLst/>
                          <a:latin typeface="Arial" panose="020B0604020202020204" pitchFamily="34" charset="0"/>
                          <a:ea typeface="华文中宋" panose="02010600040101010101" pitchFamily="2" charset="-122"/>
                        </a:rPr>
                        <a:t>*</a:t>
                      </a: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rPr>
                        <a:t>‖</a:t>
                      </a:r>
                      <a:r>
                        <a:rPr kumimoji="0" lang="en-US" altLang="zh-CN" sz="2000" b="1" i="0" u="none" strike="noStrike" cap="none" normalizeH="0" baseline="-25000" smtClean="0">
                          <a:ln>
                            <a:noFill/>
                          </a:ln>
                          <a:solidFill>
                            <a:schemeClr val="tx1"/>
                          </a:solidFill>
                          <a:effectLst/>
                          <a:latin typeface="Arial" panose="020B0604020202020204" pitchFamily="34" charset="0"/>
                          <a:ea typeface="华文中宋" panose="02010600040101010101" pitchFamily="2" charset="-122"/>
                          <a:sym typeface="Symbol" panose="05050102010706020507" pitchFamily="18" charset="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3730625">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6</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7</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1.11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0.929</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0.9906</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1.01159</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1.000251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0.9982364</a:t>
                      </a:r>
                      <a:endParaRPr kumimoji="0" lang="en-US" altLang="zh-CN" sz="2400" b="0" i="0" u="none" strike="noStrike" cap="none" normalizeH="0" baseline="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1.20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1.055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0.9645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0.9953</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1.005795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1.0001255</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1.11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0.929</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0.9906</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1.01159</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1.000251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0.9982364</a:t>
                      </a:r>
                      <a:endParaRPr kumimoji="0" lang="en-US" altLang="zh-CN" sz="2400" b="0" i="0" u="none" strike="noStrike" cap="none" normalizeH="0" baseline="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0.071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0.0355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0.01159</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0.005795</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0.0017636</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
        <p:nvSpPr>
          <p:cNvPr id="49174" name="Text Box 22"/>
          <p:cNvSpPr txBox="1">
            <a:spLocks noChangeArrowheads="1"/>
          </p:cNvSpPr>
          <p:nvPr/>
        </p:nvSpPr>
        <p:spPr bwMode="auto">
          <a:xfrm>
            <a:off x="0" y="5516563"/>
            <a:ext cx="9144000" cy="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130000"/>
              </a:lnSpc>
              <a:spcBef>
                <a:spcPct val="50000"/>
              </a:spcBef>
            </a:pPr>
            <a:r>
              <a:rPr lang="zh-CN" altLang="en-US" dirty="0">
                <a:solidFill>
                  <a:schemeClr val="tx1"/>
                </a:solidFill>
                <a:latin typeface="楷体_GB2312" charset="-122"/>
              </a:rPr>
              <a:t>可见</a:t>
            </a:r>
            <a:r>
              <a:rPr lang="en-US" altLang="zh-CN" dirty="0">
                <a:solidFill>
                  <a:schemeClr val="tx1"/>
                </a:solidFill>
                <a:latin typeface="楷体_GB2312" charset="-122"/>
              </a:rPr>
              <a:t>,</a:t>
            </a:r>
            <a:r>
              <a:rPr lang="zh-CN" altLang="en-US" dirty="0">
                <a:solidFill>
                  <a:schemeClr val="tx1"/>
                </a:solidFill>
                <a:latin typeface="楷体_GB2312" charset="-122"/>
              </a:rPr>
              <a:t>迭代序列逐次收敛于方程组的解</a:t>
            </a:r>
            <a:r>
              <a:rPr lang="en-US" altLang="zh-CN" dirty="0">
                <a:solidFill>
                  <a:schemeClr val="tx1"/>
                </a:solidFill>
                <a:latin typeface="楷体_GB2312" charset="-122"/>
              </a:rPr>
              <a:t>, </a:t>
            </a:r>
            <a:r>
              <a:rPr lang="zh-CN" altLang="en-US" dirty="0">
                <a:solidFill>
                  <a:schemeClr val="tx1"/>
                </a:solidFill>
                <a:latin typeface="楷体_GB2312" charset="-122"/>
              </a:rPr>
              <a:t>而且迭代</a:t>
            </a:r>
            <a:r>
              <a:rPr lang="en-US" altLang="zh-CN" dirty="0">
                <a:solidFill>
                  <a:schemeClr val="tx1"/>
                </a:solidFill>
                <a:latin typeface="楷体_GB2312" charset="-122"/>
              </a:rPr>
              <a:t>7</a:t>
            </a:r>
            <a:r>
              <a:rPr lang="zh-CN" altLang="en-US" dirty="0">
                <a:solidFill>
                  <a:schemeClr val="tx1"/>
                </a:solidFill>
                <a:latin typeface="楷体_GB2312" charset="-122"/>
              </a:rPr>
              <a:t>次得到精确到小数点后两位的近似解</a:t>
            </a:r>
            <a:r>
              <a:rPr lang="en-US" altLang="zh-CN" dirty="0">
                <a:solidFill>
                  <a:schemeClr val="tx1"/>
                </a:solidFill>
                <a:latin typeface="楷体_GB2312" charset="-122"/>
              </a:rPr>
              <a:t>.</a:t>
            </a:r>
          </a:p>
        </p:txBody>
      </p:sp>
      <p:sp>
        <p:nvSpPr>
          <p:cNvPr id="86039" name="Text Box 23"/>
          <p:cNvSpPr txBox="1">
            <a:spLocks noChangeArrowheads="1"/>
          </p:cNvSpPr>
          <p:nvPr/>
        </p:nvSpPr>
        <p:spPr bwMode="auto">
          <a:xfrm>
            <a:off x="0" y="476250"/>
            <a:ext cx="914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sz="2800">
                <a:solidFill>
                  <a:schemeClr val="tx1"/>
                </a:solidFill>
                <a:latin typeface="楷体_GB2312" charset="-122"/>
              </a:rPr>
              <a:t>计算结果列表如下</a:t>
            </a:r>
            <a:r>
              <a:rPr lang="en-US" altLang="zh-CN" sz="2800">
                <a:solidFill>
                  <a:schemeClr val="tx1"/>
                </a:solidFill>
                <a:latin typeface="楷体_GB2312" charset="-122"/>
              </a:rPr>
              <a:t>:</a:t>
            </a:r>
          </a:p>
        </p:txBody>
      </p:sp>
    </p:spTree>
    <p:extLst>
      <p:ext uri="{BB962C8B-B14F-4D97-AF65-F5344CB8AC3E}">
        <p14:creationId xmlns:p14="http://schemas.microsoft.com/office/powerpoint/2010/main" val="14491735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left)">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9174"/>
                                        </p:tgtEl>
                                        <p:attrNameLst>
                                          <p:attrName>style.visibility</p:attrName>
                                        </p:attrNameLst>
                                      </p:cBhvr>
                                      <p:to>
                                        <p:strVal val="visible"/>
                                      </p:to>
                                    </p:set>
                                    <p:animEffect transition="in" filter="wipe(up)">
                                      <p:cBhvr>
                                        <p:cTn id="12" dur="1000"/>
                                        <p:tgtEl>
                                          <p:spTgt spid="491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7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Rectangle 1026"/>
          <p:cNvSpPr txBox="1">
            <a:spLocks noChangeArrowheads="1"/>
          </p:cNvSpPr>
          <p:nvPr/>
        </p:nvSpPr>
        <p:spPr bwMode="auto">
          <a:xfrm>
            <a:off x="381000" y="228600"/>
            <a:ext cx="4495800" cy="7889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a:t>CT</a:t>
            </a:r>
            <a:r>
              <a:rPr kumimoji="0" lang="zh-CN" altLang="en-US" sz="2400"/>
              <a:t>系统参数标定的问题背景</a:t>
            </a:r>
            <a:endParaRPr kumimoji="0" lang="en-US" altLang="zh-CN" sz="2400"/>
          </a:p>
        </p:txBody>
      </p:sp>
      <p:sp>
        <p:nvSpPr>
          <p:cNvPr id="11267" name="矩形 36"/>
          <p:cNvSpPr>
            <a:spLocks noChangeArrowheads="1"/>
          </p:cNvSpPr>
          <p:nvPr/>
        </p:nvSpPr>
        <p:spPr bwMode="auto">
          <a:xfrm>
            <a:off x="990600" y="1447800"/>
            <a:ext cx="7239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2400"/>
              <a:t>CT</a:t>
            </a:r>
            <a:r>
              <a:rPr kumimoji="0" lang="zh-CN" altLang="en-US" sz="2400"/>
              <a:t>系统实现的过程中往往存在系统误差，而这些误差对于重建的准确性往往是致关重要的，实际中就需要对安装好的系统进行参数标定。</a:t>
            </a:r>
            <a:endParaRPr kumimoji="0" lang="en-US" altLang="zh-CN" sz="2400"/>
          </a:p>
          <a:p>
            <a:pPr>
              <a:spcBef>
                <a:spcPct val="50000"/>
              </a:spcBef>
              <a:buClrTx/>
              <a:buSzTx/>
              <a:buFontTx/>
              <a:buNone/>
            </a:pPr>
            <a:endParaRPr kumimoji="0" lang="en-US" altLang="zh-CN" sz="2400"/>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F2BA911-16F0-42E8-B168-963862F83CCA}" type="slidenum">
              <a:rPr lang="zh-CN" altLang="en-US" smtClean="0"/>
              <a:pPr>
                <a:defRPr/>
              </a:pPr>
              <a:t>5</a:t>
            </a:fld>
            <a:endParaRPr lang="en-US" altLang="zh-CN" smtClean="0"/>
          </a:p>
        </p:txBody>
      </p:sp>
      <p:sp>
        <p:nvSpPr>
          <p:cNvPr id="11269" name="TextBox 2"/>
          <p:cNvSpPr txBox="1">
            <a:spLocks noChangeArrowheads="1"/>
          </p:cNvSpPr>
          <p:nvPr/>
        </p:nvSpPr>
        <p:spPr bwMode="auto">
          <a:xfrm>
            <a:off x="1570038" y="3509963"/>
            <a:ext cx="55403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a:t>待测物体</a:t>
            </a:r>
          </a:p>
        </p:txBody>
      </p:sp>
      <p:sp>
        <p:nvSpPr>
          <p:cNvPr id="11270" name="右箭头 3"/>
          <p:cNvSpPr>
            <a:spLocks noChangeArrowheads="1"/>
          </p:cNvSpPr>
          <p:nvPr/>
        </p:nvSpPr>
        <p:spPr bwMode="auto">
          <a:xfrm>
            <a:off x="2819400" y="3619500"/>
            <a:ext cx="2514600" cy="304800"/>
          </a:xfrm>
          <a:prstGeom prst="rightArrow">
            <a:avLst>
              <a:gd name="adj1" fmla="val 50000"/>
              <a:gd name="adj2" fmla="val 4999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kumimoji="0" lang="zh-CN" altLang="en-US" sz="1800"/>
          </a:p>
        </p:txBody>
      </p:sp>
      <p:sp>
        <p:nvSpPr>
          <p:cNvPr id="11271" name="TextBox 6"/>
          <p:cNvSpPr txBox="1">
            <a:spLocks noChangeArrowheads="1"/>
          </p:cNvSpPr>
          <p:nvPr/>
        </p:nvSpPr>
        <p:spPr bwMode="auto">
          <a:xfrm>
            <a:off x="5867400" y="3278188"/>
            <a:ext cx="5540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a:t>接收数据</a:t>
            </a:r>
          </a:p>
        </p:txBody>
      </p:sp>
      <p:sp>
        <p:nvSpPr>
          <p:cNvPr id="11272" name="TextBox 4"/>
          <p:cNvSpPr txBox="1">
            <a:spLocks noChangeArrowheads="1"/>
          </p:cNvSpPr>
          <p:nvPr/>
        </p:nvSpPr>
        <p:spPr bwMode="auto">
          <a:xfrm>
            <a:off x="3048000" y="3048000"/>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a:t>系统参数</a:t>
            </a:r>
          </a:p>
        </p:txBody>
      </p:sp>
      <p:sp>
        <p:nvSpPr>
          <p:cNvPr id="11273" name="右箭头 5"/>
          <p:cNvSpPr>
            <a:spLocks noChangeArrowheads="1"/>
          </p:cNvSpPr>
          <p:nvPr/>
        </p:nvSpPr>
        <p:spPr bwMode="auto">
          <a:xfrm rot="10800000">
            <a:off x="2819400" y="4343400"/>
            <a:ext cx="2514600" cy="304800"/>
          </a:xfrm>
          <a:prstGeom prst="rightArrow">
            <a:avLst>
              <a:gd name="adj1" fmla="val 50000"/>
              <a:gd name="adj2" fmla="val 49997"/>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endParaRPr kumimoji="0" lang="zh-CN" altLang="en-US" sz="1800"/>
          </a:p>
        </p:txBody>
      </p:sp>
      <p:sp>
        <p:nvSpPr>
          <p:cNvPr id="11274" name="TextBox 9"/>
          <p:cNvSpPr txBox="1">
            <a:spLocks noChangeArrowheads="1"/>
          </p:cNvSpPr>
          <p:nvPr/>
        </p:nvSpPr>
        <p:spPr bwMode="auto">
          <a:xfrm>
            <a:off x="3251200" y="4800600"/>
            <a:ext cx="2057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2400"/>
              <a:t>CT</a:t>
            </a:r>
            <a:r>
              <a:rPr kumimoji="0" lang="zh-CN" altLang="en-US" sz="2400"/>
              <a:t>成像</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Text Box 2"/>
          <p:cNvSpPr txBox="1">
            <a:spLocks noChangeArrowheads="1"/>
          </p:cNvSpPr>
          <p:nvPr/>
        </p:nvSpPr>
        <p:spPr bwMode="auto">
          <a:xfrm>
            <a:off x="0" y="333375"/>
            <a:ext cx="5076825" cy="504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130000"/>
              </a:lnSpc>
              <a:spcBef>
                <a:spcPct val="50000"/>
              </a:spcBef>
            </a:pPr>
            <a:r>
              <a:rPr lang="en-US" altLang="zh-CN" dirty="0">
                <a:solidFill>
                  <a:schemeClr val="tx1"/>
                </a:solidFill>
                <a:latin typeface="楷体_GB2312" charset="-122"/>
              </a:rPr>
              <a:t>Gauss-Seidel</a:t>
            </a:r>
            <a:r>
              <a:rPr lang="zh-CN" altLang="en-US" dirty="0">
                <a:solidFill>
                  <a:schemeClr val="tx1"/>
                </a:solidFill>
                <a:latin typeface="楷体_GB2312" charset="-122"/>
              </a:rPr>
              <a:t>迭代法的计算公式为</a:t>
            </a:r>
            <a:r>
              <a:rPr lang="en-US" altLang="zh-CN" dirty="0">
                <a:solidFill>
                  <a:schemeClr val="tx1"/>
                </a:solidFill>
                <a:latin typeface="楷体_GB2312" charset="-122"/>
              </a:rPr>
              <a:t>:</a:t>
            </a:r>
          </a:p>
        </p:txBody>
      </p:sp>
      <p:sp>
        <p:nvSpPr>
          <p:cNvPr id="50179" name="Text Box 3"/>
          <p:cNvSpPr txBox="1">
            <a:spLocks noChangeArrowheads="1"/>
          </p:cNvSpPr>
          <p:nvPr/>
        </p:nvSpPr>
        <p:spPr bwMode="auto">
          <a:xfrm>
            <a:off x="0" y="2492375"/>
            <a:ext cx="6697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楷体_GB2312" charset="-122"/>
              </a:rPr>
              <a:t>同样取初始向量</a:t>
            </a:r>
            <a:r>
              <a:rPr lang="en-US" altLang="zh-CN" dirty="0">
                <a:solidFill>
                  <a:schemeClr val="tx1"/>
                </a:solidFill>
                <a:latin typeface="楷体_GB2312" charset="-122"/>
              </a:rPr>
              <a:t>x</a:t>
            </a:r>
            <a:r>
              <a:rPr lang="en-US" altLang="zh-CN" baseline="30000" dirty="0">
                <a:solidFill>
                  <a:schemeClr val="tx1"/>
                </a:solidFill>
                <a:latin typeface="楷体_GB2312" charset="-122"/>
              </a:rPr>
              <a:t>(0)</a:t>
            </a:r>
            <a:r>
              <a:rPr lang="en-US" altLang="zh-CN" dirty="0">
                <a:solidFill>
                  <a:schemeClr val="tx1"/>
                </a:solidFill>
                <a:latin typeface="楷体_GB2312" charset="-122"/>
              </a:rPr>
              <a:t>=(0,0,0)</a:t>
            </a:r>
            <a:r>
              <a:rPr lang="en-US" altLang="zh-CN" baseline="30000" dirty="0">
                <a:solidFill>
                  <a:schemeClr val="tx1"/>
                </a:solidFill>
                <a:latin typeface="楷体_GB2312" charset="-122"/>
              </a:rPr>
              <a:t>T</a:t>
            </a:r>
            <a:r>
              <a:rPr lang="en-US" altLang="zh-CN" dirty="0">
                <a:solidFill>
                  <a:schemeClr val="tx1"/>
                </a:solidFill>
                <a:latin typeface="楷体_GB2312" charset="-122"/>
              </a:rPr>
              <a:t>, </a:t>
            </a:r>
            <a:r>
              <a:rPr lang="zh-CN" altLang="en-US" dirty="0">
                <a:solidFill>
                  <a:schemeClr val="tx1"/>
                </a:solidFill>
                <a:latin typeface="楷体_GB2312" charset="-122"/>
              </a:rPr>
              <a:t>计算结果为</a:t>
            </a:r>
          </a:p>
        </p:txBody>
      </p:sp>
      <p:sp>
        <p:nvSpPr>
          <p:cNvPr id="50180" name="Text Box 4"/>
          <p:cNvSpPr txBox="1">
            <a:spLocks noChangeArrowheads="1"/>
          </p:cNvSpPr>
          <p:nvPr/>
        </p:nvSpPr>
        <p:spPr bwMode="auto">
          <a:xfrm>
            <a:off x="0" y="5300663"/>
            <a:ext cx="91440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sz="2800" dirty="0">
                <a:solidFill>
                  <a:schemeClr val="tx1"/>
                </a:solidFill>
                <a:latin typeface="楷体_GB2312" charset="-122"/>
              </a:rPr>
              <a:t>    </a:t>
            </a:r>
            <a:r>
              <a:rPr lang="zh-CN" altLang="en-US" dirty="0">
                <a:solidFill>
                  <a:schemeClr val="tx1"/>
                </a:solidFill>
                <a:latin typeface="楷体_GB2312" charset="-122"/>
              </a:rPr>
              <a:t>由计算结果可见</a:t>
            </a:r>
            <a:r>
              <a:rPr lang="en-US" altLang="zh-CN" dirty="0">
                <a:solidFill>
                  <a:schemeClr val="tx1"/>
                </a:solidFill>
                <a:latin typeface="楷体_GB2312" charset="-122"/>
              </a:rPr>
              <a:t>,Gauss-Seidel</a:t>
            </a:r>
            <a:r>
              <a:rPr lang="zh-CN" altLang="en-US" dirty="0">
                <a:solidFill>
                  <a:schemeClr val="tx1"/>
                </a:solidFill>
                <a:latin typeface="楷体_GB2312" charset="-122"/>
              </a:rPr>
              <a:t>迭代法收敛较快</a:t>
            </a:r>
            <a:r>
              <a:rPr lang="en-US" altLang="zh-CN" dirty="0">
                <a:solidFill>
                  <a:schemeClr val="tx1"/>
                </a:solidFill>
                <a:latin typeface="楷体_GB2312" charset="-122"/>
              </a:rPr>
              <a:t>.</a:t>
            </a:r>
            <a:r>
              <a:rPr lang="zh-CN" altLang="en-US" dirty="0">
                <a:solidFill>
                  <a:schemeClr val="tx1"/>
                </a:solidFill>
                <a:latin typeface="楷体_GB2312" charset="-122"/>
              </a:rPr>
              <a:t>取精确到小数点后两位的近似解</a:t>
            </a:r>
            <a:r>
              <a:rPr lang="en-US" altLang="zh-CN" dirty="0">
                <a:solidFill>
                  <a:schemeClr val="tx1"/>
                </a:solidFill>
                <a:latin typeface="楷体_GB2312" charset="-122"/>
              </a:rPr>
              <a:t>,Gauss-Seidel</a:t>
            </a:r>
            <a:r>
              <a:rPr lang="zh-CN" altLang="en-US" dirty="0">
                <a:solidFill>
                  <a:schemeClr val="tx1"/>
                </a:solidFill>
                <a:latin typeface="楷体_GB2312" charset="-122"/>
              </a:rPr>
              <a:t>迭代法只需迭代</a:t>
            </a:r>
            <a:r>
              <a:rPr lang="en-US" altLang="zh-CN" dirty="0">
                <a:solidFill>
                  <a:schemeClr val="tx1"/>
                </a:solidFill>
                <a:latin typeface="楷体_GB2312" charset="-122"/>
              </a:rPr>
              <a:t>3</a:t>
            </a:r>
            <a:r>
              <a:rPr lang="zh-CN" altLang="en-US" dirty="0">
                <a:solidFill>
                  <a:schemeClr val="tx1"/>
                </a:solidFill>
                <a:latin typeface="楷体_GB2312" charset="-122"/>
              </a:rPr>
              <a:t>次</a:t>
            </a:r>
            <a:r>
              <a:rPr lang="en-US" altLang="zh-CN" dirty="0">
                <a:solidFill>
                  <a:schemeClr val="tx1"/>
                </a:solidFill>
                <a:latin typeface="楷体_GB2312" charset="-122"/>
              </a:rPr>
              <a:t>,</a:t>
            </a:r>
            <a:r>
              <a:rPr lang="zh-CN" altLang="en-US" dirty="0">
                <a:solidFill>
                  <a:schemeClr val="tx1"/>
                </a:solidFill>
                <a:latin typeface="楷体_GB2312" charset="-122"/>
              </a:rPr>
              <a:t>而</a:t>
            </a:r>
            <a:r>
              <a:rPr lang="en-US" altLang="zh-CN" dirty="0">
                <a:solidFill>
                  <a:schemeClr val="tx1"/>
                </a:solidFill>
                <a:latin typeface="楷体_GB2312" charset="-122"/>
              </a:rPr>
              <a:t>Jacobi</a:t>
            </a:r>
            <a:r>
              <a:rPr lang="zh-CN" altLang="en-US" dirty="0">
                <a:solidFill>
                  <a:schemeClr val="tx1"/>
                </a:solidFill>
                <a:latin typeface="楷体_GB2312" charset="-122"/>
              </a:rPr>
              <a:t>迭代法需要迭代</a:t>
            </a:r>
            <a:r>
              <a:rPr lang="en-US" altLang="zh-CN" dirty="0">
                <a:solidFill>
                  <a:schemeClr val="tx1"/>
                </a:solidFill>
                <a:latin typeface="楷体_GB2312" charset="-122"/>
              </a:rPr>
              <a:t>7</a:t>
            </a:r>
            <a:r>
              <a:rPr lang="zh-CN" altLang="en-US" dirty="0">
                <a:solidFill>
                  <a:schemeClr val="tx1"/>
                </a:solidFill>
                <a:latin typeface="楷体_GB2312" charset="-122"/>
              </a:rPr>
              <a:t>次</a:t>
            </a:r>
            <a:r>
              <a:rPr lang="en-US" altLang="zh-CN" dirty="0">
                <a:solidFill>
                  <a:schemeClr val="tx1"/>
                </a:solidFill>
                <a:latin typeface="楷体_GB2312" charset="-122"/>
              </a:rPr>
              <a:t>.</a:t>
            </a:r>
          </a:p>
        </p:txBody>
      </p:sp>
      <p:graphicFrame>
        <p:nvGraphicFramePr>
          <p:cNvPr id="50181" name="Object 5"/>
          <p:cNvGraphicFramePr>
            <a:graphicFrameLocks noChangeAspect="1"/>
          </p:cNvGraphicFramePr>
          <p:nvPr/>
        </p:nvGraphicFramePr>
        <p:xfrm>
          <a:off x="2555875" y="874713"/>
          <a:ext cx="4176713" cy="1716087"/>
        </p:xfrm>
        <a:graphic>
          <a:graphicData uri="http://schemas.openxmlformats.org/presentationml/2006/ole">
            <mc:AlternateContent xmlns:mc="http://schemas.openxmlformats.org/markup-compatibility/2006">
              <mc:Choice xmlns:v="urn:schemas-microsoft-com:vml" Requires="v">
                <p:oleObj spid="_x0000_s41989" r:id="rId3" imgW="1918017" imgH="787717" progId="">
                  <p:embed/>
                </p:oleObj>
              </mc:Choice>
              <mc:Fallback>
                <p:oleObj r:id="rId3" imgW="1918017" imgH="78771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874713"/>
                        <a:ext cx="4176713" cy="1716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2" name="Group 6"/>
          <p:cNvGraphicFramePr>
            <a:graphicFrameLocks noGrp="1"/>
          </p:cNvGraphicFramePr>
          <p:nvPr>
            <p:extLst>
              <p:ext uri="{D42A27DB-BD31-4B8C-83A1-F6EECF244321}">
                <p14:modId xmlns:p14="http://schemas.microsoft.com/office/powerpoint/2010/main" val="1407371330"/>
              </p:ext>
            </p:extLst>
          </p:nvPr>
        </p:nvGraphicFramePr>
        <p:xfrm>
          <a:off x="539750" y="3068638"/>
          <a:ext cx="8280400" cy="2292350"/>
        </p:xfrm>
        <a:graphic>
          <a:graphicData uri="http://schemas.openxmlformats.org/drawingml/2006/table">
            <a:tbl>
              <a:tblPr/>
              <a:tblGrid>
                <a:gridCol w="1008063"/>
                <a:gridCol w="1728787"/>
                <a:gridCol w="1887538"/>
                <a:gridCol w="1927225"/>
                <a:gridCol w="1728787"/>
              </a:tblGrid>
              <a:tr h="517525">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k</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x</a:t>
                      </a:r>
                      <a:r>
                        <a:rPr kumimoji="0" lang="en-US" altLang="zh-CN" sz="2400" b="1" i="0" u="none" strike="noStrike" cap="none" normalizeH="0" baseline="-25000" smtClean="0">
                          <a:ln>
                            <a:noFill/>
                          </a:ln>
                          <a:solidFill>
                            <a:schemeClr val="tx1"/>
                          </a:solidFill>
                          <a:effectLst/>
                          <a:latin typeface="Arial" panose="020B0604020202020204" pitchFamily="34" charset="0"/>
                          <a:ea typeface="楷体_GB2312" charset="-122"/>
                        </a:rPr>
                        <a:t>1</a:t>
                      </a:r>
                      <a:r>
                        <a:rPr kumimoji="0" lang="en-US" altLang="zh-CN" sz="2400" b="1" i="0" u="none" strike="noStrike" cap="none" normalizeH="0" baseline="30000" smtClean="0">
                          <a:ln>
                            <a:noFill/>
                          </a:ln>
                          <a:solidFill>
                            <a:schemeClr val="tx1"/>
                          </a:solidFill>
                          <a:effectLst/>
                          <a:latin typeface="Arial" panose="020B0604020202020204" pitchFamily="34" charset="0"/>
                          <a:ea typeface="楷体_GB2312" charset="-122"/>
                        </a:rPr>
                        <a:t>(k)</a:t>
                      </a:r>
                      <a:endParaRPr kumimoji="0" lang="en-US" altLang="zh-CN" sz="2400" b="0" i="0" u="none" strike="noStrike" cap="none" normalizeH="0" baseline="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x</a:t>
                      </a:r>
                      <a:r>
                        <a:rPr kumimoji="0" lang="en-US" altLang="zh-CN" sz="2400" b="1" i="0" u="none" strike="noStrike" cap="none" normalizeH="0" baseline="-25000" smtClean="0">
                          <a:ln>
                            <a:noFill/>
                          </a:ln>
                          <a:solidFill>
                            <a:schemeClr val="tx1"/>
                          </a:solidFill>
                          <a:effectLst/>
                          <a:latin typeface="Arial" panose="020B0604020202020204" pitchFamily="34" charset="0"/>
                          <a:ea typeface="楷体_GB2312" charset="-122"/>
                        </a:rPr>
                        <a:t>2</a:t>
                      </a:r>
                      <a:r>
                        <a:rPr kumimoji="0" lang="en-US" altLang="zh-CN" sz="2400" b="1" i="0" u="none" strike="noStrike" cap="none" normalizeH="0" baseline="30000" smtClean="0">
                          <a:ln>
                            <a:noFill/>
                          </a:ln>
                          <a:solidFill>
                            <a:schemeClr val="tx1"/>
                          </a:solidFill>
                          <a:effectLst/>
                          <a:latin typeface="Arial" panose="020B0604020202020204" pitchFamily="34" charset="0"/>
                          <a:ea typeface="楷体_GB2312" charset="-122"/>
                        </a:rPr>
                        <a:t>(k)</a:t>
                      </a:r>
                      <a:endParaRPr kumimoji="0" lang="en-US" altLang="zh-CN" sz="2400" b="0" i="0" u="none" strike="noStrike" cap="none" normalizeH="0" baseline="3000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x</a:t>
                      </a:r>
                      <a:r>
                        <a:rPr kumimoji="0" lang="en-US" altLang="zh-CN" sz="2400" b="1" i="0" u="none" strike="noStrike" cap="none" normalizeH="0" baseline="-25000" smtClean="0">
                          <a:ln>
                            <a:noFill/>
                          </a:ln>
                          <a:solidFill>
                            <a:schemeClr val="tx1"/>
                          </a:solidFill>
                          <a:effectLst/>
                          <a:latin typeface="Arial" panose="020B0604020202020204" pitchFamily="34" charset="0"/>
                          <a:ea typeface="楷体_GB2312" charset="-122"/>
                        </a:rPr>
                        <a:t>3</a:t>
                      </a:r>
                      <a:r>
                        <a:rPr kumimoji="0" lang="en-US" altLang="zh-CN" sz="2400" b="1" i="0" u="none" strike="noStrike" cap="none" normalizeH="0" baseline="30000" smtClean="0">
                          <a:ln>
                            <a:noFill/>
                          </a:ln>
                          <a:solidFill>
                            <a:schemeClr val="tx1"/>
                          </a:solidFill>
                          <a:effectLst/>
                          <a:latin typeface="Arial" panose="020B0604020202020204" pitchFamily="34" charset="0"/>
                          <a:ea typeface="楷体_GB2312" charset="-122"/>
                        </a:rPr>
                        <a:t>(k)</a:t>
                      </a:r>
                      <a:endParaRPr kumimoji="0" lang="en-US" altLang="zh-CN" sz="2400" b="0" i="0" u="none" strike="noStrike" cap="none" normalizeH="0" baseline="3000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rPr>
                        <a:t>‖</a:t>
                      </a:r>
                      <a:r>
                        <a:rPr kumimoji="0" lang="en-US" altLang="zh-CN" sz="2000" b="1" i="0" u="none" strike="noStrike" cap="none" normalizeH="0" baseline="0" smtClean="0">
                          <a:ln>
                            <a:noFill/>
                          </a:ln>
                          <a:solidFill>
                            <a:schemeClr val="tx1"/>
                          </a:solidFill>
                          <a:effectLst/>
                          <a:latin typeface="Arial" panose="020B0604020202020204" pitchFamily="34" charset="0"/>
                          <a:ea typeface="楷体_GB2312" charset="-122"/>
                        </a:rPr>
                        <a:t>x</a:t>
                      </a:r>
                      <a:r>
                        <a:rPr kumimoji="0" lang="en-US" altLang="zh-CN" sz="2000" b="1" i="0" u="none" strike="noStrike" cap="none" normalizeH="0" baseline="30000" smtClean="0">
                          <a:ln>
                            <a:noFill/>
                          </a:ln>
                          <a:solidFill>
                            <a:schemeClr val="tx1"/>
                          </a:solidFill>
                          <a:effectLst/>
                          <a:latin typeface="Arial" panose="020B0604020202020204" pitchFamily="34" charset="0"/>
                          <a:ea typeface="楷体_GB2312" charset="-122"/>
                        </a:rPr>
                        <a:t>(k)</a:t>
                      </a: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rPr>
                        <a:t>-x</a:t>
                      </a:r>
                      <a:r>
                        <a:rPr kumimoji="0" lang="en-US" altLang="zh-CN" sz="2000" b="1" i="0" u="none" strike="noStrike" cap="none" normalizeH="0" baseline="30000" smtClean="0">
                          <a:ln>
                            <a:noFill/>
                          </a:ln>
                          <a:solidFill>
                            <a:schemeClr val="tx1"/>
                          </a:solidFill>
                          <a:effectLst/>
                          <a:latin typeface="Arial" panose="020B0604020202020204" pitchFamily="34" charset="0"/>
                          <a:ea typeface="华文中宋" panose="02010600040101010101" pitchFamily="2" charset="-122"/>
                        </a:rPr>
                        <a:t>*</a:t>
                      </a:r>
                      <a:r>
                        <a:rPr kumimoji="0" lang="en-US" altLang="zh-CN" sz="2000" b="1"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rPr>
                        <a:t>‖</a:t>
                      </a:r>
                      <a:r>
                        <a:rPr kumimoji="0" lang="en-US" altLang="zh-CN" sz="2000" b="1" i="0" u="none" strike="noStrike" cap="none" normalizeH="0" baseline="-25000" smtClean="0">
                          <a:ln>
                            <a:noFill/>
                          </a:ln>
                          <a:solidFill>
                            <a:schemeClr val="tx1"/>
                          </a:solidFill>
                          <a:effectLst/>
                          <a:latin typeface="Arial" panose="020B0604020202020204" pitchFamily="34" charset="0"/>
                          <a:ea typeface="华文中宋" panose="02010600040101010101" pitchFamily="2" charset="-122"/>
                          <a:sym typeface="Symbol" panose="05050102010706020507" pitchFamily="18" charset="2"/>
                        </a:rPr>
                        <a:t></a:t>
                      </a:r>
                      <a:endParaRPr kumimoji="0" lang="en-US" altLang="zh-CN" sz="2000" b="0" i="0" u="none" strike="noStrike" cap="none" normalizeH="0" baseline="0" smtClean="0">
                        <a:ln>
                          <a:noFill/>
                        </a:ln>
                        <a:solidFill>
                          <a:schemeClr val="tx1"/>
                        </a:solidFill>
                        <a:effectLst/>
                        <a:latin typeface="Arial" panose="020B0604020202020204" pitchFamily="34" charset="0"/>
                        <a:ea typeface="华文中宋" panose="02010600040101010101" pitchFamily="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r h="1774825">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2</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3</a:t>
                      </a:r>
                      <a:endParaRPr kumimoji="0" lang="en-US" altLang="zh-CN" sz="2400" b="0" i="0" u="none" strike="noStrike" cap="none" normalizeH="0" baseline="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1.4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1.0634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0.9951044</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0.78</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1.02048</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0.99527568</a:t>
                      </a:r>
                      <a:endParaRPr kumimoji="0" lang="en-US" altLang="zh-CN" sz="2400" b="0" i="0" u="none" strike="noStrike" cap="none" normalizeH="0" baseline="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1.026</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0.987516</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_GB2312" charset="-122"/>
                        </a:rPr>
                        <a:t>1.00190686</a:t>
                      </a:r>
                      <a:endParaRPr kumimoji="0" lang="en-US" altLang="zh-CN" sz="2400" b="0" i="0" u="none" strike="noStrike" cap="none" normalizeH="0" baseline="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lvl1pPr eaLnBrk="0" hangingPunct="0">
                        <a:defRPr sz="2400">
                          <a:solidFill>
                            <a:schemeClr val="tx1"/>
                          </a:solidFill>
                          <a:latin typeface="Arial" panose="020B0604020202020204" pitchFamily="34" charset="0"/>
                          <a:ea typeface="楷体_GB2312" charset="-122"/>
                        </a:defRPr>
                      </a:lvl1pPr>
                      <a:lvl2pPr marL="742950" indent="-285750" eaLnBrk="0" hangingPunct="0">
                        <a:defRPr sz="2400">
                          <a:solidFill>
                            <a:schemeClr val="tx1"/>
                          </a:solidFill>
                          <a:latin typeface="Arial" panose="020B0604020202020204" pitchFamily="34" charset="0"/>
                          <a:ea typeface="楷体_GB2312" charset="-122"/>
                        </a:defRPr>
                      </a:lvl2pPr>
                      <a:lvl3pPr marL="1143000" indent="-228600" eaLnBrk="0" hangingPunct="0">
                        <a:defRPr sz="2000">
                          <a:solidFill>
                            <a:schemeClr val="tx1"/>
                          </a:solidFill>
                          <a:latin typeface="Arial" panose="020B0604020202020204" pitchFamily="34" charset="0"/>
                          <a:ea typeface="楷体_GB2312" charset="-122"/>
                        </a:defRPr>
                      </a:lvl3pPr>
                      <a:lvl4pPr marL="1600200" indent="-228600" eaLnBrk="0" hangingPunct="0">
                        <a:defRPr>
                          <a:solidFill>
                            <a:schemeClr val="tx1"/>
                          </a:solidFill>
                          <a:latin typeface="Arial" panose="020B0604020202020204" pitchFamily="34" charset="0"/>
                          <a:ea typeface="楷体_GB2312" charset="-122"/>
                        </a:defRPr>
                      </a:lvl4pPr>
                      <a:lvl5pPr marL="2057400" indent="-228600" eaLnBrk="0" hangingPunct="0">
                        <a:defRPr>
                          <a:solidFill>
                            <a:schemeClr val="tx1"/>
                          </a:solidFill>
                          <a:latin typeface="Arial" panose="020B0604020202020204" pitchFamily="34" charset="0"/>
                          <a:ea typeface="楷体_GB231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楷体_GB2312" charset="-122"/>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1</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0.0634</a:t>
                      </a:r>
                    </a:p>
                    <a:p>
                      <a:pPr marL="0" marR="0" lvl="0" indent="0" algn="ctr" defTabSz="914400" rtl="0" eaLnBrk="0" fontAlgn="base" latinLnBrk="0" hangingPunct="0">
                        <a:lnSpc>
                          <a:spcPct val="100000"/>
                        </a:lnSpc>
                        <a:spcBef>
                          <a:spcPct val="2000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_GB2312" charset="-122"/>
                        </a:rPr>
                        <a:t>0.0048956   </a:t>
                      </a:r>
                      <a:endParaRPr kumimoji="0" lang="en-US" altLang="zh-CN" sz="2400" b="0" i="0" u="none" strike="noStrike" cap="none" normalizeH="0" baseline="0" dirty="0" smtClean="0">
                        <a:ln>
                          <a:noFill/>
                        </a:ln>
                        <a:solidFill>
                          <a:schemeClr val="tx1"/>
                        </a:solidFill>
                        <a:effectLst/>
                        <a:latin typeface="Arial" panose="020B0604020202020204" pitchFamily="34" charset="0"/>
                        <a:ea typeface="楷体_GB2312" charset="-122"/>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968235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0181"/>
                                        </p:tgtEl>
                                        <p:attrNameLst>
                                          <p:attrName>style.visibility</p:attrName>
                                        </p:attrNameLst>
                                      </p:cBhvr>
                                      <p:to>
                                        <p:strVal val="visible"/>
                                      </p:to>
                                    </p:set>
                                    <p:animEffect transition="in" filter="wipe(left)">
                                      <p:cBhvr>
                                        <p:cTn id="7" dur="500"/>
                                        <p:tgtEl>
                                          <p:spTgt spid="501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gtEl>
                                        <p:attrNameLst>
                                          <p:attrName>style.visibility</p:attrName>
                                        </p:attrNameLst>
                                      </p:cBhvr>
                                      <p:to>
                                        <p:strVal val="visible"/>
                                      </p:to>
                                    </p:set>
                                    <p:animEffect transition="in" filter="wipe(left)">
                                      <p:cBhvr>
                                        <p:cTn id="12" dur="500"/>
                                        <p:tgtEl>
                                          <p:spTgt spid="5017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0182"/>
                                        </p:tgtEl>
                                        <p:attrNameLst>
                                          <p:attrName>style.visibility</p:attrName>
                                        </p:attrNameLst>
                                      </p:cBhvr>
                                      <p:to>
                                        <p:strVal val="visible"/>
                                      </p:to>
                                    </p:set>
                                    <p:animEffect transition="in" filter="wipe(left)">
                                      <p:cBhvr>
                                        <p:cTn id="17" dur="500"/>
                                        <p:tgtEl>
                                          <p:spTgt spid="501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50180"/>
                                        </p:tgtEl>
                                        <p:attrNameLst>
                                          <p:attrName>style.visibility</p:attrName>
                                        </p:attrNameLst>
                                      </p:cBhvr>
                                      <p:to>
                                        <p:strVal val="visible"/>
                                      </p:to>
                                    </p:set>
                                    <p:animEffect transition="in" filter="wipe(up)">
                                      <p:cBhvr>
                                        <p:cTn id="22" dur="500"/>
                                        <p:tgtEl>
                                          <p:spTgt spid="50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autoUpdateAnimBg="0"/>
      <p:bldP spid="5018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Text Box 3"/>
          <p:cNvSpPr txBox="1">
            <a:spLocks noChangeArrowheads="1"/>
          </p:cNvSpPr>
          <p:nvPr/>
        </p:nvSpPr>
        <p:spPr bwMode="auto">
          <a:xfrm>
            <a:off x="20198" y="948386"/>
            <a:ext cx="42116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latin typeface="楷体_GB2312" charset="-122"/>
              </a:rPr>
              <a:t>对线性方程组</a:t>
            </a:r>
            <a:r>
              <a:rPr lang="en-US" altLang="zh-CN" dirty="0">
                <a:solidFill>
                  <a:schemeClr val="tx1"/>
                </a:solidFill>
                <a:latin typeface="楷体_GB2312" charset="-122"/>
              </a:rPr>
              <a:t>Ax=b,</a:t>
            </a:r>
            <a:r>
              <a:rPr lang="zh-CN" altLang="en-US" dirty="0">
                <a:solidFill>
                  <a:schemeClr val="tx1"/>
                </a:solidFill>
                <a:latin typeface="楷体_GB2312" charset="-122"/>
              </a:rPr>
              <a:t>记</a:t>
            </a:r>
          </a:p>
        </p:txBody>
      </p:sp>
      <p:sp>
        <p:nvSpPr>
          <p:cNvPr id="51204" name="Text Box 4"/>
          <p:cNvSpPr txBox="1">
            <a:spLocks noChangeArrowheads="1"/>
          </p:cNvSpPr>
          <p:nvPr/>
        </p:nvSpPr>
        <p:spPr bwMode="auto">
          <a:xfrm>
            <a:off x="2209800" y="1483302"/>
            <a:ext cx="37798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en-US" altLang="zh-CN" sz="2800" dirty="0">
                <a:solidFill>
                  <a:schemeClr val="tx1"/>
                </a:solidFill>
                <a:latin typeface="楷体_GB2312" charset="-122"/>
              </a:rPr>
              <a:t>D=</a:t>
            </a:r>
            <a:r>
              <a:rPr lang="en-US" altLang="zh-CN" sz="2800" dirty="0" err="1">
                <a:solidFill>
                  <a:schemeClr val="tx1"/>
                </a:solidFill>
                <a:latin typeface="楷体_GB2312" charset="-122"/>
              </a:rPr>
              <a:t>diag</a:t>
            </a:r>
            <a:r>
              <a:rPr lang="en-US" altLang="zh-CN" sz="2800" dirty="0">
                <a:solidFill>
                  <a:schemeClr val="tx1"/>
                </a:solidFill>
                <a:latin typeface="楷体_GB2312" charset="-122"/>
              </a:rPr>
              <a:t>(a</a:t>
            </a:r>
            <a:r>
              <a:rPr lang="en-US" altLang="zh-CN" sz="2800" baseline="-25000" dirty="0">
                <a:solidFill>
                  <a:schemeClr val="tx1"/>
                </a:solidFill>
                <a:latin typeface="楷体_GB2312" charset="-122"/>
              </a:rPr>
              <a:t>11</a:t>
            </a:r>
            <a:r>
              <a:rPr lang="en-US" altLang="zh-CN" sz="2800" dirty="0">
                <a:solidFill>
                  <a:schemeClr val="tx1"/>
                </a:solidFill>
                <a:latin typeface="楷体_GB2312" charset="-122"/>
              </a:rPr>
              <a:t>,a</a:t>
            </a:r>
            <a:r>
              <a:rPr lang="en-US" altLang="zh-CN" sz="2800" baseline="-25000" dirty="0">
                <a:solidFill>
                  <a:schemeClr val="tx1"/>
                </a:solidFill>
                <a:latin typeface="楷体_GB2312" charset="-122"/>
              </a:rPr>
              <a:t>22</a:t>
            </a:r>
            <a:r>
              <a:rPr lang="en-US" altLang="zh-CN" sz="2800" dirty="0">
                <a:solidFill>
                  <a:schemeClr val="tx1"/>
                </a:solidFill>
                <a:latin typeface="楷体_GB2312" charset="-122"/>
              </a:rPr>
              <a:t>,</a:t>
            </a:r>
            <a:r>
              <a:rPr lang="en-US" altLang="zh-CN" sz="2800" dirty="0">
                <a:solidFill>
                  <a:schemeClr val="tx1"/>
                </a:solidFill>
              </a:rPr>
              <a:t>…</a:t>
            </a:r>
            <a:r>
              <a:rPr lang="en-US" altLang="zh-CN" sz="2800" dirty="0">
                <a:solidFill>
                  <a:schemeClr val="tx1"/>
                </a:solidFill>
                <a:latin typeface="楷体_GB2312" charset="-122"/>
              </a:rPr>
              <a:t>,</a:t>
            </a:r>
            <a:r>
              <a:rPr lang="en-US" altLang="zh-CN" sz="2800" dirty="0" err="1">
                <a:solidFill>
                  <a:schemeClr val="tx1"/>
                </a:solidFill>
                <a:latin typeface="楷体_GB2312" charset="-122"/>
              </a:rPr>
              <a:t>a</a:t>
            </a:r>
            <a:r>
              <a:rPr lang="en-US" altLang="zh-CN" sz="2800" baseline="-25000" dirty="0" err="1">
                <a:solidFill>
                  <a:schemeClr val="tx1"/>
                </a:solidFill>
                <a:latin typeface="楷体_GB2312" charset="-122"/>
              </a:rPr>
              <a:t>nn</a:t>
            </a:r>
            <a:r>
              <a:rPr lang="en-US" altLang="zh-CN" sz="2800" dirty="0">
                <a:solidFill>
                  <a:schemeClr val="tx1"/>
                </a:solidFill>
                <a:latin typeface="楷体_GB2312" charset="-122"/>
              </a:rPr>
              <a:t>)</a:t>
            </a:r>
          </a:p>
        </p:txBody>
      </p:sp>
      <p:graphicFrame>
        <p:nvGraphicFramePr>
          <p:cNvPr id="51205" name="Object 5"/>
          <p:cNvGraphicFramePr>
            <a:graphicFrameLocks noChangeAspect="1"/>
          </p:cNvGraphicFramePr>
          <p:nvPr>
            <p:extLst>
              <p:ext uri="{D42A27DB-BD31-4B8C-83A1-F6EECF244321}">
                <p14:modId xmlns:p14="http://schemas.microsoft.com/office/powerpoint/2010/main" val="767082951"/>
              </p:ext>
            </p:extLst>
          </p:nvPr>
        </p:nvGraphicFramePr>
        <p:xfrm>
          <a:off x="609600" y="2210594"/>
          <a:ext cx="3384550" cy="2033587"/>
        </p:xfrm>
        <a:graphic>
          <a:graphicData uri="http://schemas.openxmlformats.org/presentationml/2006/ole">
            <mc:AlternateContent xmlns:mc="http://schemas.openxmlformats.org/markup-compatibility/2006">
              <mc:Choice xmlns:v="urn:schemas-microsoft-com:vml" Requires="v">
                <p:oleObj spid="_x0000_s43016" r:id="rId3" imgW="1943417" imgH="1168717" progId="">
                  <p:embed/>
                </p:oleObj>
              </mc:Choice>
              <mc:Fallback>
                <p:oleObj r:id="rId3" imgW="1943417" imgH="116871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2210594"/>
                        <a:ext cx="3384550" cy="203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6" name="Object 6"/>
          <p:cNvGraphicFramePr>
            <a:graphicFrameLocks noChangeAspect="1"/>
          </p:cNvGraphicFramePr>
          <p:nvPr>
            <p:extLst>
              <p:ext uri="{D42A27DB-BD31-4B8C-83A1-F6EECF244321}">
                <p14:modId xmlns:p14="http://schemas.microsoft.com/office/powerpoint/2010/main" val="4187754350"/>
              </p:ext>
            </p:extLst>
          </p:nvPr>
        </p:nvGraphicFramePr>
        <p:xfrm>
          <a:off x="4800600" y="2076450"/>
          <a:ext cx="3744912" cy="2132013"/>
        </p:xfrm>
        <a:graphic>
          <a:graphicData uri="http://schemas.openxmlformats.org/presentationml/2006/ole">
            <mc:AlternateContent xmlns:mc="http://schemas.openxmlformats.org/markup-compatibility/2006">
              <mc:Choice xmlns:v="urn:schemas-microsoft-com:vml" Requires="v">
                <p:oleObj spid="_x0000_s43017" r:id="rId5" imgW="2006917" imgH="1143317" progId="">
                  <p:embed/>
                </p:oleObj>
              </mc:Choice>
              <mc:Fallback>
                <p:oleObj r:id="rId5" imgW="2006917" imgH="114331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00600" y="2076450"/>
                        <a:ext cx="3744912" cy="2132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7" name="Text Box 7"/>
          <p:cNvSpPr txBox="1">
            <a:spLocks noChangeArrowheads="1"/>
          </p:cNvSpPr>
          <p:nvPr/>
        </p:nvSpPr>
        <p:spPr bwMode="auto">
          <a:xfrm>
            <a:off x="0" y="4005263"/>
            <a:ext cx="51482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sz="2800">
                <a:latin typeface="楷体_GB2312" charset="-122"/>
              </a:rPr>
              <a:t>则有              </a:t>
            </a:r>
            <a:r>
              <a:rPr lang="en-US" altLang="zh-CN" sz="2800">
                <a:latin typeface="楷体_GB2312" charset="-122"/>
              </a:rPr>
              <a:t>A=D-L-U</a:t>
            </a:r>
          </a:p>
        </p:txBody>
      </p:sp>
      <p:sp>
        <p:nvSpPr>
          <p:cNvPr id="51208" name="Text Box 8"/>
          <p:cNvSpPr txBox="1">
            <a:spLocks noChangeArrowheads="1"/>
          </p:cNvSpPr>
          <p:nvPr/>
        </p:nvSpPr>
        <p:spPr bwMode="auto">
          <a:xfrm>
            <a:off x="0" y="4811713"/>
            <a:ext cx="91440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70000"/>
              </a:lnSpc>
              <a:spcBef>
                <a:spcPct val="50000"/>
              </a:spcBef>
            </a:pPr>
            <a:r>
              <a:rPr lang="zh-CN" altLang="en-US" sz="2800" dirty="0">
                <a:solidFill>
                  <a:schemeClr val="tx1"/>
                </a:solidFill>
                <a:latin typeface="楷体_GB2312" charset="-122"/>
              </a:rPr>
              <a:t>于是线性方程组 </a:t>
            </a:r>
            <a:r>
              <a:rPr lang="en-US" altLang="zh-CN" sz="2800" dirty="0">
                <a:solidFill>
                  <a:schemeClr val="tx1"/>
                </a:solidFill>
                <a:latin typeface="楷体_GB2312" charset="-122"/>
              </a:rPr>
              <a:t>Ax=b </a:t>
            </a:r>
            <a:r>
              <a:rPr lang="zh-CN" altLang="en-US" sz="2800" dirty="0">
                <a:solidFill>
                  <a:schemeClr val="tx1"/>
                </a:solidFill>
                <a:latin typeface="楷体_GB2312" charset="-122"/>
              </a:rPr>
              <a:t>可写成</a:t>
            </a:r>
          </a:p>
          <a:p>
            <a:pPr eaLnBrk="1" hangingPunct="1">
              <a:lnSpc>
                <a:spcPct val="70000"/>
              </a:lnSpc>
              <a:spcBef>
                <a:spcPct val="50000"/>
              </a:spcBef>
            </a:pPr>
            <a:r>
              <a:rPr lang="zh-CN" altLang="en-US" sz="2800" dirty="0">
                <a:solidFill>
                  <a:schemeClr val="tx1"/>
                </a:solidFill>
                <a:latin typeface="楷体_GB2312" charset="-122"/>
              </a:rPr>
              <a:t>                 </a:t>
            </a:r>
            <a:r>
              <a:rPr lang="en-US" altLang="zh-CN" sz="2800" dirty="0">
                <a:solidFill>
                  <a:schemeClr val="tx1"/>
                </a:solidFill>
                <a:latin typeface="楷体_GB2312" charset="-122"/>
              </a:rPr>
              <a:t>(D-L-U)x=b</a:t>
            </a:r>
          </a:p>
        </p:txBody>
      </p:sp>
      <p:sp>
        <p:nvSpPr>
          <p:cNvPr id="51209" name="Text Box 9"/>
          <p:cNvSpPr txBox="1">
            <a:spLocks noChangeArrowheads="1"/>
          </p:cNvSpPr>
          <p:nvPr/>
        </p:nvSpPr>
        <p:spPr bwMode="auto">
          <a:xfrm>
            <a:off x="0" y="5589588"/>
            <a:ext cx="9144000"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70000"/>
              </a:lnSpc>
              <a:spcBef>
                <a:spcPct val="50000"/>
              </a:spcBef>
            </a:pPr>
            <a:r>
              <a:rPr lang="zh-CN" altLang="en-US" sz="2800" dirty="0">
                <a:solidFill>
                  <a:schemeClr val="tx1"/>
                </a:solidFill>
                <a:latin typeface="楷体_GB2312" charset="-122"/>
              </a:rPr>
              <a:t>等价于</a:t>
            </a:r>
          </a:p>
          <a:p>
            <a:pPr eaLnBrk="1" hangingPunct="1">
              <a:lnSpc>
                <a:spcPct val="70000"/>
              </a:lnSpc>
              <a:spcBef>
                <a:spcPct val="50000"/>
              </a:spcBef>
            </a:pPr>
            <a:r>
              <a:rPr lang="zh-CN" altLang="en-US" sz="2800" dirty="0">
                <a:solidFill>
                  <a:schemeClr val="tx1"/>
                </a:solidFill>
                <a:latin typeface="楷体_GB2312" charset="-122"/>
              </a:rPr>
              <a:t>     </a:t>
            </a:r>
            <a:r>
              <a:rPr lang="en-US" altLang="zh-CN" sz="2800" dirty="0" err="1">
                <a:solidFill>
                  <a:schemeClr val="tx1"/>
                </a:solidFill>
                <a:latin typeface="楷体_GB2312" charset="-122"/>
              </a:rPr>
              <a:t>Dx</a:t>
            </a:r>
            <a:r>
              <a:rPr lang="en-US" altLang="zh-CN" sz="2800" dirty="0">
                <a:solidFill>
                  <a:schemeClr val="tx1"/>
                </a:solidFill>
                <a:latin typeface="楷体_GB2312" charset="-122"/>
              </a:rPr>
              <a:t>=(L+U)</a:t>
            </a:r>
            <a:r>
              <a:rPr lang="en-US" altLang="zh-CN" sz="2800" dirty="0" err="1">
                <a:solidFill>
                  <a:schemeClr val="tx1"/>
                </a:solidFill>
                <a:latin typeface="楷体_GB2312" charset="-122"/>
              </a:rPr>
              <a:t>x+b</a:t>
            </a:r>
            <a:r>
              <a:rPr lang="en-US" altLang="zh-CN" sz="2800" dirty="0">
                <a:solidFill>
                  <a:schemeClr val="tx1"/>
                </a:solidFill>
                <a:latin typeface="楷体_GB2312" charset="-122"/>
              </a:rPr>
              <a:t>   </a:t>
            </a:r>
            <a:r>
              <a:rPr lang="zh-CN" altLang="en-US" sz="2800" dirty="0">
                <a:solidFill>
                  <a:schemeClr val="tx1"/>
                </a:solidFill>
                <a:latin typeface="楷体_GB2312" charset="-122"/>
              </a:rPr>
              <a:t>或   </a:t>
            </a:r>
            <a:r>
              <a:rPr lang="en-US" altLang="zh-CN" sz="2800" dirty="0">
                <a:solidFill>
                  <a:schemeClr val="tx1"/>
                </a:solidFill>
                <a:latin typeface="楷体_GB2312" charset="-122"/>
              </a:rPr>
              <a:t>x=D</a:t>
            </a:r>
            <a:r>
              <a:rPr lang="en-US" altLang="zh-CN" sz="2800" baseline="30000" dirty="0">
                <a:solidFill>
                  <a:schemeClr val="tx1"/>
                </a:solidFill>
                <a:latin typeface="楷体_GB2312" charset="-122"/>
              </a:rPr>
              <a:t>-1</a:t>
            </a:r>
            <a:r>
              <a:rPr lang="en-US" altLang="zh-CN" sz="2800" dirty="0">
                <a:solidFill>
                  <a:schemeClr val="tx1"/>
                </a:solidFill>
                <a:latin typeface="楷体_GB2312" charset="-122"/>
              </a:rPr>
              <a:t>(L+U)x+D</a:t>
            </a:r>
            <a:r>
              <a:rPr lang="en-US" altLang="zh-CN" sz="2800" baseline="30000" dirty="0">
                <a:solidFill>
                  <a:schemeClr val="tx1"/>
                </a:solidFill>
                <a:latin typeface="楷体_GB2312" charset="-122"/>
              </a:rPr>
              <a:t>-1</a:t>
            </a:r>
            <a:r>
              <a:rPr lang="en-US" altLang="zh-CN" sz="2800" dirty="0">
                <a:solidFill>
                  <a:schemeClr val="tx1"/>
                </a:solidFill>
                <a:latin typeface="楷体_GB2312" charset="-122"/>
              </a:rPr>
              <a:t>b </a:t>
            </a:r>
          </a:p>
        </p:txBody>
      </p:sp>
      <p:sp>
        <p:nvSpPr>
          <p:cNvPr id="10" name="Rectangle 1026"/>
          <p:cNvSpPr txBox="1">
            <a:spLocks noChangeArrowheads="1"/>
          </p:cNvSpPr>
          <p:nvPr/>
        </p:nvSpPr>
        <p:spPr bwMode="auto">
          <a:xfrm>
            <a:off x="20198" y="0"/>
            <a:ext cx="6837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zh-CN" altLang="en-US" sz="2400" b="1" dirty="0" smtClean="0">
                <a:solidFill>
                  <a:srgbClr val="FFC000"/>
                </a:solidFill>
              </a:rPr>
              <a:t>迭代格式的矩阵表示</a:t>
            </a:r>
            <a:endParaRPr lang="zh-CN" altLang="en-US" sz="2400" dirty="0">
              <a:solidFill>
                <a:srgbClr val="FFC000"/>
              </a:solidFill>
            </a:endParaRPr>
          </a:p>
        </p:txBody>
      </p:sp>
    </p:spTree>
    <p:extLst>
      <p:ext uri="{BB962C8B-B14F-4D97-AF65-F5344CB8AC3E}">
        <p14:creationId xmlns:p14="http://schemas.microsoft.com/office/powerpoint/2010/main" val="2557597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5120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5120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51205"/>
                                        </p:tgtEl>
                                        <p:attrNameLst>
                                          <p:attrName>style.visibility</p:attrName>
                                        </p:attrNameLst>
                                      </p:cBhvr>
                                      <p:to>
                                        <p:strVal val="visible"/>
                                      </p:to>
                                    </p:set>
                                    <p:animEffect transition="in" filter="wipe(left)">
                                      <p:cBhvr>
                                        <p:cTn id="15" dur="500"/>
                                        <p:tgtEl>
                                          <p:spTgt spid="5120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51206"/>
                                        </p:tgtEl>
                                        <p:attrNameLst>
                                          <p:attrName>style.visibility</p:attrName>
                                        </p:attrNameLst>
                                      </p:cBhvr>
                                      <p:to>
                                        <p:strVal val="visible"/>
                                      </p:to>
                                    </p:set>
                                    <p:animEffect transition="in" filter="wipe(left)">
                                      <p:cBhvr>
                                        <p:cTn id="20" dur="500"/>
                                        <p:tgtEl>
                                          <p:spTgt spid="51206"/>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iterate type="wd">
                                    <p:tmAbs val="300"/>
                                  </p:iterate>
                                  <p:childTnLst>
                                    <p:set>
                                      <p:cBhvr>
                                        <p:cTn id="24" dur="1" fill="hold">
                                          <p:stCondLst>
                                            <p:cond delay="299"/>
                                          </p:stCondLst>
                                        </p:cTn>
                                        <p:tgtEl>
                                          <p:spTgt spid="5120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iterate type="wd">
                                    <p:tmAbs val="300"/>
                                  </p:iterate>
                                  <p:childTnLst>
                                    <p:set>
                                      <p:cBhvr>
                                        <p:cTn id="28" dur="1" fill="hold">
                                          <p:stCondLst>
                                            <p:cond delay="299"/>
                                          </p:stCondLst>
                                        </p:cTn>
                                        <p:tgtEl>
                                          <p:spTgt spid="51208"/>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iterate type="wd">
                                    <p:tmAbs val="300"/>
                                  </p:iterate>
                                  <p:childTnLst>
                                    <p:set>
                                      <p:cBhvr>
                                        <p:cTn id="32" dur="1" fill="hold">
                                          <p:stCondLst>
                                            <p:cond delay="299"/>
                                          </p:stCondLst>
                                        </p:cTn>
                                        <p:tgtEl>
                                          <p:spTgt spid="51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4" grpId="0" autoUpdateAnimBg="0"/>
      <p:bldP spid="51207" grpId="0" autoUpdateAnimBg="0"/>
      <p:bldP spid="51208" grpId="0" autoUpdateAnimBg="0"/>
      <p:bldP spid="51209"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228600" y="1048328"/>
            <a:ext cx="91440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80000"/>
              </a:lnSpc>
              <a:spcBef>
                <a:spcPct val="50000"/>
              </a:spcBef>
            </a:pPr>
            <a:r>
              <a:rPr lang="zh-CN" altLang="en-US" dirty="0">
                <a:solidFill>
                  <a:schemeClr val="tx1"/>
                </a:solidFill>
                <a:latin typeface="楷体_GB2312" charset="-122"/>
              </a:rPr>
              <a:t>由此建立</a:t>
            </a:r>
            <a:r>
              <a:rPr lang="en-US" altLang="zh-CN" dirty="0">
                <a:solidFill>
                  <a:schemeClr val="tx1"/>
                </a:solidFill>
                <a:latin typeface="楷体_GB2312" charset="-122"/>
              </a:rPr>
              <a:t>Jacobi</a:t>
            </a:r>
            <a:r>
              <a:rPr lang="zh-CN" altLang="en-US" dirty="0">
                <a:solidFill>
                  <a:schemeClr val="tx1"/>
                </a:solidFill>
                <a:latin typeface="楷体_GB2312" charset="-122"/>
              </a:rPr>
              <a:t>迭代法迭代公式</a:t>
            </a:r>
          </a:p>
          <a:p>
            <a:pPr eaLnBrk="1" hangingPunct="1">
              <a:lnSpc>
                <a:spcPct val="80000"/>
              </a:lnSpc>
              <a:spcBef>
                <a:spcPct val="50000"/>
              </a:spcBef>
            </a:pPr>
            <a:r>
              <a:rPr lang="zh-CN" altLang="en-US" dirty="0">
                <a:solidFill>
                  <a:schemeClr val="tx1"/>
                </a:solidFill>
                <a:latin typeface="楷体_GB2312" charset="-122"/>
              </a:rPr>
              <a:t>        </a:t>
            </a:r>
            <a:r>
              <a:rPr lang="en-US" altLang="zh-CN" sz="2800" dirty="0">
                <a:solidFill>
                  <a:schemeClr val="tx1"/>
                </a:solidFill>
                <a:latin typeface="楷体_GB2312" charset="-122"/>
              </a:rPr>
              <a:t>x</a:t>
            </a:r>
            <a:r>
              <a:rPr lang="en-US" altLang="zh-CN" sz="2800" baseline="30000" dirty="0">
                <a:solidFill>
                  <a:schemeClr val="tx1"/>
                </a:solidFill>
                <a:latin typeface="楷体_GB2312" charset="-122"/>
              </a:rPr>
              <a:t>(k+1)</a:t>
            </a:r>
            <a:r>
              <a:rPr lang="en-US" altLang="zh-CN" sz="2800" dirty="0">
                <a:solidFill>
                  <a:schemeClr val="tx1"/>
                </a:solidFill>
                <a:latin typeface="楷体_GB2312" charset="-122"/>
              </a:rPr>
              <a:t>=D</a:t>
            </a:r>
            <a:r>
              <a:rPr lang="en-US" altLang="zh-CN" sz="2800" baseline="30000" dirty="0">
                <a:solidFill>
                  <a:schemeClr val="tx1"/>
                </a:solidFill>
                <a:latin typeface="楷体_GB2312" charset="-122"/>
              </a:rPr>
              <a:t>-1</a:t>
            </a:r>
            <a:r>
              <a:rPr lang="en-US" altLang="zh-CN" sz="2800" dirty="0">
                <a:solidFill>
                  <a:schemeClr val="tx1"/>
                </a:solidFill>
                <a:latin typeface="楷体_GB2312" charset="-122"/>
              </a:rPr>
              <a:t>(L+U)x</a:t>
            </a:r>
            <a:r>
              <a:rPr lang="en-US" altLang="zh-CN" sz="2800" baseline="30000" dirty="0">
                <a:solidFill>
                  <a:schemeClr val="tx1"/>
                </a:solidFill>
                <a:latin typeface="楷体_GB2312" charset="-122"/>
              </a:rPr>
              <a:t>(k)</a:t>
            </a:r>
            <a:r>
              <a:rPr lang="en-US" altLang="zh-CN" sz="2800" dirty="0">
                <a:solidFill>
                  <a:schemeClr val="tx1"/>
                </a:solidFill>
                <a:latin typeface="楷体_GB2312" charset="-122"/>
              </a:rPr>
              <a:t>+D</a:t>
            </a:r>
            <a:r>
              <a:rPr lang="en-US" altLang="zh-CN" sz="2800" baseline="30000" dirty="0">
                <a:solidFill>
                  <a:schemeClr val="tx1"/>
                </a:solidFill>
                <a:latin typeface="楷体_GB2312" charset="-122"/>
              </a:rPr>
              <a:t>-1</a:t>
            </a:r>
            <a:r>
              <a:rPr lang="en-US" altLang="zh-CN" sz="2800" dirty="0">
                <a:solidFill>
                  <a:schemeClr val="tx1"/>
                </a:solidFill>
                <a:latin typeface="楷体_GB2312" charset="-122"/>
              </a:rPr>
              <a:t>b     k=0,1,2,</a:t>
            </a:r>
            <a:r>
              <a:rPr lang="en-US" altLang="zh-CN" sz="2800" dirty="0">
                <a:solidFill>
                  <a:schemeClr val="tx1"/>
                </a:solidFill>
              </a:rPr>
              <a:t>…</a:t>
            </a:r>
            <a:endParaRPr lang="en-US" altLang="zh-CN" sz="2800" dirty="0">
              <a:solidFill>
                <a:schemeClr val="tx1"/>
              </a:solidFill>
              <a:latin typeface="楷体_GB2312" charset="-122"/>
            </a:endParaRPr>
          </a:p>
        </p:txBody>
      </p:sp>
      <p:sp>
        <p:nvSpPr>
          <p:cNvPr id="52227" name="Text Box 3"/>
          <p:cNvSpPr txBox="1">
            <a:spLocks noChangeArrowheads="1"/>
          </p:cNvSpPr>
          <p:nvPr/>
        </p:nvSpPr>
        <p:spPr bwMode="auto">
          <a:xfrm>
            <a:off x="0" y="1989860"/>
            <a:ext cx="9144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85000"/>
              </a:lnSpc>
              <a:spcBef>
                <a:spcPct val="50000"/>
              </a:spcBef>
            </a:pPr>
            <a:r>
              <a:rPr lang="zh-CN" altLang="en-US" dirty="0">
                <a:solidFill>
                  <a:schemeClr val="tx1"/>
                </a:solidFill>
                <a:latin typeface="楷体_GB2312" charset="-122"/>
              </a:rPr>
              <a:t>或写成</a:t>
            </a:r>
          </a:p>
          <a:p>
            <a:pPr eaLnBrk="1" hangingPunct="1">
              <a:lnSpc>
                <a:spcPct val="85000"/>
              </a:lnSpc>
              <a:spcBef>
                <a:spcPct val="50000"/>
              </a:spcBef>
            </a:pPr>
            <a:r>
              <a:rPr lang="zh-CN" altLang="en-US" sz="2800" dirty="0">
                <a:solidFill>
                  <a:schemeClr val="tx1"/>
                </a:solidFill>
                <a:latin typeface="楷体_GB2312" charset="-122"/>
              </a:rPr>
              <a:t>                </a:t>
            </a:r>
            <a:r>
              <a:rPr lang="en-US" altLang="zh-CN" sz="2800" dirty="0">
                <a:solidFill>
                  <a:schemeClr val="tx1"/>
                </a:solidFill>
                <a:latin typeface="楷体_GB2312" charset="-122"/>
              </a:rPr>
              <a:t>x</a:t>
            </a:r>
            <a:r>
              <a:rPr lang="en-US" altLang="zh-CN" sz="2800" baseline="30000" dirty="0">
                <a:solidFill>
                  <a:schemeClr val="tx1"/>
                </a:solidFill>
                <a:latin typeface="楷体_GB2312" charset="-122"/>
              </a:rPr>
              <a:t>(k+1)</a:t>
            </a:r>
            <a:r>
              <a:rPr lang="en-US" altLang="zh-CN" sz="2800" dirty="0">
                <a:solidFill>
                  <a:schemeClr val="tx1"/>
                </a:solidFill>
                <a:latin typeface="楷体_GB2312" charset="-122"/>
              </a:rPr>
              <a:t>=</a:t>
            </a:r>
            <a:r>
              <a:rPr lang="en-US" altLang="zh-CN" sz="2800" dirty="0" err="1">
                <a:solidFill>
                  <a:schemeClr val="tx1"/>
                </a:solidFill>
                <a:latin typeface="楷体_GB2312" charset="-122"/>
              </a:rPr>
              <a:t>Bx</a:t>
            </a:r>
            <a:r>
              <a:rPr lang="en-US" altLang="zh-CN" sz="2800" baseline="30000" dirty="0">
                <a:solidFill>
                  <a:schemeClr val="tx1"/>
                </a:solidFill>
                <a:latin typeface="楷体_GB2312" charset="-122"/>
              </a:rPr>
              <a:t>(k)</a:t>
            </a:r>
            <a:r>
              <a:rPr lang="en-US" altLang="zh-CN" sz="2800" dirty="0">
                <a:solidFill>
                  <a:schemeClr val="tx1"/>
                </a:solidFill>
                <a:latin typeface="楷体_GB2312" charset="-122"/>
              </a:rPr>
              <a:t>+f      k=0,1,2,</a:t>
            </a:r>
            <a:r>
              <a:rPr lang="en-US" altLang="zh-CN" sz="2800" dirty="0">
                <a:solidFill>
                  <a:schemeClr val="tx1"/>
                </a:solidFill>
              </a:rPr>
              <a:t>…</a:t>
            </a:r>
            <a:endParaRPr lang="en-US" altLang="zh-CN" sz="2800" dirty="0">
              <a:solidFill>
                <a:schemeClr val="tx1"/>
              </a:solidFill>
              <a:latin typeface="楷体_GB2312" charset="-122"/>
            </a:endParaRPr>
          </a:p>
        </p:txBody>
      </p:sp>
      <p:sp>
        <p:nvSpPr>
          <p:cNvPr id="52228" name="Text Box 4"/>
          <p:cNvSpPr txBox="1">
            <a:spLocks noChangeArrowheads="1"/>
          </p:cNvSpPr>
          <p:nvPr/>
        </p:nvSpPr>
        <p:spPr bwMode="auto">
          <a:xfrm>
            <a:off x="0" y="2917537"/>
            <a:ext cx="9144000" cy="347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70000"/>
              </a:lnSpc>
              <a:spcBef>
                <a:spcPct val="50000"/>
              </a:spcBef>
            </a:pPr>
            <a:r>
              <a:rPr lang="zh-CN" altLang="en-US">
                <a:solidFill>
                  <a:schemeClr val="tx1"/>
                </a:solidFill>
                <a:latin typeface="楷体_GB2312" charset="-122"/>
              </a:rPr>
              <a:t>其中</a:t>
            </a:r>
          </a:p>
        </p:txBody>
      </p:sp>
      <p:graphicFrame>
        <p:nvGraphicFramePr>
          <p:cNvPr id="52229" name="Object 5"/>
          <p:cNvGraphicFramePr>
            <a:graphicFrameLocks noChangeAspect="1"/>
          </p:cNvGraphicFramePr>
          <p:nvPr>
            <p:extLst>
              <p:ext uri="{D42A27DB-BD31-4B8C-83A1-F6EECF244321}">
                <p14:modId xmlns:p14="http://schemas.microsoft.com/office/powerpoint/2010/main" val="2725063420"/>
              </p:ext>
            </p:extLst>
          </p:nvPr>
        </p:nvGraphicFramePr>
        <p:xfrm>
          <a:off x="457200" y="3402013"/>
          <a:ext cx="4752975" cy="2679700"/>
        </p:xfrm>
        <a:graphic>
          <a:graphicData uri="http://schemas.openxmlformats.org/presentationml/2006/ole">
            <mc:AlternateContent xmlns:mc="http://schemas.openxmlformats.org/markup-compatibility/2006">
              <mc:Choice xmlns:v="urn:schemas-microsoft-com:vml" Requires="v">
                <p:oleObj spid="_x0000_s44040" r:id="rId3" imgW="2794317" imgH="1575117" progId="">
                  <p:embed/>
                </p:oleObj>
              </mc:Choice>
              <mc:Fallback>
                <p:oleObj r:id="rId3" imgW="2794317" imgH="1575117"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402013"/>
                        <a:ext cx="4752975" cy="2679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0" name="Object 6"/>
          <p:cNvGraphicFramePr>
            <a:graphicFrameLocks noChangeAspect="1"/>
          </p:cNvGraphicFramePr>
          <p:nvPr>
            <p:extLst>
              <p:ext uri="{D42A27DB-BD31-4B8C-83A1-F6EECF244321}">
                <p14:modId xmlns:p14="http://schemas.microsoft.com/office/powerpoint/2010/main" val="1217925814"/>
              </p:ext>
            </p:extLst>
          </p:nvPr>
        </p:nvGraphicFramePr>
        <p:xfrm>
          <a:off x="5943600" y="3268663"/>
          <a:ext cx="2187575" cy="2946400"/>
        </p:xfrm>
        <a:graphic>
          <a:graphicData uri="http://schemas.openxmlformats.org/presentationml/2006/ole">
            <mc:AlternateContent xmlns:mc="http://schemas.openxmlformats.org/markup-compatibility/2006">
              <mc:Choice xmlns:v="urn:schemas-microsoft-com:vml" Requires="v">
                <p:oleObj spid="_x0000_s44041" r:id="rId5" imgW="1168717" imgH="1575117" progId="">
                  <p:embed/>
                </p:oleObj>
              </mc:Choice>
              <mc:Fallback>
                <p:oleObj r:id="rId5" imgW="1168717" imgH="157511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3268663"/>
                        <a:ext cx="2187575" cy="294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Rectangle 1026"/>
          <p:cNvSpPr txBox="1">
            <a:spLocks noChangeArrowheads="1"/>
          </p:cNvSpPr>
          <p:nvPr/>
        </p:nvSpPr>
        <p:spPr bwMode="auto">
          <a:xfrm>
            <a:off x="20198" y="0"/>
            <a:ext cx="6837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zh-CN" altLang="en-US" sz="2400" b="1" dirty="0" smtClean="0">
                <a:solidFill>
                  <a:srgbClr val="FFC000"/>
                </a:solidFill>
              </a:rPr>
              <a:t>迭代格式的矩阵表示</a:t>
            </a:r>
            <a:endParaRPr lang="zh-CN" altLang="en-US" sz="2400" dirty="0">
              <a:solidFill>
                <a:srgbClr val="FFC000"/>
              </a:solidFill>
            </a:endParaRPr>
          </a:p>
        </p:txBody>
      </p:sp>
    </p:spTree>
    <p:extLst>
      <p:ext uri="{BB962C8B-B14F-4D97-AF65-F5344CB8AC3E}">
        <p14:creationId xmlns:p14="http://schemas.microsoft.com/office/powerpoint/2010/main" val="7789317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iterate type="wd">
                                    <p:tmAbs val="300"/>
                                  </p:iterate>
                                  <p:childTnLst>
                                    <p:set>
                                      <p:cBhvr>
                                        <p:cTn id="6" dur="1" fill="hold">
                                          <p:stCondLst>
                                            <p:cond delay="299"/>
                                          </p:stCondLst>
                                        </p:cTn>
                                        <p:tgtEl>
                                          <p:spTgt spid="5222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iterate type="wd">
                                    <p:tmAbs val="300"/>
                                  </p:iterate>
                                  <p:childTnLst>
                                    <p:set>
                                      <p:cBhvr>
                                        <p:cTn id="10" dur="1" fill="hold">
                                          <p:stCondLst>
                                            <p:cond delay="299"/>
                                          </p:stCondLst>
                                        </p:cTn>
                                        <p:tgtEl>
                                          <p:spTgt spid="5222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iterate type="wd">
                                    <p:tmAbs val="300"/>
                                  </p:iterate>
                                  <p:childTnLst>
                                    <p:set>
                                      <p:cBhvr>
                                        <p:cTn id="14" dur="1" fill="hold">
                                          <p:stCondLst>
                                            <p:cond delay="299"/>
                                          </p:stCondLst>
                                        </p:cTn>
                                        <p:tgtEl>
                                          <p:spTgt spid="5222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8" fill="hold" nodeType="clickEffect">
                                  <p:stCondLst>
                                    <p:cond delay="0"/>
                                  </p:stCondLst>
                                  <p:childTnLst>
                                    <p:set>
                                      <p:cBhvr>
                                        <p:cTn id="18" dur="1" fill="hold">
                                          <p:stCondLst>
                                            <p:cond delay="0"/>
                                          </p:stCondLst>
                                        </p:cTn>
                                        <p:tgtEl>
                                          <p:spTgt spid="52229"/>
                                        </p:tgtEl>
                                        <p:attrNameLst>
                                          <p:attrName>style.visibility</p:attrName>
                                        </p:attrNameLst>
                                      </p:cBhvr>
                                      <p:to>
                                        <p:strVal val="visible"/>
                                      </p:to>
                                    </p:set>
                                    <p:animEffect transition="in" filter="wipe(left)">
                                      <p:cBhvr>
                                        <p:cTn id="19" dur="500"/>
                                        <p:tgtEl>
                                          <p:spTgt spid="5222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52230"/>
                                        </p:tgtEl>
                                        <p:attrNameLst>
                                          <p:attrName>style.visibility</p:attrName>
                                        </p:attrNameLst>
                                      </p:cBhvr>
                                      <p:to>
                                        <p:strVal val="visible"/>
                                      </p:to>
                                    </p:set>
                                    <p:animEffect transition="in" filter="wipe(left)">
                                      <p:cBhvr>
                                        <p:cTn id="24" dur="500"/>
                                        <p:tgtEl>
                                          <p:spTgt spid="52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6" grpId="0" autoUpdateAnimBg="0"/>
      <p:bldP spid="52227" grpId="0" autoUpdateAnimBg="0"/>
      <p:bldP spid="5222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63" name="Text Box 3"/>
          <p:cNvSpPr txBox="1">
            <a:spLocks noChangeArrowheads="1"/>
          </p:cNvSpPr>
          <p:nvPr/>
        </p:nvSpPr>
        <p:spPr bwMode="auto">
          <a:xfrm>
            <a:off x="0" y="4797425"/>
            <a:ext cx="5795963"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85000"/>
              </a:lnSpc>
              <a:spcBef>
                <a:spcPct val="50000"/>
              </a:spcBef>
            </a:pPr>
            <a:r>
              <a:rPr lang="zh-CN" altLang="en-US" dirty="0">
                <a:solidFill>
                  <a:schemeClr val="tx1"/>
                </a:solidFill>
                <a:latin typeface="楷体_GB2312" charset="-122"/>
              </a:rPr>
              <a:t>所以</a:t>
            </a:r>
            <a:r>
              <a:rPr lang="en-US" altLang="zh-CN" dirty="0">
                <a:solidFill>
                  <a:schemeClr val="tx1"/>
                </a:solidFill>
                <a:latin typeface="楷体_GB2312" charset="-122"/>
              </a:rPr>
              <a:t>Gauss-Seidel</a:t>
            </a:r>
            <a:r>
              <a:rPr lang="zh-CN" altLang="en-US" dirty="0">
                <a:solidFill>
                  <a:schemeClr val="tx1"/>
                </a:solidFill>
                <a:latin typeface="楷体_GB2312" charset="-122"/>
              </a:rPr>
              <a:t>迭代法可以写成</a:t>
            </a:r>
          </a:p>
        </p:txBody>
      </p:sp>
      <p:sp>
        <p:nvSpPr>
          <p:cNvPr id="45064" name="Text Box 4"/>
          <p:cNvSpPr txBox="1">
            <a:spLocks noChangeArrowheads="1"/>
          </p:cNvSpPr>
          <p:nvPr/>
        </p:nvSpPr>
        <p:spPr bwMode="auto">
          <a:xfrm>
            <a:off x="179388" y="5661025"/>
            <a:ext cx="111601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70000"/>
              </a:lnSpc>
              <a:spcBef>
                <a:spcPct val="50000"/>
              </a:spcBef>
            </a:pPr>
            <a:r>
              <a:rPr lang="zh-CN" altLang="en-US" dirty="0">
                <a:solidFill>
                  <a:schemeClr val="tx1"/>
                </a:solidFill>
                <a:latin typeface="楷体_GB2312" charset="-122"/>
              </a:rPr>
              <a:t>其中</a:t>
            </a:r>
          </a:p>
        </p:txBody>
      </p:sp>
      <p:sp>
        <p:nvSpPr>
          <p:cNvPr id="45065" name="Text Box 6"/>
          <p:cNvSpPr txBox="1">
            <a:spLocks noChangeArrowheads="1"/>
          </p:cNvSpPr>
          <p:nvPr/>
        </p:nvSpPr>
        <p:spPr bwMode="auto">
          <a:xfrm>
            <a:off x="20198" y="1355293"/>
            <a:ext cx="5923402" cy="406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lnSpc>
                <a:spcPct val="85000"/>
              </a:lnSpc>
              <a:spcBef>
                <a:spcPct val="50000"/>
              </a:spcBef>
            </a:pPr>
            <a:r>
              <a:rPr lang="en-US" altLang="zh-CN" dirty="0">
                <a:solidFill>
                  <a:schemeClr val="tx1"/>
                </a:solidFill>
                <a:latin typeface="楷体_GB2312" charset="-122"/>
              </a:rPr>
              <a:t>Gauss-Seidel</a:t>
            </a:r>
            <a:r>
              <a:rPr lang="zh-CN" altLang="en-US" dirty="0">
                <a:solidFill>
                  <a:schemeClr val="tx1"/>
                </a:solidFill>
                <a:latin typeface="楷体_GB2312" charset="-122"/>
              </a:rPr>
              <a:t>迭代法迭代</a:t>
            </a:r>
            <a:r>
              <a:rPr lang="zh-CN" altLang="en-US" dirty="0" smtClean="0">
                <a:solidFill>
                  <a:schemeClr val="tx1"/>
                </a:solidFill>
                <a:latin typeface="楷体_GB2312" charset="-122"/>
              </a:rPr>
              <a:t>公式的矩阵表示</a:t>
            </a:r>
            <a:endParaRPr lang="en-US" altLang="zh-CN" dirty="0">
              <a:solidFill>
                <a:schemeClr val="tx1"/>
              </a:solidFill>
              <a:latin typeface="楷体_GB2312" charset="-122"/>
            </a:endParaRPr>
          </a:p>
        </p:txBody>
      </p:sp>
      <p:graphicFrame>
        <p:nvGraphicFramePr>
          <p:cNvPr id="45059" name="Object 7"/>
          <p:cNvGraphicFramePr>
            <a:graphicFrameLocks noChangeAspect="1"/>
          </p:cNvGraphicFramePr>
          <p:nvPr>
            <p:extLst>
              <p:ext uri="{D42A27DB-BD31-4B8C-83A1-F6EECF244321}">
                <p14:modId xmlns:p14="http://schemas.microsoft.com/office/powerpoint/2010/main" val="205720771"/>
              </p:ext>
            </p:extLst>
          </p:nvPr>
        </p:nvGraphicFramePr>
        <p:xfrm>
          <a:off x="1787958" y="1833563"/>
          <a:ext cx="4495800" cy="717550"/>
        </p:xfrm>
        <a:graphic>
          <a:graphicData uri="http://schemas.openxmlformats.org/presentationml/2006/ole">
            <mc:AlternateContent xmlns:mc="http://schemas.openxmlformats.org/markup-compatibility/2006">
              <mc:Choice xmlns:v="urn:schemas-microsoft-com:vml" Requires="v">
                <p:oleObj spid="_x0000_s45073" r:id="rId3" imgW="1904491" imgH="304985" progId="">
                  <p:embed/>
                </p:oleObj>
              </mc:Choice>
              <mc:Fallback>
                <p:oleObj r:id="rId3" imgW="1904491" imgH="304985"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87958" y="1833563"/>
                        <a:ext cx="4495800" cy="71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7" name="AutoShape 13"/>
          <p:cNvSpPr>
            <a:spLocks noChangeArrowheads="1"/>
          </p:cNvSpPr>
          <p:nvPr/>
        </p:nvSpPr>
        <p:spPr bwMode="auto">
          <a:xfrm>
            <a:off x="737394" y="3923134"/>
            <a:ext cx="863600" cy="278102"/>
          </a:xfrm>
          <a:prstGeom prst="rightArrow">
            <a:avLst>
              <a:gd name="adj1" fmla="val 50000"/>
              <a:gd name="adj2" fmla="val 75138"/>
            </a:avLst>
          </a:prstGeom>
          <a:gradFill rotWithShape="1">
            <a:gsLst>
              <a:gs pos="0">
                <a:srgbClr val="CC3300"/>
              </a:gs>
              <a:gs pos="50000">
                <a:srgbClr val="FFFF00"/>
              </a:gs>
              <a:gs pos="100000">
                <a:srgbClr val="CC33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sp>
        <p:nvSpPr>
          <p:cNvPr id="45068" name="AutoShape 16"/>
          <p:cNvSpPr>
            <a:spLocks noChangeArrowheads="1"/>
          </p:cNvSpPr>
          <p:nvPr/>
        </p:nvSpPr>
        <p:spPr bwMode="auto">
          <a:xfrm>
            <a:off x="755650" y="3320029"/>
            <a:ext cx="863600" cy="287338"/>
          </a:xfrm>
          <a:prstGeom prst="rightArrow">
            <a:avLst>
              <a:gd name="adj1" fmla="val 50000"/>
              <a:gd name="adj2" fmla="val 75138"/>
            </a:avLst>
          </a:prstGeom>
          <a:gradFill rotWithShape="1">
            <a:gsLst>
              <a:gs pos="0">
                <a:srgbClr val="FF6600"/>
              </a:gs>
              <a:gs pos="50000">
                <a:srgbClr val="FFFF00"/>
              </a:gs>
              <a:gs pos="100000">
                <a:srgbClr val="FF6600"/>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graphicFrame>
        <p:nvGraphicFramePr>
          <p:cNvPr id="45060" name="Object 10"/>
          <p:cNvGraphicFramePr>
            <a:graphicFrameLocks noChangeAspect="1"/>
          </p:cNvGraphicFramePr>
          <p:nvPr>
            <p:extLst>
              <p:ext uri="{D42A27DB-BD31-4B8C-83A1-F6EECF244321}">
                <p14:modId xmlns:p14="http://schemas.microsoft.com/office/powerpoint/2010/main" val="1265421099"/>
              </p:ext>
            </p:extLst>
          </p:nvPr>
        </p:nvGraphicFramePr>
        <p:xfrm>
          <a:off x="1763713" y="2596357"/>
          <a:ext cx="4752975" cy="1746250"/>
        </p:xfrm>
        <a:graphic>
          <a:graphicData uri="http://schemas.openxmlformats.org/presentationml/2006/ole">
            <mc:AlternateContent xmlns:mc="http://schemas.openxmlformats.org/markup-compatibility/2006">
              <mc:Choice xmlns:v="urn:schemas-microsoft-com:vml" Requires="v">
                <p:oleObj spid="_x0000_s45074" r:id="rId5" imgW="2210117" imgH="813117" progId="">
                  <p:embed/>
                </p:oleObj>
              </mc:Choice>
              <mc:Fallback>
                <p:oleObj r:id="rId5" imgW="2210117" imgH="81311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2596357"/>
                        <a:ext cx="4752975" cy="174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1" name="Object 11"/>
          <p:cNvGraphicFramePr>
            <a:graphicFrameLocks noChangeAspect="1"/>
          </p:cNvGraphicFramePr>
          <p:nvPr/>
        </p:nvGraphicFramePr>
        <p:xfrm>
          <a:off x="1763713" y="5229225"/>
          <a:ext cx="4556125" cy="569913"/>
        </p:xfrm>
        <a:graphic>
          <a:graphicData uri="http://schemas.openxmlformats.org/presentationml/2006/ole">
            <mc:AlternateContent xmlns:mc="http://schemas.openxmlformats.org/markup-compatibility/2006">
              <mc:Choice xmlns:v="urn:schemas-microsoft-com:vml" Requires="v">
                <p:oleObj spid="_x0000_s45075" r:id="rId7" imgW="1930717" imgH="241617" progId="">
                  <p:embed/>
                </p:oleObj>
              </mc:Choice>
              <mc:Fallback>
                <p:oleObj r:id="rId7" imgW="1930717" imgH="241617"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3713" y="5229225"/>
                        <a:ext cx="4556125" cy="569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5062" name="Object 12"/>
          <p:cNvGraphicFramePr>
            <a:graphicFrameLocks noChangeAspect="1"/>
          </p:cNvGraphicFramePr>
          <p:nvPr/>
        </p:nvGraphicFramePr>
        <p:xfrm>
          <a:off x="1763713" y="5876925"/>
          <a:ext cx="4679950" cy="615950"/>
        </p:xfrm>
        <a:graphic>
          <a:graphicData uri="http://schemas.openxmlformats.org/presentationml/2006/ole">
            <mc:AlternateContent xmlns:mc="http://schemas.openxmlformats.org/markup-compatibility/2006">
              <mc:Choice xmlns:v="urn:schemas-microsoft-com:vml" Requires="v">
                <p:oleObj spid="_x0000_s45076" r:id="rId9" imgW="2121217" imgH="279717" progId="">
                  <p:embed/>
                </p:oleObj>
              </mc:Choice>
              <mc:Fallback>
                <p:oleObj r:id="rId9" imgW="2121217" imgH="279717"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63713" y="5876925"/>
                        <a:ext cx="4679950" cy="615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 name="Rectangle 1026"/>
          <p:cNvSpPr txBox="1">
            <a:spLocks noChangeArrowheads="1"/>
          </p:cNvSpPr>
          <p:nvPr/>
        </p:nvSpPr>
        <p:spPr bwMode="auto">
          <a:xfrm>
            <a:off x="20198" y="0"/>
            <a:ext cx="6837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zh-CN" altLang="en-US" sz="2400" b="1" dirty="0" smtClean="0">
                <a:solidFill>
                  <a:srgbClr val="FFC000"/>
                </a:solidFill>
              </a:rPr>
              <a:t>迭代格式的矩阵表示</a:t>
            </a:r>
            <a:endParaRPr lang="zh-CN" altLang="en-US" sz="2400" dirty="0">
              <a:solidFill>
                <a:srgbClr val="FFC000"/>
              </a:solidFill>
            </a:endParaRPr>
          </a:p>
        </p:txBody>
      </p:sp>
    </p:spTree>
    <p:extLst>
      <p:ext uri="{BB962C8B-B14F-4D97-AF65-F5344CB8AC3E}">
        <p14:creationId xmlns:p14="http://schemas.microsoft.com/office/powerpoint/2010/main" val="4450259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5" name="Text Box 4"/>
          <p:cNvSpPr txBox="1">
            <a:spLocks noChangeArrowheads="1"/>
          </p:cNvSpPr>
          <p:nvPr/>
        </p:nvSpPr>
        <p:spPr bwMode="auto">
          <a:xfrm>
            <a:off x="1056482" y="837593"/>
            <a:ext cx="7319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sz="2800" dirty="0" smtClean="0">
                <a:solidFill>
                  <a:schemeClr val="tx1"/>
                </a:solidFill>
              </a:rPr>
              <a:t>超松弛</a:t>
            </a:r>
            <a:r>
              <a:rPr lang="zh-CN" altLang="en-US" sz="2800" dirty="0">
                <a:solidFill>
                  <a:schemeClr val="tx1"/>
                </a:solidFill>
              </a:rPr>
              <a:t>迭代</a:t>
            </a:r>
            <a:r>
              <a:rPr lang="en-US" altLang="zh-CN" sz="2800" dirty="0">
                <a:solidFill>
                  <a:schemeClr val="tx1"/>
                </a:solidFill>
              </a:rPr>
              <a:t>(SOR</a:t>
            </a:r>
            <a:r>
              <a:rPr lang="en-US" altLang="zh-CN" sz="2800" dirty="0" smtClean="0">
                <a:solidFill>
                  <a:schemeClr val="tx1"/>
                </a:solidFill>
              </a:rPr>
              <a:t>)</a:t>
            </a:r>
            <a:endParaRPr lang="zh-CN" altLang="en-US" sz="2800" dirty="0">
              <a:solidFill>
                <a:schemeClr val="tx1"/>
              </a:solidFill>
            </a:endParaRPr>
          </a:p>
        </p:txBody>
      </p:sp>
      <p:sp>
        <p:nvSpPr>
          <p:cNvPr id="61446" name="Text Box 5"/>
          <p:cNvSpPr txBox="1">
            <a:spLocks noChangeArrowheads="1"/>
          </p:cNvSpPr>
          <p:nvPr/>
        </p:nvSpPr>
        <p:spPr bwMode="auto">
          <a:xfrm>
            <a:off x="755650" y="1486147"/>
            <a:ext cx="79216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rPr>
              <a:t>            对于给定的迭代法，每步迭代所需的工作量是确定的。如果迭代法收敛速度缓慢，则需要比较多的迭代次数，由此导致算法工作量太大而失去使用价值，因此各种迭代法的加速技术具有重要意义。</a:t>
            </a:r>
          </a:p>
        </p:txBody>
      </p:sp>
      <p:sp>
        <p:nvSpPr>
          <p:cNvPr id="61448" name="Text Box 7"/>
          <p:cNvSpPr txBox="1">
            <a:spLocks noChangeArrowheads="1"/>
          </p:cNvSpPr>
          <p:nvPr/>
        </p:nvSpPr>
        <p:spPr bwMode="auto">
          <a:xfrm>
            <a:off x="755650" y="3160137"/>
            <a:ext cx="748823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rPr>
              <a:t>     假设       是已经得到的迭代值，以      为初值进行一步</a:t>
            </a:r>
            <a:r>
              <a:rPr lang="en-US" altLang="zh-CN" dirty="0">
                <a:solidFill>
                  <a:schemeClr val="tx1"/>
                </a:solidFill>
              </a:rPr>
              <a:t>Gauss-Seidel</a:t>
            </a:r>
            <a:r>
              <a:rPr lang="zh-CN" altLang="en-US" dirty="0">
                <a:solidFill>
                  <a:schemeClr val="tx1"/>
                </a:solidFill>
              </a:rPr>
              <a:t>迭代得：</a:t>
            </a:r>
          </a:p>
        </p:txBody>
      </p:sp>
      <p:graphicFrame>
        <p:nvGraphicFramePr>
          <p:cNvPr id="61442" name="Object 6"/>
          <p:cNvGraphicFramePr>
            <a:graphicFrameLocks noChangeAspect="1"/>
          </p:cNvGraphicFramePr>
          <p:nvPr>
            <p:extLst>
              <p:ext uri="{D42A27DB-BD31-4B8C-83A1-F6EECF244321}">
                <p14:modId xmlns:p14="http://schemas.microsoft.com/office/powerpoint/2010/main" val="1187515993"/>
              </p:ext>
            </p:extLst>
          </p:nvPr>
        </p:nvGraphicFramePr>
        <p:xfrm>
          <a:off x="1905000" y="3206331"/>
          <a:ext cx="503237" cy="431800"/>
        </p:xfrm>
        <a:graphic>
          <a:graphicData uri="http://schemas.openxmlformats.org/presentationml/2006/ole">
            <mc:AlternateContent xmlns:mc="http://schemas.openxmlformats.org/markup-compatibility/2006">
              <mc:Choice xmlns:v="urn:schemas-microsoft-com:vml" Requires="v">
                <p:oleObj spid="_x0000_s57352" r:id="rId3" imgW="254097" imgH="216030" progId="">
                  <p:embed/>
                </p:oleObj>
              </mc:Choice>
              <mc:Fallback>
                <p:oleObj r:id="rId3" imgW="254097" imgH="21603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206331"/>
                        <a:ext cx="503237"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3" name="Object 7"/>
          <p:cNvGraphicFramePr>
            <a:graphicFrameLocks noChangeAspect="1"/>
          </p:cNvGraphicFramePr>
          <p:nvPr>
            <p:extLst>
              <p:ext uri="{D42A27DB-BD31-4B8C-83A1-F6EECF244321}">
                <p14:modId xmlns:p14="http://schemas.microsoft.com/office/powerpoint/2010/main" val="1901236922"/>
              </p:ext>
            </p:extLst>
          </p:nvPr>
        </p:nvGraphicFramePr>
        <p:xfrm>
          <a:off x="5715000" y="3238227"/>
          <a:ext cx="503238" cy="431800"/>
        </p:xfrm>
        <a:graphic>
          <a:graphicData uri="http://schemas.openxmlformats.org/presentationml/2006/ole">
            <mc:AlternateContent xmlns:mc="http://schemas.openxmlformats.org/markup-compatibility/2006">
              <mc:Choice xmlns:v="urn:schemas-microsoft-com:vml" Requires="v">
                <p:oleObj spid="_x0000_s57353" r:id="rId5" imgW="254097" imgH="216030" progId="">
                  <p:embed/>
                </p:oleObj>
              </mc:Choice>
              <mc:Fallback>
                <p:oleObj r:id="rId5" imgW="254097" imgH="21603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3238227"/>
                        <a:ext cx="5032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444" name="Object 8"/>
          <p:cNvGraphicFramePr>
            <a:graphicFrameLocks noChangeAspect="1"/>
          </p:cNvGraphicFramePr>
          <p:nvPr>
            <p:extLst>
              <p:ext uri="{D42A27DB-BD31-4B8C-83A1-F6EECF244321}">
                <p14:modId xmlns:p14="http://schemas.microsoft.com/office/powerpoint/2010/main" val="285486990"/>
              </p:ext>
            </p:extLst>
          </p:nvPr>
        </p:nvGraphicFramePr>
        <p:xfrm>
          <a:off x="1668462" y="4267200"/>
          <a:ext cx="6096000" cy="1150937"/>
        </p:xfrm>
        <a:graphic>
          <a:graphicData uri="http://schemas.openxmlformats.org/presentationml/2006/ole">
            <mc:AlternateContent xmlns:mc="http://schemas.openxmlformats.org/markup-compatibility/2006">
              <mc:Choice xmlns:v="urn:schemas-microsoft-com:vml" Requires="v">
                <p:oleObj spid="_x0000_s57354" r:id="rId6" imgW="2578417" imgH="482917" progId="">
                  <p:embed/>
                </p:oleObj>
              </mc:Choice>
              <mc:Fallback>
                <p:oleObj r:id="rId6" imgW="2578417" imgH="482917" progId="">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68462" y="4267200"/>
                        <a:ext cx="6096000" cy="1150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 name="Rectangle 1026"/>
          <p:cNvSpPr txBox="1">
            <a:spLocks noChangeArrowheads="1"/>
          </p:cNvSpPr>
          <p:nvPr/>
        </p:nvSpPr>
        <p:spPr bwMode="auto">
          <a:xfrm>
            <a:off x="20198" y="0"/>
            <a:ext cx="6837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en-US" altLang="zh-CN" sz="2400" b="1" dirty="0" smtClean="0">
                <a:solidFill>
                  <a:srgbClr val="FFC000"/>
                </a:solidFill>
              </a:rPr>
              <a:t>SOR</a:t>
            </a:r>
            <a:r>
              <a:rPr kumimoji="0" lang="zh-CN" altLang="en-US" sz="2400" b="1" dirty="0" smtClean="0">
                <a:solidFill>
                  <a:srgbClr val="FFC000"/>
                </a:solidFill>
              </a:rPr>
              <a:t>方法</a:t>
            </a:r>
            <a:endParaRPr lang="zh-CN" altLang="en-US" sz="2400" dirty="0">
              <a:solidFill>
                <a:srgbClr val="FFC000"/>
              </a:solidFill>
            </a:endParaRPr>
          </a:p>
        </p:txBody>
      </p:sp>
    </p:spTree>
    <p:extLst>
      <p:ext uri="{BB962C8B-B14F-4D97-AF65-F5344CB8AC3E}">
        <p14:creationId xmlns:p14="http://schemas.microsoft.com/office/powerpoint/2010/main" val="166458537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71" name="Text Box 4"/>
          <p:cNvSpPr txBox="1">
            <a:spLocks noChangeArrowheads="1"/>
          </p:cNvSpPr>
          <p:nvPr/>
        </p:nvSpPr>
        <p:spPr bwMode="auto">
          <a:xfrm>
            <a:off x="911225" y="950913"/>
            <a:ext cx="72723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rPr>
              <a:t>将这一迭代值与       的值组合作为新一步的迭代值</a:t>
            </a:r>
          </a:p>
        </p:txBody>
      </p:sp>
      <p:graphicFrame>
        <p:nvGraphicFramePr>
          <p:cNvPr id="62466" name="Object 3"/>
          <p:cNvGraphicFramePr>
            <a:graphicFrameLocks noChangeAspect="1"/>
          </p:cNvGraphicFramePr>
          <p:nvPr>
            <p:extLst>
              <p:ext uri="{D42A27DB-BD31-4B8C-83A1-F6EECF244321}">
                <p14:modId xmlns:p14="http://schemas.microsoft.com/office/powerpoint/2010/main" val="974217528"/>
              </p:ext>
            </p:extLst>
          </p:nvPr>
        </p:nvGraphicFramePr>
        <p:xfrm>
          <a:off x="3187480" y="962314"/>
          <a:ext cx="503238" cy="431800"/>
        </p:xfrm>
        <a:graphic>
          <a:graphicData uri="http://schemas.openxmlformats.org/presentationml/2006/ole">
            <mc:AlternateContent xmlns:mc="http://schemas.openxmlformats.org/markup-compatibility/2006">
              <mc:Choice xmlns:v="urn:schemas-microsoft-com:vml" Requires="v">
                <p:oleObj spid="_x0000_s58380" r:id="rId3" imgW="254097" imgH="216030" progId="">
                  <p:embed/>
                </p:oleObj>
              </mc:Choice>
              <mc:Fallback>
                <p:oleObj r:id="rId3" imgW="254097" imgH="21603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7480" y="962314"/>
                        <a:ext cx="503238" cy="43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7" name="Object 4"/>
          <p:cNvGraphicFramePr>
            <a:graphicFrameLocks noChangeAspect="1"/>
          </p:cNvGraphicFramePr>
          <p:nvPr/>
        </p:nvGraphicFramePr>
        <p:xfrm>
          <a:off x="827088" y="1628775"/>
          <a:ext cx="7472362" cy="2054225"/>
        </p:xfrm>
        <a:graphic>
          <a:graphicData uri="http://schemas.openxmlformats.org/presentationml/2006/ole">
            <mc:AlternateContent xmlns:mc="http://schemas.openxmlformats.org/markup-compatibility/2006">
              <mc:Choice xmlns:v="urn:schemas-microsoft-com:vml" Requires="v">
                <p:oleObj spid="_x0000_s58381" r:id="rId5" imgW="3772217" imgH="1029017" progId="">
                  <p:embed/>
                </p:oleObj>
              </mc:Choice>
              <mc:Fallback>
                <p:oleObj r:id="rId5" imgW="3772217" imgH="1029017"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27088" y="1628775"/>
                        <a:ext cx="7472362" cy="205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2" name="Text Box 7"/>
          <p:cNvSpPr txBox="1">
            <a:spLocks noChangeArrowheads="1"/>
          </p:cNvSpPr>
          <p:nvPr/>
        </p:nvSpPr>
        <p:spPr bwMode="auto">
          <a:xfrm>
            <a:off x="684213" y="4076700"/>
            <a:ext cx="676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a:solidFill>
                  <a:schemeClr val="tx1"/>
                </a:solidFill>
              </a:rPr>
              <a:t>其中      为待定的参数，写成矩阵形式为：</a:t>
            </a:r>
          </a:p>
        </p:txBody>
      </p:sp>
      <p:graphicFrame>
        <p:nvGraphicFramePr>
          <p:cNvPr id="62468" name="Object 6"/>
          <p:cNvGraphicFramePr>
            <a:graphicFrameLocks noChangeAspect="1"/>
          </p:cNvGraphicFramePr>
          <p:nvPr/>
        </p:nvGraphicFramePr>
        <p:xfrm>
          <a:off x="1403350" y="4149725"/>
          <a:ext cx="358775" cy="328613"/>
        </p:xfrm>
        <a:graphic>
          <a:graphicData uri="http://schemas.openxmlformats.org/presentationml/2006/ole">
            <mc:AlternateContent xmlns:mc="http://schemas.openxmlformats.org/markup-compatibility/2006">
              <mc:Choice xmlns:v="urn:schemas-microsoft-com:vml" Requires="v">
                <p:oleObj spid="_x0000_s58382" r:id="rId7" imgW="152651" imgH="139956" progId="">
                  <p:embed/>
                </p:oleObj>
              </mc:Choice>
              <mc:Fallback>
                <p:oleObj r:id="rId7" imgW="152651" imgH="139956" progId="">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4149725"/>
                        <a:ext cx="358775" cy="32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9" name="Object 7"/>
          <p:cNvGraphicFramePr>
            <a:graphicFrameLocks noChangeAspect="1"/>
          </p:cNvGraphicFramePr>
          <p:nvPr/>
        </p:nvGraphicFramePr>
        <p:xfrm>
          <a:off x="1187450" y="4652963"/>
          <a:ext cx="6892925" cy="584200"/>
        </p:xfrm>
        <a:graphic>
          <a:graphicData uri="http://schemas.openxmlformats.org/presentationml/2006/ole">
            <mc:AlternateContent xmlns:mc="http://schemas.openxmlformats.org/markup-compatibility/2006">
              <mc:Choice xmlns:v="urn:schemas-microsoft-com:vml" Requires="v">
                <p:oleObj spid="_x0000_s58383" r:id="rId9" imgW="3480117" imgH="292417" progId="">
                  <p:embed/>
                </p:oleObj>
              </mc:Choice>
              <mc:Fallback>
                <p:oleObj r:id="rId9" imgW="3480117" imgH="292417" progId="">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87450" y="4652963"/>
                        <a:ext cx="6892925"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473" name="Text Box 10"/>
          <p:cNvSpPr txBox="1">
            <a:spLocks noChangeArrowheads="1"/>
          </p:cNvSpPr>
          <p:nvPr/>
        </p:nvSpPr>
        <p:spPr bwMode="auto">
          <a:xfrm>
            <a:off x="827088" y="5229225"/>
            <a:ext cx="67675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rPr>
              <a:t>这时迭代矩阵：</a:t>
            </a:r>
          </a:p>
        </p:txBody>
      </p:sp>
      <p:graphicFrame>
        <p:nvGraphicFramePr>
          <p:cNvPr id="62470" name="Object 9"/>
          <p:cNvGraphicFramePr>
            <a:graphicFrameLocks noChangeAspect="1"/>
          </p:cNvGraphicFramePr>
          <p:nvPr/>
        </p:nvGraphicFramePr>
        <p:xfrm>
          <a:off x="2484438" y="5734050"/>
          <a:ext cx="4125912" cy="584200"/>
        </p:xfrm>
        <a:graphic>
          <a:graphicData uri="http://schemas.openxmlformats.org/presentationml/2006/ole">
            <mc:AlternateContent xmlns:mc="http://schemas.openxmlformats.org/markup-compatibility/2006">
              <mc:Choice xmlns:v="urn:schemas-microsoft-com:vml" Requires="v">
                <p:oleObj spid="_x0000_s58384" r:id="rId11" imgW="2083117" imgH="292417" progId="">
                  <p:embed/>
                </p:oleObj>
              </mc:Choice>
              <mc:Fallback>
                <p:oleObj r:id="rId11" imgW="2083117" imgH="292417" progId="">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734050"/>
                        <a:ext cx="41259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1026"/>
          <p:cNvSpPr txBox="1">
            <a:spLocks noChangeArrowheads="1"/>
          </p:cNvSpPr>
          <p:nvPr/>
        </p:nvSpPr>
        <p:spPr bwMode="auto">
          <a:xfrm>
            <a:off x="20198" y="0"/>
            <a:ext cx="6837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en-US" altLang="zh-CN" sz="2400" b="1" dirty="0" smtClean="0">
                <a:solidFill>
                  <a:srgbClr val="FFC000"/>
                </a:solidFill>
              </a:rPr>
              <a:t>SOR</a:t>
            </a:r>
            <a:r>
              <a:rPr kumimoji="0" lang="zh-CN" altLang="en-US" sz="2400" b="1" dirty="0" smtClean="0">
                <a:solidFill>
                  <a:srgbClr val="FFC000"/>
                </a:solidFill>
              </a:rPr>
              <a:t>方法</a:t>
            </a:r>
            <a:endParaRPr lang="zh-CN" altLang="en-US" sz="2400" dirty="0">
              <a:solidFill>
                <a:srgbClr val="FFC000"/>
              </a:solidFill>
            </a:endParaRPr>
          </a:p>
        </p:txBody>
      </p:sp>
    </p:spTree>
    <p:extLst>
      <p:ext uri="{BB962C8B-B14F-4D97-AF65-F5344CB8AC3E}">
        <p14:creationId xmlns:p14="http://schemas.microsoft.com/office/powerpoint/2010/main" val="329916330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7" name="Rectangle 10"/>
          <p:cNvSpPr>
            <a:spLocks noChangeArrowheads="1"/>
          </p:cNvSpPr>
          <p:nvPr/>
        </p:nvSpPr>
        <p:spPr bwMode="auto">
          <a:xfrm>
            <a:off x="323850" y="3141663"/>
            <a:ext cx="8424863"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algn="just" eaLnBrk="1" hangingPunct="1"/>
            <a:r>
              <a:rPr lang="zh-CN" altLang="en-US" dirty="0">
                <a:solidFill>
                  <a:schemeClr val="tx1"/>
                </a:solidFill>
              </a:rPr>
              <a:t>    新的迭代每步的计算代价与</a:t>
            </a:r>
            <a:r>
              <a:rPr lang="en-US" altLang="zh-CN" dirty="0">
                <a:solidFill>
                  <a:schemeClr val="tx1"/>
                </a:solidFill>
              </a:rPr>
              <a:t>Gauss-Seidel</a:t>
            </a:r>
            <a:r>
              <a:rPr lang="zh-CN" altLang="en-US" dirty="0">
                <a:solidFill>
                  <a:schemeClr val="tx1"/>
                </a:solidFill>
              </a:rPr>
              <a:t>方法相差无几，如果能取得恰当的      值，使新构造的方法比</a:t>
            </a:r>
            <a:r>
              <a:rPr lang="en-US" altLang="zh-CN" dirty="0">
                <a:solidFill>
                  <a:schemeClr val="tx1"/>
                </a:solidFill>
              </a:rPr>
              <a:t>Gauss-Seidel</a:t>
            </a:r>
            <a:r>
              <a:rPr lang="zh-CN" altLang="en-US" dirty="0">
                <a:solidFill>
                  <a:schemeClr val="tx1"/>
                </a:solidFill>
              </a:rPr>
              <a:t>方法收敛得更快，松弛就起到了加速的作用。</a:t>
            </a:r>
          </a:p>
          <a:p>
            <a:pPr eaLnBrk="1" hangingPunct="1"/>
            <a:endParaRPr lang="zh-CN" altLang="en-US" dirty="0">
              <a:solidFill>
                <a:schemeClr val="tx1"/>
              </a:solidFill>
            </a:endParaRPr>
          </a:p>
          <a:p>
            <a:pPr algn="just" eaLnBrk="1" hangingPunct="1"/>
            <a:r>
              <a:rPr lang="zh-CN" altLang="en-US" dirty="0">
                <a:solidFill>
                  <a:schemeClr val="tx1"/>
                </a:solidFill>
              </a:rPr>
              <a:t>    在实际上真正使用的      值通常的范围为               ，被统称为超松弛方法，简称</a:t>
            </a:r>
            <a:r>
              <a:rPr lang="en-US" altLang="zh-CN" dirty="0">
                <a:solidFill>
                  <a:schemeClr val="tx1"/>
                </a:solidFill>
              </a:rPr>
              <a:t>SOR (Successive Over-Relaxation)</a:t>
            </a:r>
            <a:r>
              <a:rPr lang="zh-CN" altLang="en-US" dirty="0">
                <a:solidFill>
                  <a:schemeClr val="tx1"/>
                </a:solidFill>
              </a:rPr>
              <a:t>方法。</a:t>
            </a:r>
          </a:p>
        </p:txBody>
      </p:sp>
      <p:sp>
        <p:nvSpPr>
          <p:cNvPr id="63498" name="Text Box 4"/>
          <p:cNvSpPr txBox="1">
            <a:spLocks noChangeArrowheads="1"/>
          </p:cNvSpPr>
          <p:nvPr/>
        </p:nvSpPr>
        <p:spPr bwMode="auto">
          <a:xfrm>
            <a:off x="251618" y="906517"/>
            <a:ext cx="8569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spcBef>
                <a:spcPct val="50000"/>
              </a:spcBef>
            </a:pPr>
            <a:r>
              <a:rPr lang="zh-CN" altLang="en-US" dirty="0">
                <a:solidFill>
                  <a:schemeClr val="tx1"/>
                </a:solidFill>
              </a:rPr>
              <a:t>    上面的这个方法就叫做松弛方法，它可以视为</a:t>
            </a:r>
            <a:r>
              <a:rPr lang="en-US" altLang="zh-CN" dirty="0">
                <a:solidFill>
                  <a:schemeClr val="tx1"/>
                </a:solidFill>
              </a:rPr>
              <a:t>Gauss-Seidel</a:t>
            </a:r>
            <a:r>
              <a:rPr lang="zh-CN" altLang="en-US" dirty="0">
                <a:solidFill>
                  <a:schemeClr val="tx1"/>
                </a:solidFill>
              </a:rPr>
              <a:t>方法的加速。显然           时，上面这个方法就是</a:t>
            </a:r>
            <a:r>
              <a:rPr lang="en-US" altLang="zh-CN" dirty="0">
                <a:solidFill>
                  <a:schemeClr val="tx1"/>
                </a:solidFill>
              </a:rPr>
              <a:t>Gauss-Seidel</a:t>
            </a:r>
            <a:r>
              <a:rPr lang="zh-CN" altLang="en-US" dirty="0">
                <a:solidFill>
                  <a:schemeClr val="tx1"/>
                </a:solidFill>
              </a:rPr>
              <a:t>方法。</a:t>
            </a:r>
          </a:p>
        </p:txBody>
      </p:sp>
      <p:graphicFrame>
        <p:nvGraphicFramePr>
          <p:cNvPr id="63490" name="Object 4"/>
          <p:cNvGraphicFramePr>
            <a:graphicFrameLocks noChangeAspect="1"/>
          </p:cNvGraphicFramePr>
          <p:nvPr>
            <p:extLst>
              <p:ext uri="{D42A27DB-BD31-4B8C-83A1-F6EECF244321}">
                <p14:modId xmlns:p14="http://schemas.microsoft.com/office/powerpoint/2010/main" val="1265712508"/>
              </p:ext>
            </p:extLst>
          </p:nvPr>
        </p:nvGraphicFramePr>
        <p:xfrm>
          <a:off x="3132138" y="1298890"/>
          <a:ext cx="704850" cy="355600"/>
        </p:xfrm>
        <a:graphic>
          <a:graphicData uri="http://schemas.openxmlformats.org/presentationml/2006/ole">
            <mc:AlternateContent xmlns:mc="http://schemas.openxmlformats.org/markup-compatibility/2006">
              <mc:Choice xmlns:v="urn:schemas-microsoft-com:vml" Requires="v">
                <p:oleObj spid="_x0000_s59408" r:id="rId3" imgW="355455" imgH="177886" progId="">
                  <p:embed/>
                </p:oleObj>
              </mc:Choice>
              <mc:Fallback>
                <p:oleObj r:id="rId3" imgW="355455" imgH="1778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2138" y="1298890"/>
                        <a:ext cx="70485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1" name="Object 5"/>
          <p:cNvGraphicFramePr>
            <a:graphicFrameLocks noChangeAspect="1"/>
          </p:cNvGraphicFramePr>
          <p:nvPr/>
        </p:nvGraphicFramePr>
        <p:xfrm>
          <a:off x="3132138" y="3644900"/>
          <a:ext cx="301625" cy="279400"/>
        </p:xfrm>
        <a:graphic>
          <a:graphicData uri="http://schemas.openxmlformats.org/presentationml/2006/ole">
            <mc:AlternateContent xmlns:mc="http://schemas.openxmlformats.org/markup-compatibility/2006">
              <mc:Choice xmlns:v="urn:schemas-microsoft-com:vml" Requires="v">
                <p:oleObj spid="_x0000_s59409" r:id="rId5" imgW="152651" imgH="139956" progId="">
                  <p:embed/>
                </p:oleObj>
              </mc:Choice>
              <mc:Fallback>
                <p:oleObj r:id="rId5" imgW="152651" imgH="139956"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2138" y="3644900"/>
                        <a:ext cx="30162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2" name="Object 6"/>
          <p:cNvGraphicFramePr>
            <a:graphicFrameLocks noChangeAspect="1"/>
          </p:cNvGraphicFramePr>
          <p:nvPr>
            <p:extLst>
              <p:ext uri="{D42A27DB-BD31-4B8C-83A1-F6EECF244321}">
                <p14:modId xmlns:p14="http://schemas.microsoft.com/office/powerpoint/2010/main" val="2011225062"/>
              </p:ext>
            </p:extLst>
          </p:nvPr>
        </p:nvGraphicFramePr>
        <p:xfrm>
          <a:off x="3529735" y="4678507"/>
          <a:ext cx="301625" cy="279400"/>
        </p:xfrm>
        <a:graphic>
          <a:graphicData uri="http://schemas.openxmlformats.org/presentationml/2006/ole">
            <mc:AlternateContent xmlns:mc="http://schemas.openxmlformats.org/markup-compatibility/2006">
              <mc:Choice xmlns:v="urn:schemas-microsoft-com:vml" Requires="v">
                <p:oleObj spid="_x0000_s59410" r:id="rId7" imgW="152651" imgH="139956" progId="">
                  <p:embed/>
                </p:oleObj>
              </mc:Choice>
              <mc:Fallback>
                <p:oleObj r:id="rId7" imgW="152651" imgH="139956"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9735" y="4678507"/>
                        <a:ext cx="301625" cy="279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3" name="Object 7"/>
          <p:cNvGraphicFramePr>
            <a:graphicFrameLocks noChangeAspect="1"/>
          </p:cNvGraphicFramePr>
          <p:nvPr>
            <p:extLst>
              <p:ext uri="{D42A27DB-BD31-4B8C-83A1-F6EECF244321}">
                <p14:modId xmlns:p14="http://schemas.microsoft.com/office/powerpoint/2010/main" val="2102354305"/>
              </p:ext>
            </p:extLst>
          </p:nvPr>
        </p:nvGraphicFramePr>
        <p:xfrm>
          <a:off x="6096000" y="4696114"/>
          <a:ext cx="1157288" cy="355600"/>
        </p:xfrm>
        <a:graphic>
          <a:graphicData uri="http://schemas.openxmlformats.org/presentationml/2006/ole">
            <mc:AlternateContent xmlns:mc="http://schemas.openxmlformats.org/markup-compatibility/2006">
              <mc:Choice xmlns:v="urn:schemas-microsoft-com:vml" Requires="v">
                <p:oleObj spid="_x0000_s59411" r:id="rId8" imgW="584010" imgH="177963" progId="">
                  <p:embed/>
                </p:oleObj>
              </mc:Choice>
              <mc:Fallback>
                <p:oleObj r:id="rId8" imgW="584010" imgH="177963" progId="">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0" y="4696114"/>
                        <a:ext cx="1157288"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组合 1"/>
          <p:cNvGrpSpPr/>
          <p:nvPr/>
        </p:nvGrpSpPr>
        <p:grpSpPr>
          <a:xfrm>
            <a:off x="669275" y="2091234"/>
            <a:ext cx="7734010" cy="787679"/>
            <a:chOff x="651165" y="1844675"/>
            <a:chExt cx="7734010" cy="787679"/>
          </a:xfrm>
        </p:grpSpPr>
        <p:graphicFrame>
          <p:nvGraphicFramePr>
            <p:cNvPr id="63494" name="Object 8"/>
            <p:cNvGraphicFramePr>
              <a:graphicFrameLocks noChangeAspect="1"/>
            </p:cNvGraphicFramePr>
            <p:nvPr>
              <p:extLst>
                <p:ext uri="{D42A27DB-BD31-4B8C-83A1-F6EECF244321}">
                  <p14:modId xmlns:p14="http://schemas.microsoft.com/office/powerpoint/2010/main" val="405339287"/>
                </p:ext>
              </p:extLst>
            </p:nvPr>
          </p:nvGraphicFramePr>
          <p:xfrm>
            <a:off x="651165" y="2048154"/>
            <a:ext cx="4125912" cy="584200"/>
          </p:xfrm>
          <a:graphic>
            <a:graphicData uri="http://schemas.openxmlformats.org/presentationml/2006/ole">
              <mc:AlternateContent xmlns:mc="http://schemas.openxmlformats.org/markup-compatibility/2006">
                <mc:Choice xmlns:v="urn:schemas-microsoft-com:vml" Requires="v">
                  <p:oleObj spid="_x0000_s59412" r:id="rId10" imgW="2083117" imgH="292417" progId="">
                    <p:embed/>
                  </p:oleObj>
                </mc:Choice>
                <mc:Fallback>
                  <p:oleObj r:id="rId10" imgW="2083117" imgH="292417" progId="">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51165" y="2048154"/>
                          <a:ext cx="4125912" cy="58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3499" name="AutoShape 12"/>
            <p:cNvSpPr>
              <a:spLocks noChangeArrowheads="1"/>
            </p:cNvSpPr>
            <p:nvPr/>
          </p:nvSpPr>
          <p:spPr bwMode="auto">
            <a:xfrm>
              <a:off x="5003800" y="2205038"/>
              <a:ext cx="1223963" cy="360362"/>
            </a:xfrm>
            <a:prstGeom prst="rightArrow">
              <a:avLst>
                <a:gd name="adj1" fmla="val 50000"/>
                <a:gd name="adj2" fmla="val 84912"/>
              </a:avLst>
            </a:prstGeom>
            <a:solidFill>
              <a:srgbClr val="FF6600"/>
            </a:solidFill>
            <a:ln w="9525">
              <a:solidFill>
                <a:srgbClr val="FF0000"/>
              </a:solidFill>
              <a:miter lim="800000"/>
              <a:headEnd/>
              <a:tailEnd/>
            </a:ln>
          </p:spPr>
          <p:txBody>
            <a:bodyPr wrap="none" anchor="ctr"/>
            <a:lstStyle>
              <a:lvl1pPr eaLnBrk="0" hangingPunct="0">
                <a:defRPr sz="2400" b="1">
                  <a:solidFill>
                    <a:schemeClr val="bg1"/>
                  </a:solidFill>
                  <a:latin typeface="Times New Roman" panose="02020603050405020304" pitchFamily="18" charset="0"/>
                  <a:ea typeface="楷体_GB2312" charset="-122"/>
                </a:defRPr>
              </a:lvl1pPr>
              <a:lvl2pPr marL="742950" indent="-285750" eaLnBrk="0" hangingPunct="0">
                <a:defRPr sz="2400" b="1">
                  <a:solidFill>
                    <a:schemeClr val="bg1"/>
                  </a:solidFill>
                  <a:latin typeface="Times New Roman" panose="02020603050405020304" pitchFamily="18" charset="0"/>
                  <a:ea typeface="楷体_GB2312" charset="-122"/>
                </a:defRPr>
              </a:lvl2pPr>
              <a:lvl3pPr marL="1143000" indent="-228600" eaLnBrk="0" hangingPunct="0">
                <a:defRPr sz="2400" b="1">
                  <a:solidFill>
                    <a:schemeClr val="bg1"/>
                  </a:solidFill>
                  <a:latin typeface="Times New Roman" panose="02020603050405020304" pitchFamily="18" charset="0"/>
                  <a:ea typeface="楷体_GB2312" charset="-122"/>
                </a:defRPr>
              </a:lvl3pPr>
              <a:lvl4pPr marL="1600200" indent="-228600" eaLnBrk="0" hangingPunct="0">
                <a:defRPr sz="2400" b="1">
                  <a:solidFill>
                    <a:schemeClr val="bg1"/>
                  </a:solidFill>
                  <a:latin typeface="Times New Roman" panose="02020603050405020304" pitchFamily="18" charset="0"/>
                  <a:ea typeface="楷体_GB2312" charset="-122"/>
                </a:defRPr>
              </a:lvl4pPr>
              <a:lvl5pPr marL="2057400" indent="-228600" eaLnBrk="0" hangingPunct="0">
                <a:defRPr sz="2400" b="1">
                  <a:solidFill>
                    <a:schemeClr val="bg1"/>
                  </a:solidFill>
                  <a:latin typeface="Times New Roman" panose="02020603050405020304" pitchFamily="18" charset="0"/>
                  <a:ea typeface="楷体_GB2312" charset="-122"/>
                </a:defRPr>
              </a:lvl5pPr>
              <a:lvl6pPr marL="25146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6pPr>
              <a:lvl7pPr marL="29718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7pPr>
              <a:lvl8pPr marL="34290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8pPr>
              <a:lvl9pPr marL="3886200" indent="-228600" eaLnBrk="0" fontAlgn="base" hangingPunct="0">
                <a:spcBef>
                  <a:spcPct val="20000"/>
                </a:spcBef>
                <a:spcAft>
                  <a:spcPct val="0"/>
                </a:spcAft>
                <a:buFont typeface="Arial" panose="020B0604020202020204" pitchFamily="34" charset="0"/>
                <a:defRPr sz="2400" b="1">
                  <a:solidFill>
                    <a:schemeClr val="bg1"/>
                  </a:solidFill>
                  <a:latin typeface="Times New Roman" panose="02020603050405020304" pitchFamily="18" charset="0"/>
                  <a:ea typeface="楷体_GB2312" charset="-122"/>
                </a:defRPr>
              </a:lvl9pPr>
            </a:lstStyle>
            <a:p>
              <a:pPr eaLnBrk="1" hangingPunct="1"/>
              <a:endParaRPr lang="zh-CN" altLang="en-US"/>
            </a:p>
          </p:txBody>
        </p:sp>
        <p:graphicFrame>
          <p:nvGraphicFramePr>
            <p:cNvPr id="63495" name="Object 10"/>
            <p:cNvGraphicFramePr>
              <a:graphicFrameLocks noChangeAspect="1"/>
            </p:cNvGraphicFramePr>
            <p:nvPr>
              <p:extLst>
                <p:ext uri="{D42A27DB-BD31-4B8C-83A1-F6EECF244321}">
                  <p14:modId xmlns:p14="http://schemas.microsoft.com/office/powerpoint/2010/main" val="771294202"/>
                </p:ext>
              </p:extLst>
            </p:nvPr>
          </p:nvGraphicFramePr>
          <p:xfrm>
            <a:off x="5148263" y="1844675"/>
            <a:ext cx="704850" cy="355600"/>
          </p:xfrm>
          <a:graphic>
            <a:graphicData uri="http://schemas.openxmlformats.org/presentationml/2006/ole">
              <mc:AlternateContent xmlns:mc="http://schemas.openxmlformats.org/markup-compatibility/2006">
                <mc:Choice xmlns:v="urn:schemas-microsoft-com:vml" Requires="v">
                  <p:oleObj spid="_x0000_s59413" r:id="rId12" imgW="355455" imgH="177886" progId="">
                    <p:embed/>
                  </p:oleObj>
                </mc:Choice>
                <mc:Fallback>
                  <p:oleObj r:id="rId12" imgW="355455" imgH="177886"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8263" y="1844675"/>
                          <a:ext cx="704850" cy="35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3496" name="Object 11"/>
            <p:cNvGraphicFramePr>
              <a:graphicFrameLocks noChangeAspect="1"/>
            </p:cNvGraphicFramePr>
            <p:nvPr>
              <p:extLst>
                <p:ext uri="{D42A27DB-BD31-4B8C-83A1-F6EECF244321}">
                  <p14:modId xmlns:p14="http://schemas.microsoft.com/office/powerpoint/2010/main" val="2825039416"/>
                </p:ext>
              </p:extLst>
            </p:nvPr>
          </p:nvGraphicFramePr>
          <p:xfrm>
            <a:off x="6372225" y="2060575"/>
            <a:ext cx="2012950" cy="558800"/>
          </p:xfrm>
          <a:graphic>
            <a:graphicData uri="http://schemas.openxmlformats.org/presentationml/2006/ole">
              <mc:AlternateContent xmlns:mc="http://schemas.openxmlformats.org/markup-compatibility/2006">
                <mc:Choice xmlns:v="urn:schemas-microsoft-com:vml" Requires="v">
                  <p:oleObj spid="_x0000_s59414" r:id="rId13" imgW="1016317" imgH="279717" progId="">
                    <p:embed/>
                  </p:oleObj>
                </mc:Choice>
                <mc:Fallback>
                  <p:oleObj r:id="rId13" imgW="1016317" imgH="279717" progId="">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372225" y="2060575"/>
                          <a:ext cx="2012950" cy="55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13" name="Rectangle 1026"/>
          <p:cNvSpPr txBox="1">
            <a:spLocks noChangeArrowheads="1"/>
          </p:cNvSpPr>
          <p:nvPr/>
        </p:nvSpPr>
        <p:spPr bwMode="auto">
          <a:xfrm>
            <a:off x="20198" y="0"/>
            <a:ext cx="6837802"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400" b="1" dirty="0" smtClean="0"/>
              <a:t>线性方程组的数值方法：</a:t>
            </a:r>
            <a:r>
              <a:rPr kumimoji="0" lang="en-US" altLang="zh-CN" sz="2400" b="1" dirty="0" smtClean="0">
                <a:solidFill>
                  <a:srgbClr val="FFC000"/>
                </a:solidFill>
              </a:rPr>
              <a:t>SOR</a:t>
            </a:r>
            <a:r>
              <a:rPr kumimoji="0" lang="zh-CN" altLang="en-US" sz="2400" b="1" dirty="0" smtClean="0">
                <a:solidFill>
                  <a:srgbClr val="FFC000"/>
                </a:solidFill>
              </a:rPr>
              <a:t>方法</a:t>
            </a:r>
            <a:endParaRPr lang="zh-CN" altLang="en-US" sz="2400" dirty="0">
              <a:solidFill>
                <a:srgbClr val="FFC000"/>
              </a:solidFill>
            </a:endParaRPr>
          </a:p>
        </p:txBody>
      </p:sp>
    </p:spTree>
    <p:extLst>
      <p:ext uri="{BB962C8B-B14F-4D97-AF65-F5344CB8AC3E}">
        <p14:creationId xmlns:p14="http://schemas.microsoft.com/office/powerpoint/2010/main" val="176503118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57200" y="3124200"/>
            <a:ext cx="8229600" cy="1139825"/>
          </a:xfrm>
        </p:spPr>
        <p:txBody>
          <a:bodyPr/>
          <a:lstStyle/>
          <a:p>
            <a:pPr eaLnBrk="1" hangingPunct="1">
              <a:defRPr/>
            </a:pPr>
            <a:r>
              <a:rPr kumimoji="0" lang="zh-CN" altLang="en-US" dirty="0" smtClean="0">
                <a:solidFill>
                  <a:schemeClr val="tx1"/>
                </a:solidFill>
                <a:ea typeface="宋体" pitchFamily="2" charset="-122"/>
              </a:rPr>
              <a:t>谢谢</a:t>
            </a:r>
            <a:r>
              <a:rPr kumimoji="0" lang="en-US" altLang="zh-CN" dirty="0" smtClean="0">
                <a:solidFill>
                  <a:schemeClr val="tx1"/>
                </a:solidFill>
                <a:ea typeface="宋体" pitchFamily="2" charset="-122"/>
              </a:rPr>
              <a:t>!</a:t>
            </a:r>
            <a:br>
              <a:rPr kumimoji="0" lang="en-US" altLang="zh-CN" dirty="0" smtClean="0">
                <a:solidFill>
                  <a:schemeClr val="tx1"/>
                </a:solidFill>
                <a:ea typeface="宋体" pitchFamily="2" charset="-122"/>
              </a:rPr>
            </a:br>
            <a:endParaRPr kumimoji="0" lang="zh-CN" altLang="en-US" dirty="0" smtClean="0">
              <a:solidFill>
                <a:schemeClr val="tx1"/>
              </a:solidFill>
              <a:ea typeface="宋体" pitchFamily="2" charset="-122"/>
            </a:endParaRP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8DB4629F-DEEA-4890-BD8F-D78F0528B581}" type="slidenum">
              <a:rPr lang="zh-CN" altLang="en-US" smtClean="0"/>
              <a:pPr>
                <a:defRPr/>
              </a:pPr>
              <a:t>57</a:t>
            </a:fld>
            <a:endParaRPr lang="en-US" altLang="zh-CN"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 descr="nanoXCT200_interior_withCallouts"/>
          <p:cNvPicPr>
            <a:picLocks noChangeAspect="1" noChangeArrowheads="1"/>
          </p:cNvPicPr>
          <p:nvPr/>
        </p:nvPicPr>
        <p:blipFill>
          <a:blip r:embed="rId2">
            <a:extLst>
              <a:ext uri="{28A0092B-C50C-407E-A947-70E740481C1C}">
                <a14:useLocalDpi xmlns:a14="http://schemas.microsoft.com/office/drawing/2010/main" val="0"/>
              </a:ext>
            </a:extLst>
          </a:blip>
          <a:srcRect t="12491" b="13956"/>
          <a:stretch>
            <a:fillRect/>
          </a:stretch>
        </p:blipFill>
        <p:spPr bwMode="auto">
          <a:xfrm>
            <a:off x="107950" y="3962400"/>
            <a:ext cx="662305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712788"/>
            <a:ext cx="2874963" cy="287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9" name="直接箭头连接符 6"/>
          <p:cNvCxnSpPr/>
          <p:nvPr/>
        </p:nvCxnSpPr>
        <p:spPr>
          <a:xfrm flipH="1">
            <a:off x="5724525" y="2306638"/>
            <a:ext cx="1584325" cy="1655762"/>
          </a:xfrm>
          <a:prstGeom prst="straightConnector1">
            <a:avLst/>
          </a:prstGeom>
          <a:ln w="381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13317" name="TextBox 8"/>
          <p:cNvSpPr txBox="1">
            <a:spLocks noChangeArrowheads="1"/>
          </p:cNvSpPr>
          <p:nvPr/>
        </p:nvSpPr>
        <p:spPr bwMode="auto">
          <a:xfrm>
            <a:off x="250825" y="2847975"/>
            <a:ext cx="4608513"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85750" indent="-285750">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lnSpc>
                <a:spcPct val="130000"/>
              </a:lnSpc>
              <a:spcBef>
                <a:spcPct val="50000"/>
              </a:spcBef>
              <a:buClrTx/>
              <a:buSzTx/>
              <a:buFont typeface="Wingdings" panose="05000000000000000000" pitchFamily="2" charset="2"/>
              <a:buChar char="ü"/>
            </a:pPr>
            <a:r>
              <a:rPr kumimoji="0" lang="en-US" altLang="zh-CN" sz="1800"/>
              <a:t>Resolution: </a:t>
            </a:r>
            <a:r>
              <a:rPr kumimoji="0" lang="en-US" altLang="zh-CN" sz="1800" b="1"/>
              <a:t>50 nm</a:t>
            </a:r>
            <a:r>
              <a:rPr kumimoji="0" lang="en-US" altLang="zh-CN" sz="1800"/>
              <a:t>;</a:t>
            </a:r>
          </a:p>
          <a:p>
            <a:pPr>
              <a:lnSpc>
                <a:spcPct val="130000"/>
              </a:lnSpc>
              <a:spcBef>
                <a:spcPct val="50000"/>
              </a:spcBef>
              <a:buClrTx/>
              <a:buSzTx/>
              <a:buFont typeface="Wingdings" panose="05000000000000000000" pitchFamily="2" charset="2"/>
              <a:buChar char="ü"/>
            </a:pPr>
            <a:r>
              <a:rPr kumimoji="0" lang="en-US" altLang="zh-CN" sz="1800"/>
              <a:t>Absorption &amp; Zernike phase contrast;</a:t>
            </a:r>
          </a:p>
        </p:txBody>
      </p:sp>
      <p:sp>
        <p:nvSpPr>
          <p:cNvPr id="13318" name="TextBox 9"/>
          <p:cNvSpPr txBox="1">
            <a:spLocks noChangeArrowheads="1"/>
          </p:cNvSpPr>
          <p:nvPr/>
        </p:nvSpPr>
        <p:spPr bwMode="auto">
          <a:xfrm>
            <a:off x="250825" y="2487613"/>
            <a:ext cx="5059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1800" b="1">
                <a:solidFill>
                  <a:srgbClr val="C00000"/>
                </a:solidFill>
              </a:rPr>
              <a:t>X-Ray Computed Tomography in Material Sciences</a:t>
            </a:r>
            <a:endParaRPr kumimoji="0" lang="zh-CN" altLang="en-US" sz="1800" b="1">
              <a:solidFill>
                <a:srgbClr val="C00000"/>
              </a:solidFill>
            </a:endParaRPr>
          </a:p>
        </p:txBody>
      </p:sp>
      <p:sp>
        <p:nvSpPr>
          <p:cNvPr id="13319" name="TextBox 10"/>
          <p:cNvSpPr txBox="1">
            <a:spLocks noChangeArrowheads="1"/>
          </p:cNvSpPr>
          <p:nvPr/>
        </p:nvSpPr>
        <p:spPr bwMode="auto">
          <a:xfrm>
            <a:off x="228600" y="1371600"/>
            <a:ext cx="54308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2800" b="1">
                <a:solidFill>
                  <a:schemeClr val="tx2"/>
                </a:solidFill>
              </a:rPr>
              <a:t>X-Ray Nano-tomography (Nano-CT)</a:t>
            </a:r>
            <a:endParaRPr kumimoji="0" lang="zh-CN" altLang="en-US" sz="2800" b="1">
              <a:solidFill>
                <a:schemeClr val="tx2"/>
              </a:solidFill>
            </a:endParaRPr>
          </a:p>
        </p:txBody>
      </p:sp>
      <p:sp>
        <p:nvSpPr>
          <p:cNvPr id="13320" name="Rectangle 1026"/>
          <p:cNvSpPr txBox="1">
            <a:spLocks noChangeArrowheads="1"/>
          </p:cNvSpPr>
          <p:nvPr/>
        </p:nvSpPr>
        <p:spPr bwMode="auto">
          <a:xfrm>
            <a:off x="228600" y="152400"/>
            <a:ext cx="4495800" cy="7889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a:t>CT</a:t>
            </a:r>
            <a:r>
              <a:rPr kumimoji="0" lang="zh-CN" altLang="en-US" sz="2400"/>
              <a:t>系统参数标定的问题背景</a:t>
            </a:r>
            <a:endParaRPr kumimoji="0" lang="en-US" altLang="zh-CN" sz="2400"/>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76A5FDF1-708D-44FE-835C-016BD7332B11}" type="slidenum">
              <a:rPr lang="zh-CN" altLang="en-US" smtClean="0"/>
              <a:pPr>
                <a:defRPr/>
              </a:pPr>
              <a:t>6</a:t>
            </a:fld>
            <a:endParaRPr lang="en-US" altLang="zh-CN" smtClean="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143000"/>
            <a:ext cx="8716963" cy="191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3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3810000"/>
            <a:ext cx="1871663"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0" name="Rectangle 1026"/>
          <p:cNvSpPr txBox="1">
            <a:spLocks noChangeArrowheads="1"/>
          </p:cNvSpPr>
          <p:nvPr/>
        </p:nvSpPr>
        <p:spPr bwMode="auto">
          <a:xfrm>
            <a:off x="228600" y="152400"/>
            <a:ext cx="4495800" cy="788988"/>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a:t>CT</a:t>
            </a:r>
            <a:r>
              <a:rPr kumimoji="0" lang="zh-CN" altLang="en-US" sz="2400"/>
              <a:t>系统参数标定的问题背景</a:t>
            </a:r>
            <a:endParaRPr kumimoji="0" lang="en-US" altLang="zh-CN" sz="2400"/>
          </a:p>
        </p:txBody>
      </p:sp>
      <p:sp>
        <p:nvSpPr>
          <p:cNvPr id="14341" name="矩形 8"/>
          <p:cNvSpPr>
            <a:spLocks noChangeArrowheads="1"/>
          </p:cNvSpPr>
          <p:nvPr/>
        </p:nvSpPr>
        <p:spPr bwMode="auto">
          <a:xfrm>
            <a:off x="3276600" y="3962400"/>
            <a:ext cx="5257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800"/>
              <a:t>需要标定：</a:t>
            </a:r>
            <a:endParaRPr kumimoji="0" lang="en-US" altLang="zh-CN" sz="2800"/>
          </a:p>
          <a:p>
            <a:pPr>
              <a:spcBef>
                <a:spcPct val="50000"/>
              </a:spcBef>
              <a:buClrTx/>
              <a:buSzTx/>
              <a:buFontTx/>
              <a:buNone/>
            </a:pPr>
            <a:r>
              <a:rPr kumimoji="0" lang="zh-CN" altLang="en-US" sz="2800"/>
              <a:t>系统旋转中心的位置，</a:t>
            </a:r>
            <a:endParaRPr kumimoji="0" lang="en-US" altLang="zh-CN" sz="2800"/>
          </a:p>
          <a:p>
            <a:pPr>
              <a:spcBef>
                <a:spcPct val="50000"/>
              </a:spcBef>
              <a:buClrTx/>
              <a:buSzTx/>
              <a:buFontTx/>
              <a:buNone/>
            </a:pPr>
            <a:r>
              <a:rPr kumimoji="0" lang="zh-CN" altLang="en-US" sz="2800"/>
              <a:t>探测器相邻两个接收单元的距离</a:t>
            </a: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B1749A10-E73C-47D6-9897-2C267EB2DB8C}" type="slidenum">
              <a:rPr lang="zh-CN" altLang="en-US" smtClean="0"/>
              <a:pPr>
                <a:defRPr/>
              </a:pPr>
              <a:t>7</a:t>
            </a:fld>
            <a:endParaRPr lang="en-US" altLang="zh-CN"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矩形 2"/>
          <p:cNvSpPr>
            <a:spLocks noChangeArrowheads="1"/>
          </p:cNvSpPr>
          <p:nvPr/>
        </p:nvSpPr>
        <p:spPr bwMode="auto">
          <a:xfrm>
            <a:off x="533400" y="914400"/>
            <a:ext cx="8382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en-US" altLang="zh-CN" sz="1800"/>
              <a:t>20160115_tomo_LFOV_150s_b1_181p_Export.bin</a:t>
            </a:r>
            <a:r>
              <a:rPr kumimoji="0" lang="zh-CN" altLang="en-US" sz="1800"/>
              <a:t>中给了－</a:t>
            </a:r>
            <a:r>
              <a:rPr kumimoji="0" lang="en-US" altLang="zh-CN" sz="1800"/>
              <a:t>90.002</a:t>
            </a:r>
            <a:r>
              <a:rPr kumimoji="0" lang="zh-CN" altLang="en-US" sz="1800"/>
              <a:t>度到</a:t>
            </a:r>
            <a:r>
              <a:rPr kumimoji="0" lang="en-US" altLang="zh-CN" sz="1800"/>
              <a:t>90.0039</a:t>
            </a:r>
            <a:r>
              <a:rPr kumimoji="0" lang="zh-CN" altLang="en-US" sz="1800"/>
              <a:t>度下的投影数据，第一副和最后一副相差</a:t>
            </a:r>
            <a:r>
              <a:rPr kumimoji="0" lang="en-US" altLang="zh-CN" sz="1800"/>
              <a:t>180.0019</a:t>
            </a:r>
            <a:r>
              <a:rPr kumimoji="0" lang="zh-CN" altLang="en-US" sz="1800"/>
              <a:t>度，平行光成像理论上应该是在相差</a:t>
            </a:r>
            <a:r>
              <a:rPr kumimoji="0" lang="en-US" altLang="zh-CN" sz="1800"/>
              <a:t>180</a:t>
            </a:r>
            <a:r>
              <a:rPr kumimoji="0" lang="zh-CN" altLang="en-US" sz="1800"/>
              <a:t>角度下的测量值，应该关于坐标周对称，但是相差几个像素。说明成像几何上还是有误差的。</a:t>
            </a:r>
          </a:p>
        </p:txBody>
      </p:sp>
      <p:pic>
        <p:nvPicPr>
          <p:cNvPr id="15363" name="图片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2133600"/>
            <a:ext cx="666115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4" name="图片 1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05000" y="4495800"/>
            <a:ext cx="2389188"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5" name="Rectangle 1026"/>
          <p:cNvSpPr txBox="1">
            <a:spLocks noChangeArrowheads="1"/>
          </p:cNvSpPr>
          <p:nvPr/>
        </p:nvSpPr>
        <p:spPr bwMode="auto">
          <a:xfrm>
            <a:off x="381000" y="144463"/>
            <a:ext cx="4495800"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en-US" altLang="zh-CN" sz="2400"/>
              <a:t>CT</a:t>
            </a:r>
            <a:r>
              <a:rPr kumimoji="0" lang="zh-CN" altLang="en-US" sz="2400"/>
              <a:t>系统参数标定的问题背景</a:t>
            </a:r>
            <a:endParaRPr kumimoji="0" lang="en-US" altLang="zh-CN" sz="2400"/>
          </a:p>
        </p:txBody>
      </p:sp>
      <p:sp>
        <p:nvSpPr>
          <p:cNvPr id="15366" name="矩形 1"/>
          <p:cNvSpPr>
            <a:spLocks noChangeArrowheads="1"/>
          </p:cNvSpPr>
          <p:nvPr/>
        </p:nvSpPr>
        <p:spPr bwMode="auto">
          <a:xfrm>
            <a:off x="5105400" y="5105400"/>
            <a:ext cx="3581400"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kumimoji="0" lang="zh-CN" altLang="en-US" sz="2800"/>
              <a:t>需要标定：</a:t>
            </a:r>
            <a:endParaRPr kumimoji="0" lang="en-US" altLang="zh-CN" sz="2800"/>
          </a:p>
          <a:p>
            <a:pPr>
              <a:spcBef>
                <a:spcPct val="50000"/>
              </a:spcBef>
              <a:buClrTx/>
              <a:buSzTx/>
              <a:buFontTx/>
              <a:buNone/>
            </a:pPr>
            <a:r>
              <a:rPr kumimoji="0" lang="zh-CN" altLang="en-US" sz="2800"/>
              <a:t>每一次的旋转角度</a:t>
            </a:r>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16B8099F-6EC5-4D88-B14F-4B56670DBDC5}" type="slidenum">
              <a:rPr lang="zh-CN" altLang="en-US" smtClean="0"/>
              <a:pPr>
                <a:defRPr/>
              </a:pPr>
              <a:t>8</a:t>
            </a:fld>
            <a:endParaRPr lang="en-US" altLang="zh-CN"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矩形 2"/>
          <p:cNvSpPr>
            <a:spLocks noChangeArrowheads="1"/>
          </p:cNvSpPr>
          <p:nvPr/>
        </p:nvSpPr>
        <p:spPr bwMode="auto">
          <a:xfrm>
            <a:off x="533400" y="914400"/>
            <a:ext cx="83820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en-US" altLang="zh-CN" sz="2400"/>
              <a:t>        </a:t>
            </a:r>
            <a:r>
              <a:rPr lang="zh-CN" altLang="zh-CN" sz="2400"/>
              <a:t>一种典型的二维</a:t>
            </a:r>
            <a:r>
              <a:rPr lang="en-US" altLang="zh-CN" sz="2400"/>
              <a:t>CT</a:t>
            </a:r>
            <a:r>
              <a:rPr lang="zh-CN" altLang="zh-CN" sz="2400"/>
              <a:t>系统如图</a:t>
            </a:r>
            <a:r>
              <a:rPr lang="en-US" altLang="zh-CN" sz="2400"/>
              <a:t>1</a:t>
            </a:r>
            <a:r>
              <a:rPr lang="zh-CN" altLang="zh-CN" sz="2400"/>
              <a:t>所示，平行入射的</a:t>
            </a:r>
            <a:r>
              <a:rPr lang="en-US" altLang="zh-CN" sz="2400"/>
              <a:t>X</a:t>
            </a:r>
            <a:r>
              <a:rPr lang="zh-CN" altLang="zh-CN" sz="2400"/>
              <a:t>射线垂直于探测器平面，每个探测器单元看成一个接收点，且等距排列。</a:t>
            </a:r>
            <a:r>
              <a:rPr lang="en-US" altLang="zh-CN" sz="2400"/>
              <a:t>X</a:t>
            </a:r>
            <a:r>
              <a:rPr lang="zh-CN" altLang="zh-CN" sz="2400"/>
              <a:t>射线的发射器和探测器相对位置固定不变，整个发射</a:t>
            </a:r>
            <a:r>
              <a:rPr lang="en-US" altLang="zh-CN" sz="2400"/>
              <a:t>-</a:t>
            </a:r>
            <a:r>
              <a:rPr lang="zh-CN" altLang="zh-CN" sz="2400"/>
              <a:t>接收系统绕某固定的旋转中心逆时针旋转</a:t>
            </a:r>
            <a:r>
              <a:rPr lang="en-US" altLang="zh-CN" sz="2400"/>
              <a:t>180</a:t>
            </a:r>
            <a:r>
              <a:rPr lang="zh-CN" altLang="zh-CN" sz="2400"/>
              <a:t>次。对每一个</a:t>
            </a:r>
            <a:r>
              <a:rPr lang="en-US" altLang="zh-CN" sz="2400"/>
              <a:t>X</a:t>
            </a:r>
            <a:r>
              <a:rPr lang="zh-CN" altLang="zh-CN" sz="2400"/>
              <a:t>射线方向，在具有</a:t>
            </a:r>
            <a:r>
              <a:rPr lang="en-US" altLang="zh-CN" sz="2400"/>
              <a:t>512</a:t>
            </a:r>
            <a:r>
              <a:rPr lang="zh-CN" altLang="zh-CN" sz="2400"/>
              <a:t>个等距单元的探测器上测量经位置固定不动的二维待检测介质吸收衰减后的射线能量，并经过增益等处理后得到</a:t>
            </a:r>
            <a:r>
              <a:rPr lang="en-US" altLang="zh-CN" sz="2400"/>
              <a:t>180</a:t>
            </a:r>
            <a:r>
              <a:rPr lang="zh-CN" altLang="zh-CN" sz="2400"/>
              <a:t>组接收信息。</a:t>
            </a:r>
            <a:endParaRPr kumimoji="0" lang="zh-CN" altLang="en-US" sz="2400"/>
          </a:p>
        </p:txBody>
      </p:sp>
      <p:sp>
        <p:nvSpPr>
          <p:cNvPr id="16387" name="Rectangle 1026"/>
          <p:cNvSpPr txBox="1">
            <a:spLocks noChangeArrowheads="1"/>
          </p:cNvSpPr>
          <p:nvPr/>
        </p:nvSpPr>
        <p:spPr bwMode="auto">
          <a:xfrm>
            <a:off x="381000" y="144463"/>
            <a:ext cx="1600200" cy="7889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spcBef>
                <a:spcPct val="20000"/>
              </a:spcBef>
              <a:buClr>
                <a:srgbClr val="FFCC66"/>
              </a:buClr>
              <a:buSzPct val="125000"/>
              <a:buChar char="•"/>
              <a:defRPr kumimoji="1"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rgbClr val="FFCC66"/>
              </a:buClr>
              <a:buSzPct val="125000"/>
              <a:buChar char="•"/>
              <a:defRPr kumimoji="1"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rgbClr val="FFCC66"/>
              </a:buClr>
              <a:buSzPct val="125000"/>
              <a:buChar char="•"/>
              <a:defRPr kumimoji="1"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rgbClr val="FFCC66"/>
              </a:buClr>
              <a:buSzPct val="125000"/>
              <a:buChar char="•"/>
              <a:defRPr kumimoji="1"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kumimoji="0" lang="zh-CN" altLang="en-US" sz="2400"/>
              <a:t>问题重述</a:t>
            </a:r>
            <a:endParaRPr kumimoji="0" lang="en-US" altLang="zh-CN" sz="2400"/>
          </a:p>
        </p:txBody>
      </p:sp>
      <p:sp>
        <p:nvSpPr>
          <p:cNvPr id="2" name="灯片编号占位符 1"/>
          <p:cNvSpPr>
            <a:spLocks noGrp="1"/>
          </p:cNvSpPr>
          <p:nvPr>
            <p:ph type="sldNum" sz="quarter" idx="11"/>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50000"/>
              </a:spcBef>
              <a:spcAft>
                <a:spcPct val="0"/>
              </a:spcAft>
              <a:defRPr>
                <a:solidFill>
                  <a:schemeClr val="tx1"/>
                </a:solidFill>
                <a:latin typeface="Arial" panose="020B0604020202020204" pitchFamily="34" charset="0"/>
                <a:ea typeface="宋体" panose="02010600030101010101" pitchFamily="2" charset="-122"/>
              </a:defRPr>
            </a:lvl9pPr>
          </a:lstStyle>
          <a:p>
            <a:pPr>
              <a:defRPr/>
            </a:pPr>
            <a:fld id="{53772529-CA20-4E2F-95D8-8E9DC33A527D}" type="slidenum">
              <a:rPr lang="zh-CN" altLang="en-US" smtClean="0"/>
              <a:pPr>
                <a:defRPr/>
              </a:pPr>
              <a:t>9</a:t>
            </a:fld>
            <a:endParaRPr lang="en-US" altLang="zh-CN" smtClean="0"/>
          </a:p>
        </p:txBody>
      </p:sp>
      <p:pic>
        <p:nvPicPr>
          <p:cNvPr id="16389"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3619500"/>
            <a:ext cx="2847975" cy="277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ipple">
  <a:themeElements>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fontScheme name="Rippl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Ripple 1">
        <a:dk1>
          <a:srgbClr val="2B2B85"/>
        </a:dk1>
        <a:lt1>
          <a:srgbClr val="FFFFFF"/>
        </a:lt1>
        <a:dk2>
          <a:srgbClr val="00254A"/>
        </a:dk2>
        <a:lt2>
          <a:srgbClr val="C0C0C0"/>
        </a:lt2>
        <a:accent1>
          <a:srgbClr val="0099FF"/>
        </a:accent1>
        <a:accent2>
          <a:srgbClr val="006699"/>
        </a:accent2>
        <a:accent3>
          <a:srgbClr val="AAACB1"/>
        </a:accent3>
        <a:accent4>
          <a:srgbClr val="DADADA"/>
        </a:accent4>
        <a:accent5>
          <a:srgbClr val="AACAFF"/>
        </a:accent5>
        <a:accent6>
          <a:srgbClr val="005C8A"/>
        </a:accent6>
        <a:hlink>
          <a:srgbClr val="99CCFF"/>
        </a:hlink>
        <a:folHlink>
          <a:srgbClr val="8F8FB5"/>
        </a:folHlink>
      </a:clrScheme>
      <a:clrMap bg1="dk2" tx1="lt1" bg2="dk1" tx2="lt2" accent1="accent1" accent2="accent2" accent3="accent3" accent4="accent4" accent5="accent5" accent6="accent6" hlink="hlink" folHlink="folHlink"/>
    </a:extraClrScheme>
    <a:extraClrScheme>
      <a:clrScheme name="Ripple 2">
        <a:dk1>
          <a:srgbClr val="3B4B5D"/>
        </a:dk1>
        <a:lt1>
          <a:srgbClr val="FFFFFF"/>
        </a:lt1>
        <a:dk2>
          <a:srgbClr val="466886"/>
        </a:dk2>
        <a:lt2>
          <a:srgbClr val="CCECFF"/>
        </a:lt2>
        <a:accent1>
          <a:srgbClr val="6D9D97"/>
        </a:accent1>
        <a:accent2>
          <a:srgbClr val="53718C"/>
        </a:accent2>
        <a:accent3>
          <a:srgbClr val="B0B9C3"/>
        </a:accent3>
        <a:accent4>
          <a:srgbClr val="DADADA"/>
        </a:accent4>
        <a:accent5>
          <a:srgbClr val="BACCC9"/>
        </a:accent5>
        <a:accent6>
          <a:srgbClr val="4A667E"/>
        </a:accent6>
        <a:hlink>
          <a:srgbClr val="99CCFF"/>
        </a:hlink>
        <a:folHlink>
          <a:srgbClr val="A97CF2"/>
        </a:folHlink>
      </a:clrScheme>
      <a:clrMap bg1="dk2" tx1="lt1" bg2="dk1" tx2="lt2" accent1="accent1" accent2="accent2" accent3="accent3" accent4="accent4" accent5="accent5" accent6="accent6" hlink="hlink" folHlink="folHlink"/>
    </a:extraClrScheme>
    <a:extraClrScheme>
      <a:clrScheme name="Ripple 3">
        <a:dk1>
          <a:srgbClr val="008AE8"/>
        </a:dk1>
        <a:lt1>
          <a:srgbClr val="FFFFFF"/>
        </a:lt1>
        <a:dk2>
          <a:srgbClr val="0068AE"/>
        </a:dk2>
        <a:lt2>
          <a:srgbClr val="CCECFF"/>
        </a:lt2>
        <a:accent1>
          <a:srgbClr val="009999"/>
        </a:accent1>
        <a:accent2>
          <a:srgbClr val="0088E4"/>
        </a:accent2>
        <a:accent3>
          <a:srgbClr val="AAB9D3"/>
        </a:accent3>
        <a:accent4>
          <a:srgbClr val="DADADA"/>
        </a:accent4>
        <a:accent5>
          <a:srgbClr val="AACACA"/>
        </a:accent5>
        <a:accent6>
          <a:srgbClr val="007BCF"/>
        </a:accent6>
        <a:hlink>
          <a:srgbClr val="99FF99"/>
        </a:hlink>
        <a:folHlink>
          <a:srgbClr val="AFE1FF"/>
        </a:folHlink>
      </a:clrScheme>
      <a:clrMap bg1="dk2" tx1="lt1" bg2="dk1" tx2="lt2" accent1="accent1" accent2="accent2" accent3="accent3" accent4="accent4" accent5="accent5" accent6="accent6" hlink="hlink" folHlink="folHlink"/>
    </a:extraClrScheme>
    <a:extraClrScheme>
      <a:clrScheme name="Ripple 4">
        <a:dk1>
          <a:srgbClr val="9B69FF"/>
        </a:dk1>
        <a:lt1>
          <a:srgbClr val="FFFFFF"/>
        </a:lt1>
        <a:dk2>
          <a:srgbClr val="666699"/>
        </a:dk2>
        <a:lt2>
          <a:srgbClr val="D9D9FF"/>
        </a:lt2>
        <a:accent1>
          <a:srgbClr val="66CCFF"/>
        </a:accent1>
        <a:accent2>
          <a:srgbClr val="9966FF"/>
        </a:accent2>
        <a:accent3>
          <a:srgbClr val="B8B8CA"/>
        </a:accent3>
        <a:accent4>
          <a:srgbClr val="DADADA"/>
        </a:accent4>
        <a:accent5>
          <a:srgbClr val="B8E2FF"/>
        </a:accent5>
        <a:accent6>
          <a:srgbClr val="8A5CE7"/>
        </a:accent6>
        <a:hlink>
          <a:srgbClr val="0099CC"/>
        </a:hlink>
        <a:folHlink>
          <a:srgbClr val="003399"/>
        </a:folHlink>
      </a:clrScheme>
      <a:clrMap bg1="dk2" tx1="lt1" bg2="dk1" tx2="lt2" accent1="accent1" accent2="accent2" accent3="accent3" accent4="accent4" accent5="accent5" accent6="accent6" hlink="hlink" folHlink="folHlink"/>
    </a:extraClrScheme>
    <a:extraClrScheme>
      <a:clrScheme name="Ripple 5">
        <a:dk1>
          <a:srgbClr val="008080"/>
        </a:dk1>
        <a:lt1>
          <a:srgbClr val="FFFFFF"/>
        </a:lt1>
        <a:dk2>
          <a:srgbClr val="006666"/>
        </a:dk2>
        <a:lt2>
          <a:srgbClr val="FFFFCC"/>
        </a:lt2>
        <a:accent1>
          <a:srgbClr val="0099FF"/>
        </a:accent1>
        <a:accent2>
          <a:srgbClr val="008080"/>
        </a:accent2>
        <a:accent3>
          <a:srgbClr val="AAB8B8"/>
        </a:accent3>
        <a:accent4>
          <a:srgbClr val="DADADA"/>
        </a:accent4>
        <a:accent5>
          <a:srgbClr val="AACAFF"/>
        </a:accent5>
        <a:accent6>
          <a:srgbClr val="007373"/>
        </a:accent6>
        <a:hlink>
          <a:srgbClr val="1ACE9F"/>
        </a:hlink>
        <a:folHlink>
          <a:srgbClr val="A5B5CD"/>
        </a:folHlink>
      </a:clrScheme>
      <a:clrMap bg1="dk2" tx1="lt1" bg2="dk1" tx2="lt2" accent1="accent1" accent2="accent2" accent3="accent3" accent4="accent4" accent5="accent5" accent6="accent6" hlink="hlink" folHlink="folHlink"/>
    </a:extraClrScheme>
    <a:extraClrScheme>
      <a:clrScheme name="Ripple 6">
        <a:dk1>
          <a:srgbClr val="CDD9D1"/>
        </a:dk1>
        <a:lt1>
          <a:srgbClr val="FFFFFF"/>
        </a:lt1>
        <a:dk2>
          <a:srgbClr val="A3BBA9"/>
        </a:dk2>
        <a:lt2>
          <a:srgbClr val="007D80"/>
        </a:lt2>
        <a:accent1>
          <a:srgbClr val="9CA8A4"/>
        </a:accent1>
        <a:accent2>
          <a:srgbClr val="CBD7CE"/>
        </a:accent2>
        <a:accent3>
          <a:srgbClr val="CEDAD1"/>
        </a:accent3>
        <a:accent4>
          <a:srgbClr val="DADADA"/>
        </a:accent4>
        <a:accent5>
          <a:srgbClr val="CBD1CF"/>
        </a:accent5>
        <a:accent6>
          <a:srgbClr val="B8C3BA"/>
        </a:accent6>
        <a:hlink>
          <a:srgbClr val="009900"/>
        </a:hlink>
        <a:folHlink>
          <a:srgbClr val="009999"/>
        </a:folHlink>
      </a:clrScheme>
      <a:clrMap bg1="dk2" tx1="lt1" bg2="dk1" tx2="lt2" accent1="accent1" accent2="accent2" accent3="accent3" accent4="accent4" accent5="accent5" accent6="accent6" hlink="hlink" folHlink="folHlink"/>
    </a:extraClrScheme>
    <a:extraClrScheme>
      <a:clrScheme name="Ripple 7">
        <a:dk1>
          <a:srgbClr val="686B5D"/>
        </a:dk1>
        <a:lt1>
          <a:srgbClr val="DCDAD0"/>
        </a:lt1>
        <a:dk2>
          <a:srgbClr val="525040"/>
        </a:dk2>
        <a:lt2>
          <a:srgbClr val="D3D2A6"/>
        </a:lt2>
        <a:accent1>
          <a:srgbClr val="5D8770"/>
        </a:accent1>
        <a:accent2>
          <a:srgbClr val="686B5D"/>
        </a:accent2>
        <a:accent3>
          <a:srgbClr val="B3B3AF"/>
        </a:accent3>
        <a:accent4>
          <a:srgbClr val="BCBAB1"/>
        </a:accent4>
        <a:accent5>
          <a:srgbClr val="B6C3BB"/>
        </a:accent5>
        <a:accent6>
          <a:srgbClr val="5E6053"/>
        </a:accent6>
        <a:hlink>
          <a:srgbClr val="85B7A9"/>
        </a:hlink>
        <a:folHlink>
          <a:srgbClr val="B89362"/>
        </a:folHlink>
      </a:clrScheme>
      <a:clrMap bg1="dk2" tx1="lt1" bg2="dk1" tx2="lt2" accent1="accent1" accent2="accent2" accent3="accent3" accent4="accent4" accent5="accent5" accent6="accent6" hlink="hlink" folHlink="folHlink"/>
    </a:extraClrScheme>
    <a:extraClrScheme>
      <a:clrScheme name="Ripple 8">
        <a:dk1>
          <a:srgbClr val="000000"/>
        </a:dk1>
        <a:lt1>
          <a:srgbClr val="EAEAEA"/>
        </a:lt1>
        <a:dk2>
          <a:srgbClr val="000000"/>
        </a:dk2>
        <a:lt2>
          <a:srgbClr val="B2B2B2"/>
        </a:lt2>
        <a:accent1>
          <a:srgbClr val="A4BCC4"/>
        </a:accent1>
        <a:accent2>
          <a:srgbClr val="FFFFFF"/>
        </a:accent2>
        <a:accent3>
          <a:srgbClr val="F3F3F3"/>
        </a:accent3>
        <a:accent4>
          <a:srgbClr val="000000"/>
        </a:accent4>
        <a:accent5>
          <a:srgbClr val="CFDADE"/>
        </a:accent5>
        <a:accent6>
          <a:srgbClr val="E7E7E7"/>
        </a:accent6>
        <a:hlink>
          <a:srgbClr val="0066FF"/>
        </a:hlink>
        <a:folHlink>
          <a:srgbClr val="00CC66"/>
        </a:folHlink>
      </a:clrScheme>
      <a:clrMap bg1="lt1" tx1="dk1" bg2="lt2" tx2="dk2" accent1="accent1" accent2="accent2" accent3="accent3" accent4="accent4" accent5="accent5" accent6="accent6" hlink="hlink" folHlink="folHlink"/>
    </a:extraClrScheme>
    <a:extraClrScheme>
      <a:clrScheme name="Ripple 9">
        <a:dk1>
          <a:srgbClr val="000000"/>
        </a:dk1>
        <a:lt1>
          <a:srgbClr val="D7D1B9"/>
        </a:lt1>
        <a:dk2>
          <a:srgbClr val="B39257"/>
        </a:dk2>
        <a:lt2>
          <a:srgbClr val="B1A887"/>
        </a:lt2>
        <a:accent1>
          <a:srgbClr val="FFCC66"/>
        </a:accent1>
        <a:accent2>
          <a:srgbClr val="E6E3AC"/>
        </a:accent2>
        <a:accent3>
          <a:srgbClr val="E8E5D9"/>
        </a:accent3>
        <a:accent4>
          <a:srgbClr val="000000"/>
        </a:accent4>
        <a:accent5>
          <a:srgbClr val="FFE2B8"/>
        </a:accent5>
        <a:accent6>
          <a:srgbClr val="D0CE9B"/>
        </a:accent6>
        <a:hlink>
          <a:srgbClr val="666633"/>
        </a:hlink>
        <a:folHlink>
          <a:srgbClr val="9C98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Ripple</Template>
  <TotalTime>9346</TotalTime>
  <Words>2952</Words>
  <Application>Microsoft Office PowerPoint</Application>
  <PresentationFormat>全屏显示(4:3)</PresentationFormat>
  <Paragraphs>423</Paragraphs>
  <Slides>57</Slides>
  <Notes>4</Notes>
  <HiddenSlides>0</HiddenSlides>
  <MMClips>0</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4</vt:i4>
      </vt:variant>
      <vt:variant>
        <vt:lpstr>幻灯片标题</vt:lpstr>
      </vt:variant>
      <vt:variant>
        <vt:i4>57</vt:i4>
      </vt:variant>
    </vt:vector>
  </HeadingPairs>
  <TitlesOfParts>
    <vt:vector size="78" baseType="lpstr">
      <vt:lpstr>AdobeHeitiStd-Regular</vt:lpstr>
      <vt:lpstr>DY5+ZEbHks-5</vt:lpstr>
      <vt:lpstr>DY70+ZEbHkx-70</vt:lpstr>
      <vt:lpstr>华文中宋</vt:lpstr>
      <vt:lpstr>楷体_GB2312</vt:lpstr>
      <vt:lpstr>隶书</vt:lpstr>
      <vt:lpstr>宋体</vt:lpstr>
      <vt:lpstr>魏碑</vt:lpstr>
      <vt:lpstr>幼圆</vt:lpstr>
      <vt:lpstr>Arial</vt:lpstr>
      <vt:lpstr>Calibri</vt:lpstr>
      <vt:lpstr>Cambria Math</vt:lpstr>
      <vt:lpstr>Courier New</vt:lpstr>
      <vt:lpstr>Symbol</vt:lpstr>
      <vt:lpstr>Times New Roman</vt:lpstr>
      <vt:lpstr>Wingdings</vt:lpstr>
      <vt:lpstr>Ripple</vt:lpstr>
      <vt:lpstr>Equation</vt:lpstr>
      <vt:lpstr>公式</vt:lpstr>
      <vt:lpstr>文档</vt:lpstr>
      <vt:lpstr>Microsoft 公式 3.0</vt:lpstr>
      <vt:lpstr>   －2017年全国大学生数学建模竞赛A题 </vt:lpstr>
      <vt:lpstr>Computed Tomography (CT)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谢谢! </vt:lpstr>
    </vt:vector>
  </TitlesOfParts>
  <Company>Princess Margaret Hospital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Dynamic Contrast Enhanced Cone-Beam CT for Measuring  Changes in Tumor Perfusion due to Radiation Therapy</dc:title>
  <dc:creator>tangq</dc:creator>
  <cp:lastModifiedBy>Bin Wu</cp:lastModifiedBy>
  <cp:revision>433</cp:revision>
  <dcterms:created xsi:type="dcterms:W3CDTF">2008-05-05T13:30:34Z</dcterms:created>
  <dcterms:modified xsi:type="dcterms:W3CDTF">2020-07-19T16:18:10Z</dcterms:modified>
</cp:coreProperties>
</file>