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1"/>
  </p:notesMasterIdLst>
  <p:sldIdLst>
    <p:sldId id="449" r:id="rId2"/>
    <p:sldId id="1237" r:id="rId3"/>
    <p:sldId id="1238" r:id="rId4"/>
    <p:sldId id="528" r:id="rId5"/>
    <p:sldId id="529" r:id="rId6"/>
    <p:sldId id="530" r:id="rId7"/>
    <p:sldId id="1239" r:id="rId8"/>
    <p:sldId id="532" r:id="rId9"/>
    <p:sldId id="124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22" autoAdjust="0"/>
    <p:restoredTop sz="86411" autoAdjust="0"/>
  </p:normalViewPr>
  <p:slideViewPr>
    <p:cSldViewPr snapToGrid="0">
      <p:cViewPr varScale="1">
        <p:scale>
          <a:sx n="83" d="100"/>
          <a:sy n="83" d="100"/>
        </p:scale>
        <p:origin x="80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09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121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4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7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</a:p>
        </p:txBody>
      </p:sp>
    </p:spTree>
    <p:extLst>
      <p:ext uri="{BB962C8B-B14F-4D97-AF65-F5344CB8AC3E}">
        <p14:creationId xmlns:p14="http://schemas.microsoft.com/office/powerpoint/2010/main" val="398200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43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A."\</a:t>
            </a:r>
            <a:r>
              <a:rPr lang="en-US" altLang="zh-CN" sz="1600" b="1" dirty="0" err="1">
                <a:latin typeface="+mn-ea"/>
              </a:rPr>
              <a:t>bvt</a:t>
            </a:r>
            <a:r>
              <a:rPr lang="en-US" altLang="zh-CN" sz="1600" b="1" dirty="0">
                <a:latin typeface="+mn-ea"/>
              </a:rPr>
              <a:t>\\</a:t>
            </a:r>
            <a:r>
              <a:rPr lang="en-US" altLang="zh-CN" sz="1600" b="1" dirty="0" err="1">
                <a:latin typeface="+mn-ea"/>
              </a:rPr>
              <a:t>tnc</a:t>
            </a:r>
            <a:r>
              <a:rPr lang="en-US" altLang="zh-CN" sz="1600" b="1" dirty="0">
                <a:latin typeface="+mn-ea"/>
              </a:rPr>
              <a:t>\4921\x3fr\2a\'\r\\v\a\f“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"\</a:t>
            </a:r>
            <a:r>
              <a:rPr lang="en-US" altLang="zh-CN" sz="2400" b="1" dirty="0" err="1">
                <a:latin typeface="+mn-ea"/>
              </a:rPr>
              <a:t>bvt</a:t>
            </a:r>
            <a:r>
              <a:rPr lang="en-US" altLang="zh-CN" sz="2400" b="1" dirty="0">
                <a:latin typeface="+mn-ea"/>
              </a:rPr>
              <a:t>\\</a:t>
            </a:r>
            <a:r>
              <a:rPr lang="en-US" altLang="zh-CN" sz="2400" b="1" dirty="0" err="1">
                <a:latin typeface="+mn-ea"/>
              </a:rPr>
              <a:t>tnc</a:t>
            </a:r>
            <a:r>
              <a:rPr lang="en-US" altLang="zh-CN" sz="2400" b="1" dirty="0">
                <a:latin typeface="+mn-ea"/>
              </a:rPr>
              <a:t>\4921\x3fr\2a\'\r\\v\a\f" =21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F3619E-C145-4D59-92F7-04BFAB68DA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4" y="1081263"/>
            <a:ext cx="5105400" cy="47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6FE93F2-9E80-D7B3-4FE3-2DCD2F48DC4C}"/>
              </a:ext>
            </a:extLst>
          </p:cNvPr>
          <p:cNvCxnSpPr/>
          <p:nvPr/>
        </p:nvCxnSpPr>
        <p:spPr bwMode="auto">
          <a:xfrm>
            <a:off x="891348" y="2727832"/>
            <a:ext cx="24588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C6A550-330D-478F-14A6-92F261E72B0B}"/>
              </a:ext>
            </a:extLst>
          </p:cNvPr>
          <p:cNvCxnSpPr>
            <a:cxnSpLocks/>
          </p:cNvCxnSpPr>
          <p:nvPr/>
        </p:nvCxnSpPr>
        <p:spPr bwMode="auto">
          <a:xfrm>
            <a:off x="5397836" y="2889197"/>
            <a:ext cx="24588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A1C247A-72CD-C9A0-8C97-07C1DD4F1B27}"/>
              </a:ext>
            </a:extLst>
          </p:cNvPr>
          <p:cNvCxnSpPr>
            <a:cxnSpLocks/>
          </p:cNvCxnSpPr>
          <p:nvPr/>
        </p:nvCxnSpPr>
        <p:spPr bwMode="auto">
          <a:xfrm>
            <a:off x="5155987" y="2727832"/>
            <a:ext cx="1459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BE15676-C6A9-5A44-2C18-DD7E7E263530}"/>
              </a:ext>
            </a:extLst>
          </p:cNvPr>
          <p:cNvCxnSpPr>
            <a:cxnSpLocks/>
          </p:cNvCxnSpPr>
          <p:nvPr/>
        </p:nvCxnSpPr>
        <p:spPr bwMode="auto">
          <a:xfrm>
            <a:off x="1137237" y="2826444"/>
            <a:ext cx="15368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8B4769F-BB6C-DAAF-5449-40979B5A0428}"/>
              </a:ext>
            </a:extLst>
          </p:cNvPr>
          <p:cNvCxnSpPr>
            <a:cxnSpLocks/>
          </p:cNvCxnSpPr>
          <p:nvPr/>
        </p:nvCxnSpPr>
        <p:spPr bwMode="auto">
          <a:xfrm>
            <a:off x="1290918" y="2727832"/>
            <a:ext cx="1459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C45C591-0140-8982-27C7-171AA0D99220}"/>
              </a:ext>
            </a:extLst>
          </p:cNvPr>
          <p:cNvCxnSpPr/>
          <p:nvPr/>
        </p:nvCxnSpPr>
        <p:spPr bwMode="auto">
          <a:xfrm>
            <a:off x="1527842" y="2825163"/>
            <a:ext cx="24588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93BD225-D9F0-D18C-29B2-1C57F782FE38}"/>
              </a:ext>
            </a:extLst>
          </p:cNvPr>
          <p:cNvCxnSpPr>
            <a:cxnSpLocks/>
          </p:cNvCxnSpPr>
          <p:nvPr/>
        </p:nvCxnSpPr>
        <p:spPr bwMode="auto">
          <a:xfrm>
            <a:off x="1773731" y="2695815"/>
            <a:ext cx="1459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DCECA10-F597-F7E6-B0F2-8B3EB005E123}"/>
              </a:ext>
            </a:extLst>
          </p:cNvPr>
          <p:cNvCxnSpPr>
            <a:cxnSpLocks/>
          </p:cNvCxnSpPr>
          <p:nvPr/>
        </p:nvCxnSpPr>
        <p:spPr bwMode="auto">
          <a:xfrm>
            <a:off x="1919727" y="2825163"/>
            <a:ext cx="1459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7C6FBB-027A-877B-29D7-447F3422BF32}"/>
              </a:ext>
            </a:extLst>
          </p:cNvPr>
          <p:cNvCxnSpPr>
            <a:cxnSpLocks/>
          </p:cNvCxnSpPr>
          <p:nvPr/>
        </p:nvCxnSpPr>
        <p:spPr bwMode="auto">
          <a:xfrm>
            <a:off x="2065723" y="2695815"/>
            <a:ext cx="1459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F59A9C9-95D3-44A4-AEF7-CA32E6BCBF5E}"/>
              </a:ext>
            </a:extLst>
          </p:cNvPr>
          <p:cNvCxnSpPr>
            <a:cxnSpLocks/>
          </p:cNvCxnSpPr>
          <p:nvPr/>
        </p:nvCxnSpPr>
        <p:spPr bwMode="auto">
          <a:xfrm>
            <a:off x="2288561" y="2825163"/>
            <a:ext cx="25485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1B2BBF1-A510-4E61-BAD1-F4744C4E6B14}"/>
              </a:ext>
            </a:extLst>
          </p:cNvPr>
          <p:cNvCxnSpPr>
            <a:cxnSpLocks/>
          </p:cNvCxnSpPr>
          <p:nvPr/>
        </p:nvCxnSpPr>
        <p:spPr bwMode="auto">
          <a:xfrm>
            <a:off x="2543415" y="2695815"/>
            <a:ext cx="1459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15D3C23-8BB8-1ACF-2D29-64498DFE7489}"/>
              </a:ext>
            </a:extLst>
          </p:cNvPr>
          <p:cNvCxnSpPr>
            <a:cxnSpLocks/>
          </p:cNvCxnSpPr>
          <p:nvPr/>
        </p:nvCxnSpPr>
        <p:spPr bwMode="auto">
          <a:xfrm>
            <a:off x="2689411" y="2825163"/>
            <a:ext cx="1459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8450323-1C07-DB80-268E-3A501A22FE3C}"/>
              </a:ext>
            </a:extLst>
          </p:cNvPr>
          <p:cNvCxnSpPr>
            <a:cxnSpLocks/>
          </p:cNvCxnSpPr>
          <p:nvPr/>
        </p:nvCxnSpPr>
        <p:spPr bwMode="auto">
          <a:xfrm>
            <a:off x="2835407" y="2695815"/>
            <a:ext cx="1459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FECAEF0-32E5-46FA-E661-A0AC5A634B20}"/>
              </a:ext>
            </a:extLst>
          </p:cNvPr>
          <p:cNvCxnSpPr>
            <a:cxnSpLocks/>
          </p:cNvCxnSpPr>
          <p:nvPr/>
        </p:nvCxnSpPr>
        <p:spPr bwMode="auto">
          <a:xfrm>
            <a:off x="3043641" y="2825163"/>
            <a:ext cx="52175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C3BAC67-12B6-C4D3-8217-B36923E03AC9}"/>
              </a:ext>
            </a:extLst>
          </p:cNvPr>
          <p:cNvCxnSpPr>
            <a:cxnSpLocks/>
          </p:cNvCxnSpPr>
          <p:nvPr/>
        </p:nvCxnSpPr>
        <p:spPr bwMode="auto">
          <a:xfrm>
            <a:off x="3640951" y="2695815"/>
            <a:ext cx="1459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A407FE-9C79-9E4B-C0A3-C726867D786F}"/>
              </a:ext>
            </a:extLst>
          </p:cNvPr>
          <p:cNvCxnSpPr>
            <a:cxnSpLocks/>
          </p:cNvCxnSpPr>
          <p:nvPr/>
        </p:nvCxnSpPr>
        <p:spPr bwMode="auto">
          <a:xfrm>
            <a:off x="3840736" y="2825163"/>
            <a:ext cx="22411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328E0EF-A80D-30FD-AC45-7CAA5F1C994A}"/>
              </a:ext>
            </a:extLst>
          </p:cNvPr>
          <p:cNvCxnSpPr>
            <a:cxnSpLocks/>
          </p:cNvCxnSpPr>
          <p:nvPr/>
        </p:nvCxnSpPr>
        <p:spPr bwMode="auto">
          <a:xfrm>
            <a:off x="4064854" y="2695815"/>
            <a:ext cx="1459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F5D7303-F080-8A19-5558-79D45FFBED17}"/>
              </a:ext>
            </a:extLst>
          </p:cNvPr>
          <p:cNvCxnSpPr>
            <a:cxnSpLocks/>
          </p:cNvCxnSpPr>
          <p:nvPr/>
        </p:nvCxnSpPr>
        <p:spPr bwMode="auto">
          <a:xfrm>
            <a:off x="4278726" y="2825163"/>
            <a:ext cx="23948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FEED5BB-A23C-455C-15AF-ED23A2E8989E}"/>
              </a:ext>
            </a:extLst>
          </p:cNvPr>
          <p:cNvCxnSpPr>
            <a:cxnSpLocks/>
          </p:cNvCxnSpPr>
          <p:nvPr/>
        </p:nvCxnSpPr>
        <p:spPr bwMode="auto">
          <a:xfrm>
            <a:off x="4586087" y="2727832"/>
            <a:ext cx="27022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2586725-6BF4-3005-D96F-1C2E42A1AC8D}"/>
              </a:ext>
            </a:extLst>
          </p:cNvPr>
          <p:cNvCxnSpPr>
            <a:cxnSpLocks/>
          </p:cNvCxnSpPr>
          <p:nvPr/>
        </p:nvCxnSpPr>
        <p:spPr bwMode="auto">
          <a:xfrm>
            <a:off x="4856309" y="2825163"/>
            <a:ext cx="29967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F76A971-37F6-8DE0-7BD3-01E2B42A9D4A}"/>
              </a:ext>
            </a:extLst>
          </p:cNvPr>
          <p:cNvCxnSpPr>
            <a:cxnSpLocks/>
          </p:cNvCxnSpPr>
          <p:nvPr/>
        </p:nvCxnSpPr>
        <p:spPr bwMode="auto">
          <a:xfrm>
            <a:off x="5697514" y="2727832"/>
            <a:ext cx="2422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47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B."</a:t>
            </a:r>
            <a:r>
              <a:rPr lang="pt-BR" altLang="zh-CN" sz="1600" b="1" dirty="0">
                <a:latin typeface="+mn-ea"/>
              </a:rPr>
              <a:t>\19\x2f\43\x8x\383\x65\012\xd5\231\xe3\1325\x6a</a:t>
            </a:r>
            <a:r>
              <a:rPr lang="en-US" altLang="zh-CN" sz="1600" b="1" dirty="0">
                <a:latin typeface="+mn-ea"/>
              </a:rPr>
              <a:t>"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"</a:t>
            </a:r>
            <a:r>
              <a:rPr lang="pt-BR" altLang="zh-CN" sz="2400" b="1" dirty="0">
                <a:latin typeface="+mn-ea"/>
              </a:rPr>
              <a:t>\19\x2f\43\x8x\383\x65\012\xd5\231\xe3\1325\x6a</a:t>
            </a:r>
            <a:r>
              <a:rPr lang="en-US" altLang="zh-CN" sz="2400" b="1" dirty="0">
                <a:latin typeface="+mn-ea"/>
              </a:rPr>
              <a:t>"  =17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F3619E-C145-4D59-92F7-04BFAB68DA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4" y="1081263"/>
            <a:ext cx="5105400" cy="47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D7501FB-17AA-4673-5C09-E4635AC8E1E4}"/>
              </a:ext>
            </a:extLst>
          </p:cNvPr>
          <p:cNvCxnSpPr>
            <a:cxnSpLocks/>
          </p:cNvCxnSpPr>
          <p:nvPr/>
        </p:nvCxnSpPr>
        <p:spPr bwMode="auto">
          <a:xfrm>
            <a:off x="852928" y="2743200"/>
            <a:ext cx="26125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9AD0877-6947-9983-15AF-B8642212F3D9}"/>
              </a:ext>
            </a:extLst>
          </p:cNvPr>
          <p:cNvCxnSpPr>
            <a:cxnSpLocks/>
          </p:cNvCxnSpPr>
          <p:nvPr/>
        </p:nvCxnSpPr>
        <p:spPr bwMode="auto">
          <a:xfrm>
            <a:off x="1329338" y="2743200"/>
            <a:ext cx="56861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25CEF90-7588-02FC-64EF-E8125E816644}"/>
              </a:ext>
            </a:extLst>
          </p:cNvPr>
          <p:cNvCxnSpPr/>
          <p:nvPr/>
        </p:nvCxnSpPr>
        <p:spPr bwMode="auto">
          <a:xfrm>
            <a:off x="1973516" y="2837970"/>
            <a:ext cx="47641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C9C5E19-77C4-5C45-6189-D582A5EDCF42}"/>
              </a:ext>
            </a:extLst>
          </p:cNvPr>
          <p:cNvCxnSpPr>
            <a:cxnSpLocks/>
          </p:cNvCxnSpPr>
          <p:nvPr/>
        </p:nvCxnSpPr>
        <p:spPr bwMode="auto">
          <a:xfrm>
            <a:off x="2449926" y="2743200"/>
            <a:ext cx="35474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E816BC9-8DAB-FE28-F8DB-7A7C073CF5BA}"/>
              </a:ext>
            </a:extLst>
          </p:cNvPr>
          <p:cNvCxnSpPr>
            <a:cxnSpLocks/>
          </p:cNvCxnSpPr>
          <p:nvPr/>
        </p:nvCxnSpPr>
        <p:spPr bwMode="auto">
          <a:xfrm>
            <a:off x="1129553" y="2849496"/>
            <a:ext cx="1997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9208A58-2F2D-29ED-4E2E-58F9DD6860A6}"/>
              </a:ext>
            </a:extLst>
          </p:cNvPr>
          <p:cNvCxnSpPr>
            <a:cxnSpLocks/>
          </p:cNvCxnSpPr>
          <p:nvPr/>
        </p:nvCxnSpPr>
        <p:spPr bwMode="auto">
          <a:xfrm>
            <a:off x="2863583" y="2849496"/>
            <a:ext cx="14855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1D6B10B-C68B-5822-E014-0826B9F24779}"/>
              </a:ext>
            </a:extLst>
          </p:cNvPr>
          <p:cNvCxnSpPr>
            <a:cxnSpLocks/>
          </p:cNvCxnSpPr>
          <p:nvPr/>
        </p:nvCxnSpPr>
        <p:spPr bwMode="auto">
          <a:xfrm>
            <a:off x="3110753" y="2738077"/>
            <a:ext cx="1549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56CCC85-955F-6D47-2978-827E39AE9D43}"/>
              </a:ext>
            </a:extLst>
          </p:cNvPr>
          <p:cNvCxnSpPr>
            <a:cxnSpLocks/>
          </p:cNvCxnSpPr>
          <p:nvPr/>
        </p:nvCxnSpPr>
        <p:spPr bwMode="auto">
          <a:xfrm>
            <a:off x="3319503" y="2832847"/>
            <a:ext cx="13062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47E7047-8EBD-FB17-6EB0-5C3AD745BBC8}"/>
              </a:ext>
            </a:extLst>
          </p:cNvPr>
          <p:cNvCxnSpPr>
            <a:cxnSpLocks/>
          </p:cNvCxnSpPr>
          <p:nvPr/>
        </p:nvCxnSpPr>
        <p:spPr bwMode="auto">
          <a:xfrm>
            <a:off x="3733160" y="2832847"/>
            <a:ext cx="52379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5A52CED-12E6-5567-E16B-ECE9A6130472}"/>
              </a:ext>
            </a:extLst>
          </p:cNvPr>
          <p:cNvCxnSpPr>
            <a:cxnSpLocks/>
          </p:cNvCxnSpPr>
          <p:nvPr/>
        </p:nvCxnSpPr>
        <p:spPr bwMode="auto">
          <a:xfrm>
            <a:off x="4333795" y="2729112"/>
            <a:ext cx="51483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D1AD463-97B1-6CBA-2DDE-B7D191CC93C2}"/>
              </a:ext>
            </a:extLst>
          </p:cNvPr>
          <p:cNvCxnSpPr>
            <a:cxnSpLocks/>
          </p:cNvCxnSpPr>
          <p:nvPr/>
        </p:nvCxnSpPr>
        <p:spPr bwMode="auto">
          <a:xfrm>
            <a:off x="4938273" y="2849496"/>
            <a:ext cx="51739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9F2BE15-B30A-BE68-489A-08609A3FC3A9}"/>
              </a:ext>
            </a:extLst>
          </p:cNvPr>
          <p:cNvCxnSpPr>
            <a:cxnSpLocks/>
          </p:cNvCxnSpPr>
          <p:nvPr/>
        </p:nvCxnSpPr>
        <p:spPr bwMode="auto">
          <a:xfrm>
            <a:off x="5566885" y="2738077"/>
            <a:ext cx="52911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3DE9FF6-4D33-DD6A-44A6-DF7E7091A652}"/>
              </a:ext>
            </a:extLst>
          </p:cNvPr>
          <p:cNvCxnSpPr>
            <a:cxnSpLocks/>
          </p:cNvCxnSpPr>
          <p:nvPr/>
        </p:nvCxnSpPr>
        <p:spPr bwMode="auto">
          <a:xfrm>
            <a:off x="6121613" y="2832847"/>
            <a:ext cx="60191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BF251DA-9F8F-11FA-AA2B-7E4CB9A12D4F}"/>
              </a:ext>
            </a:extLst>
          </p:cNvPr>
          <p:cNvCxnSpPr>
            <a:cxnSpLocks/>
          </p:cNvCxnSpPr>
          <p:nvPr/>
        </p:nvCxnSpPr>
        <p:spPr bwMode="auto">
          <a:xfrm>
            <a:off x="6778598" y="2738077"/>
            <a:ext cx="5135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EB2C075-4380-45E3-E52C-449F7938B9B4}"/>
              </a:ext>
            </a:extLst>
          </p:cNvPr>
          <p:cNvCxnSpPr>
            <a:cxnSpLocks/>
          </p:cNvCxnSpPr>
          <p:nvPr/>
        </p:nvCxnSpPr>
        <p:spPr bwMode="auto">
          <a:xfrm>
            <a:off x="7292148" y="2849496"/>
            <a:ext cx="19998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05FF38D-ECE3-2331-B0CB-30DB7C4ADB3F}"/>
              </a:ext>
            </a:extLst>
          </p:cNvPr>
          <p:cNvCxnSpPr>
            <a:cxnSpLocks/>
          </p:cNvCxnSpPr>
          <p:nvPr/>
        </p:nvCxnSpPr>
        <p:spPr bwMode="auto">
          <a:xfrm>
            <a:off x="7554489" y="2738077"/>
            <a:ext cx="54448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0A73EF4-34FB-D6C0-596D-42502763E386}"/>
              </a:ext>
            </a:extLst>
          </p:cNvPr>
          <p:cNvCxnSpPr>
            <a:cxnSpLocks/>
          </p:cNvCxnSpPr>
          <p:nvPr/>
        </p:nvCxnSpPr>
        <p:spPr bwMode="auto">
          <a:xfrm>
            <a:off x="3510323" y="2729112"/>
            <a:ext cx="13062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63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</a:t>
            </a:r>
            <a:r>
              <a:rPr lang="zh-CN" altLang="en-US" sz="1600" b="1" dirty="0">
                <a:latin typeface="+mn-ea"/>
              </a:rPr>
              <a:t>运行上面的程序，贴含本人学号的源程序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编译器的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错误信息截图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观察编译信息，得到结论如下：</a:t>
            </a:r>
            <a:endParaRPr lang="en-US" altLang="zh-CN" sz="1600" b="1" dirty="0"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、转义符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\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后的合法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8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进制数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个，则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编译器读取前三个数字并转换输出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、转义符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\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后的合法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8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进制数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≤3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个但超出上限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377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，则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编译器仍读取前三个或三个以下数字进行转换，如果超出上限会显示错误。</a:t>
            </a:r>
            <a:endParaRPr kumimoji="1" lang="en-US" altLang="zh-CN" sz="1600" b="1" u="sng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编译提示中的那个数字是怎么来的？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1600" b="1" dirty="0">
                <a:latin typeface="+mn-ea"/>
              </a:rPr>
              <a:t>编译器读取前三个数字</a:t>
            </a:r>
            <a:r>
              <a:rPr lang="en-US" altLang="zh-CN" sz="1600" b="1" dirty="0">
                <a:latin typeface="+mn-ea"/>
              </a:rPr>
              <a:t>434</a:t>
            </a:r>
            <a:r>
              <a:rPr lang="zh-CN" altLang="en-US" sz="1600" b="1" dirty="0">
                <a:latin typeface="+mn-ea"/>
              </a:rPr>
              <a:t>，并由八进制转换为十进制数</a:t>
            </a:r>
            <a:r>
              <a:rPr lang="en-US" altLang="zh-CN" sz="1600" b="1" dirty="0">
                <a:latin typeface="+mn-ea"/>
              </a:rPr>
              <a:t>284</a:t>
            </a:r>
            <a:r>
              <a:rPr lang="zh-CN" altLang="en-US" sz="1600" b="1" dirty="0">
                <a:latin typeface="+mn-ea"/>
              </a:rPr>
              <a:t>，超过</a:t>
            </a:r>
            <a:r>
              <a:rPr lang="en-US" altLang="zh-CN" sz="1600" b="1" dirty="0">
                <a:latin typeface="+mn-ea"/>
              </a:rPr>
              <a:t>ASCII(0-255)</a:t>
            </a:r>
            <a:r>
              <a:rPr lang="zh-CN" altLang="en-US" sz="1600" b="1" dirty="0">
                <a:latin typeface="+mn-ea"/>
              </a:rPr>
              <a:t>范围，显示错误。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AE7EA3B-20CD-4F30-9C78-438C56EDDA9A}"/>
              </a:ext>
            </a:extLst>
          </p:cNvPr>
          <p:cNvSpPr/>
          <p:nvPr/>
        </p:nvSpPr>
        <p:spPr bwMode="auto">
          <a:xfrm>
            <a:off x="9407236" y="5971309"/>
            <a:ext cx="1432214" cy="5628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认真阅读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课件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P.32-37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E59B50-7369-416C-BAA0-96CC478E6C66}"/>
              </a:ext>
            </a:extLst>
          </p:cNvPr>
          <p:cNvSpPr/>
          <p:nvPr/>
        </p:nvSpPr>
        <p:spPr bwMode="auto">
          <a:xfrm>
            <a:off x="592114" y="1081262"/>
            <a:ext cx="10247336" cy="26179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"2253893"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此处必须改为你的学号，否则本作业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分（后续含学号的所有作业要求相同）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("\23456f")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("\43456f")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01A0903-1EB3-99EF-00DD-21E663744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569" y="2647779"/>
            <a:ext cx="5032881" cy="254662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36EB44E-88DE-5E10-0993-4136D29E9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851" y="4786112"/>
            <a:ext cx="2260499" cy="220363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ED3FAF6-3523-5095-2FC2-81F7BDD972F6}"/>
              </a:ext>
            </a:extLst>
          </p:cNvPr>
          <p:cNvCxnSpPr>
            <a:cxnSpLocks/>
          </p:cNvCxnSpPr>
          <p:nvPr/>
        </p:nvCxnSpPr>
        <p:spPr bwMode="auto">
          <a:xfrm>
            <a:off x="2750885" y="2820040"/>
            <a:ext cx="3918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2BFF8ED-B8AE-FF79-BC24-882D0203EBAF}"/>
              </a:ext>
            </a:extLst>
          </p:cNvPr>
          <p:cNvCxnSpPr>
            <a:cxnSpLocks/>
          </p:cNvCxnSpPr>
          <p:nvPr/>
        </p:nvCxnSpPr>
        <p:spPr bwMode="auto">
          <a:xfrm>
            <a:off x="3142770" y="2873828"/>
            <a:ext cx="1229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24C405E-2B1F-76D7-F7C5-1DB9BA40D121}"/>
              </a:ext>
            </a:extLst>
          </p:cNvPr>
          <p:cNvCxnSpPr>
            <a:cxnSpLocks/>
          </p:cNvCxnSpPr>
          <p:nvPr/>
        </p:nvCxnSpPr>
        <p:spPr bwMode="auto">
          <a:xfrm>
            <a:off x="3265714" y="2820040"/>
            <a:ext cx="1229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1148E01-879E-CAFD-990C-89DF8178636D}"/>
              </a:ext>
            </a:extLst>
          </p:cNvPr>
          <p:cNvCxnSpPr>
            <a:cxnSpLocks/>
          </p:cNvCxnSpPr>
          <p:nvPr/>
        </p:nvCxnSpPr>
        <p:spPr bwMode="auto">
          <a:xfrm>
            <a:off x="3388658" y="2873828"/>
            <a:ext cx="1229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ACB7C98-EF19-3054-03A4-41BBF7E13270}"/>
              </a:ext>
            </a:extLst>
          </p:cNvPr>
          <p:cNvCxnSpPr>
            <a:cxnSpLocks/>
          </p:cNvCxnSpPr>
          <p:nvPr/>
        </p:nvCxnSpPr>
        <p:spPr bwMode="auto">
          <a:xfrm>
            <a:off x="2750885" y="3080017"/>
            <a:ext cx="3918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7C301B9-2E9D-E328-32FA-FCE4438772BB}"/>
              </a:ext>
            </a:extLst>
          </p:cNvPr>
          <p:cNvCxnSpPr>
            <a:cxnSpLocks/>
          </p:cNvCxnSpPr>
          <p:nvPr/>
        </p:nvCxnSpPr>
        <p:spPr bwMode="auto">
          <a:xfrm>
            <a:off x="3142770" y="3141488"/>
            <a:ext cx="1229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6D3AC1C-96F2-52CA-2A0D-1C0EDD97134E}"/>
              </a:ext>
            </a:extLst>
          </p:cNvPr>
          <p:cNvCxnSpPr>
            <a:cxnSpLocks/>
          </p:cNvCxnSpPr>
          <p:nvPr/>
        </p:nvCxnSpPr>
        <p:spPr bwMode="auto">
          <a:xfrm>
            <a:off x="3388658" y="3141488"/>
            <a:ext cx="1229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9ADA29F-D7CF-04F4-500F-E4BFF3E216E0}"/>
              </a:ext>
            </a:extLst>
          </p:cNvPr>
          <p:cNvCxnSpPr>
            <a:cxnSpLocks/>
          </p:cNvCxnSpPr>
          <p:nvPr/>
        </p:nvCxnSpPr>
        <p:spPr bwMode="auto">
          <a:xfrm>
            <a:off x="3295170" y="3026228"/>
            <a:ext cx="1229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43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</a:t>
            </a:r>
            <a:r>
              <a:rPr lang="zh-CN" altLang="en-US" sz="1600" b="1" dirty="0">
                <a:latin typeface="+mn-ea"/>
              </a:rPr>
              <a:t>运行上面的程序，贴含本人学号的源程序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编译器的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错误信息截图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观察编译信息，得到结论如下：</a:t>
            </a:r>
            <a:endParaRPr lang="en-US" altLang="zh-CN" sz="1600" b="1" dirty="0"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、转义符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\x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后的合法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进制数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个，则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</a:rPr>
              <a:t>编译器读取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</a:rPr>
              <a:t>\x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</a:rPr>
              <a:t>后的等于或等于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</a:rPr>
              <a:t>位（本人测试是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</a:rPr>
              <a:t>11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</a:rPr>
              <a:t>位）数字，并将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</a:rPr>
              <a:t>16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</a:rPr>
              <a:t>进制数转换为十进制数，超过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</a:rPr>
              <a:t>255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</a:rPr>
              <a:t>则显示错误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编译提示中的那个数值是怎么来的？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编译器读取十六进制数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234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并转换为十进制数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564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0-255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的范围。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、综合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CD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，在用转义符表示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8/16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进制时，超过限定的长度的错误处理是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</a:rPr>
              <a:t> 不一致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（一致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不一致）的。</a:t>
            </a:r>
            <a:endParaRPr lang="en-US" altLang="zh-CN" sz="1600" b="1" dirty="0"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AE7EA3B-20CD-4F30-9C78-438C56EDDA9A}"/>
              </a:ext>
            </a:extLst>
          </p:cNvPr>
          <p:cNvSpPr/>
          <p:nvPr/>
        </p:nvSpPr>
        <p:spPr bwMode="auto">
          <a:xfrm>
            <a:off x="9407236" y="5971309"/>
            <a:ext cx="1432214" cy="5628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认真阅读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课件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P.32-37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E59B50-7369-416C-BAA0-96CC478E6C66}"/>
              </a:ext>
            </a:extLst>
          </p:cNvPr>
          <p:cNvSpPr/>
          <p:nvPr/>
        </p:nvSpPr>
        <p:spPr bwMode="auto">
          <a:xfrm>
            <a:off x="592114" y="1081262"/>
            <a:ext cx="10247336" cy="26179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"2253893"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此处必须改为你的学号，否则本作业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分（后续含学号的所有作业要求相同）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("\x23")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("\x234")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18C23D-1D74-98B4-5ABD-C68BF060A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550" y="2746225"/>
            <a:ext cx="4991900" cy="24728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37E7C6-E525-59F8-FDF3-14F2D353C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500" y="4918189"/>
            <a:ext cx="2466664" cy="198467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9B34768-4CCB-AC08-775C-121CE5C22171}"/>
              </a:ext>
            </a:extLst>
          </p:cNvPr>
          <p:cNvCxnSpPr>
            <a:cxnSpLocks/>
          </p:cNvCxnSpPr>
          <p:nvPr/>
        </p:nvCxnSpPr>
        <p:spPr bwMode="auto">
          <a:xfrm>
            <a:off x="2727832" y="2812356"/>
            <a:ext cx="42262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F5C9089-CCEE-9E00-C943-68346B674BCC}"/>
              </a:ext>
            </a:extLst>
          </p:cNvPr>
          <p:cNvCxnSpPr>
            <a:cxnSpLocks/>
          </p:cNvCxnSpPr>
          <p:nvPr/>
        </p:nvCxnSpPr>
        <p:spPr bwMode="auto">
          <a:xfrm>
            <a:off x="2727832" y="3065929"/>
            <a:ext cx="56093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48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E.</a:t>
            </a:r>
            <a:r>
              <a:rPr lang="zh-CN" altLang="en-US" sz="1600" b="1" dirty="0">
                <a:latin typeface="+mn-ea"/>
              </a:rPr>
              <a:t>运行上面的程序，贴含本人学号的源程序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编译器的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错误信息截图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观察编译信息，得到结论如下：</a:t>
            </a:r>
            <a:endParaRPr lang="en-US" altLang="zh-CN" sz="1600" b="1" dirty="0"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、转义符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\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后直接跟非法的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8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进制，则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不做任何转义，按照没有转义符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\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的方式输出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、对两个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strlen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的输出结果进行分析（合理猜测）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600" b="1" dirty="0">
                <a:latin typeface="+mn-ea"/>
              </a:rPr>
              <a:t>“\9876”</a:t>
            </a:r>
            <a:r>
              <a:rPr lang="zh-CN" altLang="en-US" sz="1600" b="1" dirty="0">
                <a:latin typeface="+mn-ea"/>
              </a:rPr>
              <a:t>由于</a:t>
            </a:r>
            <a:r>
              <a:rPr lang="en-US" altLang="zh-CN" sz="1600" b="1" dirty="0">
                <a:latin typeface="+mn-ea"/>
              </a:rPr>
              <a:t>\</a:t>
            </a:r>
            <a:r>
              <a:rPr lang="zh-CN" altLang="en-US" sz="1600" b="1" dirty="0">
                <a:latin typeface="+mn-ea"/>
              </a:rPr>
              <a:t>后直接跟非法的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进制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，就按照“</a:t>
            </a:r>
            <a:r>
              <a:rPr lang="en-US" altLang="zh-CN" sz="1600" b="1" dirty="0">
                <a:latin typeface="+mn-ea"/>
              </a:rPr>
              <a:t>9876</a:t>
            </a:r>
            <a:r>
              <a:rPr lang="zh-CN" altLang="en-US" sz="1600" b="1" dirty="0">
                <a:latin typeface="+mn-ea"/>
              </a:rPr>
              <a:t>”的方式运算，其中共有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个字符，长度为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“</a:t>
            </a:r>
            <a:r>
              <a:rPr lang="en-US" altLang="zh-CN" sz="1600" b="1" dirty="0">
                <a:latin typeface="+mn-ea"/>
              </a:rPr>
              <a:t>\*321</a:t>
            </a:r>
            <a:r>
              <a:rPr lang="zh-CN" altLang="en-US" sz="1600" b="1" dirty="0">
                <a:latin typeface="+mn-ea"/>
              </a:rPr>
              <a:t>”由于</a:t>
            </a:r>
            <a:r>
              <a:rPr lang="en-US" altLang="zh-CN" sz="1600" b="1" dirty="0">
                <a:latin typeface="+mn-ea"/>
              </a:rPr>
              <a:t>\</a:t>
            </a:r>
            <a:r>
              <a:rPr lang="zh-CN" altLang="en-US" sz="1600" b="1" dirty="0">
                <a:latin typeface="+mn-ea"/>
              </a:rPr>
              <a:t>后直接跟非法的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进制</a:t>
            </a:r>
            <a:r>
              <a:rPr lang="en-US" altLang="zh-CN" sz="1600" b="1" dirty="0">
                <a:latin typeface="+mn-ea"/>
              </a:rPr>
              <a:t>*</a:t>
            </a:r>
            <a:r>
              <a:rPr lang="zh-CN" altLang="en-US" sz="1600" b="1" dirty="0">
                <a:latin typeface="+mn-ea"/>
              </a:rPr>
              <a:t>，就按照“</a:t>
            </a:r>
            <a:r>
              <a:rPr lang="en-US" altLang="zh-CN" sz="1600" b="1" dirty="0">
                <a:latin typeface="+mn-ea"/>
              </a:rPr>
              <a:t>*321</a:t>
            </a:r>
            <a:r>
              <a:rPr lang="zh-CN" altLang="en-US" sz="1600" b="1" dirty="0">
                <a:latin typeface="+mn-ea"/>
              </a:rPr>
              <a:t>”的方式运算，其中共有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个字符，长度为</a:t>
            </a:r>
            <a:r>
              <a:rPr lang="en-US" altLang="zh-CN" sz="1600" b="1" dirty="0">
                <a:latin typeface="+mn-ea"/>
              </a:rPr>
              <a:t>4.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16C09C-6EC8-462E-A324-6356C589E965}"/>
              </a:ext>
            </a:extLst>
          </p:cNvPr>
          <p:cNvSpPr/>
          <p:nvPr/>
        </p:nvSpPr>
        <p:spPr bwMode="auto">
          <a:xfrm>
            <a:off x="592114" y="1081262"/>
            <a:ext cx="10247336" cy="26179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"2253893"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此处必须改为你的学号，否则本作业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分（后续含学号的所有作业要求相同）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("\9876")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("\*321")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F6CD5F-ECB6-4342-DF34-72DF437ED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338" y="2619123"/>
            <a:ext cx="4898112" cy="2646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EEC46F-FEA0-E5AE-C531-7C4378944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850" y="4608631"/>
            <a:ext cx="971600" cy="1016052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6178040-546B-A151-ADD1-75FFF8E52F05}"/>
              </a:ext>
            </a:extLst>
          </p:cNvPr>
          <p:cNvCxnSpPr>
            <a:cxnSpLocks/>
          </p:cNvCxnSpPr>
          <p:nvPr/>
        </p:nvCxnSpPr>
        <p:spPr bwMode="auto">
          <a:xfrm>
            <a:off x="2843092" y="2820040"/>
            <a:ext cx="13831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8695861-25E4-6B7D-8809-9E4B87CF6B38}"/>
              </a:ext>
            </a:extLst>
          </p:cNvPr>
          <p:cNvCxnSpPr>
            <a:cxnSpLocks/>
          </p:cNvCxnSpPr>
          <p:nvPr/>
        </p:nvCxnSpPr>
        <p:spPr bwMode="auto">
          <a:xfrm>
            <a:off x="3142771" y="2880232"/>
            <a:ext cx="13831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D5817A8-BF84-6505-EF42-044DF78C3739}"/>
              </a:ext>
            </a:extLst>
          </p:cNvPr>
          <p:cNvCxnSpPr>
            <a:cxnSpLocks/>
          </p:cNvCxnSpPr>
          <p:nvPr/>
        </p:nvCxnSpPr>
        <p:spPr bwMode="auto">
          <a:xfrm>
            <a:off x="3050562" y="2820040"/>
            <a:ext cx="13831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62676CF-480E-B8A4-2A88-9DF96C1B9239}"/>
              </a:ext>
            </a:extLst>
          </p:cNvPr>
          <p:cNvCxnSpPr>
            <a:cxnSpLocks/>
          </p:cNvCxnSpPr>
          <p:nvPr/>
        </p:nvCxnSpPr>
        <p:spPr bwMode="auto">
          <a:xfrm>
            <a:off x="2912249" y="2880232"/>
            <a:ext cx="13831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F6208BD-6476-8234-8E5E-9CD9AAEACEF4}"/>
              </a:ext>
            </a:extLst>
          </p:cNvPr>
          <p:cNvCxnSpPr>
            <a:cxnSpLocks/>
          </p:cNvCxnSpPr>
          <p:nvPr/>
        </p:nvCxnSpPr>
        <p:spPr bwMode="auto">
          <a:xfrm>
            <a:off x="2826444" y="3040316"/>
            <a:ext cx="13831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AC68DF7-4959-71C4-D65D-54C68AB02757}"/>
              </a:ext>
            </a:extLst>
          </p:cNvPr>
          <p:cNvCxnSpPr>
            <a:cxnSpLocks/>
          </p:cNvCxnSpPr>
          <p:nvPr/>
        </p:nvCxnSpPr>
        <p:spPr bwMode="auto">
          <a:xfrm>
            <a:off x="2912249" y="3109472"/>
            <a:ext cx="13831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5264B24-2BCC-3B1B-4BB4-7A0E9C241DBF}"/>
              </a:ext>
            </a:extLst>
          </p:cNvPr>
          <p:cNvCxnSpPr>
            <a:cxnSpLocks/>
          </p:cNvCxnSpPr>
          <p:nvPr/>
        </p:nvCxnSpPr>
        <p:spPr bwMode="auto">
          <a:xfrm>
            <a:off x="3050562" y="3040316"/>
            <a:ext cx="13831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A53A618-FB66-5A5B-1249-B4E2FCD4BB72}"/>
              </a:ext>
            </a:extLst>
          </p:cNvPr>
          <p:cNvCxnSpPr>
            <a:cxnSpLocks/>
          </p:cNvCxnSpPr>
          <p:nvPr/>
        </p:nvCxnSpPr>
        <p:spPr bwMode="auto">
          <a:xfrm>
            <a:off x="3142771" y="3109472"/>
            <a:ext cx="13831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174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F.</a:t>
            </a:r>
            <a:r>
              <a:rPr lang="zh-CN" altLang="en-US" sz="1600" b="1" dirty="0">
                <a:latin typeface="+mn-ea"/>
              </a:rPr>
              <a:t>运行上面的程序，贴含本人学号的源程序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编译器的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错误信息截图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观察编译信息，得到结论如下：</a:t>
            </a:r>
            <a:endParaRPr lang="en-US" altLang="zh-CN" sz="1600" b="1" dirty="0"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、转义符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\x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后直接跟非法的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进制，则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直接报错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、综合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，在用转义符表示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8/16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进制时，直接跟非法字符的错误处理是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不一致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（一致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不一致）的。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16C09C-6EC8-462E-A324-6356C589E965}"/>
              </a:ext>
            </a:extLst>
          </p:cNvPr>
          <p:cNvSpPr/>
          <p:nvPr/>
        </p:nvSpPr>
        <p:spPr bwMode="auto">
          <a:xfrm>
            <a:off x="592114" y="1081262"/>
            <a:ext cx="10247336" cy="26179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"2253893"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此处必须改为你的学号，否则本作业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分（后续含学号的所有作业要求相同）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("\xg231")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("\x*231")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ED9A8F-6256-4FE8-FB4A-C645DD38A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660" y="2687897"/>
            <a:ext cx="5210790" cy="24287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3F9FA9-AEC0-A271-4793-5BE4923C8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778" y="4717384"/>
            <a:ext cx="2368672" cy="7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52408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1837</TotalTime>
  <Words>1313</Words>
  <Application>Microsoft Office PowerPoint</Application>
  <PresentationFormat>宽屏</PresentationFormat>
  <Paragraphs>177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宋体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苗 君文</cp:lastModifiedBy>
  <cp:revision>147</cp:revision>
  <dcterms:created xsi:type="dcterms:W3CDTF">2020-08-13T13:39:53Z</dcterms:created>
  <dcterms:modified xsi:type="dcterms:W3CDTF">2023-03-05T14:24:10Z</dcterms:modified>
</cp:coreProperties>
</file>