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7"/>
  </p:notesMasterIdLst>
  <p:sldIdLst>
    <p:sldId id="449" r:id="rId2"/>
    <p:sldId id="1237" r:id="rId3"/>
    <p:sldId id="1238" r:id="rId4"/>
    <p:sldId id="534" r:id="rId5"/>
    <p:sldId id="535" r:id="rId6"/>
    <p:sldId id="536" r:id="rId7"/>
    <p:sldId id="537" r:id="rId8"/>
    <p:sldId id="538" r:id="rId9"/>
    <p:sldId id="539" r:id="rId10"/>
    <p:sldId id="540" r:id="rId11"/>
    <p:sldId id="543" r:id="rId12"/>
    <p:sldId id="1245" r:id="rId13"/>
    <p:sldId id="1239" r:id="rId14"/>
    <p:sldId id="1240" r:id="rId15"/>
    <p:sldId id="1246" r:id="rId16"/>
    <p:sldId id="944" r:id="rId17"/>
    <p:sldId id="1241" r:id="rId18"/>
    <p:sldId id="1242" r:id="rId19"/>
    <p:sldId id="1248" r:id="rId20"/>
    <p:sldId id="545" r:id="rId21"/>
    <p:sldId id="1243" r:id="rId22"/>
    <p:sldId id="1247" r:id="rId23"/>
    <p:sldId id="1244" r:id="rId24"/>
    <p:sldId id="541" r:id="rId25"/>
    <p:sldId id="542" r:id="rId26"/>
    <p:sldId id="546" r:id="rId27"/>
    <p:sldId id="547" r:id="rId28"/>
    <p:sldId id="548" r:id="rId29"/>
    <p:sldId id="549" r:id="rId30"/>
    <p:sldId id="550" r:id="rId31"/>
    <p:sldId id="551" r:id="rId32"/>
    <p:sldId id="552" r:id="rId33"/>
    <p:sldId id="553" r:id="rId34"/>
    <p:sldId id="554" r:id="rId35"/>
    <p:sldId id="555"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rry" initials="L" lastIdx="1" clrIdx="0">
    <p:extLst>
      <p:ext uri="{19B8F6BF-5375-455C-9EA6-DF929625EA0E}">
        <p15:presenceInfo xmlns:p15="http://schemas.microsoft.com/office/powerpoint/2012/main" userId="Lar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44" autoAdjust="0"/>
    <p:restoredTop sz="86411" autoAdjust="0"/>
  </p:normalViewPr>
  <p:slideViewPr>
    <p:cSldViewPr snapToGrid="0">
      <p:cViewPr>
        <p:scale>
          <a:sx n="66" d="100"/>
          <a:sy n="66" d="100"/>
        </p:scale>
        <p:origin x="1204" y="4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4E512-F0DE-40DA-A281-500184A3244D}" type="datetimeFigureOut">
              <a:rPr lang="zh-CN" altLang="en-US" smtClean="0"/>
              <a:t>2023/3/7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90452-1689-4497-A9A0-B842EEA687A2}" type="slidenum">
              <a:rPr lang="zh-CN" altLang="en-US" smtClean="0"/>
              <a:t>‹#›</a:t>
            </a:fld>
            <a:endParaRPr lang="zh-CN" altLang="en-US"/>
          </a:p>
        </p:txBody>
      </p:sp>
    </p:spTree>
    <p:extLst>
      <p:ext uri="{BB962C8B-B14F-4D97-AF65-F5344CB8AC3E}">
        <p14:creationId xmlns:p14="http://schemas.microsoft.com/office/powerpoint/2010/main" val="2462755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490452-1689-4497-A9A0-B842EEA687A2}" type="slidenum">
              <a:rPr lang="zh-CN" altLang="en-US" smtClean="0"/>
              <a:t>2</a:t>
            </a:fld>
            <a:endParaRPr lang="zh-CN" altLang="en-US"/>
          </a:p>
        </p:txBody>
      </p:sp>
    </p:spTree>
    <p:extLst>
      <p:ext uri="{BB962C8B-B14F-4D97-AF65-F5344CB8AC3E}">
        <p14:creationId xmlns:p14="http://schemas.microsoft.com/office/powerpoint/2010/main" val="3744930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490452-1689-4497-A9A0-B842EEA687A2}" type="slidenum">
              <a:rPr lang="zh-CN" altLang="en-US" smtClean="0"/>
              <a:t>3</a:t>
            </a:fld>
            <a:endParaRPr lang="zh-CN" altLang="en-US"/>
          </a:p>
        </p:txBody>
      </p:sp>
    </p:spTree>
    <p:extLst>
      <p:ext uri="{BB962C8B-B14F-4D97-AF65-F5344CB8AC3E}">
        <p14:creationId xmlns:p14="http://schemas.microsoft.com/office/powerpoint/2010/main" val="1798109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E115B22-8194-4FC8-9614-86C592EEABA0}" type="slidenum">
              <a:rPr lang="en-US" altLang="zh-CN"/>
              <a:pPr>
                <a:defRPr/>
              </a:pPr>
              <a:t>‹#›</a:t>
            </a:fld>
            <a:endParaRPr lang="en-US" altLang="zh-CN"/>
          </a:p>
        </p:txBody>
      </p:sp>
    </p:spTree>
    <p:extLst>
      <p:ext uri="{BB962C8B-B14F-4D97-AF65-F5344CB8AC3E}">
        <p14:creationId xmlns:p14="http://schemas.microsoft.com/office/powerpoint/2010/main" val="4146460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37B2B09-852B-4EAA-A08A-0953A9F63347}" type="slidenum">
              <a:rPr lang="en-US" altLang="zh-CN"/>
              <a:pPr>
                <a:defRPr/>
              </a:pPr>
              <a:t>‹#›</a:t>
            </a:fld>
            <a:endParaRPr lang="en-US" altLang="zh-CN"/>
          </a:p>
        </p:txBody>
      </p:sp>
    </p:spTree>
    <p:extLst>
      <p:ext uri="{BB962C8B-B14F-4D97-AF65-F5344CB8AC3E}">
        <p14:creationId xmlns:p14="http://schemas.microsoft.com/office/powerpoint/2010/main" val="1354775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61CDC42-DFEF-458F-BD1B-2EFAEEF68015}" type="slidenum">
              <a:rPr lang="en-US" altLang="zh-CN"/>
              <a:pPr>
                <a:defRPr/>
              </a:pPr>
              <a:t>‹#›</a:t>
            </a:fld>
            <a:endParaRPr lang="en-US" altLang="zh-CN"/>
          </a:p>
        </p:txBody>
      </p:sp>
    </p:spTree>
    <p:extLst>
      <p:ext uri="{BB962C8B-B14F-4D97-AF65-F5344CB8AC3E}">
        <p14:creationId xmlns:p14="http://schemas.microsoft.com/office/powerpoint/2010/main" val="250005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B5F2CA6-A39B-48F7-84D1-AF91BD07D67D}" type="slidenum">
              <a:rPr lang="en-US" altLang="zh-CN"/>
              <a:pPr>
                <a:defRPr/>
              </a:pPr>
              <a:t>‹#›</a:t>
            </a:fld>
            <a:endParaRPr lang="en-US" altLang="zh-CN"/>
          </a:p>
        </p:txBody>
      </p:sp>
    </p:spTree>
    <p:extLst>
      <p:ext uri="{BB962C8B-B14F-4D97-AF65-F5344CB8AC3E}">
        <p14:creationId xmlns:p14="http://schemas.microsoft.com/office/powerpoint/2010/main" val="141822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AC41597-7941-4461-A03D-7D307C3317F5}" type="slidenum">
              <a:rPr lang="en-US" altLang="zh-CN"/>
              <a:pPr>
                <a:defRPr/>
              </a:pPr>
              <a:t>‹#›</a:t>
            </a:fld>
            <a:endParaRPr lang="en-US" altLang="zh-CN"/>
          </a:p>
        </p:txBody>
      </p:sp>
    </p:spTree>
    <p:extLst>
      <p:ext uri="{BB962C8B-B14F-4D97-AF65-F5344CB8AC3E}">
        <p14:creationId xmlns:p14="http://schemas.microsoft.com/office/powerpoint/2010/main" val="1967330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E7E5104-8735-46A8-9820-8BD5C44B645E}" type="slidenum">
              <a:rPr lang="en-US" altLang="zh-CN"/>
              <a:pPr>
                <a:defRPr/>
              </a:pPr>
              <a:t>‹#›</a:t>
            </a:fld>
            <a:endParaRPr lang="en-US" altLang="zh-CN"/>
          </a:p>
        </p:txBody>
      </p:sp>
    </p:spTree>
    <p:extLst>
      <p:ext uri="{BB962C8B-B14F-4D97-AF65-F5344CB8AC3E}">
        <p14:creationId xmlns:p14="http://schemas.microsoft.com/office/powerpoint/2010/main" val="1099038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8BB04D0-EC69-4E34-9026-1132273F6FE6}" type="slidenum">
              <a:rPr lang="en-US" altLang="zh-CN"/>
              <a:pPr>
                <a:defRPr/>
              </a:pPr>
              <a:t>‹#›</a:t>
            </a:fld>
            <a:endParaRPr lang="en-US" altLang="zh-CN"/>
          </a:p>
        </p:txBody>
      </p:sp>
    </p:spTree>
    <p:extLst>
      <p:ext uri="{BB962C8B-B14F-4D97-AF65-F5344CB8AC3E}">
        <p14:creationId xmlns:p14="http://schemas.microsoft.com/office/powerpoint/2010/main" val="2959773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F34D7FE-E00D-4DCA-A0A7-A306174DC0C2}" type="slidenum">
              <a:rPr lang="en-US" altLang="zh-CN"/>
              <a:pPr>
                <a:defRPr/>
              </a:pPr>
              <a:t>‹#›</a:t>
            </a:fld>
            <a:endParaRPr lang="en-US" altLang="zh-CN"/>
          </a:p>
        </p:txBody>
      </p:sp>
    </p:spTree>
    <p:extLst>
      <p:ext uri="{BB962C8B-B14F-4D97-AF65-F5344CB8AC3E}">
        <p14:creationId xmlns:p14="http://schemas.microsoft.com/office/powerpoint/2010/main" val="873834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FE46EFE-F103-4F45-8883-0DE6C66B1B8E}" type="slidenum">
              <a:rPr lang="en-US" altLang="zh-CN"/>
              <a:pPr>
                <a:defRPr/>
              </a:pPr>
              <a:t>‹#›</a:t>
            </a:fld>
            <a:endParaRPr lang="en-US" altLang="zh-CN"/>
          </a:p>
        </p:txBody>
      </p:sp>
    </p:spTree>
    <p:extLst>
      <p:ext uri="{BB962C8B-B14F-4D97-AF65-F5344CB8AC3E}">
        <p14:creationId xmlns:p14="http://schemas.microsoft.com/office/powerpoint/2010/main" val="146858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675AF18-52E2-4048-A908-642605843CBF}" type="slidenum">
              <a:rPr lang="en-US" altLang="zh-CN"/>
              <a:pPr>
                <a:defRPr/>
              </a:pPr>
              <a:t>‹#›</a:t>
            </a:fld>
            <a:endParaRPr lang="en-US" altLang="zh-CN"/>
          </a:p>
        </p:txBody>
      </p:sp>
    </p:spTree>
    <p:extLst>
      <p:ext uri="{BB962C8B-B14F-4D97-AF65-F5344CB8AC3E}">
        <p14:creationId xmlns:p14="http://schemas.microsoft.com/office/powerpoint/2010/main" val="2851156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2A61F9-4BE0-4887-A67C-4D288CA56997}" type="slidenum">
              <a:rPr lang="en-US" altLang="zh-CN"/>
              <a:pPr>
                <a:defRPr/>
              </a:pPr>
              <a:t>‹#›</a:t>
            </a:fld>
            <a:endParaRPr lang="en-US" altLang="zh-CN"/>
          </a:p>
        </p:txBody>
      </p:sp>
    </p:spTree>
    <p:extLst>
      <p:ext uri="{BB962C8B-B14F-4D97-AF65-F5344CB8AC3E}">
        <p14:creationId xmlns:p14="http://schemas.microsoft.com/office/powerpoint/2010/main" val="70273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FF534AEE-0681-4001-91D8-DF8F111160F4}" type="slidenum">
              <a:rPr lang="en-US" altLang="zh-CN"/>
              <a:pPr>
                <a:defRPr/>
              </a:pPr>
              <a:t>‹#›</a:t>
            </a:fld>
            <a:endParaRPr lang="en-US" altLang="zh-CN"/>
          </a:p>
        </p:txBody>
      </p:sp>
      <p:pic>
        <p:nvPicPr>
          <p:cNvPr id="7" name="Picture 2">
            <a:extLst>
              <a:ext uri="{FF2B5EF4-FFF2-40B4-BE49-F238E27FC236}">
                <a16:creationId xmlns:a16="http://schemas.microsoft.com/office/drawing/2014/main" id="{D90EEA7F-39F9-4B97-AF58-835331598C9A}"/>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762268" y="5786"/>
            <a:ext cx="1183064" cy="1183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0654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endParaRPr lang="en-US" altLang="zh-CN" sz="1600" b="1" dirty="0">
              <a:latin typeface="+mn-ea"/>
            </a:endParaRPr>
          </a:p>
          <a:p>
            <a:pPr algn="l"/>
            <a:r>
              <a:rPr lang="zh-CN" altLang="en-US" sz="1600" b="1" dirty="0">
                <a:latin typeface="+mn-ea"/>
              </a:rPr>
              <a:t>要求：</a:t>
            </a:r>
            <a:endParaRPr lang="en-US" altLang="zh-CN" sz="1600" b="1" dirty="0">
              <a:latin typeface="+mn-ea"/>
            </a:endParaRPr>
          </a:p>
          <a:p>
            <a:pPr algn="l"/>
            <a:r>
              <a:rPr lang="en-US" altLang="zh-CN" sz="1600" b="1" dirty="0">
                <a:latin typeface="+mn-ea"/>
              </a:rPr>
              <a:t>1</a:t>
            </a:r>
            <a:r>
              <a:rPr lang="zh-CN" altLang="en-US" sz="1600" b="1" dirty="0">
                <a:latin typeface="+mn-ea"/>
              </a:rPr>
              <a:t>、完成本文档中所有的题目并写出分析、运行结果</a:t>
            </a:r>
            <a:endParaRPr lang="en-US" altLang="zh-CN" sz="1600" b="1" dirty="0">
              <a:latin typeface="+mn-ea"/>
            </a:endParaRPr>
          </a:p>
          <a:p>
            <a:pPr algn="l"/>
            <a:r>
              <a:rPr lang="en-US" altLang="zh-CN" sz="1600" b="1" dirty="0">
                <a:latin typeface="+mn-ea"/>
              </a:rPr>
              <a:t>2</a:t>
            </a:r>
            <a:r>
              <a:rPr lang="zh-CN" altLang="en-US" sz="1600" b="1" dirty="0">
                <a:latin typeface="+mn-ea"/>
              </a:rPr>
              <a:t>、无特殊说明，均使用</a:t>
            </a:r>
            <a:r>
              <a:rPr lang="en-US" altLang="zh-CN" sz="1600" b="1" dirty="0">
                <a:latin typeface="+mn-ea"/>
              </a:rPr>
              <a:t>VS2022</a:t>
            </a:r>
            <a:r>
              <a:rPr lang="zh-CN" altLang="en-US" sz="1600" b="1" dirty="0">
                <a:latin typeface="+mn-ea"/>
              </a:rPr>
              <a:t>编译即可</a:t>
            </a:r>
            <a:endParaRPr lang="en-US" altLang="zh-CN" sz="1600" b="1" dirty="0">
              <a:solidFill>
                <a:srgbClr val="FF0000"/>
              </a:solidFill>
              <a:latin typeface="+mn-ea"/>
            </a:endParaRPr>
          </a:p>
          <a:p>
            <a:pPr algn="l"/>
            <a:r>
              <a:rPr lang="en-US" altLang="zh-CN" sz="1600" b="1" dirty="0">
                <a:latin typeface="+mn-ea"/>
              </a:rPr>
              <a:t>3</a:t>
            </a:r>
            <a:r>
              <a:rPr lang="zh-CN" altLang="en-US" sz="1600" b="1" dirty="0">
                <a:latin typeface="+mn-ea"/>
              </a:rPr>
              <a:t>、直接在本文件上作答，</a:t>
            </a:r>
            <a:r>
              <a:rPr lang="zh-CN" altLang="en-US" sz="1600" b="1" dirty="0">
                <a:solidFill>
                  <a:srgbClr val="FF0000"/>
                </a:solidFill>
                <a:latin typeface="+mn-ea"/>
              </a:rPr>
              <a:t>写出答案</a:t>
            </a:r>
            <a:r>
              <a:rPr lang="en-US" altLang="zh-CN" sz="1600" b="1" dirty="0">
                <a:solidFill>
                  <a:srgbClr val="FF0000"/>
                </a:solidFill>
                <a:latin typeface="+mn-ea"/>
              </a:rPr>
              <a:t>/</a:t>
            </a:r>
            <a:r>
              <a:rPr lang="zh-CN" altLang="en-US" sz="1600" b="1" dirty="0">
                <a:solidFill>
                  <a:srgbClr val="FF0000"/>
                </a:solidFill>
                <a:latin typeface="+mn-ea"/>
              </a:rPr>
              <a:t>截图（不允许手写、手写拍照截图）</a:t>
            </a:r>
            <a:r>
              <a:rPr lang="zh-CN" altLang="en-US" sz="1600" b="1" dirty="0">
                <a:latin typeface="+mn-ea"/>
              </a:rPr>
              <a:t>即可；填写答案时，为适应所填内容或贴图，</a:t>
            </a:r>
            <a:endParaRPr lang="en-US" altLang="zh-CN" sz="1600" b="1" dirty="0">
              <a:latin typeface="+mn-ea"/>
            </a:endParaRPr>
          </a:p>
          <a:p>
            <a:pPr algn="l"/>
            <a:r>
              <a:rPr lang="en-US" altLang="zh-CN" sz="1600" b="1" dirty="0">
                <a:solidFill>
                  <a:srgbClr val="FF0000"/>
                </a:solidFill>
                <a:latin typeface="+mn-ea"/>
              </a:rPr>
              <a:t>   </a:t>
            </a:r>
            <a:r>
              <a:rPr lang="zh-CN" altLang="en-US" sz="1600" b="1" dirty="0">
                <a:solidFill>
                  <a:srgbClr val="FF0000"/>
                </a:solidFill>
                <a:latin typeface="+mn-ea"/>
              </a:rPr>
              <a:t>允许调整</a:t>
            </a:r>
            <a:r>
              <a:rPr lang="zh-CN" altLang="en-US" sz="1600" b="1" dirty="0">
                <a:latin typeface="+mn-ea"/>
              </a:rPr>
              <a:t>页面的字体大小、颜色、文本框的位置等</a:t>
            </a:r>
            <a:endParaRPr lang="en-US" altLang="zh-CN" sz="1600" b="1" dirty="0">
              <a:latin typeface="+mn-ea"/>
            </a:endParaRPr>
          </a:p>
          <a:p>
            <a:pPr algn="l"/>
            <a:r>
              <a:rPr lang="en-US" altLang="zh-CN" sz="1600" b="1" dirty="0">
                <a:latin typeface="+mn-ea"/>
              </a:rPr>
              <a:t>   </a:t>
            </a:r>
            <a:r>
              <a:rPr lang="zh-CN" altLang="zh-CN" sz="1600" b="1" dirty="0">
                <a:latin typeface="+mn-ea"/>
              </a:rPr>
              <a:t>★</a:t>
            </a:r>
            <a:r>
              <a:rPr lang="en-US" altLang="zh-CN" sz="1600" b="1" dirty="0">
                <a:latin typeface="+mn-ea"/>
              </a:rPr>
              <a:t> </a:t>
            </a:r>
            <a:r>
              <a:rPr lang="zh-CN" altLang="en-US" sz="1600" b="1" dirty="0">
                <a:latin typeface="+mn-ea"/>
              </a:rPr>
              <a:t>贴图要有效部分即可，不需要全部内容</a:t>
            </a:r>
            <a:endParaRPr lang="en-US" altLang="zh-CN" sz="1600" b="1" dirty="0">
              <a:latin typeface="+mn-ea"/>
            </a:endParaRPr>
          </a:p>
          <a:p>
            <a:pPr algn="l"/>
            <a:r>
              <a:rPr lang="en-US" altLang="zh-CN" sz="1600" b="1" dirty="0">
                <a:latin typeface="+mn-ea"/>
              </a:rPr>
              <a:t>   </a:t>
            </a:r>
            <a:r>
              <a:rPr lang="zh-CN" altLang="zh-CN" sz="1600" b="1" dirty="0">
                <a:latin typeface="+mn-ea"/>
              </a:rPr>
              <a:t>★</a:t>
            </a:r>
            <a:r>
              <a:rPr lang="en-US" altLang="zh-CN" sz="1600" b="1" dirty="0">
                <a:latin typeface="+mn-ea"/>
              </a:rPr>
              <a:t> </a:t>
            </a:r>
            <a:r>
              <a:rPr lang="zh-CN" altLang="en-US" sz="1600" b="1" dirty="0">
                <a:latin typeface="+mn-ea"/>
              </a:rPr>
              <a:t>在保证一页一题的前提下，具体页面布局可以自行发挥，简单易读即可</a:t>
            </a:r>
            <a:endParaRPr lang="en-US" altLang="zh-CN" sz="1600" b="1" dirty="0">
              <a:latin typeface="+mn-ea"/>
            </a:endParaRPr>
          </a:p>
          <a:p>
            <a:pPr algn="l"/>
            <a:r>
              <a:rPr lang="en-US" altLang="zh-CN" sz="1600" b="1" dirty="0">
                <a:latin typeface="+mn-ea"/>
              </a:rPr>
              <a:t>   </a:t>
            </a:r>
            <a:r>
              <a:rPr lang="zh-CN" altLang="zh-CN" sz="1600" b="1" dirty="0">
                <a:latin typeface="+mn-ea"/>
              </a:rPr>
              <a:t>★</a:t>
            </a:r>
            <a:r>
              <a:rPr lang="en-US" altLang="zh-CN" sz="1600" b="1" dirty="0">
                <a:latin typeface="+mn-ea"/>
              </a:rPr>
              <a:t> </a:t>
            </a:r>
            <a:r>
              <a:rPr lang="zh-CN" altLang="en-US" sz="1600" b="1" dirty="0">
                <a:solidFill>
                  <a:srgbClr val="FF0000"/>
                </a:solidFill>
                <a:latin typeface="+mn-ea"/>
              </a:rPr>
              <a:t>不允许</a:t>
            </a:r>
            <a:r>
              <a:rPr lang="zh-CN" altLang="en-US" sz="1600" b="1" dirty="0">
                <a:latin typeface="+mn-ea"/>
              </a:rPr>
              <a:t>手写在纸上，再拍照贴图</a:t>
            </a:r>
            <a:endParaRPr lang="en-US" altLang="zh-CN" sz="1600" b="1" dirty="0">
              <a:latin typeface="+mn-ea"/>
            </a:endParaRPr>
          </a:p>
          <a:p>
            <a:pPr algn="l"/>
            <a:r>
              <a:rPr lang="en-US" altLang="zh-CN" sz="1600" b="1" dirty="0">
                <a:latin typeface="+mn-ea"/>
              </a:rPr>
              <a:t>   </a:t>
            </a:r>
            <a:r>
              <a:rPr lang="zh-CN" altLang="zh-CN" sz="1600" b="1" dirty="0">
                <a:latin typeface="+mn-ea"/>
              </a:rPr>
              <a:t>★</a:t>
            </a:r>
            <a:r>
              <a:rPr lang="en-US" altLang="zh-CN" sz="1600" b="1" dirty="0">
                <a:latin typeface="+mn-ea"/>
              </a:rPr>
              <a:t> </a:t>
            </a:r>
            <a:r>
              <a:rPr lang="zh-CN" altLang="en-US" sz="1600" b="1" dirty="0">
                <a:solidFill>
                  <a:srgbClr val="FF0000"/>
                </a:solidFill>
                <a:latin typeface="+mn-ea"/>
              </a:rPr>
              <a:t>允许</a:t>
            </a:r>
            <a:r>
              <a:rPr lang="zh-CN" altLang="en-US" sz="1600" b="1" dirty="0">
                <a:latin typeface="+mn-ea"/>
              </a:rPr>
              <a:t>在各种软件工具上完成（不含手写），再截图贴图</a:t>
            </a:r>
            <a:endParaRPr lang="en-US" altLang="zh-CN" sz="1600" b="1" dirty="0">
              <a:latin typeface="+mn-ea"/>
            </a:endParaRPr>
          </a:p>
          <a:p>
            <a:pPr algn="l"/>
            <a:r>
              <a:rPr lang="en-US" altLang="zh-CN" sz="1600" b="1" dirty="0">
                <a:latin typeface="+mn-ea"/>
              </a:rPr>
              <a:t>4</a:t>
            </a:r>
            <a:r>
              <a:rPr lang="zh-CN" altLang="en-US" sz="1600" b="1" dirty="0">
                <a:latin typeface="+mn-ea"/>
              </a:rPr>
              <a:t>、转换为</a:t>
            </a:r>
            <a:r>
              <a:rPr lang="en-US" altLang="zh-CN" sz="1600" b="1" dirty="0">
                <a:latin typeface="+mn-ea"/>
              </a:rPr>
              <a:t>pdf</a:t>
            </a:r>
            <a:r>
              <a:rPr lang="zh-CN" altLang="en-US" sz="1600" b="1" dirty="0">
                <a:latin typeface="+mn-ea"/>
              </a:rPr>
              <a:t>后提交</a:t>
            </a:r>
            <a:endParaRPr lang="en-US" altLang="zh-CN" sz="1600" b="1" dirty="0">
              <a:latin typeface="+mn-ea"/>
            </a:endParaRPr>
          </a:p>
          <a:p>
            <a:pPr algn="l"/>
            <a:r>
              <a:rPr lang="en-US" altLang="zh-CN" sz="1600" b="1" dirty="0">
                <a:latin typeface="+mn-ea"/>
              </a:rPr>
              <a:t>5</a:t>
            </a:r>
            <a:r>
              <a:rPr lang="zh-CN" altLang="en-US" sz="1600" b="1" dirty="0">
                <a:latin typeface="+mn-ea"/>
              </a:rPr>
              <a:t>、</a:t>
            </a:r>
            <a:r>
              <a:rPr lang="en-US" altLang="zh-CN" sz="1600" b="1" dirty="0">
                <a:solidFill>
                  <a:srgbClr val="FF0000"/>
                </a:solidFill>
                <a:latin typeface="+mn-ea"/>
              </a:rPr>
              <a:t>3</a:t>
            </a:r>
            <a:r>
              <a:rPr lang="zh-CN" altLang="en-US" sz="1600" b="1" dirty="0">
                <a:solidFill>
                  <a:srgbClr val="FF0000"/>
                </a:solidFill>
                <a:latin typeface="+mn-ea"/>
              </a:rPr>
              <a:t>月</a:t>
            </a:r>
            <a:r>
              <a:rPr lang="en-US" altLang="zh-CN" sz="1600" b="1" dirty="0">
                <a:solidFill>
                  <a:srgbClr val="FF0000"/>
                </a:solidFill>
                <a:latin typeface="+mn-ea"/>
              </a:rPr>
              <a:t>7</a:t>
            </a:r>
            <a:r>
              <a:rPr lang="zh-CN" altLang="en-US" sz="1600" b="1" dirty="0">
                <a:solidFill>
                  <a:srgbClr val="FF0000"/>
                </a:solidFill>
                <a:latin typeface="+mn-ea"/>
              </a:rPr>
              <a:t>日前</a:t>
            </a:r>
            <a:r>
              <a:rPr lang="zh-CN" altLang="en-US" sz="1600" b="1" dirty="0">
                <a:latin typeface="+mn-ea"/>
              </a:rPr>
              <a:t>网上提交本次作业（在“文档作业”中提交）</a:t>
            </a:r>
          </a:p>
        </p:txBody>
      </p:sp>
    </p:spTree>
    <p:extLst>
      <p:ext uri="{BB962C8B-B14F-4D97-AF65-F5344CB8AC3E}">
        <p14:creationId xmlns:p14="http://schemas.microsoft.com/office/powerpoint/2010/main" val="3982000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4</a:t>
            </a:r>
            <a:r>
              <a:rPr lang="zh-CN" altLang="en-US" sz="1600" b="1" dirty="0">
                <a:latin typeface="+mn-ea"/>
              </a:rPr>
              <a:t>、给出下列程序段中变量</a:t>
            </a:r>
            <a:r>
              <a:rPr lang="en-US" altLang="zh-CN" sz="1600" b="1" dirty="0">
                <a:latin typeface="+mn-ea"/>
              </a:rPr>
              <a:t>b</a:t>
            </a:r>
            <a:r>
              <a:rPr lang="zh-CN" altLang="en-US" sz="1600" b="1" dirty="0">
                <a:latin typeface="+mn-ea"/>
              </a:rPr>
              <a:t>的值（要综合参考课件</a:t>
            </a:r>
            <a:r>
              <a:rPr lang="en-US" altLang="zh-CN" sz="1600" b="1" dirty="0">
                <a:latin typeface="+mn-ea"/>
              </a:rPr>
              <a:t>P.45-51 </a:t>
            </a:r>
            <a:r>
              <a:rPr lang="zh-CN" altLang="en-US" sz="1600" b="1" dirty="0">
                <a:latin typeface="+mn-ea"/>
              </a:rPr>
              <a:t>和 </a:t>
            </a:r>
            <a:r>
              <a:rPr lang="en-US" altLang="zh-CN" sz="1600" b="1" dirty="0">
                <a:latin typeface="+mn-ea"/>
              </a:rPr>
              <a:t>P.86-89</a:t>
            </a:r>
            <a:r>
              <a:rPr lang="zh-CN" altLang="en-US" sz="1600" b="1" dirty="0">
                <a:latin typeface="+mn-ea"/>
              </a:rPr>
              <a:t>，给出包含整型提升</a:t>
            </a:r>
            <a:r>
              <a:rPr lang="en-US" altLang="zh-CN" sz="1600" b="1" dirty="0">
                <a:latin typeface="+mn-ea"/>
              </a:rPr>
              <a:t>+</a:t>
            </a:r>
            <a:r>
              <a:rPr lang="zh-CN" altLang="en-US" sz="1600" b="1" dirty="0">
                <a:latin typeface="+mn-ea"/>
              </a:rPr>
              <a:t>丢弃的过程）</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tLang="zh-CN" sz="1600" b="1" dirty="0">
              <a:latin typeface="+mn-ea"/>
            </a:endParaRPr>
          </a:p>
          <a:p>
            <a:r>
              <a:rPr lang="en-US" altLang="zh-CN" sz="1600" b="1" dirty="0" err="1">
                <a:latin typeface="+mn-ea"/>
              </a:rPr>
              <a:t>F.long</a:t>
            </a:r>
            <a:r>
              <a:rPr lang="en-US" altLang="zh-CN" sz="1600" b="1" dirty="0">
                <a:latin typeface="+mn-ea"/>
              </a:rPr>
              <a:t> a=-4207654321;  </a:t>
            </a:r>
            <a:r>
              <a:rPr lang="en-US" altLang="zh-CN" sz="1600" b="1" dirty="0">
                <a:solidFill>
                  <a:srgbClr val="FF0000"/>
                </a:solidFill>
                <a:latin typeface="+mn-ea"/>
              </a:rPr>
              <a:t>//</a:t>
            </a:r>
            <a:r>
              <a:rPr lang="zh-CN" altLang="en-US" sz="1600" b="1" dirty="0">
                <a:solidFill>
                  <a:srgbClr val="FF0000"/>
                </a:solidFill>
                <a:latin typeface="+mn-ea"/>
              </a:rPr>
              <a:t>提示：本题先确定 </a:t>
            </a:r>
            <a:r>
              <a:rPr lang="en-US" altLang="zh-CN" sz="1600" b="1" dirty="0">
                <a:solidFill>
                  <a:srgbClr val="FF0000"/>
                </a:solidFill>
                <a:latin typeface="+mn-ea"/>
              </a:rPr>
              <a:t>-4207654321 </a:t>
            </a:r>
            <a:r>
              <a:rPr lang="zh-CN" altLang="en-US" sz="1600" b="1" dirty="0">
                <a:solidFill>
                  <a:srgbClr val="FF0000"/>
                </a:solidFill>
                <a:latin typeface="+mn-ea"/>
              </a:rPr>
              <a:t>什么类型，</a:t>
            </a:r>
            <a:r>
              <a:rPr lang="en-US" altLang="zh-CN" sz="1600" b="1" dirty="0">
                <a:solidFill>
                  <a:srgbClr val="FF0000"/>
                </a:solidFill>
                <a:latin typeface="+mn-ea"/>
              </a:rPr>
              <a:t>a</a:t>
            </a:r>
            <a:r>
              <a:rPr lang="zh-CN" altLang="en-US" sz="1600" b="1" dirty="0">
                <a:solidFill>
                  <a:srgbClr val="FF0000"/>
                </a:solidFill>
                <a:latin typeface="+mn-ea"/>
              </a:rPr>
              <a:t>是多少，才能进行</a:t>
            </a:r>
            <a:r>
              <a:rPr lang="en-US" altLang="zh-CN" sz="1600" b="1" dirty="0">
                <a:solidFill>
                  <a:srgbClr val="FF0000"/>
                </a:solidFill>
                <a:latin typeface="+mn-ea"/>
              </a:rPr>
              <a:t>b=a</a:t>
            </a:r>
            <a:r>
              <a:rPr lang="zh-CN" altLang="en-US" sz="1600" b="1" dirty="0">
                <a:solidFill>
                  <a:srgbClr val="FF0000"/>
                </a:solidFill>
                <a:latin typeface="+mn-ea"/>
              </a:rPr>
              <a:t>的计算</a:t>
            </a:r>
            <a:endParaRPr lang="zh-CN" altLang="zh-CN" sz="1600" b="1" dirty="0">
              <a:solidFill>
                <a:srgbClr val="FF0000"/>
              </a:solidFill>
              <a:latin typeface="+mn-ea"/>
            </a:endParaRPr>
          </a:p>
          <a:p>
            <a:r>
              <a:rPr lang="en-US" altLang="zh-CN" sz="1600" b="1" dirty="0">
                <a:latin typeface="+mn-ea"/>
              </a:rPr>
              <a:t>  unsigned short b=a;</a:t>
            </a:r>
          </a:p>
          <a:p>
            <a:endParaRPr lang="en-US" altLang="zh-CN" sz="1600" b="1" dirty="0">
              <a:latin typeface="+mn-ea"/>
            </a:endParaRPr>
          </a:p>
          <a:p>
            <a:r>
              <a:rPr lang="en-US" altLang="zh-CN" sz="1600" b="1" dirty="0">
                <a:latin typeface="+mn-ea"/>
              </a:rPr>
              <a:t>Step1: </a:t>
            </a:r>
            <a:r>
              <a:rPr lang="zh-CN" altLang="en-US" sz="1600" b="1" dirty="0">
                <a:latin typeface="+mn-ea"/>
              </a:rPr>
              <a:t>求</a:t>
            </a:r>
            <a:r>
              <a:rPr lang="en-US" altLang="zh-CN" sz="1600" b="1" dirty="0">
                <a:latin typeface="+mn-ea"/>
              </a:rPr>
              <a:t>a</a:t>
            </a:r>
            <a:r>
              <a:rPr lang="zh-CN" altLang="en-US" sz="1600" b="1" dirty="0">
                <a:latin typeface="+mn-ea"/>
              </a:rPr>
              <a:t>的二进制表示</a:t>
            </a:r>
            <a:endParaRPr lang="en-US" altLang="zh-CN" sz="1600" b="1" dirty="0">
              <a:latin typeface="+mn-ea"/>
            </a:endParaRPr>
          </a:p>
          <a:p>
            <a:r>
              <a:rPr lang="en-US" altLang="zh-CN" sz="1600" b="1" dirty="0">
                <a:latin typeface="+mn-ea"/>
              </a:rPr>
              <a:t>  </a:t>
            </a:r>
            <a:r>
              <a:rPr lang="zh-CN" altLang="en-US" sz="1600" b="1" dirty="0">
                <a:latin typeface="+mn-ea"/>
              </a:rPr>
              <a:t>（</a:t>
            </a:r>
            <a:r>
              <a:rPr lang="en-US" altLang="zh-CN" sz="1600" b="1" dirty="0">
                <a:latin typeface="+mn-ea"/>
              </a:rPr>
              <a:t>1</a:t>
            </a:r>
            <a:r>
              <a:rPr lang="zh-CN" altLang="en-US" sz="1600" b="1" dirty="0">
                <a:latin typeface="+mn-ea"/>
              </a:rPr>
              <a:t>）绝对值 </a:t>
            </a:r>
            <a:r>
              <a:rPr lang="en-US" altLang="zh-CN" sz="1600" b="1" dirty="0">
                <a:latin typeface="+mn-ea"/>
              </a:rPr>
              <a:t>4207654321</a:t>
            </a:r>
          </a:p>
          <a:p>
            <a:r>
              <a:rPr lang="en-US" altLang="zh-CN" sz="1600" b="1" dirty="0">
                <a:latin typeface="+mn-ea"/>
              </a:rPr>
              <a:t>  </a:t>
            </a:r>
            <a:r>
              <a:rPr lang="zh-CN" altLang="en-US" sz="1600" b="1" dirty="0">
                <a:latin typeface="+mn-ea"/>
              </a:rPr>
              <a:t>（</a:t>
            </a:r>
            <a:r>
              <a:rPr lang="en-US" altLang="zh-CN" sz="1600" b="1" dirty="0">
                <a:latin typeface="+mn-ea"/>
              </a:rPr>
              <a:t>2</a:t>
            </a:r>
            <a:r>
              <a:rPr lang="zh-CN" altLang="en-US" sz="1600" b="1" dirty="0">
                <a:latin typeface="+mn-ea"/>
              </a:rPr>
              <a:t>）二进制  </a:t>
            </a:r>
            <a:r>
              <a:rPr lang="en-US" altLang="zh-CN" sz="1600" b="1" dirty="0">
                <a:latin typeface="+mn-ea"/>
              </a:rPr>
              <a:t>11111010 11001011 10110101 10110001</a:t>
            </a:r>
          </a:p>
          <a:p>
            <a:r>
              <a:rPr lang="en-US" altLang="zh-CN" sz="1600" b="1" dirty="0">
                <a:latin typeface="+mn-ea"/>
              </a:rPr>
              <a:t>  </a:t>
            </a:r>
            <a:r>
              <a:rPr lang="zh-CN" altLang="en-US" sz="1600" b="1" dirty="0">
                <a:latin typeface="+mn-ea"/>
              </a:rPr>
              <a:t>（</a:t>
            </a:r>
            <a:r>
              <a:rPr lang="en-US" altLang="zh-CN" sz="1600" b="1" dirty="0">
                <a:latin typeface="+mn-ea"/>
              </a:rPr>
              <a:t>3</a:t>
            </a:r>
            <a:r>
              <a:rPr lang="zh-CN" altLang="en-US" sz="1600" b="1" dirty="0">
                <a:latin typeface="+mn-ea"/>
              </a:rPr>
              <a:t>）取反  </a:t>
            </a:r>
            <a:r>
              <a:rPr lang="en-US" altLang="zh-CN" sz="1600" b="1" dirty="0">
                <a:latin typeface="+mn-ea"/>
              </a:rPr>
              <a:t>00000101 00110100 01001010 01001110</a:t>
            </a:r>
          </a:p>
          <a:p>
            <a:r>
              <a:rPr lang="en-US" altLang="zh-CN" sz="1600" b="1" dirty="0">
                <a:latin typeface="+mn-ea"/>
              </a:rPr>
              <a:t>  </a:t>
            </a:r>
            <a:r>
              <a:rPr lang="zh-CN" altLang="en-US" sz="1600" b="1" dirty="0">
                <a:latin typeface="+mn-ea"/>
              </a:rPr>
              <a:t>（</a:t>
            </a:r>
            <a:r>
              <a:rPr lang="en-US" altLang="zh-CN" sz="1600" b="1" dirty="0">
                <a:latin typeface="+mn-ea"/>
              </a:rPr>
              <a:t>4</a:t>
            </a:r>
            <a:r>
              <a:rPr lang="zh-CN" altLang="en-US" sz="1600" b="1" dirty="0">
                <a:latin typeface="+mn-ea"/>
              </a:rPr>
              <a:t>）加一  </a:t>
            </a:r>
            <a:r>
              <a:rPr lang="en-US" altLang="zh-CN" sz="1600" b="1" dirty="0">
                <a:latin typeface="+mn-ea"/>
              </a:rPr>
              <a:t>00000101 00110100 01001010 01001110</a:t>
            </a:r>
          </a:p>
          <a:p>
            <a:r>
              <a:rPr lang="en-US" altLang="zh-CN" sz="1600" b="1" dirty="0">
                <a:latin typeface="+mn-ea"/>
              </a:rPr>
              <a:t>          +) 00000000 00000000 00000000 00000001</a:t>
            </a:r>
          </a:p>
          <a:p>
            <a:r>
              <a:rPr lang="en-US" altLang="zh-CN" sz="1600" b="1" dirty="0">
                <a:latin typeface="+mn-ea"/>
              </a:rPr>
              <a:t>         ----------------------------------------</a:t>
            </a:r>
          </a:p>
          <a:p>
            <a:r>
              <a:rPr lang="en-US" altLang="zh-CN" sz="1600" b="1" dirty="0">
                <a:latin typeface="+mn-ea"/>
              </a:rPr>
              <a:t>             00000101 00110100 01001010 01001111</a:t>
            </a:r>
          </a:p>
          <a:p>
            <a:endParaRPr lang="en-US" altLang="zh-CN" sz="1600" b="1" dirty="0">
              <a:latin typeface="+mn-ea"/>
            </a:endParaRPr>
          </a:p>
          <a:p>
            <a:r>
              <a:rPr lang="en-US" altLang="zh-CN" sz="1600" b="1" dirty="0">
                <a:latin typeface="+mn-ea"/>
              </a:rPr>
              <a:t>Step2: b=a</a:t>
            </a:r>
            <a:r>
              <a:rPr lang="zh-CN" altLang="en-US" sz="1600" b="1" dirty="0">
                <a:latin typeface="+mn-ea"/>
              </a:rPr>
              <a:t>，得</a:t>
            </a:r>
            <a:r>
              <a:rPr lang="en-US" altLang="zh-CN" sz="1600" b="1" dirty="0">
                <a:latin typeface="+mn-ea"/>
              </a:rPr>
              <a:t>b</a:t>
            </a:r>
            <a:r>
              <a:rPr lang="zh-CN" altLang="en-US" sz="1600" b="1" dirty="0">
                <a:latin typeface="+mn-ea"/>
              </a:rPr>
              <a:t>二进制补码形式</a:t>
            </a:r>
            <a:endParaRPr lang="en-US" altLang="zh-CN" sz="1600" b="1" dirty="0">
              <a:latin typeface="+mn-ea"/>
            </a:endParaRPr>
          </a:p>
          <a:p>
            <a:r>
              <a:rPr lang="en-US" altLang="zh-CN" sz="1600" b="1" dirty="0">
                <a:latin typeface="+mn-ea"/>
              </a:rPr>
              <a:t>b = </a:t>
            </a:r>
            <a:r>
              <a:rPr lang="en-US" altLang="zh-CN" sz="1600" b="1" strike="sngStrike" dirty="0">
                <a:solidFill>
                  <a:srgbClr val="FF0000"/>
                </a:solidFill>
                <a:latin typeface="+mn-ea"/>
              </a:rPr>
              <a:t>00000101 00110100 </a:t>
            </a:r>
            <a:r>
              <a:rPr lang="en-US" altLang="zh-CN" sz="1600" b="1" dirty="0">
                <a:latin typeface="+mn-ea"/>
              </a:rPr>
              <a:t>01001010 01001111</a:t>
            </a:r>
          </a:p>
          <a:p>
            <a:endParaRPr lang="en-US" altLang="zh-CN" sz="1600" b="1" dirty="0">
              <a:latin typeface="+mn-ea"/>
            </a:endParaRPr>
          </a:p>
          <a:p>
            <a:r>
              <a:rPr lang="en-US" altLang="zh-CN" sz="1600" b="1" dirty="0">
                <a:latin typeface="+mn-ea"/>
              </a:rPr>
              <a:t>Step3</a:t>
            </a:r>
            <a:r>
              <a:rPr lang="zh-CN" altLang="en-US" sz="1600" b="1" dirty="0">
                <a:latin typeface="+mn-ea"/>
              </a:rPr>
              <a:t>：求</a:t>
            </a:r>
            <a:r>
              <a:rPr lang="en-US" altLang="zh-CN" sz="1600" b="1" dirty="0">
                <a:latin typeface="+mn-ea"/>
              </a:rPr>
              <a:t>b</a:t>
            </a:r>
            <a:r>
              <a:rPr lang="zh-CN" altLang="en-US" sz="1600" b="1" dirty="0">
                <a:latin typeface="+mn-ea"/>
              </a:rPr>
              <a:t>的十进制表示</a:t>
            </a:r>
            <a:endParaRPr lang="en-US" altLang="zh-CN" sz="1600" b="1" dirty="0">
              <a:latin typeface="+mn-ea"/>
            </a:endParaRPr>
          </a:p>
          <a:p>
            <a:r>
              <a:rPr lang="en-US" altLang="zh-CN" sz="1600" b="1" dirty="0">
                <a:latin typeface="+mn-ea"/>
              </a:rPr>
              <a:t>b = 19023</a:t>
            </a:r>
            <a:endParaRPr lang="zh-CN" altLang="zh-CN" sz="1600" b="1" dirty="0">
              <a:latin typeface="+mn-ea"/>
            </a:endParaRPr>
          </a:p>
        </p:txBody>
      </p:sp>
    </p:spTree>
    <p:extLst>
      <p:ext uri="{BB962C8B-B14F-4D97-AF65-F5344CB8AC3E}">
        <p14:creationId xmlns:p14="http://schemas.microsoft.com/office/powerpoint/2010/main" val="3176234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5</a:t>
            </a:r>
            <a:r>
              <a:rPr lang="zh-CN" altLang="en-US" sz="1600" b="1" dirty="0">
                <a:latin typeface="+mn-ea"/>
              </a:rPr>
              <a:t>、仿照课件</a:t>
            </a:r>
            <a:r>
              <a:rPr lang="en-US" altLang="zh-CN" sz="1600" b="1" dirty="0">
                <a:latin typeface="+mn-ea"/>
              </a:rPr>
              <a:t>PDF</a:t>
            </a:r>
            <a:r>
              <a:rPr lang="zh-CN" altLang="en-US" sz="1600" b="1" dirty="0">
                <a:latin typeface="+mn-ea"/>
              </a:rPr>
              <a:t>的</a:t>
            </a:r>
            <a:r>
              <a:rPr lang="en-US" altLang="zh-CN" sz="1600" b="1" dirty="0">
                <a:latin typeface="+mn-ea"/>
              </a:rPr>
              <a:t>P.65-85</a:t>
            </a:r>
            <a:r>
              <a:rPr lang="zh-CN" altLang="en-US" sz="1600" b="1" dirty="0">
                <a:latin typeface="+mn-ea"/>
              </a:rPr>
              <a:t>，用栈方式给出下列表达式的求解过程</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tLang="zh-CN" sz="1600" b="1" dirty="0">
              <a:latin typeface="+mn-ea"/>
            </a:endParaRPr>
          </a:p>
          <a:p>
            <a:r>
              <a:rPr lang="zh-CN" altLang="en-US" sz="1600" b="1" dirty="0">
                <a:latin typeface="+mn-ea"/>
              </a:rPr>
              <a:t>例</a:t>
            </a:r>
            <a:r>
              <a:rPr lang="en-US" altLang="zh-CN" sz="1600" b="1" dirty="0">
                <a:latin typeface="+mn-ea"/>
              </a:rPr>
              <a:t>.</a:t>
            </a:r>
            <a:r>
              <a:rPr lang="zh-CN" altLang="en-US" sz="1600" b="1" dirty="0">
                <a:latin typeface="+mn-ea"/>
              </a:rPr>
              <a:t> </a:t>
            </a:r>
            <a:r>
              <a:rPr lang="en-US" altLang="zh-CN" sz="1600" b="1" dirty="0">
                <a:latin typeface="+mn-ea"/>
              </a:rPr>
              <a:t>1 + 2 + 3</a:t>
            </a:r>
          </a:p>
          <a:p>
            <a:endParaRPr lang="en-US" altLang="zh-CN" sz="1600" b="1" dirty="0">
              <a:latin typeface="+mn-ea"/>
            </a:endParaRPr>
          </a:p>
          <a:p>
            <a:r>
              <a:rPr lang="zh-CN" altLang="en-US" sz="1600" b="1" dirty="0">
                <a:latin typeface="+mn-ea"/>
              </a:rPr>
              <a:t>表达式一共有</a:t>
            </a:r>
            <a:r>
              <a:rPr lang="en-US" altLang="zh-CN" sz="1600" b="1" dirty="0">
                <a:latin typeface="+mn-ea"/>
              </a:rPr>
              <a:t>2</a:t>
            </a:r>
            <a:r>
              <a:rPr lang="zh-CN" altLang="en-US" sz="1600" b="1" dirty="0">
                <a:latin typeface="+mn-ea"/>
              </a:rPr>
              <a:t>个运算符，因此计算的</a:t>
            </a:r>
            <a:r>
              <a:rPr lang="en-US" altLang="zh-CN" sz="1600" b="1" dirty="0">
                <a:latin typeface="+mn-ea"/>
              </a:rPr>
              <a:t>2</a:t>
            </a:r>
            <a:r>
              <a:rPr lang="zh-CN" altLang="en-US" sz="1600" b="1" dirty="0">
                <a:latin typeface="+mn-ea"/>
              </a:rPr>
              <a:t>个步骤分别是（仿课件</a:t>
            </a:r>
            <a:r>
              <a:rPr lang="en-US" altLang="zh-CN" sz="1600" b="1" dirty="0">
                <a:latin typeface="+mn-ea"/>
              </a:rPr>
              <a:t>P.85</a:t>
            </a:r>
            <a:r>
              <a:rPr lang="zh-CN" altLang="en-US" sz="1600" b="1" dirty="0">
                <a:latin typeface="+mn-ea"/>
              </a:rPr>
              <a:t>，本页不需要画栈，但要有栈思维，下同）：</a:t>
            </a:r>
            <a:endParaRPr lang="en-US" altLang="zh-CN" sz="1600" b="1" dirty="0">
              <a:latin typeface="+mn-ea"/>
            </a:endParaRPr>
          </a:p>
          <a:p>
            <a:endParaRPr lang="en-US" altLang="zh-CN" sz="1600" b="1" dirty="0">
              <a:latin typeface="+mn-ea"/>
            </a:endParaRPr>
          </a:p>
          <a:p>
            <a:r>
              <a:rPr lang="zh-CN" altLang="en-US" sz="1600" b="1" dirty="0">
                <a:latin typeface="+mn-ea"/>
              </a:rPr>
              <a:t>步骤</a:t>
            </a:r>
            <a:r>
              <a:rPr lang="zh-CN" altLang="zh-CN" sz="1600" b="1" dirty="0">
                <a:latin typeface="+mn-ea"/>
              </a:rPr>
              <a:t>①</a:t>
            </a:r>
            <a:r>
              <a:rPr lang="zh-CN" altLang="en-US" sz="1600" b="1" dirty="0">
                <a:latin typeface="+mn-ea"/>
              </a:rPr>
              <a:t>：</a:t>
            </a:r>
            <a:r>
              <a:rPr lang="en-US" altLang="zh-CN" sz="1600" b="1" dirty="0">
                <a:latin typeface="+mn-ea"/>
              </a:rPr>
              <a:t>1 </a:t>
            </a:r>
            <a:r>
              <a:rPr lang="en-US" altLang="zh-CN" sz="1600" b="1" dirty="0">
                <a:solidFill>
                  <a:srgbClr val="FF0000"/>
                </a:solidFill>
                <a:latin typeface="+mn-ea"/>
              </a:rPr>
              <a:t>+</a:t>
            </a:r>
            <a:r>
              <a:rPr lang="en-US" altLang="zh-CN" sz="1600" b="1" dirty="0">
                <a:latin typeface="+mn-ea"/>
              </a:rPr>
              <a:t> 2       =&gt; </a:t>
            </a:r>
            <a:r>
              <a:rPr lang="zh-CN" altLang="en-US" sz="1600" b="1" dirty="0">
                <a:latin typeface="+mn-ea"/>
              </a:rPr>
              <a:t>式</a:t>
            </a:r>
            <a:r>
              <a:rPr lang="en-US" altLang="zh-CN" sz="1600" b="1" dirty="0">
                <a:latin typeface="+mn-ea"/>
              </a:rPr>
              <a:t>1</a:t>
            </a:r>
          </a:p>
          <a:p>
            <a:endParaRPr lang="en-US" altLang="zh-CN" sz="1600" b="1" dirty="0">
              <a:latin typeface="+mn-ea"/>
            </a:endParaRPr>
          </a:p>
          <a:p>
            <a:r>
              <a:rPr lang="zh-CN" altLang="en-US" sz="1600" b="1" dirty="0">
                <a:latin typeface="+mn-ea"/>
              </a:rPr>
              <a:t>步骤②：式</a:t>
            </a:r>
            <a:r>
              <a:rPr lang="en-US" altLang="zh-CN" sz="1600" b="1" dirty="0">
                <a:latin typeface="+mn-ea"/>
              </a:rPr>
              <a:t>1 </a:t>
            </a:r>
            <a:r>
              <a:rPr lang="en-US" altLang="zh-CN" sz="1600" b="1" dirty="0">
                <a:solidFill>
                  <a:srgbClr val="FF0000"/>
                </a:solidFill>
                <a:latin typeface="+mn-ea"/>
              </a:rPr>
              <a:t>+</a:t>
            </a:r>
            <a:r>
              <a:rPr lang="en-US" altLang="zh-CN" sz="1600" b="1" dirty="0">
                <a:latin typeface="+mn-ea"/>
              </a:rPr>
              <a:t> 3</a:t>
            </a:r>
          </a:p>
        </p:txBody>
      </p:sp>
      <p:sp>
        <p:nvSpPr>
          <p:cNvPr id="5" name="椭圆 4">
            <a:extLst>
              <a:ext uri="{FF2B5EF4-FFF2-40B4-BE49-F238E27FC236}">
                <a16:creationId xmlns:a16="http://schemas.microsoft.com/office/drawing/2014/main" id="{F6BB2FD7-445E-4037-B86D-D2885BD6F8EB}"/>
              </a:ext>
            </a:extLst>
          </p:cNvPr>
          <p:cNvSpPr/>
          <p:nvPr/>
        </p:nvSpPr>
        <p:spPr bwMode="auto">
          <a:xfrm>
            <a:off x="8755118" y="6043448"/>
            <a:ext cx="2084332" cy="49070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dirty="0">
                <a:solidFill>
                  <a:srgbClr val="FF0000"/>
                </a:solidFill>
                <a:latin typeface="Times New Roman" pitchFamily="18" charset="0"/>
                <a:ea typeface="宋体" pitchFamily="2" charset="-122"/>
              </a:rPr>
              <a:t>本页不用作答</a:t>
            </a:r>
            <a:endParaRPr kumimoji="1" lang="zh-CN" altLang="en-US" sz="1600" b="1" i="0" u="none" strike="noStrike" cap="none" normalizeH="0" baseline="0" dirty="0">
              <a:ln>
                <a:noFill/>
              </a:ln>
              <a:solidFill>
                <a:srgbClr val="FF0000"/>
              </a:solidFill>
              <a:effectLst/>
              <a:latin typeface="Times New Roman" pitchFamily="18" charset="0"/>
              <a:ea typeface="宋体" pitchFamily="2" charset="-122"/>
            </a:endParaRPr>
          </a:p>
        </p:txBody>
      </p:sp>
    </p:spTree>
    <p:extLst>
      <p:ext uri="{BB962C8B-B14F-4D97-AF65-F5344CB8AC3E}">
        <p14:creationId xmlns:p14="http://schemas.microsoft.com/office/powerpoint/2010/main" val="3770615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5</a:t>
            </a:r>
            <a:r>
              <a:rPr lang="zh-CN" altLang="en-US" sz="1600" b="1" dirty="0">
                <a:latin typeface="+mn-ea"/>
              </a:rPr>
              <a:t>、仿照课件</a:t>
            </a:r>
            <a:r>
              <a:rPr lang="en-US" altLang="zh-CN" sz="1600" b="1" dirty="0">
                <a:latin typeface="+mn-ea"/>
              </a:rPr>
              <a:t>PDF</a:t>
            </a:r>
            <a:r>
              <a:rPr lang="zh-CN" altLang="en-US" sz="1600" b="1" dirty="0">
                <a:latin typeface="+mn-ea"/>
              </a:rPr>
              <a:t>的</a:t>
            </a:r>
            <a:r>
              <a:rPr lang="en-US" altLang="zh-CN" sz="1600" b="1" dirty="0">
                <a:latin typeface="+mn-ea"/>
              </a:rPr>
              <a:t>P.65-85</a:t>
            </a:r>
            <a:r>
              <a:rPr lang="zh-CN" altLang="en-US" sz="1600" b="1" dirty="0">
                <a:latin typeface="+mn-ea"/>
              </a:rPr>
              <a:t>，用栈方式给出下列表达式的求解过程</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tLang="zh-CN" sz="1600" b="1" dirty="0">
              <a:latin typeface="+mn-ea"/>
            </a:endParaRPr>
          </a:p>
          <a:p>
            <a:r>
              <a:rPr lang="en-US" altLang="zh-CN" sz="1600" b="1" dirty="0">
                <a:latin typeface="+mn-ea"/>
              </a:rPr>
              <a:t>A.</a:t>
            </a:r>
            <a:r>
              <a:rPr lang="zh-CN" altLang="en-US" sz="1600" b="1" dirty="0">
                <a:latin typeface="+mn-ea"/>
              </a:rPr>
              <a:t> </a:t>
            </a:r>
            <a:r>
              <a:rPr lang="en-US" altLang="zh-CN" sz="1600" b="1" dirty="0">
                <a:latin typeface="+mn-ea"/>
              </a:rPr>
              <a:t>21 / 2 + 47 % 3 - 1.3 + 3.5 * 2</a:t>
            </a:r>
          </a:p>
          <a:p>
            <a:endParaRPr lang="en-US" altLang="zh-CN" sz="1600" b="1" dirty="0">
              <a:latin typeface="+mn-ea"/>
            </a:endParaRPr>
          </a:p>
          <a:p>
            <a:r>
              <a:rPr lang="zh-CN" altLang="en-US" sz="1600" b="1" dirty="0">
                <a:latin typeface="+mn-ea"/>
              </a:rPr>
              <a:t>表达式一共有</a:t>
            </a:r>
            <a:r>
              <a:rPr lang="en-US" altLang="zh-CN" sz="1600" b="1" dirty="0">
                <a:latin typeface="+mn-ea"/>
              </a:rPr>
              <a:t>6</a:t>
            </a:r>
            <a:r>
              <a:rPr lang="zh-CN" altLang="en-US" sz="1600" b="1" dirty="0">
                <a:latin typeface="+mn-ea"/>
              </a:rPr>
              <a:t>个运算符，因此计算的</a:t>
            </a:r>
            <a:r>
              <a:rPr lang="en-US" altLang="zh-CN" sz="1600" b="1" dirty="0">
                <a:latin typeface="+mn-ea"/>
              </a:rPr>
              <a:t>6</a:t>
            </a:r>
            <a:r>
              <a:rPr lang="zh-CN" altLang="en-US" sz="1600" b="1" dirty="0">
                <a:latin typeface="+mn-ea"/>
              </a:rPr>
              <a:t>个步骤分别是（仿课件</a:t>
            </a:r>
            <a:r>
              <a:rPr lang="en-US" altLang="zh-CN" sz="1600" b="1" dirty="0">
                <a:latin typeface="+mn-ea"/>
              </a:rPr>
              <a:t>P.85</a:t>
            </a:r>
            <a:r>
              <a:rPr lang="zh-CN" altLang="en-US" sz="1600" b="1" dirty="0">
                <a:latin typeface="+mn-ea"/>
              </a:rPr>
              <a:t>，本页不需要画栈，但要有栈思维，下同）：</a:t>
            </a:r>
            <a:endParaRPr lang="en-US" altLang="zh-CN" sz="1600" b="1" dirty="0">
              <a:latin typeface="+mn-ea"/>
            </a:endParaRPr>
          </a:p>
          <a:p>
            <a:endParaRPr lang="en-US" altLang="zh-CN" sz="1600" b="1" dirty="0">
              <a:latin typeface="+mn-ea"/>
            </a:endParaRPr>
          </a:p>
          <a:p>
            <a:r>
              <a:rPr lang="zh-CN" altLang="en-US" sz="1600" b="1" dirty="0">
                <a:latin typeface="+mn-ea"/>
              </a:rPr>
              <a:t>步骤</a:t>
            </a:r>
            <a:r>
              <a:rPr lang="zh-CN" altLang="zh-CN" sz="1600" b="1" dirty="0">
                <a:latin typeface="+mn-ea"/>
              </a:rPr>
              <a:t>①</a:t>
            </a:r>
            <a:r>
              <a:rPr lang="zh-CN" altLang="en-US" sz="1600" b="1" dirty="0">
                <a:latin typeface="+mn-ea"/>
              </a:rPr>
              <a:t>：</a:t>
            </a:r>
            <a:r>
              <a:rPr lang="en-US" altLang="zh-CN" sz="1600" b="1" dirty="0">
                <a:latin typeface="+mn-ea"/>
              </a:rPr>
              <a:t>21 / 2    =&gt; </a:t>
            </a:r>
            <a:r>
              <a:rPr lang="zh-CN" altLang="en-US" sz="1600" b="1" dirty="0">
                <a:latin typeface="+mn-ea"/>
              </a:rPr>
              <a:t>式</a:t>
            </a:r>
            <a:r>
              <a:rPr lang="en-US" altLang="zh-CN" sz="1600" b="1" dirty="0">
                <a:latin typeface="+mn-ea"/>
              </a:rPr>
              <a:t>1</a:t>
            </a:r>
          </a:p>
          <a:p>
            <a:endParaRPr lang="en-US" altLang="zh-CN" sz="1600" b="1" dirty="0">
              <a:latin typeface="+mn-ea"/>
            </a:endParaRPr>
          </a:p>
          <a:p>
            <a:r>
              <a:rPr lang="zh-CN" altLang="en-US" sz="1600" b="1" dirty="0">
                <a:latin typeface="+mn-ea"/>
              </a:rPr>
              <a:t>步骤②：</a:t>
            </a:r>
            <a:r>
              <a:rPr lang="en-US" altLang="zh-CN" sz="1600" b="1" dirty="0">
                <a:latin typeface="+mn-ea"/>
              </a:rPr>
              <a:t>47 % 3    =&gt; </a:t>
            </a:r>
            <a:r>
              <a:rPr lang="zh-CN" altLang="en-US" sz="1600" b="1" dirty="0">
                <a:latin typeface="+mn-ea"/>
              </a:rPr>
              <a:t>式</a:t>
            </a:r>
            <a:r>
              <a:rPr lang="en-US" altLang="zh-CN" sz="1600" b="1" dirty="0">
                <a:latin typeface="+mn-ea"/>
              </a:rPr>
              <a:t>2</a:t>
            </a:r>
          </a:p>
          <a:p>
            <a:endParaRPr lang="en-US" altLang="zh-CN" sz="1600" b="1" dirty="0">
              <a:latin typeface="+mn-ea"/>
            </a:endParaRPr>
          </a:p>
          <a:p>
            <a:r>
              <a:rPr lang="zh-CN" altLang="en-US" sz="1600" b="1" dirty="0">
                <a:latin typeface="+mn-ea"/>
              </a:rPr>
              <a:t>步骤③：式</a:t>
            </a:r>
            <a:r>
              <a:rPr lang="en-US" altLang="zh-CN" sz="1600" b="1" dirty="0">
                <a:latin typeface="+mn-ea"/>
              </a:rPr>
              <a:t>1 + </a:t>
            </a:r>
            <a:r>
              <a:rPr lang="zh-CN" altLang="en-US" sz="1600" b="1" dirty="0">
                <a:latin typeface="+mn-ea"/>
              </a:rPr>
              <a:t>式</a:t>
            </a:r>
            <a:r>
              <a:rPr lang="en-US" altLang="zh-CN" sz="1600" b="1" dirty="0">
                <a:latin typeface="+mn-ea"/>
              </a:rPr>
              <a:t>2 =&gt; </a:t>
            </a:r>
            <a:r>
              <a:rPr lang="zh-CN" altLang="en-US" sz="1600" b="1" dirty="0">
                <a:latin typeface="+mn-ea"/>
              </a:rPr>
              <a:t>式</a:t>
            </a:r>
            <a:r>
              <a:rPr lang="en-US" altLang="zh-CN" sz="1600" b="1" dirty="0">
                <a:latin typeface="+mn-ea"/>
              </a:rPr>
              <a:t>3</a:t>
            </a:r>
          </a:p>
          <a:p>
            <a:endParaRPr lang="en-US" altLang="zh-CN" sz="1600" b="1" dirty="0">
              <a:latin typeface="+mn-ea"/>
            </a:endParaRPr>
          </a:p>
          <a:p>
            <a:r>
              <a:rPr lang="zh-CN" altLang="en-US" sz="1600" b="1" dirty="0">
                <a:latin typeface="+mn-ea"/>
              </a:rPr>
              <a:t>步骤④：式</a:t>
            </a:r>
            <a:r>
              <a:rPr lang="en-US" altLang="zh-CN" sz="1600" b="1" dirty="0">
                <a:latin typeface="+mn-ea"/>
              </a:rPr>
              <a:t>3 - 1.3 =&gt; </a:t>
            </a:r>
            <a:r>
              <a:rPr lang="zh-CN" altLang="en-US" sz="1600" b="1" dirty="0">
                <a:latin typeface="+mn-ea"/>
              </a:rPr>
              <a:t>式</a:t>
            </a:r>
            <a:r>
              <a:rPr lang="en-US" altLang="zh-CN" sz="1600" b="1" dirty="0">
                <a:latin typeface="+mn-ea"/>
              </a:rPr>
              <a:t>4</a:t>
            </a:r>
          </a:p>
          <a:p>
            <a:endParaRPr lang="en-US" altLang="zh-CN" sz="1600" b="1" dirty="0">
              <a:latin typeface="+mn-ea"/>
            </a:endParaRPr>
          </a:p>
          <a:p>
            <a:r>
              <a:rPr lang="zh-CN" altLang="en-US" sz="1600" b="1" dirty="0">
                <a:latin typeface="+mn-ea"/>
              </a:rPr>
              <a:t>步骤⑤：</a:t>
            </a:r>
            <a:r>
              <a:rPr lang="en-US" altLang="zh-CN" sz="1600" b="1" dirty="0">
                <a:latin typeface="+mn-ea"/>
              </a:rPr>
              <a:t>3.5 * 2   =&gt; </a:t>
            </a:r>
            <a:r>
              <a:rPr lang="zh-CN" altLang="en-US" sz="1600" b="1" dirty="0">
                <a:latin typeface="+mn-ea"/>
              </a:rPr>
              <a:t>式</a:t>
            </a:r>
            <a:r>
              <a:rPr lang="en-US" altLang="zh-CN" sz="1600" b="1" dirty="0">
                <a:latin typeface="+mn-ea"/>
              </a:rPr>
              <a:t>5</a:t>
            </a:r>
          </a:p>
          <a:p>
            <a:endParaRPr lang="en-US" altLang="zh-CN" sz="1600" b="1" dirty="0">
              <a:latin typeface="+mn-ea"/>
            </a:endParaRPr>
          </a:p>
          <a:p>
            <a:r>
              <a:rPr lang="zh-CN" altLang="en-US" sz="1600" b="1" dirty="0">
                <a:latin typeface="+mn-ea"/>
              </a:rPr>
              <a:t>步骤⑥：式</a:t>
            </a:r>
            <a:r>
              <a:rPr lang="en-US" altLang="zh-CN" sz="1600" b="1" dirty="0">
                <a:latin typeface="+mn-ea"/>
              </a:rPr>
              <a:t>4 + </a:t>
            </a:r>
            <a:r>
              <a:rPr lang="zh-CN" altLang="en-US" sz="1600" b="1" dirty="0">
                <a:latin typeface="+mn-ea"/>
              </a:rPr>
              <a:t>式</a:t>
            </a:r>
            <a:r>
              <a:rPr lang="en-US" altLang="zh-CN" sz="1600" b="1" dirty="0">
                <a:latin typeface="+mn-ea"/>
              </a:rPr>
              <a:t>5</a:t>
            </a:r>
          </a:p>
        </p:txBody>
      </p:sp>
    </p:spTree>
    <p:extLst>
      <p:ext uri="{BB962C8B-B14F-4D97-AF65-F5344CB8AC3E}">
        <p14:creationId xmlns:p14="http://schemas.microsoft.com/office/powerpoint/2010/main" val="3157090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5</a:t>
            </a:r>
            <a:r>
              <a:rPr lang="zh-CN" altLang="en-US" sz="1600" b="1" dirty="0">
                <a:latin typeface="+mn-ea"/>
              </a:rPr>
              <a:t>、仿照课件</a:t>
            </a:r>
            <a:r>
              <a:rPr lang="en-US" altLang="zh-CN" sz="1600" b="1" dirty="0">
                <a:latin typeface="+mn-ea"/>
              </a:rPr>
              <a:t>PDF</a:t>
            </a:r>
            <a:r>
              <a:rPr lang="zh-CN" altLang="en-US" sz="1600" b="1" dirty="0">
                <a:latin typeface="+mn-ea"/>
              </a:rPr>
              <a:t>的</a:t>
            </a:r>
            <a:r>
              <a:rPr lang="en-US" altLang="zh-CN" sz="1600" b="1" dirty="0">
                <a:latin typeface="+mn-ea"/>
              </a:rPr>
              <a:t>P.65-85</a:t>
            </a:r>
            <a:r>
              <a:rPr lang="zh-CN" altLang="en-US" sz="1600" b="1" dirty="0">
                <a:latin typeface="+mn-ea"/>
              </a:rPr>
              <a:t>，用栈方式给出下列表达式的求解过程</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tLang="zh-CN" sz="1600" b="1" dirty="0">
              <a:latin typeface="+mn-ea"/>
            </a:endParaRPr>
          </a:p>
          <a:p>
            <a:r>
              <a:rPr lang="en-US" altLang="zh-CN" sz="1600" b="1" dirty="0">
                <a:latin typeface="+mn-ea"/>
              </a:rPr>
              <a:t>A.</a:t>
            </a:r>
            <a:r>
              <a:rPr lang="zh-CN" altLang="en-US" sz="1600" b="1" dirty="0">
                <a:latin typeface="+mn-ea"/>
              </a:rPr>
              <a:t> </a:t>
            </a:r>
            <a:r>
              <a:rPr lang="en-US" altLang="zh-CN" sz="1600" b="1" dirty="0">
                <a:latin typeface="+mn-ea"/>
              </a:rPr>
              <a:t>21 / 2 + 47 % 3 - 1.3 + 3.5 * 2</a:t>
            </a:r>
          </a:p>
          <a:p>
            <a:endParaRPr lang="en-US" altLang="zh-CN" sz="1600" b="1" dirty="0">
              <a:latin typeface="+mn-ea"/>
            </a:endParaRPr>
          </a:p>
          <a:p>
            <a:endParaRPr lang="en-US" altLang="zh-CN" sz="1600" b="1" dirty="0">
              <a:latin typeface="+mn-ea"/>
            </a:endParaRPr>
          </a:p>
          <a:p>
            <a:r>
              <a:rPr lang="zh-CN" altLang="en-US" sz="1600" b="1" dirty="0">
                <a:latin typeface="+mn-ea"/>
              </a:rPr>
              <a:t>目前准备进栈的运算符如箭头所示，画出当前运算数栈和运算符栈的状态（本页需要画栈）</a:t>
            </a:r>
            <a:endParaRPr lang="en-US" altLang="zh-CN" sz="1600" b="1" dirty="0">
              <a:latin typeface="+mn-ea"/>
            </a:endParaRPr>
          </a:p>
        </p:txBody>
      </p:sp>
      <p:sp>
        <p:nvSpPr>
          <p:cNvPr id="5" name="Line 15">
            <a:extLst>
              <a:ext uri="{FF2B5EF4-FFF2-40B4-BE49-F238E27FC236}">
                <a16:creationId xmlns:a16="http://schemas.microsoft.com/office/drawing/2014/main" id="{669A9F98-131E-429B-B1EA-39C843457CA2}"/>
              </a:ext>
            </a:extLst>
          </p:cNvPr>
          <p:cNvSpPr>
            <a:spLocks noChangeShapeType="1"/>
          </p:cNvSpPr>
          <p:nvPr/>
        </p:nvSpPr>
        <p:spPr bwMode="auto">
          <a:xfrm flipV="1">
            <a:off x="1775004" y="1616332"/>
            <a:ext cx="10758" cy="35231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itchFamily="18" charset="0"/>
              <a:ea typeface="宋体" pitchFamily="2" charset="-122"/>
            </a:endParaRPr>
          </a:p>
        </p:txBody>
      </p:sp>
      <p:graphicFrame>
        <p:nvGraphicFramePr>
          <p:cNvPr id="2" name="表格 3">
            <a:extLst>
              <a:ext uri="{FF2B5EF4-FFF2-40B4-BE49-F238E27FC236}">
                <a16:creationId xmlns:a16="http://schemas.microsoft.com/office/drawing/2014/main" id="{F215E91D-0480-F66F-07EA-651887C00240}"/>
              </a:ext>
            </a:extLst>
          </p:cNvPr>
          <p:cNvGraphicFramePr>
            <a:graphicFrameLocks noGrp="1"/>
          </p:cNvGraphicFramePr>
          <p:nvPr>
            <p:extLst>
              <p:ext uri="{D42A27DB-BD31-4B8C-83A1-F6EECF244321}">
                <p14:modId xmlns:p14="http://schemas.microsoft.com/office/powerpoint/2010/main" val="2337836410"/>
              </p:ext>
            </p:extLst>
          </p:nvPr>
        </p:nvGraphicFramePr>
        <p:xfrm>
          <a:off x="3645648" y="2526392"/>
          <a:ext cx="1049298" cy="2790960"/>
        </p:xfrm>
        <a:graphic>
          <a:graphicData uri="http://schemas.openxmlformats.org/drawingml/2006/table">
            <a:tbl>
              <a:tblPr>
                <a:tableStyleId>{5940675A-B579-460E-94D1-54222C63F5DA}</a:tableStyleId>
              </a:tblPr>
              <a:tblGrid>
                <a:gridCol w="1049298">
                  <a:extLst>
                    <a:ext uri="{9D8B030D-6E8A-4147-A177-3AD203B41FA5}">
                      <a16:colId xmlns:a16="http://schemas.microsoft.com/office/drawing/2014/main" val="518266217"/>
                    </a:ext>
                  </a:extLst>
                </a:gridCol>
              </a:tblGrid>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00361498"/>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3984814052"/>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77961127"/>
                  </a:ext>
                </a:extLst>
              </a:tr>
              <a:tr h="558192">
                <a:tc>
                  <a:txBody>
                    <a:bodyPr/>
                    <a:lstStyle/>
                    <a:p>
                      <a:pPr algn="ctr"/>
                      <a:r>
                        <a:rPr lang="en-US" altLang="zh-CN" dirty="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78229312"/>
                  </a:ext>
                </a:extLst>
              </a:tr>
              <a:tr h="558192">
                <a:tc>
                  <a:txBody>
                    <a:bodyPr/>
                    <a:lstStyle/>
                    <a:p>
                      <a:pPr algn="ctr"/>
                      <a:r>
                        <a:rPr lang="en-US" altLang="zh-CN" sz="1600" b="1" kern="1200" dirty="0">
                          <a:solidFill>
                            <a:schemeClr val="tx1"/>
                          </a:solidFill>
                          <a:latin typeface="+mn-ea"/>
                          <a:ea typeface="+mn-ea"/>
                          <a:cs typeface="+mn-cs"/>
                        </a:rPr>
                        <a:t>21 </a:t>
                      </a:r>
                      <a:endParaRPr lang="zh-CN" altLang="en-US" sz="1600" b="1" kern="1200" dirty="0">
                        <a:solidFill>
                          <a:schemeClr val="tx1"/>
                        </a:solidFill>
                        <a:latin typeface="+mn-ea"/>
                        <a:ea typeface="+mn-ea"/>
                        <a:cs typeface="+mn-cs"/>
                      </a:endParaRPr>
                    </a:p>
                  </a:txBody>
                  <a:tcPr>
                    <a:lnT w="12700" cmpd="sng">
                      <a:noFill/>
                    </a:lnT>
                  </a:tcPr>
                </a:tc>
                <a:extLst>
                  <a:ext uri="{0D108BD9-81ED-4DB2-BD59-A6C34878D82A}">
                    <a16:rowId xmlns:a16="http://schemas.microsoft.com/office/drawing/2014/main" val="156215115"/>
                  </a:ext>
                </a:extLst>
              </a:tr>
            </a:tbl>
          </a:graphicData>
        </a:graphic>
      </p:graphicFrame>
      <p:graphicFrame>
        <p:nvGraphicFramePr>
          <p:cNvPr id="6" name="表格 3">
            <a:extLst>
              <a:ext uri="{FF2B5EF4-FFF2-40B4-BE49-F238E27FC236}">
                <a16:creationId xmlns:a16="http://schemas.microsoft.com/office/drawing/2014/main" id="{A2FCE9E5-E555-F2B3-BC46-3D1DA1D8D743}"/>
              </a:ext>
            </a:extLst>
          </p:cNvPr>
          <p:cNvGraphicFramePr>
            <a:graphicFrameLocks noGrp="1"/>
          </p:cNvGraphicFramePr>
          <p:nvPr>
            <p:extLst>
              <p:ext uri="{D42A27DB-BD31-4B8C-83A1-F6EECF244321}">
                <p14:modId xmlns:p14="http://schemas.microsoft.com/office/powerpoint/2010/main" val="3255021108"/>
              </p:ext>
            </p:extLst>
          </p:nvPr>
        </p:nvGraphicFramePr>
        <p:xfrm>
          <a:off x="6356831" y="2526392"/>
          <a:ext cx="1049298" cy="2790960"/>
        </p:xfrm>
        <a:graphic>
          <a:graphicData uri="http://schemas.openxmlformats.org/drawingml/2006/table">
            <a:tbl>
              <a:tblPr>
                <a:tableStyleId>{5940675A-B579-460E-94D1-54222C63F5DA}</a:tableStyleId>
              </a:tblPr>
              <a:tblGrid>
                <a:gridCol w="1049298">
                  <a:extLst>
                    <a:ext uri="{9D8B030D-6E8A-4147-A177-3AD203B41FA5}">
                      <a16:colId xmlns:a16="http://schemas.microsoft.com/office/drawing/2014/main" val="518266217"/>
                    </a:ext>
                  </a:extLst>
                </a:gridCol>
              </a:tblGrid>
              <a:tr h="558192">
                <a:tc>
                  <a:txBody>
                    <a:bodyPr/>
                    <a:lstStyle/>
                    <a:p>
                      <a:pPr algn="ctr"/>
                      <a:endParaRPr lang="zh-CN" altLang="en-US"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00361498"/>
                  </a:ext>
                </a:extLst>
              </a:tr>
              <a:tr h="558192">
                <a:tc>
                  <a:txBody>
                    <a:bodyPr/>
                    <a:lstStyle/>
                    <a:p>
                      <a:pPr algn="ctr"/>
                      <a:endParaRPr lang="zh-CN" altLang="en-US"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3984814052"/>
                  </a:ext>
                </a:extLst>
              </a:tr>
              <a:tr h="558192">
                <a:tc>
                  <a:txBody>
                    <a:bodyPr/>
                    <a:lstStyle/>
                    <a:p>
                      <a:pPr algn="ctr"/>
                      <a:endParaRPr lang="zh-CN" altLang="en-US"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77961127"/>
                  </a:ext>
                </a:extLst>
              </a:tr>
              <a:tr h="558192">
                <a:tc>
                  <a:txBody>
                    <a:bodyPr/>
                    <a:lstStyle/>
                    <a:p>
                      <a:pPr algn="ctr"/>
                      <a:endParaRPr lang="zh-CN" altLang="en-US"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78229312"/>
                  </a:ext>
                </a:extLst>
              </a:tr>
              <a:tr h="558192">
                <a:tc>
                  <a:txBody>
                    <a:bodyPr/>
                    <a:lstStyle/>
                    <a:p>
                      <a:pPr algn="ctr"/>
                      <a:r>
                        <a:rPr lang="en-US" altLang="zh-CN" dirty="0">
                          <a:latin typeface="+mn-ea"/>
                          <a:ea typeface="+mn-ea"/>
                        </a:rPr>
                        <a:t>/</a:t>
                      </a:r>
                      <a:endParaRPr lang="zh-CN" altLang="en-US" dirty="0">
                        <a:latin typeface="+mn-ea"/>
                        <a:ea typeface="+mn-ea"/>
                      </a:endParaRPr>
                    </a:p>
                  </a:txBody>
                  <a:tcPr>
                    <a:lnT w="12700" cmpd="sng">
                      <a:noFill/>
                    </a:lnT>
                  </a:tcPr>
                </a:tc>
                <a:extLst>
                  <a:ext uri="{0D108BD9-81ED-4DB2-BD59-A6C34878D82A}">
                    <a16:rowId xmlns:a16="http://schemas.microsoft.com/office/drawing/2014/main" val="156215115"/>
                  </a:ext>
                </a:extLst>
              </a:tr>
            </a:tbl>
          </a:graphicData>
        </a:graphic>
      </p:graphicFrame>
    </p:spTree>
    <p:extLst>
      <p:ext uri="{BB962C8B-B14F-4D97-AF65-F5344CB8AC3E}">
        <p14:creationId xmlns:p14="http://schemas.microsoft.com/office/powerpoint/2010/main" val="3563844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5</a:t>
            </a:r>
            <a:r>
              <a:rPr lang="zh-CN" altLang="en-US" sz="1600" b="1" dirty="0">
                <a:latin typeface="+mn-ea"/>
              </a:rPr>
              <a:t>、仿照课件</a:t>
            </a:r>
            <a:r>
              <a:rPr lang="en-US" altLang="zh-CN" sz="1600" b="1" dirty="0">
                <a:latin typeface="+mn-ea"/>
              </a:rPr>
              <a:t>PDF</a:t>
            </a:r>
            <a:r>
              <a:rPr lang="zh-CN" altLang="en-US" sz="1600" b="1" dirty="0">
                <a:latin typeface="+mn-ea"/>
              </a:rPr>
              <a:t>的</a:t>
            </a:r>
            <a:r>
              <a:rPr lang="en-US" altLang="zh-CN" sz="1600" b="1" dirty="0">
                <a:latin typeface="+mn-ea"/>
              </a:rPr>
              <a:t>P.65-85</a:t>
            </a:r>
            <a:r>
              <a:rPr lang="zh-CN" altLang="en-US" sz="1600" b="1" dirty="0">
                <a:latin typeface="+mn-ea"/>
              </a:rPr>
              <a:t>，用栈方式给出下列表达式的求解过程</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tLang="zh-CN" sz="1600" b="1" dirty="0">
              <a:latin typeface="+mn-ea"/>
            </a:endParaRPr>
          </a:p>
          <a:p>
            <a:r>
              <a:rPr lang="en-US" altLang="zh-CN" sz="1600" b="1" dirty="0">
                <a:latin typeface="+mn-ea"/>
              </a:rPr>
              <a:t>A.</a:t>
            </a:r>
            <a:r>
              <a:rPr lang="zh-CN" altLang="en-US" sz="1600" b="1" dirty="0">
                <a:latin typeface="+mn-ea"/>
              </a:rPr>
              <a:t> </a:t>
            </a:r>
            <a:r>
              <a:rPr lang="en-US" altLang="zh-CN" sz="1600" b="1" dirty="0">
                <a:latin typeface="+mn-ea"/>
              </a:rPr>
              <a:t>21 / 2 + 47 % 3 - 1.3 + 3.5 * 2</a:t>
            </a:r>
          </a:p>
          <a:p>
            <a:endParaRPr lang="en-US" altLang="zh-CN" sz="1600" b="1" dirty="0">
              <a:latin typeface="+mn-ea"/>
            </a:endParaRPr>
          </a:p>
          <a:p>
            <a:endParaRPr lang="en-US" altLang="zh-CN" sz="1600" b="1" dirty="0">
              <a:latin typeface="+mn-ea"/>
            </a:endParaRPr>
          </a:p>
          <a:p>
            <a:r>
              <a:rPr lang="zh-CN" altLang="en-US" sz="1600" b="1" dirty="0">
                <a:latin typeface="+mn-ea"/>
              </a:rPr>
              <a:t>目前准备进栈的运算符如箭头所示，画出当前运算数栈和运算符栈的状态（本页需要画栈）</a:t>
            </a:r>
            <a:endParaRPr lang="en-US" altLang="zh-CN" sz="1600" b="1" dirty="0">
              <a:latin typeface="+mn-ea"/>
            </a:endParaRPr>
          </a:p>
        </p:txBody>
      </p:sp>
      <p:sp>
        <p:nvSpPr>
          <p:cNvPr id="4" name="Line 15">
            <a:extLst>
              <a:ext uri="{FF2B5EF4-FFF2-40B4-BE49-F238E27FC236}">
                <a16:creationId xmlns:a16="http://schemas.microsoft.com/office/drawing/2014/main" id="{917130E0-8B62-4EA3-BDEC-DC41130E979E}"/>
              </a:ext>
            </a:extLst>
          </p:cNvPr>
          <p:cNvSpPr>
            <a:spLocks noChangeShapeType="1"/>
          </p:cNvSpPr>
          <p:nvPr/>
        </p:nvSpPr>
        <p:spPr bwMode="auto">
          <a:xfrm flipV="1">
            <a:off x="2686756" y="1616332"/>
            <a:ext cx="5174" cy="34793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itchFamily="18" charset="0"/>
              <a:ea typeface="宋体" pitchFamily="2" charset="-122"/>
            </a:endParaRPr>
          </a:p>
        </p:txBody>
      </p:sp>
      <p:graphicFrame>
        <p:nvGraphicFramePr>
          <p:cNvPr id="2" name="表格 3">
            <a:extLst>
              <a:ext uri="{FF2B5EF4-FFF2-40B4-BE49-F238E27FC236}">
                <a16:creationId xmlns:a16="http://schemas.microsoft.com/office/drawing/2014/main" id="{334C7BDB-54E0-DB6F-669E-01AF72455452}"/>
              </a:ext>
            </a:extLst>
          </p:cNvPr>
          <p:cNvGraphicFramePr>
            <a:graphicFrameLocks noGrp="1"/>
          </p:cNvGraphicFramePr>
          <p:nvPr>
            <p:extLst>
              <p:ext uri="{D42A27DB-BD31-4B8C-83A1-F6EECF244321}">
                <p14:modId xmlns:p14="http://schemas.microsoft.com/office/powerpoint/2010/main" val="166613614"/>
              </p:ext>
            </p:extLst>
          </p:nvPr>
        </p:nvGraphicFramePr>
        <p:xfrm>
          <a:off x="3665284" y="2856805"/>
          <a:ext cx="1306285" cy="2790959"/>
        </p:xfrm>
        <a:graphic>
          <a:graphicData uri="http://schemas.openxmlformats.org/drawingml/2006/table">
            <a:tbl>
              <a:tblPr>
                <a:tableStyleId>{5940675A-B579-460E-94D1-54222C63F5DA}</a:tableStyleId>
              </a:tblPr>
              <a:tblGrid>
                <a:gridCol w="1306285">
                  <a:extLst>
                    <a:ext uri="{9D8B030D-6E8A-4147-A177-3AD203B41FA5}">
                      <a16:colId xmlns:a16="http://schemas.microsoft.com/office/drawing/2014/main" val="518266217"/>
                    </a:ext>
                  </a:extLst>
                </a:gridCol>
              </a:tblGrid>
              <a:tr h="553006">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00361498"/>
                  </a:ext>
                </a:extLst>
              </a:tr>
              <a:tr h="553006">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3984814052"/>
                  </a:ext>
                </a:extLst>
              </a:tr>
              <a:tr h="553006">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77961127"/>
                  </a:ext>
                </a:extLst>
              </a:tr>
              <a:tr h="553006">
                <a:tc>
                  <a:txBody>
                    <a:bodyPr/>
                    <a:lstStyle/>
                    <a:p>
                      <a:pPr algn="ctr"/>
                      <a:r>
                        <a:rPr lang="en-US" altLang="zh-CN" sz="1600" b="1" dirty="0">
                          <a:latin typeface="+mn-ea"/>
                          <a:ea typeface="+mn-ea"/>
                        </a:rPr>
                        <a:t>47%3</a:t>
                      </a:r>
                      <a:endParaRPr lang="zh-CN" altLang="en-US" sz="1600" b="1"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78229312"/>
                  </a:ext>
                </a:extLst>
              </a:tr>
              <a:tr h="578935">
                <a:tc>
                  <a:txBody>
                    <a:bodyPr/>
                    <a:lstStyle/>
                    <a:p>
                      <a:pPr algn="ctr"/>
                      <a:r>
                        <a:rPr lang="en-US" altLang="zh-CN" sz="1600" b="1" kern="1200" dirty="0">
                          <a:solidFill>
                            <a:schemeClr val="tx1"/>
                          </a:solidFill>
                          <a:latin typeface="+mn-ea"/>
                          <a:ea typeface="+mn-ea"/>
                          <a:cs typeface="+mn-cs"/>
                        </a:rPr>
                        <a:t>21/2</a:t>
                      </a:r>
                      <a:endParaRPr lang="zh-CN" altLang="en-US" sz="1600" b="1" kern="1200" dirty="0">
                        <a:solidFill>
                          <a:schemeClr val="tx1"/>
                        </a:solidFill>
                        <a:latin typeface="+mn-ea"/>
                        <a:ea typeface="+mn-ea"/>
                        <a:cs typeface="+mn-cs"/>
                      </a:endParaRPr>
                    </a:p>
                  </a:txBody>
                  <a:tcPr>
                    <a:lnT w="12700" cmpd="sng">
                      <a:noFill/>
                    </a:lnT>
                  </a:tcPr>
                </a:tc>
                <a:extLst>
                  <a:ext uri="{0D108BD9-81ED-4DB2-BD59-A6C34878D82A}">
                    <a16:rowId xmlns:a16="http://schemas.microsoft.com/office/drawing/2014/main" val="156215115"/>
                  </a:ext>
                </a:extLst>
              </a:tr>
            </a:tbl>
          </a:graphicData>
        </a:graphic>
      </p:graphicFrame>
      <p:graphicFrame>
        <p:nvGraphicFramePr>
          <p:cNvPr id="5" name="表格 3">
            <a:extLst>
              <a:ext uri="{FF2B5EF4-FFF2-40B4-BE49-F238E27FC236}">
                <a16:creationId xmlns:a16="http://schemas.microsoft.com/office/drawing/2014/main" id="{03D22E27-0DF2-884E-388C-59674600EA3A}"/>
              </a:ext>
            </a:extLst>
          </p:cNvPr>
          <p:cNvGraphicFramePr>
            <a:graphicFrameLocks noGrp="1"/>
          </p:cNvGraphicFramePr>
          <p:nvPr>
            <p:extLst>
              <p:ext uri="{D42A27DB-BD31-4B8C-83A1-F6EECF244321}">
                <p14:modId xmlns:p14="http://schemas.microsoft.com/office/powerpoint/2010/main" val="3456979797"/>
              </p:ext>
            </p:extLst>
          </p:nvPr>
        </p:nvGraphicFramePr>
        <p:xfrm>
          <a:off x="6096000" y="2856805"/>
          <a:ext cx="1049298" cy="2790960"/>
        </p:xfrm>
        <a:graphic>
          <a:graphicData uri="http://schemas.openxmlformats.org/drawingml/2006/table">
            <a:tbl>
              <a:tblPr>
                <a:tableStyleId>{5940675A-B579-460E-94D1-54222C63F5DA}</a:tableStyleId>
              </a:tblPr>
              <a:tblGrid>
                <a:gridCol w="1049298">
                  <a:extLst>
                    <a:ext uri="{9D8B030D-6E8A-4147-A177-3AD203B41FA5}">
                      <a16:colId xmlns:a16="http://schemas.microsoft.com/office/drawing/2014/main" val="518266217"/>
                    </a:ext>
                  </a:extLst>
                </a:gridCol>
              </a:tblGrid>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00361498"/>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3984814052"/>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77961127"/>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78229312"/>
                  </a:ext>
                </a:extLst>
              </a:tr>
              <a:tr h="558192">
                <a:tc>
                  <a:txBody>
                    <a:bodyPr/>
                    <a:lstStyle/>
                    <a:p>
                      <a:pPr algn="ctr"/>
                      <a:r>
                        <a:rPr lang="en-US" altLang="zh-CN" sz="1600" b="1" kern="1200" dirty="0">
                          <a:solidFill>
                            <a:schemeClr val="tx1"/>
                          </a:solidFill>
                          <a:latin typeface="+mn-ea"/>
                          <a:ea typeface="+mn-ea"/>
                          <a:cs typeface="+mn-cs"/>
                        </a:rPr>
                        <a:t>+</a:t>
                      </a:r>
                      <a:endParaRPr lang="zh-CN" altLang="en-US" sz="1600" b="1" kern="1200" dirty="0">
                        <a:solidFill>
                          <a:schemeClr val="tx1"/>
                        </a:solidFill>
                        <a:latin typeface="+mn-ea"/>
                        <a:ea typeface="+mn-ea"/>
                        <a:cs typeface="+mn-cs"/>
                      </a:endParaRPr>
                    </a:p>
                  </a:txBody>
                  <a:tcPr>
                    <a:lnT w="12700" cmpd="sng">
                      <a:noFill/>
                    </a:lnT>
                  </a:tcPr>
                </a:tc>
                <a:extLst>
                  <a:ext uri="{0D108BD9-81ED-4DB2-BD59-A6C34878D82A}">
                    <a16:rowId xmlns:a16="http://schemas.microsoft.com/office/drawing/2014/main" val="156215115"/>
                  </a:ext>
                </a:extLst>
              </a:tr>
            </a:tbl>
          </a:graphicData>
        </a:graphic>
      </p:graphicFrame>
    </p:spTree>
    <p:extLst>
      <p:ext uri="{BB962C8B-B14F-4D97-AF65-F5344CB8AC3E}">
        <p14:creationId xmlns:p14="http://schemas.microsoft.com/office/powerpoint/2010/main" val="3986033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5</a:t>
            </a:r>
            <a:r>
              <a:rPr lang="zh-CN" altLang="en-US" sz="1600" b="1" dirty="0">
                <a:latin typeface="+mn-ea"/>
              </a:rPr>
              <a:t>、仿照课件</a:t>
            </a:r>
            <a:r>
              <a:rPr lang="en-US" altLang="zh-CN" sz="1600" b="1" dirty="0">
                <a:latin typeface="+mn-ea"/>
              </a:rPr>
              <a:t>PDF</a:t>
            </a:r>
            <a:r>
              <a:rPr lang="zh-CN" altLang="en-US" sz="1600" b="1" dirty="0">
                <a:latin typeface="+mn-ea"/>
              </a:rPr>
              <a:t>的</a:t>
            </a:r>
            <a:r>
              <a:rPr lang="en-US" altLang="zh-CN" sz="1600" b="1" dirty="0">
                <a:latin typeface="+mn-ea"/>
              </a:rPr>
              <a:t>P.65-85</a:t>
            </a:r>
            <a:r>
              <a:rPr lang="zh-CN" altLang="en-US" sz="1600" b="1" dirty="0">
                <a:latin typeface="+mn-ea"/>
              </a:rPr>
              <a:t>，用栈方式给出下列表达式的求解过程</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tLang="zh-CN" sz="1600" b="1" dirty="0">
              <a:latin typeface="+mn-ea"/>
            </a:endParaRPr>
          </a:p>
          <a:p>
            <a:r>
              <a:rPr lang="en-US" altLang="zh-CN" sz="1600" b="1" dirty="0">
                <a:latin typeface="+mn-ea"/>
              </a:rPr>
              <a:t>A.</a:t>
            </a:r>
            <a:r>
              <a:rPr lang="zh-CN" altLang="en-US" sz="1600" b="1" dirty="0">
                <a:latin typeface="+mn-ea"/>
              </a:rPr>
              <a:t> </a:t>
            </a:r>
            <a:r>
              <a:rPr lang="en-US" altLang="zh-CN" sz="1600" b="1" dirty="0">
                <a:latin typeface="+mn-ea"/>
              </a:rPr>
              <a:t>21 / 2 + 47 % 3 - 1.3 + 3.5 * 2</a:t>
            </a:r>
          </a:p>
          <a:p>
            <a:endParaRPr lang="en-US" altLang="zh-CN" sz="1600" b="1" dirty="0">
              <a:latin typeface="+mn-ea"/>
            </a:endParaRPr>
          </a:p>
          <a:p>
            <a:endParaRPr lang="en-US" altLang="zh-CN" sz="1600" b="1" dirty="0">
              <a:latin typeface="+mn-ea"/>
            </a:endParaRPr>
          </a:p>
          <a:p>
            <a:r>
              <a:rPr lang="zh-CN" altLang="en-US" sz="1600" b="1" dirty="0">
                <a:latin typeface="+mn-ea"/>
              </a:rPr>
              <a:t>目前准备进栈的运算符如箭头所示，画出当前运算数栈和运算符栈的状态（本页需要画栈）</a:t>
            </a:r>
            <a:endParaRPr lang="en-US" altLang="zh-CN" sz="1600" b="1" dirty="0">
              <a:latin typeface="+mn-ea"/>
            </a:endParaRPr>
          </a:p>
        </p:txBody>
      </p:sp>
      <p:sp>
        <p:nvSpPr>
          <p:cNvPr id="4" name="Line 15">
            <a:extLst>
              <a:ext uri="{FF2B5EF4-FFF2-40B4-BE49-F238E27FC236}">
                <a16:creationId xmlns:a16="http://schemas.microsoft.com/office/drawing/2014/main" id="{917130E0-8B62-4EA3-BDEC-DC41130E979E}"/>
              </a:ext>
            </a:extLst>
          </p:cNvPr>
          <p:cNvSpPr>
            <a:spLocks noChangeShapeType="1"/>
          </p:cNvSpPr>
          <p:nvPr/>
        </p:nvSpPr>
        <p:spPr bwMode="auto">
          <a:xfrm flipV="1">
            <a:off x="3939822" y="1605043"/>
            <a:ext cx="5174" cy="34793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itchFamily="18" charset="0"/>
              <a:ea typeface="宋体" pitchFamily="2" charset="-122"/>
            </a:endParaRPr>
          </a:p>
        </p:txBody>
      </p:sp>
      <p:graphicFrame>
        <p:nvGraphicFramePr>
          <p:cNvPr id="2" name="表格 3">
            <a:extLst>
              <a:ext uri="{FF2B5EF4-FFF2-40B4-BE49-F238E27FC236}">
                <a16:creationId xmlns:a16="http://schemas.microsoft.com/office/drawing/2014/main" id="{5F528495-CAFA-EEAE-B8DE-9CD5E0DD26AB}"/>
              </a:ext>
            </a:extLst>
          </p:cNvPr>
          <p:cNvGraphicFramePr>
            <a:graphicFrameLocks noGrp="1"/>
          </p:cNvGraphicFramePr>
          <p:nvPr>
            <p:extLst>
              <p:ext uri="{D42A27DB-BD31-4B8C-83A1-F6EECF244321}">
                <p14:modId xmlns:p14="http://schemas.microsoft.com/office/powerpoint/2010/main" val="1880643396"/>
              </p:ext>
            </p:extLst>
          </p:nvPr>
        </p:nvGraphicFramePr>
        <p:xfrm>
          <a:off x="3462989" y="2763316"/>
          <a:ext cx="1526131" cy="2790962"/>
        </p:xfrm>
        <a:graphic>
          <a:graphicData uri="http://schemas.openxmlformats.org/drawingml/2006/table">
            <a:tbl>
              <a:tblPr>
                <a:tableStyleId>{5940675A-B579-460E-94D1-54222C63F5DA}</a:tableStyleId>
              </a:tblPr>
              <a:tblGrid>
                <a:gridCol w="1526131">
                  <a:extLst>
                    <a:ext uri="{9D8B030D-6E8A-4147-A177-3AD203B41FA5}">
                      <a16:colId xmlns:a16="http://schemas.microsoft.com/office/drawing/2014/main" val="518266217"/>
                    </a:ext>
                  </a:extLst>
                </a:gridCol>
              </a:tblGrid>
              <a:tr h="55297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00361498"/>
                  </a:ext>
                </a:extLst>
              </a:tr>
              <a:tr h="55297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3984814052"/>
                  </a:ext>
                </a:extLst>
              </a:tr>
              <a:tr h="552970">
                <a:tc>
                  <a:txBody>
                    <a:bodyPr/>
                    <a:lstStyle/>
                    <a:p>
                      <a:pPr algn="ctr"/>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77961127"/>
                  </a:ext>
                </a:extLst>
              </a:tr>
              <a:tr h="552970">
                <a:tc>
                  <a:txBody>
                    <a:bodyPr/>
                    <a:lstStyle/>
                    <a:p>
                      <a:pPr algn="ctr"/>
                      <a:r>
                        <a:rPr lang="en-US" altLang="zh-CN" sz="1600" b="1" kern="1200" dirty="0">
                          <a:solidFill>
                            <a:schemeClr val="tx1"/>
                          </a:solidFill>
                          <a:latin typeface="+mn-ea"/>
                          <a:ea typeface="+mn-ea"/>
                          <a:cs typeface="+mn-cs"/>
                        </a:rPr>
                        <a:t>3.5</a:t>
                      </a:r>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78229312"/>
                  </a:ext>
                </a:extLst>
              </a:tr>
              <a:tr h="579082">
                <a:tc>
                  <a:txBody>
                    <a:bodyPr/>
                    <a:lstStyle/>
                    <a:p>
                      <a:pPr algn="ctr"/>
                      <a:r>
                        <a:rPr lang="en-US" altLang="zh-CN" sz="1600" b="1" kern="1200" dirty="0">
                          <a:solidFill>
                            <a:schemeClr val="tx1"/>
                          </a:solidFill>
                          <a:latin typeface="+mn-ea"/>
                          <a:ea typeface="+mn-ea"/>
                          <a:cs typeface="+mn-cs"/>
                        </a:rPr>
                        <a:t>21/2+47%3-1.3</a:t>
                      </a:r>
                    </a:p>
                  </a:txBody>
                  <a:tcPr>
                    <a:lnT w="12700" cmpd="sng">
                      <a:noFill/>
                    </a:lnT>
                  </a:tcPr>
                </a:tc>
                <a:extLst>
                  <a:ext uri="{0D108BD9-81ED-4DB2-BD59-A6C34878D82A}">
                    <a16:rowId xmlns:a16="http://schemas.microsoft.com/office/drawing/2014/main" val="156215115"/>
                  </a:ext>
                </a:extLst>
              </a:tr>
            </a:tbl>
          </a:graphicData>
        </a:graphic>
      </p:graphicFrame>
      <p:graphicFrame>
        <p:nvGraphicFramePr>
          <p:cNvPr id="5" name="表格 3">
            <a:extLst>
              <a:ext uri="{FF2B5EF4-FFF2-40B4-BE49-F238E27FC236}">
                <a16:creationId xmlns:a16="http://schemas.microsoft.com/office/drawing/2014/main" id="{FBD21629-6700-006A-5909-2E90FE10A1A1}"/>
              </a:ext>
            </a:extLst>
          </p:cNvPr>
          <p:cNvGraphicFramePr>
            <a:graphicFrameLocks noGrp="1"/>
          </p:cNvGraphicFramePr>
          <p:nvPr>
            <p:extLst>
              <p:ext uri="{D42A27DB-BD31-4B8C-83A1-F6EECF244321}">
                <p14:modId xmlns:p14="http://schemas.microsoft.com/office/powerpoint/2010/main" val="3279578061"/>
              </p:ext>
            </p:extLst>
          </p:nvPr>
        </p:nvGraphicFramePr>
        <p:xfrm>
          <a:off x="6239357" y="2763316"/>
          <a:ext cx="1049298" cy="2790960"/>
        </p:xfrm>
        <a:graphic>
          <a:graphicData uri="http://schemas.openxmlformats.org/drawingml/2006/table">
            <a:tbl>
              <a:tblPr>
                <a:tableStyleId>{5940675A-B579-460E-94D1-54222C63F5DA}</a:tableStyleId>
              </a:tblPr>
              <a:tblGrid>
                <a:gridCol w="1049298">
                  <a:extLst>
                    <a:ext uri="{9D8B030D-6E8A-4147-A177-3AD203B41FA5}">
                      <a16:colId xmlns:a16="http://schemas.microsoft.com/office/drawing/2014/main" val="518266217"/>
                    </a:ext>
                  </a:extLst>
                </a:gridCol>
              </a:tblGrid>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00361498"/>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3984814052"/>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77961127"/>
                  </a:ext>
                </a:extLst>
              </a:tr>
              <a:tr h="558192">
                <a:tc>
                  <a:txBody>
                    <a:bodyPr/>
                    <a:lstStyle/>
                    <a:p>
                      <a:pPr marL="0" algn="ctr" defTabSz="914400" rtl="0" eaLnBrk="1" latinLnBrk="0" hangingPunct="1"/>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78229312"/>
                  </a:ext>
                </a:extLst>
              </a:tr>
              <a:tr h="558192">
                <a:tc>
                  <a:txBody>
                    <a:bodyPr/>
                    <a:lstStyle/>
                    <a:p>
                      <a:pPr algn="ctr"/>
                      <a:r>
                        <a:rPr lang="en-US" altLang="zh-CN" sz="1600" b="1" kern="1200" dirty="0">
                          <a:solidFill>
                            <a:schemeClr val="tx1"/>
                          </a:solidFill>
                          <a:latin typeface="+mn-ea"/>
                          <a:ea typeface="+mn-ea"/>
                          <a:cs typeface="+mn-cs"/>
                        </a:rPr>
                        <a:t>+</a:t>
                      </a:r>
                      <a:endParaRPr lang="zh-CN" altLang="en-US" sz="1600" b="1" kern="1200" dirty="0">
                        <a:solidFill>
                          <a:schemeClr val="tx1"/>
                        </a:solidFill>
                        <a:latin typeface="+mn-ea"/>
                        <a:ea typeface="+mn-ea"/>
                        <a:cs typeface="+mn-cs"/>
                      </a:endParaRPr>
                    </a:p>
                  </a:txBody>
                  <a:tcPr>
                    <a:lnT w="12700" cmpd="sng">
                      <a:noFill/>
                    </a:lnT>
                  </a:tcPr>
                </a:tc>
                <a:extLst>
                  <a:ext uri="{0D108BD9-81ED-4DB2-BD59-A6C34878D82A}">
                    <a16:rowId xmlns:a16="http://schemas.microsoft.com/office/drawing/2014/main" val="156215115"/>
                  </a:ext>
                </a:extLst>
              </a:tr>
            </a:tbl>
          </a:graphicData>
        </a:graphic>
      </p:graphicFrame>
    </p:spTree>
    <p:extLst>
      <p:ext uri="{BB962C8B-B14F-4D97-AF65-F5344CB8AC3E}">
        <p14:creationId xmlns:p14="http://schemas.microsoft.com/office/powerpoint/2010/main" val="2843064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5</a:t>
            </a:r>
            <a:r>
              <a:rPr lang="zh-CN" altLang="en-US" sz="1600" b="1" dirty="0">
                <a:latin typeface="+mn-ea"/>
              </a:rPr>
              <a:t>、仿照课件</a:t>
            </a:r>
            <a:r>
              <a:rPr lang="en-US" altLang="zh-CN" sz="1600" b="1" dirty="0">
                <a:latin typeface="+mn-ea"/>
              </a:rPr>
              <a:t>PDF</a:t>
            </a:r>
            <a:r>
              <a:rPr lang="zh-CN" altLang="en-US" sz="1600" b="1" dirty="0">
                <a:latin typeface="+mn-ea"/>
              </a:rPr>
              <a:t>的</a:t>
            </a:r>
            <a:r>
              <a:rPr lang="en-US" altLang="zh-CN" sz="1600" b="1" dirty="0">
                <a:latin typeface="+mn-ea"/>
              </a:rPr>
              <a:t>P.65-85</a:t>
            </a:r>
            <a:r>
              <a:rPr lang="zh-CN" altLang="en-US" sz="1600" b="1" dirty="0">
                <a:latin typeface="+mn-ea"/>
              </a:rPr>
              <a:t>，用栈方式给出下列表达式的求解过程</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tLang="zh-CN" sz="1600" b="1" dirty="0">
              <a:latin typeface="+mn-ea"/>
            </a:endParaRPr>
          </a:p>
          <a:p>
            <a:r>
              <a:rPr lang="en-US" altLang="zh-CN" sz="1600" b="1" dirty="0">
                <a:latin typeface="+mn-ea"/>
              </a:rPr>
              <a:t>B. a = 3 * 5 , a = b = 6 * 4   (</a:t>
            </a:r>
            <a:r>
              <a:rPr lang="zh-CN" altLang="en-US" sz="1600" b="1" dirty="0">
                <a:latin typeface="+mn-ea"/>
              </a:rPr>
              <a:t>假设所有变量均为</a:t>
            </a:r>
            <a:r>
              <a:rPr lang="en-US" altLang="zh-CN" sz="1600" b="1" dirty="0">
                <a:latin typeface="+mn-ea"/>
              </a:rPr>
              <a:t>int</a:t>
            </a:r>
            <a:r>
              <a:rPr lang="zh-CN" altLang="en-US" sz="1600" b="1" dirty="0">
                <a:latin typeface="+mn-ea"/>
              </a:rPr>
              <a:t>型</a:t>
            </a:r>
            <a:r>
              <a:rPr lang="en-US" altLang="zh-CN" sz="1600" b="1" dirty="0">
                <a:latin typeface="+mn-ea"/>
              </a:rPr>
              <a:t>)</a:t>
            </a:r>
          </a:p>
          <a:p>
            <a:endParaRPr lang="en-US" altLang="zh-CN" sz="1600" b="1" dirty="0">
              <a:latin typeface="+mn-ea"/>
            </a:endParaRPr>
          </a:p>
          <a:p>
            <a:r>
              <a:rPr lang="zh-CN" altLang="en-US" sz="1600" b="1" dirty="0">
                <a:latin typeface="+mn-ea"/>
              </a:rPr>
              <a:t>表达式一共有</a:t>
            </a:r>
            <a:r>
              <a:rPr lang="en-US" altLang="zh-CN" sz="1600" b="1" dirty="0">
                <a:latin typeface="+mn-ea"/>
              </a:rPr>
              <a:t>6</a:t>
            </a:r>
            <a:r>
              <a:rPr lang="zh-CN" altLang="en-US" sz="1600" b="1" dirty="0">
                <a:latin typeface="+mn-ea"/>
              </a:rPr>
              <a:t>个运算符，因此计算的</a:t>
            </a:r>
            <a:r>
              <a:rPr lang="en-US" altLang="zh-CN" sz="1600" b="1" dirty="0">
                <a:latin typeface="+mn-ea"/>
              </a:rPr>
              <a:t>6</a:t>
            </a:r>
            <a:r>
              <a:rPr lang="zh-CN" altLang="en-US" sz="1600" b="1" dirty="0">
                <a:latin typeface="+mn-ea"/>
              </a:rPr>
              <a:t>个步骤分别是：</a:t>
            </a:r>
            <a:endParaRPr lang="en-US" altLang="zh-CN" sz="1600" b="1" dirty="0">
              <a:latin typeface="+mn-ea"/>
            </a:endParaRPr>
          </a:p>
          <a:p>
            <a:endParaRPr lang="en-US" altLang="zh-CN" sz="1600" b="1" dirty="0">
              <a:latin typeface="+mn-ea"/>
            </a:endParaRPr>
          </a:p>
          <a:p>
            <a:r>
              <a:rPr lang="zh-CN" altLang="en-US" sz="1600" b="1" dirty="0">
                <a:latin typeface="+mn-ea"/>
              </a:rPr>
              <a:t>步骤</a:t>
            </a:r>
            <a:r>
              <a:rPr lang="zh-CN" altLang="zh-CN" sz="1600" b="1" dirty="0">
                <a:latin typeface="+mn-ea"/>
              </a:rPr>
              <a:t>①</a:t>
            </a:r>
            <a:r>
              <a:rPr lang="zh-CN" altLang="en-US" sz="1600" b="1" dirty="0">
                <a:latin typeface="+mn-ea"/>
              </a:rPr>
              <a:t>：</a:t>
            </a:r>
            <a:r>
              <a:rPr lang="en-US" altLang="zh-CN" sz="1600" b="1" dirty="0">
                <a:latin typeface="+mn-ea"/>
              </a:rPr>
              <a:t>3 * 5</a:t>
            </a:r>
          </a:p>
          <a:p>
            <a:endParaRPr lang="en-US" altLang="zh-CN" sz="1600" b="1" dirty="0">
              <a:latin typeface="+mn-ea"/>
            </a:endParaRPr>
          </a:p>
          <a:p>
            <a:r>
              <a:rPr lang="zh-CN" altLang="en-US" sz="1600" b="1" dirty="0">
                <a:latin typeface="+mn-ea"/>
              </a:rPr>
              <a:t>步骤②：</a:t>
            </a:r>
            <a:r>
              <a:rPr lang="en-US" altLang="zh-CN" sz="1600" b="1" dirty="0">
                <a:latin typeface="+mn-ea"/>
              </a:rPr>
              <a:t>a = 3 * 5</a:t>
            </a:r>
          </a:p>
          <a:p>
            <a:endParaRPr lang="en-US" altLang="zh-CN" sz="1600" b="1" dirty="0">
              <a:latin typeface="+mn-ea"/>
            </a:endParaRPr>
          </a:p>
          <a:p>
            <a:r>
              <a:rPr lang="zh-CN" altLang="en-US" sz="1600" b="1" dirty="0">
                <a:latin typeface="+mn-ea"/>
              </a:rPr>
              <a:t>步骤③：</a:t>
            </a:r>
            <a:r>
              <a:rPr lang="en-US" altLang="zh-CN" sz="1600" b="1" dirty="0">
                <a:latin typeface="+mn-ea"/>
              </a:rPr>
              <a:t> 6 * 4</a:t>
            </a:r>
          </a:p>
          <a:p>
            <a:endParaRPr lang="en-US" altLang="zh-CN" sz="1600" b="1" dirty="0">
              <a:latin typeface="+mn-ea"/>
            </a:endParaRPr>
          </a:p>
          <a:p>
            <a:r>
              <a:rPr lang="zh-CN" altLang="en-US" sz="1600" b="1" dirty="0">
                <a:latin typeface="+mn-ea"/>
              </a:rPr>
              <a:t>步骤④：</a:t>
            </a:r>
            <a:r>
              <a:rPr lang="en-US" altLang="zh-CN" sz="1600" b="1" dirty="0">
                <a:latin typeface="+mn-ea"/>
              </a:rPr>
              <a:t> b = 6 * 4 </a:t>
            </a:r>
          </a:p>
          <a:p>
            <a:endParaRPr lang="en-US" altLang="zh-CN" sz="1600" b="1" dirty="0">
              <a:latin typeface="+mn-ea"/>
            </a:endParaRPr>
          </a:p>
          <a:p>
            <a:r>
              <a:rPr lang="zh-CN" altLang="en-US" sz="1600" b="1" dirty="0">
                <a:latin typeface="+mn-ea"/>
              </a:rPr>
              <a:t>步骤⑤：</a:t>
            </a:r>
            <a:r>
              <a:rPr lang="en-US" altLang="zh-CN" sz="1600" b="1" dirty="0">
                <a:latin typeface="+mn-ea"/>
              </a:rPr>
              <a:t> a = b = 6 * 4</a:t>
            </a:r>
          </a:p>
          <a:p>
            <a:endParaRPr lang="en-US" altLang="zh-CN" sz="1600" b="1" dirty="0">
              <a:latin typeface="+mn-ea"/>
            </a:endParaRPr>
          </a:p>
          <a:p>
            <a:r>
              <a:rPr lang="zh-CN" altLang="en-US" sz="1600" b="1" dirty="0">
                <a:latin typeface="+mn-ea"/>
              </a:rPr>
              <a:t>步骤⑥：</a:t>
            </a:r>
            <a:r>
              <a:rPr lang="en-US" altLang="zh-CN" sz="1600" b="1" dirty="0">
                <a:latin typeface="+mn-ea"/>
              </a:rPr>
              <a:t>a</a:t>
            </a:r>
            <a:r>
              <a:rPr lang="zh-CN" altLang="en-US" sz="1600" b="1" dirty="0">
                <a:latin typeface="+mn-ea"/>
              </a:rPr>
              <a:t>，</a:t>
            </a:r>
            <a:r>
              <a:rPr lang="en-US" altLang="zh-CN" sz="1600" b="1" dirty="0">
                <a:latin typeface="+mn-ea"/>
              </a:rPr>
              <a:t>a</a:t>
            </a:r>
          </a:p>
        </p:txBody>
      </p:sp>
    </p:spTree>
    <p:extLst>
      <p:ext uri="{BB962C8B-B14F-4D97-AF65-F5344CB8AC3E}">
        <p14:creationId xmlns:p14="http://schemas.microsoft.com/office/powerpoint/2010/main" val="1946871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5</a:t>
            </a:r>
            <a:r>
              <a:rPr lang="zh-CN" altLang="en-US" sz="1600" b="1" dirty="0">
                <a:latin typeface="+mn-ea"/>
              </a:rPr>
              <a:t>、仿照课件</a:t>
            </a:r>
            <a:r>
              <a:rPr lang="en-US" altLang="zh-CN" sz="1600" b="1" dirty="0">
                <a:latin typeface="+mn-ea"/>
              </a:rPr>
              <a:t>PDF</a:t>
            </a:r>
            <a:r>
              <a:rPr lang="zh-CN" altLang="en-US" sz="1600" b="1" dirty="0">
                <a:latin typeface="+mn-ea"/>
              </a:rPr>
              <a:t>的</a:t>
            </a:r>
            <a:r>
              <a:rPr lang="en-US" altLang="zh-CN" sz="1600" b="1" dirty="0">
                <a:latin typeface="+mn-ea"/>
              </a:rPr>
              <a:t>P.65-85</a:t>
            </a:r>
            <a:r>
              <a:rPr lang="zh-CN" altLang="en-US" sz="1600" b="1" dirty="0">
                <a:latin typeface="+mn-ea"/>
              </a:rPr>
              <a:t>，用栈方式给出下列表达式的求解过程</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tLang="zh-CN" sz="1600" b="1" dirty="0">
              <a:latin typeface="+mn-ea"/>
            </a:endParaRPr>
          </a:p>
          <a:p>
            <a:r>
              <a:rPr lang="en-US" altLang="zh-CN" sz="1600" b="1" dirty="0">
                <a:latin typeface="+mn-ea"/>
              </a:rPr>
              <a:t>B. a = 3 * 5 , a = b = 6 * 4   (</a:t>
            </a:r>
            <a:r>
              <a:rPr lang="zh-CN" altLang="en-US" sz="1600" b="1" dirty="0">
                <a:latin typeface="+mn-ea"/>
              </a:rPr>
              <a:t>假设所有变量均为</a:t>
            </a:r>
            <a:r>
              <a:rPr lang="en-US" altLang="zh-CN" sz="1600" b="1" dirty="0">
                <a:latin typeface="+mn-ea"/>
              </a:rPr>
              <a:t>int</a:t>
            </a:r>
            <a:r>
              <a:rPr lang="zh-CN" altLang="en-US" sz="1600" b="1" dirty="0">
                <a:latin typeface="+mn-ea"/>
              </a:rPr>
              <a:t>型</a:t>
            </a:r>
            <a:r>
              <a:rPr lang="en-US" altLang="zh-CN" sz="1600" b="1" dirty="0">
                <a:latin typeface="+mn-ea"/>
              </a:rPr>
              <a:t>)</a:t>
            </a:r>
          </a:p>
          <a:p>
            <a:endParaRPr lang="en-US" altLang="zh-CN" sz="1600" b="1" dirty="0">
              <a:latin typeface="+mn-ea"/>
            </a:endParaRPr>
          </a:p>
          <a:p>
            <a:endParaRPr lang="en-US" altLang="zh-CN" sz="1600" b="1" dirty="0">
              <a:latin typeface="+mn-ea"/>
            </a:endParaRPr>
          </a:p>
          <a:p>
            <a:r>
              <a:rPr lang="zh-CN" altLang="en-US" sz="1600" b="1" dirty="0">
                <a:latin typeface="+mn-ea"/>
              </a:rPr>
              <a:t>目前准备进栈的运算符如箭头所示，画出当前运算数栈和运算符栈的状态（本页需要画栈）</a:t>
            </a:r>
            <a:endParaRPr lang="en-US" altLang="zh-CN" sz="1600" b="1" dirty="0">
              <a:latin typeface="+mn-ea"/>
            </a:endParaRPr>
          </a:p>
        </p:txBody>
      </p:sp>
      <p:sp>
        <p:nvSpPr>
          <p:cNvPr id="4" name="Line 15">
            <a:extLst>
              <a:ext uri="{FF2B5EF4-FFF2-40B4-BE49-F238E27FC236}">
                <a16:creationId xmlns:a16="http://schemas.microsoft.com/office/drawing/2014/main" id="{552E607C-5B90-46C7-BA60-FA8CB69DD2F3}"/>
              </a:ext>
            </a:extLst>
          </p:cNvPr>
          <p:cNvSpPr>
            <a:spLocks noChangeShapeType="1"/>
          </p:cNvSpPr>
          <p:nvPr/>
        </p:nvSpPr>
        <p:spPr bwMode="auto">
          <a:xfrm flipV="1">
            <a:off x="2054714" y="1659364"/>
            <a:ext cx="10758" cy="35231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itchFamily="18" charset="0"/>
              <a:ea typeface="宋体" pitchFamily="2" charset="-122"/>
            </a:endParaRPr>
          </a:p>
        </p:txBody>
      </p:sp>
      <p:graphicFrame>
        <p:nvGraphicFramePr>
          <p:cNvPr id="2" name="表格 3">
            <a:extLst>
              <a:ext uri="{FF2B5EF4-FFF2-40B4-BE49-F238E27FC236}">
                <a16:creationId xmlns:a16="http://schemas.microsoft.com/office/drawing/2014/main" id="{C31DFB81-B98F-01DB-8559-1846E316D0A5}"/>
              </a:ext>
            </a:extLst>
          </p:cNvPr>
          <p:cNvGraphicFramePr>
            <a:graphicFrameLocks noGrp="1"/>
          </p:cNvGraphicFramePr>
          <p:nvPr>
            <p:extLst>
              <p:ext uri="{D42A27DB-BD31-4B8C-83A1-F6EECF244321}">
                <p14:modId xmlns:p14="http://schemas.microsoft.com/office/powerpoint/2010/main" val="4240429464"/>
              </p:ext>
            </p:extLst>
          </p:nvPr>
        </p:nvGraphicFramePr>
        <p:xfrm>
          <a:off x="6239357" y="2763316"/>
          <a:ext cx="1049298" cy="2790960"/>
        </p:xfrm>
        <a:graphic>
          <a:graphicData uri="http://schemas.openxmlformats.org/drawingml/2006/table">
            <a:tbl>
              <a:tblPr>
                <a:tableStyleId>{5940675A-B579-460E-94D1-54222C63F5DA}</a:tableStyleId>
              </a:tblPr>
              <a:tblGrid>
                <a:gridCol w="1049298">
                  <a:extLst>
                    <a:ext uri="{9D8B030D-6E8A-4147-A177-3AD203B41FA5}">
                      <a16:colId xmlns:a16="http://schemas.microsoft.com/office/drawing/2014/main" val="518266217"/>
                    </a:ext>
                  </a:extLst>
                </a:gridCol>
              </a:tblGrid>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00361498"/>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3984814052"/>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77961127"/>
                  </a:ext>
                </a:extLst>
              </a:tr>
              <a:tr h="558192">
                <a:tc>
                  <a:txBody>
                    <a:bodyPr/>
                    <a:lstStyle/>
                    <a:p>
                      <a:pPr marL="0" algn="ctr" defTabSz="914400" rtl="0" eaLnBrk="1" latinLnBrk="0" hangingPunct="1"/>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78229312"/>
                  </a:ext>
                </a:extLst>
              </a:tr>
              <a:tr h="558192">
                <a:tc>
                  <a:txBody>
                    <a:bodyPr/>
                    <a:lstStyle/>
                    <a:p>
                      <a:pPr algn="ctr"/>
                      <a:r>
                        <a:rPr lang="en-US" altLang="zh-CN" sz="1600" b="1" kern="1200" dirty="0">
                          <a:solidFill>
                            <a:schemeClr val="tx1"/>
                          </a:solidFill>
                          <a:latin typeface="+mn-ea"/>
                          <a:ea typeface="+mn-ea"/>
                          <a:cs typeface="+mn-cs"/>
                        </a:rPr>
                        <a:t>=</a:t>
                      </a:r>
                      <a:endParaRPr lang="zh-CN" altLang="en-US" sz="1600" b="1" kern="1200" dirty="0">
                        <a:solidFill>
                          <a:schemeClr val="tx1"/>
                        </a:solidFill>
                        <a:latin typeface="+mn-ea"/>
                        <a:ea typeface="+mn-ea"/>
                        <a:cs typeface="+mn-cs"/>
                      </a:endParaRPr>
                    </a:p>
                  </a:txBody>
                  <a:tcPr>
                    <a:lnT w="12700" cmpd="sng">
                      <a:noFill/>
                    </a:lnT>
                  </a:tcPr>
                </a:tc>
                <a:extLst>
                  <a:ext uri="{0D108BD9-81ED-4DB2-BD59-A6C34878D82A}">
                    <a16:rowId xmlns:a16="http://schemas.microsoft.com/office/drawing/2014/main" val="156215115"/>
                  </a:ext>
                </a:extLst>
              </a:tr>
            </a:tbl>
          </a:graphicData>
        </a:graphic>
      </p:graphicFrame>
      <p:graphicFrame>
        <p:nvGraphicFramePr>
          <p:cNvPr id="5" name="表格 3">
            <a:extLst>
              <a:ext uri="{FF2B5EF4-FFF2-40B4-BE49-F238E27FC236}">
                <a16:creationId xmlns:a16="http://schemas.microsoft.com/office/drawing/2014/main" id="{30EF8DA6-7175-BF0B-5087-ECFEDD797720}"/>
              </a:ext>
            </a:extLst>
          </p:cNvPr>
          <p:cNvGraphicFramePr>
            <a:graphicFrameLocks noGrp="1"/>
          </p:cNvGraphicFramePr>
          <p:nvPr>
            <p:extLst>
              <p:ext uri="{D42A27DB-BD31-4B8C-83A1-F6EECF244321}">
                <p14:modId xmlns:p14="http://schemas.microsoft.com/office/powerpoint/2010/main" val="633875213"/>
              </p:ext>
            </p:extLst>
          </p:nvPr>
        </p:nvGraphicFramePr>
        <p:xfrm>
          <a:off x="3725398" y="2763316"/>
          <a:ext cx="1049298" cy="2790960"/>
        </p:xfrm>
        <a:graphic>
          <a:graphicData uri="http://schemas.openxmlformats.org/drawingml/2006/table">
            <a:tbl>
              <a:tblPr>
                <a:tableStyleId>{5940675A-B579-460E-94D1-54222C63F5DA}</a:tableStyleId>
              </a:tblPr>
              <a:tblGrid>
                <a:gridCol w="1049298">
                  <a:extLst>
                    <a:ext uri="{9D8B030D-6E8A-4147-A177-3AD203B41FA5}">
                      <a16:colId xmlns:a16="http://schemas.microsoft.com/office/drawing/2014/main" val="518266217"/>
                    </a:ext>
                  </a:extLst>
                </a:gridCol>
              </a:tblGrid>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00361498"/>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3984814052"/>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77961127"/>
                  </a:ext>
                </a:extLst>
              </a:tr>
              <a:tr h="558192">
                <a:tc>
                  <a:txBody>
                    <a:bodyPr/>
                    <a:lstStyle/>
                    <a:p>
                      <a:pPr marL="0" algn="ctr" defTabSz="914400" rtl="0" eaLnBrk="1" latinLnBrk="0" hangingPunct="1"/>
                      <a:r>
                        <a:rPr lang="en-US" altLang="zh-CN" sz="1600" b="1" kern="1200" dirty="0">
                          <a:solidFill>
                            <a:schemeClr val="tx1"/>
                          </a:solidFill>
                          <a:latin typeface="+mn-ea"/>
                          <a:ea typeface="+mn-ea"/>
                          <a:cs typeface="+mn-cs"/>
                        </a:rPr>
                        <a:t>3*5</a:t>
                      </a:r>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78229312"/>
                  </a:ext>
                </a:extLst>
              </a:tr>
              <a:tr h="558192">
                <a:tc>
                  <a:txBody>
                    <a:bodyPr/>
                    <a:lstStyle/>
                    <a:p>
                      <a:pPr algn="ctr"/>
                      <a:r>
                        <a:rPr lang="en-US" altLang="zh-CN" sz="1600" b="1" kern="1200" dirty="0">
                          <a:solidFill>
                            <a:schemeClr val="tx1"/>
                          </a:solidFill>
                          <a:latin typeface="+mn-ea"/>
                          <a:ea typeface="+mn-ea"/>
                          <a:cs typeface="+mn-cs"/>
                        </a:rPr>
                        <a:t>a</a:t>
                      </a:r>
                    </a:p>
                  </a:txBody>
                  <a:tcPr>
                    <a:lnT w="12700" cmpd="sng">
                      <a:noFill/>
                    </a:lnT>
                  </a:tcPr>
                </a:tc>
                <a:extLst>
                  <a:ext uri="{0D108BD9-81ED-4DB2-BD59-A6C34878D82A}">
                    <a16:rowId xmlns:a16="http://schemas.microsoft.com/office/drawing/2014/main" val="156215115"/>
                  </a:ext>
                </a:extLst>
              </a:tr>
            </a:tbl>
          </a:graphicData>
        </a:graphic>
      </p:graphicFrame>
    </p:spTree>
    <p:extLst>
      <p:ext uri="{BB962C8B-B14F-4D97-AF65-F5344CB8AC3E}">
        <p14:creationId xmlns:p14="http://schemas.microsoft.com/office/powerpoint/2010/main" val="1817495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5</a:t>
            </a:r>
            <a:r>
              <a:rPr lang="zh-CN" altLang="en-US" sz="1600" b="1" dirty="0">
                <a:latin typeface="+mn-ea"/>
              </a:rPr>
              <a:t>、仿照课件</a:t>
            </a:r>
            <a:r>
              <a:rPr lang="en-US" altLang="zh-CN" sz="1600" b="1" dirty="0">
                <a:latin typeface="+mn-ea"/>
              </a:rPr>
              <a:t>PDF</a:t>
            </a:r>
            <a:r>
              <a:rPr lang="zh-CN" altLang="en-US" sz="1600" b="1" dirty="0">
                <a:latin typeface="+mn-ea"/>
              </a:rPr>
              <a:t>的</a:t>
            </a:r>
            <a:r>
              <a:rPr lang="en-US" altLang="zh-CN" sz="1600" b="1" dirty="0">
                <a:latin typeface="+mn-ea"/>
              </a:rPr>
              <a:t>P.65-85</a:t>
            </a:r>
            <a:r>
              <a:rPr lang="zh-CN" altLang="en-US" sz="1600" b="1" dirty="0">
                <a:latin typeface="+mn-ea"/>
              </a:rPr>
              <a:t>，用栈方式给出下列表达式的求解过程</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tLang="zh-CN" sz="1600" b="1" dirty="0">
              <a:latin typeface="+mn-ea"/>
            </a:endParaRPr>
          </a:p>
          <a:p>
            <a:r>
              <a:rPr lang="en-US" altLang="zh-CN" sz="1600" b="1" dirty="0">
                <a:latin typeface="+mn-ea"/>
              </a:rPr>
              <a:t>B. a = 3 * 5 , a = b = 6 * 4   (</a:t>
            </a:r>
            <a:r>
              <a:rPr lang="zh-CN" altLang="en-US" sz="1600" b="1" dirty="0">
                <a:latin typeface="+mn-ea"/>
              </a:rPr>
              <a:t>假设所有变量均为</a:t>
            </a:r>
            <a:r>
              <a:rPr lang="en-US" altLang="zh-CN" sz="1600" b="1" dirty="0">
                <a:latin typeface="+mn-ea"/>
              </a:rPr>
              <a:t>int</a:t>
            </a:r>
            <a:r>
              <a:rPr lang="zh-CN" altLang="en-US" sz="1600" b="1" dirty="0">
                <a:latin typeface="+mn-ea"/>
              </a:rPr>
              <a:t>型</a:t>
            </a:r>
            <a:r>
              <a:rPr lang="en-US" altLang="zh-CN" sz="1600" b="1" dirty="0">
                <a:latin typeface="+mn-ea"/>
              </a:rPr>
              <a:t>)</a:t>
            </a:r>
          </a:p>
          <a:p>
            <a:endParaRPr lang="en-US" altLang="zh-CN" sz="1600" b="1" dirty="0">
              <a:latin typeface="+mn-ea"/>
            </a:endParaRPr>
          </a:p>
          <a:p>
            <a:endParaRPr lang="en-US" altLang="zh-CN" sz="1600" b="1" dirty="0">
              <a:latin typeface="+mn-ea"/>
            </a:endParaRPr>
          </a:p>
          <a:p>
            <a:r>
              <a:rPr lang="zh-CN" altLang="en-US" sz="1600" b="1" dirty="0">
                <a:latin typeface="+mn-ea"/>
              </a:rPr>
              <a:t>目前已分析到整个表达式的尾部，画出从当前栈的状态到整个表达式分析完成的整个过程</a:t>
            </a:r>
            <a:endParaRPr lang="en-US" altLang="zh-CN" sz="1600" b="1" dirty="0">
              <a:latin typeface="+mn-ea"/>
            </a:endParaRPr>
          </a:p>
          <a:p>
            <a:r>
              <a:rPr lang="en-US" altLang="zh-CN" sz="1600" b="1" dirty="0">
                <a:latin typeface="+mn-ea"/>
              </a:rPr>
              <a:t>(</a:t>
            </a:r>
            <a:r>
              <a:rPr lang="zh-CN" altLang="en-US" sz="1600" b="1" dirty="0">
                <a:latin typeface="+mn-ea"/>
              </a:rPr>
              <a:t>每两个栈一组，有多组，尽量放在一页上，不够可加页</a:t>
            </a:r>
            <a:r>
              <a:rPr lang="en-US" altLang="zh-CN" sz="1600" b="1" dirty="0">
                <a:latin typeface="+mn-ea"/>
              </a:rPr>
              <a:t>)</a:t>
            </a:r>
          </a:p>
        </p:txBody>
      </p:sp>
      <p:sp>
        <p:nvSpPr>
          <p:cNvPr id="5" name="Line 15">
            <a:extLst>
              <a:ext uri="{FF2B5EF4-FFF2-40B4-BE49-F238E27FC236}">
                <a16:creationId xmlns:a16="http://schemas.microsoft.com/office/drawing/2014/main" id="{E810CF33-FB34-4D24-9548-A1A319B84DB0}"/>
              </a:ext>
            </a:extLst>
          </p:cNvPr>
          <p:cNvSpPr>
            <a:spLocks noChangeShapeType="1"/>
          </p:cNvSpPr>
          <p:nvPr/>
        </p:nvSpPr>
        <p:spPr bwMode="auto">
          <a:xfrm flipH="1" flipV="1">
            <a:off x="3688483" y="1594816"/>
            <a:ext cx="2983" cy="34687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itchFamily="18" charset="0"/>
              <a:ea typeface="宋体" pitchFamily="2" charset="-122"/>
            </a:endParaRPr>
          </a:p>
        </p:txBody>
      </p:sp>
      <p:graphicFrame>
        <p:nvGraphicFramePr>
          <p:cNvPr id="4" name="表格 3">
            <a:extLst>
              <a:ext uri="{FF2B5EF4-FFF2-40B4-BE49-F238E27FC236}">
                <a16:creationId xmlns:a16="http://schemas.microsoft.com/office/drawing/2014/main" id="{0894888B-60AC-82F3-F894-3D2F3638F1A4}"/>
              </a:ext>
            </a:extLst>
          </p:cNvPr>
          <p:cNvGraphicFramePr>
            <a:graphicFrameLocks noGrp="1"/>
          </p:cNvGraphicFramePr>
          <p:nvPr>
            <p:extLst>
              <p:ext uri="{D42A27DB-BD31-4B8C-83A1-F6EECF244321}">
                <p14:modId xmlns:p14="http://schemas.microsoft.com/office/powerpoint/2010/main" val="1832403765"/>
              </p:ext>
            </p:extLst>
          </p:nvPr>
        </p:nvGraphicFramePr>
        <p:xfrm>
          <a:off x="4239187" y="2992788"/>
          <a:ext cx="1049298" cy="2790960"/>
        </p:xfrm>
        <a:graphic>
          <a:graphicData uri="http://schemas.openxmlformats.org/drawingml/2006/table">
            <a:tbl>
              <a:tblPr>
                <a:tableStyleId>{5940675A-B579-460E-94D1-54222C63F5DA}</a:tableStyleId>
              </a:tblPr>
              <a:tblGrid>
                <a:gridCol w="1049298">
                  <a:extLst>
                    <a:ext uri="{9D8B030D-6E8A-4147-A177-3AD203B41FA5}">
                      <a16:colId xmlns:a16="http://schemas.microsoft.com/office/drawing/2014/main" val="117863747"/>
                    </a:ext>
                  </a:extLst>
                </a:gridCol>
              </a:tblGrid>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60749738"/>
                  </a:ext>
                </a:extLst>
              </a:tr>
              <a:tr h="558192">
                <a:tc>
                  <a:txBody>
                    <a:bodyPr/>
                    <a:lstStyle/>
                    <a:p>
                      <a:pPr algn="ctr"/>
                      <a:r>
                        <a:rPr lang="en-US" altLang="zh-CN" dirty="0"/>
                        <a:t>6*4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3802259518"/>
                  </a:ext>
                </a:extLst>
              </a:tr>
              <a:tr h="558192">
                <a:tc>
                  <a:txBody>
                    <a:bodyPr/>
                    <a:lstStyle/>
                    <a:p>
                      <a:pPr algn="ctr"/>
                      <a:r>
                        <a:rPr lang="en-US" altLang="zh-CN" dirty="0"/>
                        <a:t>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67505547"/>
                  </a:ext>
                </a:extLst>
              </a:tr>
              <a:tr h="558192">
                <a:tc>
                  <a:txBody>
                    <a:bodyPr/>
                    <a:lstStyle/>
                    <a:p>
                      <a:pPr marL="0" algn="ctr" defTabSz="914400" rtl="0" eaLnBrk="1" latinLnBrk="0" hangingPunct="1"/>
                      <a:r>
                        <a:rPr lang="en-US" altLang="zh-CN" sz="1600" b="1" kern="1200" dirty="0">
                          <a:solidFill>
                            <a:schemeClr val="tx1"/>
                          </a:solidFill>
                          <a:latin typeface="+mn-ea"/>
                          <a:ea typeface="+mn-ea"/>
                          <a:cs typeface="+mn-cs"/>
                        </a:rPr>
                        <a:t>a</a:t>
                      </a:r>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61280841"/>
                  </a:ext>
                </a:extLst>
              </a:tr>
              <a:tr h="558192">
                <a:tc>
                  <a:txBody>
                    <a:bodyPr/>
                    <a:lstStyle/>
                    <a:p>
                      <a:pPr algn="ctr"/>
                      <a:r>
                        <a:rPr lang="en-US" altLang="zh-CN" sz="1600" b="1" kern="1200" dirty="0">
                          <a:solidFill>
                            <a:schemeClr val="tx1"/>
                          </a:solidFill>
                          <a:latin typeface="+mn-ea"/>
                          <a:ea typeface="+mn-ea"/>
                          <a:cs typeface="+mn-cs"/>
                        </a:rPr>
                        <a:t>a=3*5</a:t>
                      </a:r>
                      <a:endParaRPr lang="zh-CN" altLang="en-US" sz="1600" b="1" kern="1200" dirty="0">
                        <a:solidFill>
                          <a:schemeClr val="tx1"/>
                        </a:solidFill>
                        <a:latin typeface="+mn-ea"/>
                        <a:ea typeface="+mn-ea"/>
                        <a:cs typeface="+mn-cs"/>
                      </a:endParaRPr>
                    </a:p>
                  </a:txBody>
                  <a:tcPr>
                    <a:lnT w="12700" cmpd="sng">
                      <a:noFill/>
                    </a:lnT>
                  </a:tcPr>
                </a:tc>
                <a:extLst>
                  <a:ext uri="{0D108BD9-81ED-4DB2-BD59-A6C34878D82A}">
                    <a16:rowId xmlns:a16="http://schemas.microsoft.com/office/drawing/2014/main" val="1100610358"/>
                  </a:ext>
                </a:extLst>
              </a:tr>
            </a:tbl>
          </a:graphicData>
        </a:graphic>
      </p:graphicFrame>
      <p:graphicFrame>
        <p:nvGraphicFramePr>
          <p:cNvPr id="6" name="表格 5">
            <a:extLst>
              <a:ext uri="{FF2B5EF4-FFF2-40B4-BE49-F238E27FC236}">
                <a16:creationId xmlns:a16="http://schemas.microsoft.com/office/drawing/2014/main" id="{C9CA29C6-B1EB-433E-2E08-FB687E6A915F}"/>
              </a:ext>
            </a:extLst>
          </p:cNvPr>
          <p:cNvGraphicFramePr>
            <a:graphicFrameLocks noGrp="1"/>
          </p:cNvGraphicFramePr>
          <p:nvPr>
            <p:extLst>
              <p:ext uri="{D42A27DB-BD31-4B8C-83A1-F6EECF244321}">
                <p14:modId xmlns:p14="http://schemas.microsoft.com/office/powerpoint/2010/main" val="381689147"/>
              </p:ext>
            </p:extLst>
          </p:nvPr>
        </p:nvGraphicFramePr>
        <p:xfrm>
          <a:off x="741146" y="2992788"/>
          <a:ext cx="1049298" cy="2790960"/>
        </p:xfrm>
        <a:graphic>
          <a:graphicData uri="http://schemas.openxmlformats.org/drawingml/2006/table">
            <a:tbl>
              <a:tblPr>
                <a:tableStyleId>{5940675A-B579-460E-94D1-54222C63F5DA}</a:tableStyleId>
              </a:tblPr>
              <a:tblGrid>
                <a:gridCol w="1049298">
                  <a:extLst>
                    <a:ext uri="{9D8B030D-6E8A-4147-A177-3AD203B41FA5}">
                      <a16:colId xmlns:a16="http://schemas.microsoft.com/office/drawing/2014/main" val="875770629"/>
                    </a:ext>
                  </a:extLst>
                </a:gridCol>
              </a:tblGrid>
              <a:tr h="558192">
                <a:tc>
                  <a:txBody>
                    <a:bodyPr/>
                    <a:lstStyle/>
                    <a:p>
                      <a:pPr algn="ctr"/>
                      <a:r>
                        <a:rPr lang="en-US" altLang="zh-CN" dirty="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31987629"/>
                  </a:ext>
                </a:extLst>
              </a:tr>
              <a:tr h="558192">
                <a:tc>
                  <a:txBody>
                    <a:bodyPr/>
                    <a:lstStyle/>
                    <a:p>
                      <a:pPr algn="ctr"/>
                      <a:r>
                        <a:rPr lang="en-US" altLang="zh-CN" dirty="0"/>
                        <a:t>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1842974072"/>
                  </a:ext>
                </a:extLst>
              </a:tr>
              <a:tr h="558192">
                <a:tc>
                  <a:txBody>
                    <a:bodyPr/>
                    <a:lstStyle/>
                    <a:p>
                      <a:pPr algn="ctr"/>
                      <a:r>
                        <a:rPr lang="en-US" altLang="zh-CN" dirty="0"/>
                        <a:t>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41172169"/>
                  </a:ext>
                </a:extLst>
              </a:tr>
              <a:tr h="558192">
                <a:tc>
                  <a:txBody>
                    <a:bodyPr/>
                    <a:lstStyle/>
                    <a:p>
                      <a:pPr marL="0" algn="ctr" defTabSz="914400" rtl="0" eaLnBrk="1" latinLnBrk="0" hangingPunct="1"/>
                      <a:r>
                        <a:rPr lang="en-US" altLang="zh-CN" sz="1600" b="1" kern="1200" dirty="0">
                          <a:solidFill>
                            <a:schemeClr val="tx1"/>
                          </a:solidFill>
                          <a:latin typeface="+mn-ea"/>
                          <a:ea typeface="+mn-ea"/>
                          <a:cs typeface="+mn-cs"/>
                        </a:rPr>
                        <a:t>a</a:t>
                      </a:r>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46671336"/>
                  </a:ext>
                </a:extLst>
              </a:tr>
              <a:tr h="558192">
                <a:tc>
                  <a:txBody>
                    <a:bodyPr/>
                    <a:lstStyle/>
                    <a:p>
                      <a:pPr algn="ctr"/>
                      <a:r>
                        <a:rPr lang="en-US" altLang="zh-CN" sz="1600" b="1" kern="1200" dirty="0">
                          <a:solidFill>
                            <a:schemeClr val="tx1"/>
                          </a:solidFill>
                          <a:latin typeface="+mn-ea"/>
                          <a:ea typeface="+mn-ea"/>
                          <a:cs typeface="+mn-cs"/>
                        </a:rPr>
                        <a:t>a=3*5</a:t>
                      </a:r>
                      <a:endParaRPr lang="zh-CN" altLang="en-US" sz="1600" b="1" kern="1200" dirty="0">
                        <a:solidFill>
                          <a:schemeClr val="tx1"/>
                        </a:solidFill>
                        <a:latin typeface="+mn-ea"/>
                        <a:ea typeface="+mn-ea"/>
                        <a:cs typeface="+mn-cs"/>
                      </a:endParaRPr>
                    </a:p>
                  </a:txBody>
                  <a:tcPr>
                    <a:lnT w="12700" cmpd="sng">
                      <a:noFill/>
                    </a:lnT>
                  </a:tcPr>
                </a:tc>
                <a:extLst>
                  <a:ext uri="{0D108BD9-81ED-4DB2-BD59-A6C34878D82A}">
                    <a16:rowId xmlns:a16="http://schemas.microsoft.com/office/drawing/2014/main" val="953945736"/>
                  </a:ext>
                </a:extLst>
              </a:tr>
            </a:tbl>
          </a:graphicData>
        </a:graphic>
      </p:graphicFrame>
      <p:graphicFrame>
        <p:nvGraphicFramePr>
          <p:cNvPr id="7" name="表格 6">
            <a:extLst>
              <a:ext uri="{FF2B5EF4-FFF2-40B4-BE49-F238E27FC236}">
                <a16:creationId xmlns:a16="http://schemas.microsoft.com/office/drawing/2014/main" id="{CAD1CBAE-95A7-60C2-03AC-5035201B8386}"/>
              </a:ext>
            </a:extLst>
          </p:cNvPr>
          <p:cNvGraphicFramePr>
            <a:graphicFrameLocks noGrp="1"/>
          </p:cNvGraphicFramePr>
          <p:nvPr>
            <p:extLst>
              <p:ext uri="{D42A27DB-BD31-4B8C-83A1-F6EECF244321}">
                <p14:modId xmlns:p14="http://schemas.microsoft.com/office/powerpoint/2010/main" val="1269949710"/>
              </p:ext>
            </p:extLst>
          </p:nvPr>
        </p:nvGraphicFramePr>
        <p:xfrm>
          <a:off x="2174802" y="2992788"/>
          <a:ext cx="1049298" cy="2790960"/>
        </p:xfrm>
        <a:graphic>
          <a:graphicData uri="http://schemas.openxmlformats.org/drawingml/2006/table">
            <a:tbl>
              <a:tblPr>
                <a:tableStyleId>{5940675A-B579-460E-94D1-54222C63F5DA}</a:tableStyleId>
              </a:tblPr>
              <a:tblGrid>
                <a:gridCol w="1049298">
                  <a:extLst>
                    <a:ext uri="{9D8B030D-6E8A-4147-A177-3AD203B41FA5}">
                      <a16:colId xmlns:a16="http://schemas.microsoft.com/office/drawing/2014/main" val="875770629"/>
                    </a:ext>
                  </a:extLst>
                </a:gridCol>
              </a:tblGrid>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31987629"/>
                  </a:ext>
                </a:extLst>
              </a:tr>
              <a:tr h="558192">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1842974072"/>
                  </a:ext>
                </a:extLst>
              </a:tr>
              <a:tr h="558192">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41172169"/>
                  </a:ext>
                </a:extLst>
              </a:tr>
              <a:tr h="558192">
                <a:tc>
                  <a:txBody>
                    <a:bodyPr/>
                    <a:lstStyle/>
                    <a:p>
                      <a:pPr marL="0" algn="ctr" defTabSz="914400" rtl="0" eaLnBrk="1" latinLnBrk="0" hangingPunct="1"/>
                      <a:r>
                        <a:rPr lang="en-US" altLang="zh-CN" sz="1600" b="1" kern="1200" dirty="0">
                          <a:solidFill>
                            <a:schemeClr val="tx1"/>
                          </a:solidFill>
                          <a:latin typeface="+mn-ea"/>
                          <a:ea typeface="+mn-ea"/>
                          <a:cs typeface="+mn-cs"/>
                        </a:rPr>
                        <a:t>=</a:t>
                      </a:r>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46671336"/>
                  </a:ext>
                </a:extLst>
              </a:tr>
              <a:tr h="558192">
                <a:tc>
                  <a:txBody>
                    <a:bodyPr/>
                    <a:lstStyle/>
                    <a:p>
                      <a:pPr algn="ctr"/>
                      <a:r>
                        <a:rPr lang="en-US" altLang="zh-CN" sz="1600" b="1" kern="1200" dirty="0">
                          <a:solidFill>
                            <a:schemeClr val="tx1"/>
                          </a:solidFill>
                          <a:latin typeface="+mn-ea"/>
                          <a:ea typeface="+mn-ea"/>
                          <a:cs typeface="+mn-cs"/>
                        </a:rPr>
                        <a:t>,</a:t>
                      </a:r>
                      <a:endParaRPr lang="zh-CN" altLang="en-US" sz="1600" b="1" kern="1200" dirty="0">
                        <a:solidFill>
                          <a:schemeClr val="tx1"/>
                        </a:solidFill>
                        <a:latin typeface="+mn-ea"/>
                        <a:ea typeface="+mn-ea"/>
                        <a:cs typeface="+mn-cs"/>
                      </a:endParaRPr>
                    </a:p>
                  </a:txBody>
                  <a:tcPr>
                    <a:lnT w="12700" cmpd="sng">
                      <a:noFill/>
                    </a:lnT>
                  </a:tcPr>
                </a:tc>
                <a:extLst>
                  <a:ext uri="{0D108BD9-81ED-4DB2-BD59-A6C34878D82A}">
                    <a16:rowId xmlns:a16="http://schemas.microsoft.com/office/drawing/2014/main" val="953945736"/>
                  </a:ext>
                </a:extLst>
              </a:tr>
            </a:tbl>
          </a:graphicData>
        </a:graphic>
      </p:graphicFrame>
      <p:graphicFrame>
        <p:nvGraphicFramePr>
          <p:cNvPr id="8" name="表格 7">
            <a:extLst>
              <a:ext uri="{FF2B5EF4-FFF2-40B4-BE49-F238E27FC236}">
                <a16:creationId xmlns:a16="http://schemas.microsoft.com/office/drawing/2014/main" id="{DF8CD48F-4248-079F-3117-5C94A5E72C3C}"/>
              </a:ext>
            </a:extLst>
          </p:cNvPr>
          <p:cNvGraphicFramePr>
            <a:graphicFrameLocks noGrp="1"/>
          </p:cNvGraphicFramePr>
          <p:nvPr>
            <p:extLst>
              <p:ext uri="{D42A27DB-BD31-4B8C-83A1-F6EECF244321}">
                <p14:modId xmlns:p14="http://schemas.microsoft.com/office/powerpoint/2010/main" val="1177992421"/>
              </p:ext>
            </p:extLst>
          </p:nvPr>
        </p:nvGraphicFramePr>
        <p:xfrm>
          <a:off x="5700513" y="2985777"/>
          <a:ext cx="1049298" cy="2790960"/>
        </p:xfrm>
        <a:graphic>
          <a:graphicData uri="http://schemas.openxmlformats.org/drawingml/2006/table">
            <a:tbl>
              <a:tblPr>
                <a:tableStyleId>{5940675A-B579-460E-94D1-54222C63F5DA}</a:tableStyleId>
              </a:tblPr>
              <a:tblGrid>
                <a:gridCol w="1049298">
                  <a:extLst>
                    <a:ext uri="{9D8B030D-6E8A-4147-A177-3AD203B41FA5}">
                      <a16:colId xmlns:a16="http://schemas.microsoft.com/office/drawing/2014/main" val="117863747"/>
                    </a:ext>
                  </a:extLst>
                </a:gridCol>
              </a:tblGrid>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60749738"/>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3802259518"/>
                  </a:ext>
                </a:extLst>
              </a:tr>
              <a:tr h="558192">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67505547"/>
                  </a:ext>
                </a:extLst>
              </a:tr>
              <a:tr h="558192">
                <a:tc>
                  <a:txBody>
                    <a:bodyPr/>
                    <a:lstStyle/>
                    <a:p>
                      <a:pPr marL="0" algn="ctr" defTabSz="914400" rtl="0" eaLnBrk="1" latinLnBrk="0" hangingPunct="1"/>
                      <a:r>
                        <a:rPr lang="en-US" altLang="zh-CN" sz="1600" b="1" kern="1200" dirty="0">
                          <a:solidFill>
                            <a:schemeClr val="tx1"/>
                          </a:solidFill>
                          <a:latin typeface="+mn-ea"/>
                          <a:ea typeface="+mn-ea"/>
                          <a:cs typeface="+mn-cs"/>
                        </a:rPr>
                        <a:t>=</a:t>
                      </a:r>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61280841"/>
                  </a:ext>
                </a:extLst>
              </a:tr>
              <a:tr h="558192">
                <a:tc>
                  <a:txBody>
                    <a:bodyPr/>
                    <a:lstStyle/>
                    <a:p>
                      <a:pPr algn="ctr"/>
                      <a:r>
                        <a:rPr lang="zh-CN" altLang="en-US" sz="1600" b="1" kern="1200" dirty="0">
                          <a:solidFill>
                            <a:schemeClr val="tx1"/>
                          </a:solidFill>
                          <a:latin typeface="+mn-ea"/>
                          <a:ea typeface="+mn-ea"/>
                          <a:cs typeface="+mn-cs"/>
                        </a:rPr>
                        <a:t>，</a:t>
                      </a:r>
                    </a:p>
                  </a:txBody>
                  <a:tcPr>
                    <a:lnT w="12700" cmpd="sng">
                      <a:noFill/>
                    </a:lnT>
                  </a:tcPr>
                </a:tc>
                <a:extLst>
                  <a:ext uri="{0D108BD9-81ED-4DB2-BD59-A6C34878D82A}">
                    <a16:rowId xmlns:a16="http://schemas.microsoft.com/office/drawing/2014/main" val="1100610358"/>
                  </a:ext>
                </a:extLst>
              </a:tr>
            </a:tbl>
          </a:graphicData>
        </a:graphic>
      </p:graphicFrame>
      <p:graphicFrame>
        <p:nvGraphicFramePr>
          <p:cNvPr id="9" name="表格 8">
            <a:extLst>
              <a:ext uri="{FF2B5EF4-FFF2-40B4-BE49-F238E27FC236}">
                <a16:creationId xmlns:a16="http://schemas.microsoft.com/office/drawing/2014/main" id="{6B841D62-C1FC-ADE7-FB04-96A6F497E74B}"/>
              </a:ext>
            </a:extLst>
          </p:cNvPr>
          <p:cNvGraphicFramePr>
            <a:graphicFrameLocks noGrp="1"/>
          </p:cNvGraphicFramePr>
          <p:nvPr>
            <p:extLst>
              <p:ext uri="{D42A27DB-BD31-4B8C-83A1-F6EECF244321}">
                <p14:modId xmlns:p14="http://schemas.microsoft.com/office/powerpoint/2010/main" val="56382485"/>
              </p:ext>
            </p:extLst>
          </p:nvPr>
        </p:nvGraphicFramePr>
        <p:xfrm>
          <a:off x="9304634" y="2985777"/>
          <a:ext cx="1049298" cy="2790960"/>
        </p:xfrm>
        <a:graphic>
          <a:graphicData uri="http://schemas.openxmlformats.org/drawingml/2006/table">
            <a:tbl>
              <a:tblPr>
                <a:tableStyleId>{5940675A-B579-460E-94D1-54222C63F5DA}</a:tableStyleId>
              </a:tblPr>
              <a:tblGrid>
                <a:gridCol w="1049298">
                  <a:extLst>
                    <a:ext uri="{9D8B030D-6E8A-4147-A177-3AD203B41FA5}">
                      <a16:colId xmlns:a16="http://schemas.microsoft.com/office/drawing/2014/main" val="117863747"/>
                    </a:ext>
                  </a:extLst>
                </a:gridCol>
              </a:tblGrid>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60749738"/>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3802259518"/>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67505547"/>
                  </a:ext>
                </a:extLst>
              </a:tr>
              <a:tr h="558192">
                <a:tc>
                  <a:txBody>
                    <a:bodyPr/>
                    <a:lstStyle/>
                    <a:p>
                      <a:pPr marL="0" algn="ctr" defTabSz="914400" rtl="0" eaLnBrk="1" latinLnBrk="0" hangingPunct="1"/>
                      <a:r>
                        <a:rPr lang="en-US" altLang="zh-CN" sz="1600" b="1" kern="1200" dirty="0">
                          <a:solidFill>
                            <a:schemeClr val="tx1"/>
                          </a:solidFill>
                          <a:latin typeface="+mn-ea"/>
                          <a:ea typeface="+mn-ea"/>
                          <a:cs typeface="+mn-cs"/>
                        </a:rPr>
                        <a:t>=</a:t>
                      </a:r>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61280841"/>
                  </a:ext>
                </a:extLst>
              </a:tr>
              <a:tr h="558192">
                <a:tc>
                  <a:txBody>
                    <a:bodyPr/>
                    <a:lstStyle/>
                    <a:p>
                      <a:pPr algn="ctr"/>
                      <a:r>
                        <a:rPr lang="zh-CN" altLang="en-US" sz="1600" b="1" kern="1200" dirty="0">
                          <a:solidFill>
                            <a:schemeClr val="tx1"/>
                          </a:solidFill>
                          <a:latin typeface="+mn-ea"/>
                          <a:ea typeface="+mn-ea"/>
                          <a:cs typeface="+mn-cs"/>
                        </a:rPr>
                        <a:t>，</a:t>
                      </a:r>
                    </a:p>
                  </a:txBody>
                  <a:tcPr>
                    <a:lnT w="12700" cmpd="sng">
                      <a:noFill/>
                    </a:lnT>
                  </a:tcPr>
                </a:tc>
                <a:extLst>
                  <a:ext uri="{0D108BD9-81ED-4DB2-BD59-A6C34878D82A}">
                    <a16:rowId xmlns:a16="http://schemas.microsoft.com/office/drawing/2014/main" val="1100610358"/>
                  </a:ext>
                </a:extLst>
              </a:tr>
            </a:tbl>
          </a:graphicData>
        </a:graphic>
      </p:graphicFrame>
      <p:graphicFrame>
        <p:nvGraphicFramePr>
          <p:cNvPr id="10" name="表格 9">
            <a:extLst>
              <a:ext uri="{FF2B5EF4-FFF2-40B4-BE49-F238E27FC236}">
                <a16:creationId xmlns:a16="http://schemas.microsoft.com/office/drawing/2014/main" id="{9D5712AA-0C65-F98F-ABB2-4633088F960D}"/>
              </a:ext>
            </a:extLst>
          </p:cNvPr>
          <p:cNvGraphicFramePr>
            <a:graphicFrameLocks noGrp="1"/>
          </p:cNvGraphicFramePr>
          <p:nvPr>
            <p:extLst>
              <p:ext uri="{D42A27DB-BD31-4B8C-83A1-F6EECF244321}">
                <p14:modId xmlns:p14="http://schemas.microsoft.com/office/powerpoint/2010/main" val="345023982"/>
              </p:ext>
            </p:extLst>
          </p:nvPr>
        </p:nvGraphicFramePr>
        <p:xfrm>
          <a:off x="7764898" y="2992788"/>
          <a:ext cx="1049298" cy="2790960"/>
        </p:xfrm>
        <a:graphic>
          <a:graphicData uri="http://schemas.openxmlformats.org/drawingml/2006/table">
            <a:tbl>
              <a:tblPr>
                <a:tableStyleId>{5940675A-B579-460E-94D1-54222C63F5DA}</a:tableStyleId>
              </a:tblPr>
              <a:tblGrid>
                <a:gridCol w="1049298">
                  <a:extLst>
                    <a:ext uri="{9D8B030D-6E8A-4147-A177-3AD203B41FA5}">
                      <a16:colId xmlns:a16="http://schemas.microsoft.com/office/drawing/2014/main" val="117863747"/>
                    </a:ext>
                  </a:extLst>
                </a:gridCol>
              </a:tblGrid>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60749738"/>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3802259518"/>
                  </a:ext>
                </a:extLst>
              </a:tr>
              <a:tr h="558192">
                <a:tc>
                  <a:txBody>
                    <a:bodyPr/>
                    <a:lstStyle/>
                    <a:p>
                      <a:pPr algn="ctr"/>
                      <a:r>
                        <a:rPr lang="en-US" altLang="zh-CN" dirty="0"/>
                        <a:t>b=6*4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67505547"/>
                  </a:ext>
                </a:extLst>
              </a:tr>
              <a:tr h="558192">
                <a:tc>
                  <a:txBody>
                    <a:bodyPr/>
                    <a:lstStyle/>
                    <a:p>
                      <a:pPr marL="0" algn="ctr" defTabSz="914400" rtl="0" eaLnBrk="1" latinLnBrk="0" hangingPunct="1"/>
                      <a:r>
                        <a:rPr lang="en-US" altLang="zh-CN" sz="1600" b="1" kern="1200" dirty="0">
                          <a:solidFill>
                            <a:schemeClr val="tx1"/>
                          </a:solidFill>
                          <a:latin typeface="+mn-ea"/>
                          <a:ea typeface="+mn-ea"/>
                          <a:cs typeface="+mn-cs"/>
                        </a:rPr>
                        <a:t>a</a:t>
                      </a:r>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61280841"/>
                  </a:ext>
                </a:extLst>
              </a:tr>
              <a:tr h="558192">
                <a:tc>
                  <a:txBody>
                    <a:bodyPr/>
                    <a:lstStyle/>
                    <a:p>
                      <a:pPr algn="ctr"/>
                      <a:r>
                        <a:rPr lang="en-US" altLang="zh-CN" sz="1600" b="1" kern="1200" dirty="0">
                          <a:solidFill>
                            <a:schemeClr val="tx1"/>
                          </a:solidFill>
                          <a:latin typeface="+mn-ea"/>
                          <a:ea typeface="+mn-ea"/>
                          <a:cs typeface="+mn-cs"/>
                        </a:rPr>
                        <a:t>a=3*5</a:t>
                      </a:r>
                      <a:endParaRPr lang="zh-CN" altLang="en-US" sz="1600" b="1" kern="1200" dirty="0">
                        <a:solidFill>
                          <a:schemeClr val="tx1"/>
                        </a:solidFill>
                        <a:latin typeface="+mn-ea"/>
                        <a:ea typeface="+mn-ea"/>
                        <a:cs typeface="+mn-cs"/>
                      </a:endParaRPr>
                    </a:p>
                  </a:txBody>
                  <a:tcPr>
                    <a:lnT w="12700" cmpd="sng">
                      <a:noFill/>
                    </a:lnT>
                  </a:tcPr>
                </a:tc>
                <a:extLst>
                  <a:ext uri="{0D108BD9-81ED-4DB2-BD59-A6C34878D82A}">
                    <a16:rowId xmlns:a16="http://schemas.microsoft.com/office/drawing/2014/main" val="1100610358"/>
                  </a:ext>
                </a:extLst>
              </a:tr>
            </a:tbl>
          </a:graphicData>
        </a:graphic>
      </p:graphicFrame>
    </p:spTree>
    <p:extLst>
      <p:ext uri="{BB962C8B-B14F-4D97-AF65-F5344CB8AC3E}">
        <p14:creationId xmlns:p14="http://schemas.microsoft.com/office/powerpoint/2010/main" val="3453313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E519B-433D-C575-C193-BED8BCA29E52}"/>
              </a:ext>
            </a:extLst>
          </p:cNvPr>
          <p:cNvSpPr>
            <a:spLocks noGrp="1"/>
          </p:cNvSpPr>
          <p:nvPr>
            <p:ph type="title"/>
          </p:nvPr>
        </p:nvSpPr>
        <p:spPr>
          <a:xfrm>
            <a:off x="5573028" y="5670083"/>
            <a:ext cx="4340994" cy="393833"/>
          </a:xfrm>
        </p:spPr>
        <p:txBody>
          <a:bodyPr/>
          <a:lstStyle/>
          <a:p>
            <a:r>
              <a:rPr lang="zh-CN" altLang="en-US" sz="1600" dirty="0"/>
              <a:t>即</a:t>
            </a:r>
            <a:r>
              <a:rPr lang="en-US" altLang="zh-CN" sz="1600" dirty="0"/>
              <a:t>a=15, a=b=24</a:t>
            </a:r>
            <a:endParaRPr lang="zh-CN" altLang="en-US" sz="1600" dirty="0"/>
          </a:p>
        </p:txBody>
      </p:sp>
      <p:graphicFrame>
        <p:nvGraphicFramePr>
          <p:cNvPr id="4" name="内容占位符 3">
            <a:extLst>
              <a:ext uri="{FF2B5EF4-FFF2-40B4-BE49-F238E27FC236}">
                <a16:creationId xmlns:a16="http://schemas.microsoft.com/office/drawing/2014/main" id="{28702303-0B1C-5CE5-0152-0D2F62CBA1C1}"/>
              </a:ext>
            </a:extLst>
          </p:cNvPr>
          <p:cNvGraphicFramePr>
            <a:graphicFrameLocks noGrp="1"/>
          </p:cNvGraphicFramePr>
          <p:nvPr>
            <p:ph idx="1"/>
            <p:extLst>
              <p:ext uri="{D42A27DB-BD31-4B8C-83A1-F6EECF244321}">
                <p14:modId xmlns:p14="http://schemas.microsoft.com/office/powerpoint/2010/main" val="2934272101"/>
              </p:ext>
            </p:extLst>
          </p:nvPr>
        </p:nvGraphicFramePr>
        <p:xfrm>
          <a:off x="1049153" y="2751221"/>
          <a:ext cx="1049298" cy="2811888"/>
        </p:xfrm>
        <a:graphic>
          <a:graphicData uri="http://schemas.openxmlformats.org/drawingml/2006/table">
            <a:tbl>
              <a:tblPr>
                <a:tableStyleId>{5940675A-B579-460E-94D1-54222C63F5DA}</a:tableStyleId>
              </a:tblPr>
              <a:tblGrid>
                <a:gridCol w="1049298">
                  <a:extLst>
                    <a:ext uri="{9D8B030D-6E8A-4147-A177-3AD203B41FA5}">
                      <a16:colId xmlns:a16="http://schemas.microsoft.com/office/drawing/2014/main" val="2394462152"/>
                    </a:ext>
                  </a:extLst>
                </a:gridCol>
              </a:tblGrid>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38383050"/>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1864200699"/>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40060707"/>
                  </a:ext>
                </a:extLst>
              </a:tr>
              <a:tr h="5581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mn-ea"/>
                          <a:ea typeface="+mn-ea"/>
                          <a:cs typeface="+mn-cs"/>
                        </a:rPr>
                        <a:t>a=</a:t>
                      </a:r>
                      <a:r>
                        <a:rPr lang="en-US" altLang="zh-CN" sz="1600" dirty="0"/>
                        <a:t>b=6*4</a:t>
                      </a:r>
                      <a:endParaRPr lang="zh-CN" altLang="en-US" sz="1600" dirty="0"/>
                    </a:p>
                    <a:p>
                      <a:pPr marL="0" algn="ctr" defTabSz="914400" rtl="0" eaLnBrk="1" latinLnBrk="0" hangingPunct="1"/>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7179750"/>
                  </a:ext>
                </a:extLst>
              </a:tr>
              <a:tr h="558192">
                <a:tc>
                  <a:txBody>
                    <a:bodyPr/>
                    <a:lstStyle/>
                    <a:p>
                      <a:pPr algn="ctr"/>
                      <a:r>
                        <a:rPr lang="en-US" altLang="zh-CN" sz="1600" b="1" kern="1200" dirty="0">
                          <a:solidFill>
                            <a:schemeClr val="tx1"/>
                          </a:solidFill>
                          <a:latin typeface="+mn-ea"/>
                          <a:ea typeface="+mn-ea"/>
                          <a:cs typeface="+mn-cs"/>
                        </a:rPr>
                        <a:t>a=3*5</a:t>
                      </a:r>
                      <a:endParaRPr lang="zh-CN" altLang="en-US" sz="1600" b="1" kern="1200" dirty="0">
                        <a:solidFill>
                          <a:schemeClr val="tx1"/>
                        </a:solidFill>
                        <a:latin typeface="+mn-ea"/>
                        <a:ea typeface="+mn-ea"/>
                        <a:cs typeface="+mn-cs"/>
                      </a:endParaRPr>
                    </a:p>
                  </a:txBody>
                  <a:tcPr>
                    <a:lnT w="12700" cmpd="sng">
                      <a:noFill/>
                    </a:lnT>
                  </a:tcPr>
                </a:tc>
                <a:extLst>
                  <a:ext uri="{0D108BD9-81ED-4DB2-BD59-A6C34878D82A}">
                    <a16:rowId xmlns:a16="http://schemas.microsoft.com/office/drawing/2014/main" val="252325438"/>
                  </a:ext>
                </a:extLst>
              </a:tr>
            </a:tbl>
          </a:graphicData>
        </a:graphic>
      </p:graphicFrame>
      <p:graphicFrame>
        <p:nvGraphicFramePr>
          <p:cNvPr id="5" name="表格 4">
            <a:extLst>
              <a:ext uri="{FF2B5EF4-FFF2-40B4-BE49-F238E27FC236}">
                <a16:creationId xmlns:a16="http://schemas.microsoft.com/office/drawing/2014/main" id="{AFAB961D-7AB8-B41B-583D-8AA41E0D52A5}"/>
              </a:ext>
            </a:extLst>
          </p:cNvPr>
          <p:cNvGraphicFramePr>
            <a:graphicFrameLocks noGrp="1"/>
          </p:cNvGraphicFramePr>
          <p:nvPr>
            <p:extLst>
              <p:ext uri="{D42A27DB-BD31-4B8C-83A1-F6EECF244321}">
                <p14:modId xmlns:p14="http://schemas.microsoft.com/office/powerpoint/2010/main" val="1661883383"/>
              </p:ext>
            </p:extLst>
          </p:nvPr>
        </p:nvGraphicFramePr>
        <p:xfrm>
          <a:off x="2769081" y="2751221"/>
          <a:ext cx="1049298" cy="2790960"/>
        </p:xfrm>
        <a:graphic>
          <a:graphicData uri="http://schemas.openxmlformats.org/drawingml/2006/table">
            <a:tbl>
              <a:tblPr>
                <a:tableStyleId>{5940675A-B579-460E-94D1-54222C63F5DA}</a:tableStyleId>
              </a:tblPr>
              <a:tblGrid>
                <a:gridCol w="1049298">
                  <a:extLst>
                    <a:ext uri="{9D8B030D-6E8A-4147-A177-3AD203B41FA5}">
                      <a16:colId xmlns:a16="http://schemas.microsoft.com/office/drawing/2014/main" val="117863747"/>
                    </a:ext>
                  </a:extLst>
                </a:gridCol>
              </a:tblGrid>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60749738"/>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3802259518"/>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67505547"/>
                  </a:ext>
                </a:extLst>
              </a:tr>
              <a:tr h="558192">
                <a:tc>
                  <a:txBody>
                    <a:bodyPr/>
                    <a:lstStyle/>
                    <a:p>
                      <a:pPr marL="0" algn="ctr" defTabSz="914400" rtl="0" eaLnBrk="1" latinLnBrk="0" hangingPunct="1"/>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61280841"/>
                  </a:ext>
                </a:extLst>
              </a:tr>
              <a:tr h="558192">
                <a:tc>
                  <a:txBody>
                    <a:bodyPr/>
                    <a:lstStyle/>
                    <a:p>
                      <a:pPr algn="ctr"/>
                      <a:r>
                        <a:rPr lang="zh-CN" altLang="en-US" sz="1600" b="1" kern="1200" dirty="0">
                          <a:solidFill>
                            <a:schemeClr val="tx1"/>
                          </a:solidFill>
                          <a:latin typeface="+mn-ea"/>
                          <a:ea typeface="+mn-ea"/>
                          <a:cs typeface="+mn-cs"/>
                        </a:rPr>
                        <a:t>，</a:t>
                      </a:r>
                    </a:p>
                  </a:txBody>
                  <a:tcPr>
                    <a:lnT w="12700" cmpd="sng">
                      <a:noFill/>
                    </a:lnT>
                  </a:tcPr>
                </a:tc>
                <a:extLst>
                  <a:ext uri="{0D108BD9-81ED-4DB2-BD59-A6C34878D82A}">
                    <a16:rowId xmlns:a16="http://schemas.microsoft.com/office/drawing/2014/main" val="1100610358"/>
                  </a:ext>
                </a:extLst>
              </a:tr>
            </a:tbl>
          </a:graphicData>
        </a:graphic>
      </p:graphicFrame>
      <p:graphicFrame>
        <p:nvGraphicFramePr>
          <p:cNvPr id="6" name="表格 5">
            <a:extLst>
              <a:ext uri="{FF2B5EF4-FFF2-40B4-BE49-F238E27FC236}">
                <a16:creationId xmlns:a16="http://schemas.microsoft.com/office/drawing/2014/main" id="{AAD8BD7D-596F-3094-0512-428B3D1B6575}"/>
              </a:ext>
            </a:extLst>
          </p:cNvPr>
          <p:cNvGraphicFramePr>
            <a:graphicFrameLocks noGrp="1"/>
          </p:cNvGraphicFramePr>
          <p:nvPr>
            <p:extLst>
              <p:ext uri="{D42A27DB-BD31-4B8C-83A1-F6EECF244321}">
                <p14:modId xmlns:p14="http://schemas.microsoft.com/office/powerpoint/2010/main" val="2275955191"/>
              </p:ext>
            </p:extLst>
          </p:nvPr>
        </p:nvGraphicFramePr>
        <p:xfrm>
          <a:off x="6776186" y="2761685"/>
          <a:ext cx="1058923" cy="2804008"/>
        </p:xfrm>
        <a:graphic>
          <a:graphicData uri="http://schemas.openxmlformats.org/drawingml/2006/table">
            <a:tbl>
              <a:tblPr>
                <a:tableStyleId>{5940675A-B579-460E-94D1-54222C63F5DA}</a:tableStyleId>
              </a:tblPr>
              <a:tblGrid>
                <a:gridCol w="1058923">
                  <a:extLst>
                    <a:ext uri="{9D8B030D-6E8A-4147-A177-3AD203B41FA5}">
                      <a16:colId xmlns:a16="http://schemas.microsoft.com/office/drawing/2014/main" val="127094465"/>
                    </a:ext>
                  </a:extLst>
                </a:gridCol>
              </a:tblGrid>
              <a:tr h="49526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96483363"/>
                  </a:ext>
                </a:extLst>
              </a:tr>
              <a:tr h="49526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3353888480"/>
                  </a:ext>
                </a:extLst>
              </a:tr>
              <a:tr h="49526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86950143"/>
                  </a:ext>
                </a:extLst>
              </a:tr>
              <a:tr h="495262">
                <a:tc>
                  <a:txBody>
                    <a:bodyPr/>
                    <a:lstStyle/>
                    <a:p>
                      <a:pPr marL="0" algn="ctr" defTabSz="914400" rtl="0" eaLnBrk="1" latinLnBrk="0" hangingPunct="1"/>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04767433"/>
                  </a:ext>
                </a:extLst>
              </a:tr>
              <a:tr h="7994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mn-ea"/>
                          <a:ea typeface="+mn-ea"/>
                          <a:cs typeface="+mn-cs"/>
                        </a:rPr>
                        <a:t>a=3*5</a:t>
                      </a:r>
                      <a:r>
                        <a:rPr lang="zh-CN" altLang="en-US" sz="1600" b="1" kern="1200" dirty="0">
                          <a:solidFill>
                            <a:schemeClr val="tx1"/>
                          </a:solidFill>
                          <a:latin typeface="+mn-ea"/>
                          <a:ea typeface="+mn-ea"/>
                          <a:cs typeface="+mn-cs"/>
                        </a:rPr>
                        <a:t>，</a:t>
                      </a:r>
                      <a:r>
                        <a:rPr lang="en-US" altLang="zh-CN" sz="1600" b="1" kern="1200" dirty="0">
                          <a:solidFill>
                            <a:schemeClr val="tx1"/>
                          </a:solidFill>
                          <a:latin typeface="+mn-ea"/>
                          <a:ea typeface="+mn-ea"/>
                          <a:cs typeface="+mn-cs"/>
                        </a:rPr>
                        <a:t>a=</a:t>
                      </a:r>
                      <a:r>
                        <a:rPr lang="en-US" altLang="zh-CN" sz="1600" dirty="0"/>
                        <a:t>b=6*4</a:t>
                      </a:r>
                      <a:endParaRPr lang="zh-CN" altLang="en-US" sz="1600" dirty="0"/>
                    </a:p>
                    <a:p>
                      <a:pPr algn="ctr"/>
                      <a:endParaRPr lang="zh-CN" altLang="en-US" sz="1600" b="1" kern="1200" dirty="0">
                        <a:solidFill>
                          <a:schemeClr val="tx1"/>
                        </a:solidFill>
                        <a:latin typeface="+mn-ea"/>
                        <a:ea typeface="+mn-ea"/>
                        <a:cs typeface="+mn-cs"/>
                      </a:endParaRPr>
                    </a:p>
                  </a:txBody>
                  <a:tcPr>
                    <a:lnT w="12700" cmpd="sng">
                      <a:noFill/>
                    </a:lnT>
                  </a:tcPr>
                </a:tc>
                <a:extLst>
                  <a:ext uri="{0D108BD9-81ED-4DB2-BD59-A6C34878D82A}">
                    <a16:rowId xmlns:a16="http://schemas.microsoft.com/office/drawing/2014/main" val="420633869"/>
                  </a:ext>
                </a:extLst>
              </a:tr>
            </a:tbl>
          </a:graphicData>
        </a:graphic>
      </p:graphicFrame>
      <p:graphicFrame>
        <p:nvGraphicFramePr>
          <p:cNvPr id="7" name="表格 6">
            <a:extLst>
              <a:ext uri="{FF2B5EF4-FFF2-40B4-BE49-F238E27FC236}">
                <a16:creationId xmlns:a16="http://schemas.microsoft.com/office/drawing/2014/main" id="{2A2745D8-E13E-B33B-17FA-3F5C65280E4C}"/>
              </a:ext>
            </a:extLst>
          </p:cNvPr>
          <p:cNvGraphicFramePr>
            <a:graphicFrameLocks noGrp="1"/>
          </p:cNvGraphicFramePr>
          <p:nvPr>
            <p:extLst>
              <p:ext uri="{D42A27DB-BD31-4B8C-83A1-F6EECF244321}">
                <p14:modId xmlns:p14="http://schemas.microsoft.com/office/powerpoint/2010/main" val="3757223708"/>
              </p:ext>
            </p:extLst>
          </p:nvPr>
        </p:nvGraphicFramePr>
        <p:xfrm>
          <a:off x="8373623" y="2761685"/>
          <a:ext cx="1049298" cy="2790960"/>
        </p:xfrm>
        <a:graphic>
          <a:graphicData uri="http://schemas.openxmlformats.org/drawingml/2006/table">
            <a:tbl>
              <a:tblPr>
                <a:tableStyleId>{5940675A-B579-460E-94D1-54222C63F5DA}</a:tableStyleId>
              </a:tblPr>
              <a:tblGrid>
                <a:gridCol w="1049298">
                  <a:extLst>
                    <a:ext uri="{9D8B030D-6E8A-4147-A177-3AD203B41FA5}">
                      <a16:colId xmlns:a16="http://schemas.microsoft.com/office/drawing/2014/main" val="117863747"/>
                    </a:ext>
                  </a:extLst>
                </a:gridCol>
              </a:tblGrid>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60749738"/>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3802259518"/>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67505547"/>
                  </a:ext>
                </a:extLst>
              </a:tr>
              <a:tr h="558192">
                <a:tc>
                  <a:txBody>
                    <a:bodyPr/>
                    <a:lstStyle/>
                    <a:p>
                      <a:pPr marL="0" algn="ctr" defTabSz="914400" rtl="0" eaLnBrk="1" latinLnBrk="0" hangingPunct="1"/>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61280841"/>
                  </a:ext>
                </a:extLst>
              </a:tr>
              <a:tr h="558192">
                <a:tc>
                  <a:txBody>
                    <a:bodyPr/>
                    <a:lstStyle/>
                    <a:p>
                      <a:pPr algn="ctr"/>
                      <a:endParaRPr lang="zh-CN" altLang="en-US" sz="1600" b="1" kern="1200" dirty="0">
                        <a:solidFill>
                          <a:schemeClr val="tx1"/>
                        </a:solidFill>
                        <a:latin typeface="+mn-ea"/>
                        <a:ea typeface="+mn-ea"/>
                        <a:cs typeface="+mn-cs"/>
                      </a:endParaRPr>
                    </a:p>
                  </a:txBody>
                  <a:tcPr>
                    <a:lnT w="12700" cmpd="sng">
                      <a:noFill/>
                    </a:lnT>
                  </a:tcPr>
                </a:tc>
                <a:extLst>
                  <a:ext uri="{0D108BD9-81ED-4DB2-BD59-A6C34878D82A}">
                    <a16:rowId xmlns:a16="http://schemas.microsoft.com/office/drawing/2014/main" val="1100610358"/>
                  </a:ext>
                </a:extLst>
              </a:tr>
            </a:tbl>
          </a:graphicData>
        </a:graphic>
      </p:graphicFrame>
    </p:spTree>
    <p:extLst>
      <p:ext uri="{BB962C8B-B14F-4D97-AF65-F5344CB8AC3E}">
        <p14:creationId xmlns:p14="http://schemas.microsoft.com/office/powerpoint/2010/main" val="208696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endParaRPr lang="en-US" altLang="zh-CN" sz="1600" b="1" dirty="0">
              <a:latin typeface="+mn-ea"/>
            </a:endParaRPr>
          </a:p>
          <a:p>
            <a:pPr algn="l" eaLnBrk="1" hangingPunct="1"/>
            <a:r>
              <a:rPr lang="zh-CN" altLang="en-US" sz="1600" b="1" dirty="0">
                <a:latin typeface="+mn-ea"/>
              </a:rPr>
              <a:t>贴图要求：只需要截取输出窗口中的有效部分即可，如果全部截取</a:t>
            </a:r>
            <a:r>
              <a:rPr lang="en-US" altLang="zh-CN" sz="1600" b="1" dirty="0">
                <a:latin typeface="+mn-ea"/>
              </a:rPr>
              <a:t>/</a:t>
            </a:r>
            <a:r>
              <a:rPr lang="zh-CN" altLang="en-US" sz="1600" b="1" dirty="0">
                <a:latin typeface="+mn-ea"/>
              </a:rPr>
              <a:t>截取过大，则视为无效贴图</a:t>
            </a:r>
            <a:endParaRPr lang="en-US" altLang="zh-CN" sz="1600" b="1" dirty="0">
              <a:latin typeface="+mn-ea"/>
            </a:endParaRPr>
          </a:p>
          <a:p>
            <a:pPr algn="l" eaLnBrk="1" hangingPunct="1"/>
            <a:r>
              <a:rPr lang="en-US" altLang="zh-CN" sz="1600" b="1" dirty="0">
                <a:solidFill>
                  <a:srgbClr val="FF0000"/>
                </a:solidFill>
                <a:latin typeface="+mn-ea"/>
              </a:rPr>
              <a:t>        </a:t>
            </a:r>
            <a:r>
              <a:rPr lang="zh-CN" altLang="en-US" sz="1600" b="1" dirty="0">
                <a:solidFill>
                  <a:srgbClr val="FF0000"/>
                </a:solidFill>
                <a:latin typeface="+mn-ea"/>
              </a:rPr>
              <a:t>例：无效贴图                                                                       例：有效贴图</a:t>
            </a:r>
            <a:endParaRPr lang="en-US" altLang="zh-CN" sz="2800" b="1" dirty="0">
              <a:solidFill>
                <a:srgbClr val="FF0000"/>
              </a:solidFill>
              <a:latin typeface="+mn-ea"/>
            </a:endParaRPr>
          </a:p>
        </p:txBody>
      </p:sp>
      <p:pic>
        <p:nvPicPr>
          <p:cNvPr id="2" name="图片 1">
            <a:extLst>
              <a:ext uri="{FF2B5EF4-FFF2-40B4-BE49-F238E27FC236}">
                <a16:creationId xmlns:a16="http://schemas.microsoft.com/office/drawing/2014/main" id="{FF2BCB20-A7D3-4325-B240-F17B741FF561}"/>
              </a:ext>
            </a:extLst>
          </p:cNvPr>
          <p:cNvPicPr>
            <a:picLocks noChangeAspect="1"/>
          </p:cNvPicPr>
          <p:nvPr/>
        </p:nvPicPr>
        <p:blipFill>
          <a:blip r:embed="rId3"/>
          <a:stretch>
            <a:fillRect/>
          </a:stretch>
        </p:blipFill>
        <p:spPr>
          <a:xfrm>
            <a:off x="696853" y="1614221"/>
            <a:ext cx="8291512" cy="4899893"/>
          </a:xfrm>
          <a:prstGeom prst="rect">
            <a:avLst/>
          </a:prstGeom>
        </p:spPr>
      </p:pic>
      <p:pic>
        <p:nvPicPr>
          <p:cNvPr id="6" name="图片 5">
            <a:extLst>
              <a:ext uri="{FF2B5EF4-FFF2-40B4-BE49-F238E27FC236}">
                <a16:creationId xmlns:a16="http://schemas.microsoft.com/office/drawing/2014/main" id="{ADC82EAA-7133-41BE-BA1F-9E1E13399872}"/>
              </a:ext>
            </a:extLst>
          </p:cNvPr>
          <p:cNvPicPr>
            <a:picLocks noChangeAspect="1"/>
          </p:cNvPicPr>
          <p:nvPr/>
        </p:nvPicPr>
        <p:blipFill>
          <a:blip r:embed="rId4"/>
          <a:stretch>
            <a:fillRect/>
          </a:stretch>
        </p:blipFill>
        <p:spPr>
          <a:xfrm>
            <a:off x="9385148" y="1614221"/>
            <a:ext cx="2257143" cy="600000"/>
          </a:xfrm>
          <a:prstGeom prst="rect">
            <a:avLst/>
          </a:prstGeom>
          <a:ln>
            <a:solidFill>
              <a:schemeClr val="tx1"/>
            </a:solidFill>
          </a:ln>
        </p:spPr>
      </p:pic>
    </p:spTree>
    <p:extLst>
      <p:ext uri="{BB962C8B-B14F-4D97-AF65-F5344CB8AC3E}">
        <p14:creationId xmlns:p14="http://schemas.microsoft.com/office/powerpoint/2010/main" val="3028297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5</a:t>
            </a:r>
            <a:r>
              <a:rPr lang="zh-CN" altLang="en-US" sz="1600" b="1" dirty="0">
                <a:latin typeface="+mn-ea"/>
              </a:rPr>
              <a:t>、仿照课件</a:t>
            </a:r>
            <a:r>
              <a:rPr lang="en-US" altLang="zh-CN" sz="1600" b="1" dirty="0">
                <a:latin typeface="+mn-ea"/>
              </a:rPr>
              <a:t>PDF</a:t>
            </a:r>
            <a:r>
              <a:rPr lang="zh-CN" altLang="en-US" sz="1600" b="1" dirty="0">
                <a:latin typeface="+mn-ea"/>
              </a:rPr>
              <a:t>的</a:t>
            </a:r>
            <a:r>
              <a:rPr lang="en-US" altLang="zh-CN" sz="1600" b="1" dirty="0">
                <a:latin typeface="+mn-ea"/>
              </a:rPr>
              <a:t>P.65-85</a:t>
            </a:r>
            <a:r>
              <a:rPr lang="zh-CN" altLang="en-US" sz="1600" b="1" dirty="0">
                <a:latin typeface="+mn-ea"/>
              </a:rPr>
              <a:t>，用栈方式给出下列表达式的求解过程</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b="1" dirty="0">
                <a:latin typeface="+mn-ea"/>
              </a:rPr>
              <a:t>C. a</a:t>
            </a:r>
            <a:r>
              <a:rPr lang="pt-BR" altLang="zh-CN" sz="1600" b="1" dirty="0">
                <a:latin typeface="+mn-ea"/>
              </a:rPr>
              <a:t> + (</a:t>
            </a:r>
            <a:r>
              <a:rPr lang="en-US" altLang="zh-CN" sz="1600" b="1" dirty="0">
                <a:latin typeface="+mn-ea"/>
              </a:rPr>
              <a:t>b</a:t>
            </a:r>
            <a:r>
              <a:rPr lang="pt-BR" altLang="zh-CN" sz="1600" b="1" dirty="0">
                <a:latin typeface="+mn-ea"/>
              </a:rPr>
              <a:t> - 3 * (</a:t>
            </a:r>
            <a:r>
              <a:rPr lang="en-US" altLang="zh-CN" sz="1600" b="1" dirty="0">
                <a:latin typeface="+mn-ea"/>
              </a:rPr>
              <a:t>a</a:t>
            </a:r>
            <a:r>
              <a:rPr lang="pt-BR" altLang="zh-CN" sz="1600" b="1" dirty="0">
                <a:latin typeface="+mn-ea"/>
              </a:rPr>
              <a:t> + </a:t>
            </a:r>
            <a:r>
              <a:rPr lang="en-US" altLang="zh-CN" sz="1600" b="1" dirty="0">
                <a:latin typeface="+mn-ea"/>
              </a:rPr>
              <a:t>c</a:t>
            </a:r>
            <a:r>
              <a:rPr lang="pt-BR" altLang="zh-CN" sz="1600" b="1" dirty="0">
                <a:latin typeface="+mn-ea"/>
              </a:rPr>
              <a:t>) - 2) % 3   </a:t>
            </a:r>
            <a:r>
              <a:rPr lang="en-US" altLang="zh-CN" sz="1600" b="1" dirty="0">
                <a:latin typeface="+mn-ea"/>
              </a:rPr>
              <a:t>(</a:t>
            </a:r>
            <a:r>
              <a:rPr lang="zh-CN" altLang="en-US" sz="1600" b="1" dirty="0">
                <a:latin typeface="+mn-ea"/>
              </a:rPr>
              <a:t>假设所有变量均为</a:t>
            </a:r>
            <a:r>
              <a:rPr lang="en-US" altLang="zh-CN" sz="1600" b="1" dirty="0">
                <a:latin typeface="+mn-ea"/>
              </a:rPr>
              <a:t>int</a:t>
            </a:r>
            <a:r>
              <a:rPr lang="zh-CN" altLang="en-US" sz="1600" b="1" dirty="0">
                <a:latin typeface="+mn-ea"/>
              </a:rPr>
              <a:t>型</a:t>
            </a:r>
            <a:r>
              <a:rPr lang="en-US" altLang="zh-CN" sz="1600" b="1" dirty="0">
                <a:latin typeface="+mn-ea"/>
              </a:rPr>
              <a:t>)</a:t>
            </a:r>
            <a:endParaRPr lang="pt-BR" altLang="zh-CN" sz="1600" b="1" dirty="0">
              <a:latin typeface="+mn-ea"/>
            </a:endParaRPr>
          </a:p>
          <a:p>
            <a:r>
              <a:rPr lang="en-US" altLang="zh-CN" sz="1600" b="1" dirty="0">
                <a:latin typeface="+mn-ea"/>
              </a:rPr>
              <a:t>(</a:t>
            </a:r>
            <a:r>
              <a:rPr lang="zh-CN" altLang="en-US" sz="1600" b="1" dirty="0">
                <a:latin typeface="+mn-ea"/>
              </a:rPr>
              <a:t>本题提示：将左右小括号分开处理，</a:t>
            </a:r>
            <a:endParaRPr lang="en-US" altLang="zh-CN" sz="1600" b="1" dirty="0">
              <a:latin typeface="+mn-ea"/>
            </a:endParaRPr>
          </a:p>
          <a:p>
            <a:r>
              <a:rPr lang="en-US" altLang="zh-CN" sz="1600" b="1" dirty="0">
                <a:latin typeface="+mn-ea"/>
              </a:rPr>
              <a:t>           1</a:t>
            </a:r>
            <a:r>
              <a:rPr lang="zh-CN" altLang="en-US" sz="1600" b="1" dirty="0">
                <a:latin typeface="+mn-ea"/>
              </a:rPr>
              <a:t>、</a:t>
            </a:r>
            <a:r>
              <a:rPr lang="en-US" altLang="zh-CN" sz="1600" b="1" dirty="0">
                <a:latin typeface="+mn-ea"/>
              </a:rPr>
              <a:t>"("</a:t>
            </a:r>
            <a:r>
              <a:rPr lang="zh-CN" altLang="en-US" sz="1600" b="1" dirty="0">
                <a:solidFill>
                  <a:srgbClr val="FF0000"/>
                </a:solidFill>
                <a:latin typeface="+mn-ea"/>
              </a:rPr>
              <a:t>进栈前</a:t>
            </a:r>
            <a:r>
              <a:rPr lang="zh-CN" altLang="en-US" sz="1600" b="1" dirty="0">
                <a:latin typeface="+mn-ea"/>
              </a:rPr>
              <a:t>优先级最高，</a:t>
            </a:r>
            <a:r>
              <a:rPr lang="zh-CN" altLang="en-US" sz="1600" b="1" dirty="0">
                <a:solidFill>
                  <a:srgbClr val="FF0000"/>
                </a:solidFill>
                <a:latin typeface="+mn-ea"/>
              </a:rPr>
              <a:t>进栈后</a:t>
            </a:r>
            <a:r>
              <a:rPr lang="zh-CN" altLang="en-US" sz="1600" b="1" dirty="0">
                <a:latin typeface="+mn-ea"/>
              </a:rPr>
              <a:t>优先级最低；</a:t>
            </a:r>
            <a:endParaRPr lang="en-US" altLang="zh-CN" sz="1600" b="1" dirty="0">
              <a:latin typeface="+mn-ea"/>
            </a:endParaRPr>
          </a:p>
          <a:p>
            <a:r>
              <a:rPr lang="en-US" altLang="zh-CN" sz="1600" b="1" dirty="0">
                <a:latin typeface="+mn-ea"/>
              </a:rPr>
              <a:t>           2</a:t>
            </a:r>
            <a:r>
              <a:rPr lang="zh-CN" altLang="en-US" sz="1600" b="1" dirty="0">
                <a:latin typeface="+mn-ea"/>
              </a:rPr>
              <a:t>、</a:t>
            </a:r>
            <a:r>
              <a:rPr lang="en-US" altLang="zh-CN" sz="1600" b="1" dirty="0">
                <a:latin typeface="+mn-ea"/>
              </a:rPr>
              <a:t>")"</a:t>
            </a:r>
            <a:r>
              <a:rPr lang="zh-CN" altLang="en-US" sz="1600" b="1" dirty="0">
                <a:latin typeface="+mn-ea"/>
              </a:rPr>
              <a:t>优先级最低，因此要将栈中压在</a:t>
            </a:r>
            <a:r>
              <a:rPr lang="en-US" altLang="zh-CN" sz="1600" b="1" dirty="0">
                <a:latin typeface="+mn-ea"/>
              </a:rPr>
              <a:t>"("</a:t>
            </a:r>
            <a:r>
              <a:rPr lang="zh-CN" altLang="en-US" sz="1600" b="1" dirty="0">
                <a:latin typeface="+mn-ea"/>
              </a:rPr>
              <a:t>之上的全部运算符都计算完成，随后和</a:t>
            </a:r>
            <a:r>
              <a:rPr lang="en-US" altLang="zh-CN" sz="1600" b="1" dirty="0">
                <a:latin typeface="+mn-ea"/>
              </a:rPr>
              <a:t>"("</a:t>
            </a:r>
            <a:r>
              <a:rPr lang="zh-CN" altLang="en-US" sz="1600" b="1" dirty="0">
                <a:latin typeface="+mn-ea"/>
              </a:rPr>
              <a:t>成对消除即可</a:t>
            </a:r>
            <a:endParaRPr lang="en-US" altLang="zh-CN" sz="1600" b="1" dirty="0">
              <a:latin typeface="+mn-ea"/>
            </a:endParaRPr>
          </a:p>
          <a:p>
            <a:endParaRPr lang="en-US" altLang="zh-CN" sz="1600" b="1" dirty="0">
              <a:latin typeface="+mn-ea"/>
            </a:endParaRPr>
          </a:p>
          <a:p>
            <a:r>
              <a:rPr lang="zh-CN" altLang="en-US" sz="1600" b="1" dirty="0">
                <a:latin typeface="+mn-ea"/>
              </a:rPr>
              <a:t>表达式一共有</a:t>
            </a:r>
            <a:r>
              <a:rPr lang="en-US" altLang="zh-CN" sz="1600" b="1" dirty="0">
                <a:latin typeface="+mn-ea"/>
              </a:rPr>
              <a:t>__8__</a:t>
            </a:r>
            <a:r>
              <a:rPr lang="zh-CN" altLang="en-US" sz="1600" b="1" dirty="0">
                <a:latin typeface="+mn-ea"/>
              </a:rPr>
              <a:t>个运算符，因此计算的</a:t>
            </a:r>
            <a:r>
              <a:rPr lang="en-US" altLang="zh-CN" sz="1600" b="1" dirty="0">
                <a:latin typeface="+mn-ea"/>
              </a:rPr>
              <a:t>_8_</a:t>
            </a:r>
            <a:r>
              <a:rPr lang="zh-CN" altLang="en-US" sz="1600" b="1" dirty="0">
                <a:latin typeface="+mn-ea"/>
              </a:rPr>
              <a:t>个步骤分别是：</a:t>
            </a:r>
            <a:endParaRPr lang="en-US" altLang="zh-CN" sz="1600" b="1" dirty="0">
              <a:latin typeface="+mn-ea"/>
            </a:endParaRPr>
          </a:p>
          <a:p>
            <a:endParaRPr lang="en-US" altLang="zh-CN" sz="1600" b="1" dirty="0">
              <a:latin typeface="+mn-ea"/>
            </a:endParaRPr>
          </a:p>
          <a:p>
            <a:r>
              <a:rPr lang="zh-CN" altLang="en-US" sz="1600" b="1" dirty="0">
                <a:latin typeface="+mn-ea"/>
              </a:rPr>
              <a:t>步骤</a:t>
            </a:r>
            <a:r>
              <a:rPr lang="zh-CN" altLang="zh-CN" sz="1600" b="1" dirty="0">
                <a:latin typeface="+mn-ea"/>
              </a:rPr>
              <a:t>①</a:t>
            </a:r>
            <a:r>
              <a:rPr lang="zh-CN" altLang="en-US" sz="1600" b="1" dirty="0">
                <a:latin typeface="+mn-ea"/>
              </a:rPr>
              <a:t>：</a:t>
            </a:r>
            <a:r>
              <a:rPr lang="en-US" altLang="zh-CN" sz="1600" b="1" dirty="0">
                <a:latin typeface="+mn-ea"/>
              </a:rPr>
              <a:t>a + c</a:t>
            </a:r>
          </a:p>
          <a:p>
            <a:endParaRPr lang="en-US" altLang="zh-CN" sz="1600" b="1" dirty="0">
              <a:latin typeface="+mn-ea"/>
            </a:endParaRPr>
          </a:p>
          <a:p>
            <a:r>
              <a:rPr lang="zh-CN" altLang="en-US" sz="1600" b="1" dirty="0">
                <a:latin typeface="+mn-ea"/>
              </a:rPr>
              <a:t>步骤②：（①）</a:t>
            </a:r>
            <a:endParaRPr lang="en-US" altLang="zh-CN" sz="1600" b="1" dirty="0">
              <a:latin typeface="+mn-ea"/>
            </a:endParaRPr>
          </a:p>
          <a:p>
            <a:endParaRPr lang="en-US" altLang="zh-CN" sz="1600" b="1" dirty="0">
              <a:latin typeface="+mn-ea"/>
            </a:endParaRPr>
          </a:p>
          <a:p>
            <a:r>
              <a:rPr lang="zh-CN" altLang="en-US" sz="1600" b="1" dirty="0">
                <a:latin typeface="+mn-ea"/>
              </a:rPr>
              <a:t>步骤③：</a:t>
            </a:r>
            <a:r>
              <a:rPr lang="en-US" altLang="zh-CN" sz="1600" b="1" dirty="0">
                <a:latin typeface="+mn-ea"/>
              </a:rPr>
              <a:t> 3 * </a:t>
            </a:r>
            <a:r>
              <a:rPr lang="zh-CN" altLang="en-US" sz="1600" b="1" dirty="0">
                <a:latin typeface="+mn-ea"/>
              </a:rPr>
              <a:t>②</a:t>
            </a:r>
            <a:endParaRPr lang="en-US" altLang="zh-CN" sz="1600" b="1" dirty="0">
              <a:latin typeface="+mn-ea"/>
            </a:endParaRPr>
          </a:p>
          <a:p>
            <a:endParaRPr lang="en-US" altLang="zh-CN" sz="1600" b="1" dirty="0">
              <a:latin typeface="+mn-ea"/>
            </a:endParaRPr>
          </a:p>
          <a:p>
            <a:r>
              <a:rPr lang="zh-CN" altLang="en-US" sz="1600" b="1" dirty="0">
                <a:latin typeface="+mn-ea"/>
              </a:rPr>
              <a:t>步骤④：</a:t>
            </a:r>
            <a:r>
              <a:rPr lang="en-US" altLang="zh-CN" sz="1600" b="1" dirty="0">
                <a:latin typeface="+mn-ea"/>
              </a:rPr>
              <a:t>b - </a:t>
            </a:r>
            <a:r>
              <a:rPr lang="zh-CN" altLang="en-US" sz="1600" b="1" dirty="0">
                <a:latin typeface="+mn-ea"/>
              </a:rPr>
              <a:t>③</a:t>
            </a:r>
            <a:r>
              <a:rPr lang="en-US" altLang="zh-CN" sz="1600" b="1" dirty="0">
                <a:latin typeface="+mn-ea"/>
              </a:rPr>
              <a:t>  </a:t>
            </a:r>
          </a:p>
          <a:p>
            <a:endParaRPr lang="en-US" altLang="zh-CN" sz="1600" b="1" dirty="0">
              <a:latin typeface="+mn-ea"/>
            </a:endParaRPr>
          </a:p>
          <a:p>
            <a:r>
              <a:rPr lang="zh-CN" altLang="en-US" sz="1600" b="1" dirty="0">
                <a:latin typeface="+mn-ea"/>
              </a:rPr>
              <a:t>步骤⑤：</a:t>
            </a:r>
            <a:r>
              <a:rPr lang="en-US" altLang="zh-CN" sz="1600" b="1" dirty="0">
                <a:latin typeface="+mn-ea"/>
              </a:rPr>
              <a:t> </a:t>
            </a:r>
            <a:r>
              <a:rPr lang="zh-CN" altLang="en-US" sz="1600" b="1" dirty="0">
                <a:latin typeface="+mn-ea"/>
              </a:rPr>
              <a:t>④ </a:t>
            </a:r>
            <a:r>
              <a:rPr lang="en-US" altLang="zh-CN" sz="1600" b="1" dirty="0">
                <a:latin typeface="+mn-ea"/>
              </a:rPr>
              <a:t>- 2 </a:t>
            </a:r>
          </a:p>
          <a:p>
            <a:endParaRPr lang="en-US" altLang="zh-CN" sz="1600" b="1" dirty="0">
              <a:latin typeface="+mn-ea"/>
            </a:endParaRPr>
          </a:p>
          <a:p>
            <a:r>
              <a:rPr lang="zh-CN" altLang="en-US" sz="1600" b="1" dirty="0">
                <a:latin typeface="+mn-ea"/>
              </a:rPr>
              <a:t>步骤⑥：</a:t>
            </a:r>
            <a:r>
              <a:rPr lang="en-US" altLang="zh-CN" sz="1600" b="1" dirty="0">
                <a:latin typeface="+mn-ea"/>
              </a:rPr>
              <a:t> </a:t>
            </a:r>
            <a:r>
              <a:rPr lang="zh-CN" altLang="en-US" sz="1600" b="1" dirty="0">
                <a:latin typeface="+mn-ea"/>
              </a:rPr>
              <a:t>（⑤）</a:t>
            </a:r>
            <a:endParaRPr lang="en-US" altLang="zh-CN" sz="1600" b="1" dirty="0">
              <a:latin typeface="+mn-ea"/>
            </a:endParaRPr>
          </a:p>
          <a:p>
            <a:endParaRPr lang="en-US" altLang="zh-CN" sz="1600" b="1" dirty="0">
              <a:latin typeface="+mn-ea"/>
            </a:endParaRPr>
          </a:p>
          <a:p>
            <a:r>
              <a:rPr lang="zh-CN" altLang="en-US" sz="1600" b="1" dirty="0">
                <a:latin typeface="+mn-ea"/>
              </a:rPr>
              <a:t>步骤⑦：⑥ </a:t>
            </a:r>
            <a:r>
              <a:rPr lang="en-US" altLang="zh-CN" sz="1600" b="1" dirty="0">
                <a:latin typeface="+mn-ea"/>
              </a:rPr>
              <a:t>% 3</a:t>
            </a:r>
          </a:p>
          <a:p>
            <a:endParaRPr lang="en-US" altLang="zh-CN" sz="1600" b="1" dirty="0">
              <a:latin typeface="+mn-ea"/>
            </a:endParaRPr>
          </a:p>
          <a:p>
            <a:r>
              <a:rPr lang="zh-CN" altLang="en-US" sz="1600" b="1" dirty="0">
                <a:latin typeface="+mn-ea"/>
              </a:rPr>
              <a:t>步骤⑧：</a:t>
            </a:r>
            <a:r>
              <a:rPr lang="en-US" altLang="zh-CN" sz="1600" b="1" dirty="0">
                <a:latin typeface="+mn-ea"/>
              </a:rPr>
              <a:t>a + </a:t>
            </a:r>
            <a:r>
              <a:rPr lang="zh-CN" altLang="en-US" sz="1600" b="1" dirty="0">
                <a:latin typeface="+mn-ea"/>
              </a:rPr>
              <a:t>⑦</a:t>
            </a:r>
            <a:endParaRPr lang="en-US" altLang="zh-CN" sz="1600" b="1" dirty="0">
              <a:latin typeface="+mn-ea"/>
            </a:endParaRPr>
          </a:p>
          <a:p>
            <a:endParaRPr lang="en-US" altLang="zh-CN" sz="1600" b="1" dirty="0">
              <a:latin typeface="+mn-ea"/>
            </a:endParaRPr>
          </a:p>
          <a:p>
            <a:endParaRPr lang="en-US" altLang="zh-CN" sz="1600" b="1" dirty="0">
              <a:latin typeface="+mn-ea"/>
            </a:endParaRPr>
          </a:p>
          <a:p>
            <a:endParaRPr lang="en-US" altLang="zh-CN" sz="1600" b="1" dirty="0">
              <a:latin typeface="+mn-ea"/>
            </a:endParaRPr>
          </a:p>
          <a:p>
            <a:endParaRPr lang="en-US" altLang="zh-CN" sz="1600" b="1" dirty="0">
              <a:latin typeface="+mn-ea"/>
            </a:endParaRPr>
          </a:p>
          <a:p>
            <a:endParaRPr lang="en-US" altLang="zh-CN" sz="1600" b="1" dirty="0">
              <a:latin typeface="+mn-ea"/>
            </a:endParaRPr>
          </a:p>
          <a:p>
            <a:endParaRPr lang="en-US" altLang="zh-CN" sz="1600" b="1" dirty="0">
              <a:latin typeface="+mn-ea"/>
            </a:endParaRPr>
          </a:p>
          <a:p>
            <a:endParaRPr lang="en-US" altLang="zh-CN" sz="1600" b="1" dirty="0">
              <a:latin typeface="+mn-ea"/>
            </a:endParaRPr>
          </a:p>
          <a:p>
            <a:endParaRPr lang="en-US" altLang="zh-CN" sz="1600" b="1" dirty="0">
              <a:latin typeface="+mn-ea"/>
            </a:endParaRPr>
          </a:p>
          <a:p>
            <a:endParaRPr lang="en-US" altLang="zh-CN" sz="1600" b="1" dirty="0">
              <a:latin typeface="+mn-ea"/>
            </a:endParaRPr>
          </a:p>
          <a:p>
            <a:endParaRPr lang="en-US" altLang="zh-CN" sz="1600" b="1" dirty="0">
              <a:latin typeface="+mn-ea"/>
            </a:endParaRPr>
          </a:p>
          <a:p>
            <a:endParaRPr lang="en-US" altLang="zh-CN" sz="1600" b="1" dirty="0">
              <a:latin typeface="+mn-ea"/>
            </a:endParaRPr>
          </a:p>
          <a:p>
            <a:r>
              <a:rPr lang="zh-CN" altLang="en-US" sz="1600" b="1" dirty="0">
                <a:latin typeface="+mn-ea"/>
              </a:rPr>
              <a:t>后面自行添加，主要是对</a:t>
            </a:r>
            <a:r>
              <a:rPr lang="en-US" altLang="zh-CN" sz="1600" b="1" dirty="0">
                <a:latin typeface="+mn-ea"/>
              </a:rPr>
              <a:t>()</a:t>
            </a:r>
            <a:r>
              <a:rPr lang="zh-CN" altLang="en-US" sz="1600" b="1" dirty="0">
                <a:latin typeface="+mn-ea"/>
              </a:rPr>
              <a:t>的理解，本页中一对括号可以当做一个步骤理解，后续画栈时要分开</a:t>
            </a:r>
            <a:endParaRPr lang="zh-CN" altLang="zh-CN" sz="1600" b="1" dirty="0">
              <a:latin typeface="+mn-ea"/>
            </a:endParaRPr>
          </a:p>
        </p:txBody>
      </p:sp>
    </p:spTree>
    <p:extLst>
      <p:ext uri="{BB962C8B-B14F-4D97-AF65-F5344CB8AC3E}">
        <p14:creationId xmlns:p14="http://schemas.microsoft.com/office/powerpoint/2010/main" val="568409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5</a:t>
            </a:r>
            <a:r>
              <a:rPr lang="zh-CN" altLang="en-US" sz="1600" b="1" dirty="0">
                <a:latin typeface="+mn-ea"/>
              </a:rPr>
              <a:t>、仿照课件</a:t>
            </a:r>
            <a:r>
              <a:rPr lang="en-US" altLang="zh-CN" sz="1600" b="1" dirty="0">
                <a:latin typeface="+mn-ea"/>
              </a:rPr>
              <a:t>PDF</a:t>
            </a:r>
            <a:r>
              <a:rPr lang="zh-CN" altLang="en-US" sz="1600" b="1" dirty="0">
                <a:latin typeface="+mn-ea"/>
              </a:rPr>
              <a:t>的</a:t>
            </a:r>
            <a:r>
              <a:rPr lang="en-US" altLang="zh-CN" sz="1600" b="1" dirty="0">
                <a:latin typeface="+mn-ea"/>
              </a:rPr>
              <a:t>P.65-85</a:t>
            </a:r>
            <a:r>
              <a:rPr lang="zh-CN" altLang="en-US" sz="1600" b="1" dirty="0">
                <a:latin typeface="+mn-ea"/>
              </a:rPr>
              <a:t>，用栈方式给出下列表达式的求解过程</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tLang="zh-CN" sz="1600" b="1" dirty="0">
              <a:latin typeface="+mn-ea"/>
            </a:endParaRPr>
          </a:p>
          <a:p>
            <a:r>
              <a:rPr lang="en-US" altLang="zh-CN" sz="1600" b="1" dirty="0">
                <a:latin typeface="+mn-ea"/>
              </a:rPr>
              <a:t>C. a</a:t>
            </a:r>
            <a:r>
              <a:rPr lang="pt-BR" altLang="zh-CN" sz="1600" b="1" dirty="0">
                <a:latin typeface="+mn-ea"/>
              </a:rPr>
              <a:t> + (</a:t>
            </a:r>
            <a:r>
              <a:rPr lang="en-US" altLang="zh-CN" sz="1600" b="1" dirty="0">
                <a:latin typeface="+mn-ea"/>
              </a:rPr>
              <a:t>b</a:t>
            </a:r>
            <a:r>
              <a:rPr lang="pt-BR" altLang="zh-CN" sz="1600" b="1" dirty="0">
                <a:latin typeface="+mn-ea"/>
              </a:rPr>
              <a:t> - 3 * (</a:t>
            </a:r>
            <a:r>
              <a:rPr lang="en-US" altLang="zh-CN" sz="1600" b="1" dirty="0">
                <a:latin typeface="+mn-ea"/>
              </a:rPr>
              <a:t>a</a:t>
            </a:r>
            <a:r>
              <a:rPr lang="pt-BR" altLang="zh-CN" sz="1600" b="1" dirty="0">
                <a:latin typeface="+mn-ea"/>
              </a:rPr>
              <a:t> + </a:t>
            </a:r>
            <a:r>
              <a:rPr lang="en-US" altLang="zh-CN" sz="1600" b="1" dirty="0">
                <a:latin typeface="+mn-ea"/>
              </a:rPr>
              <a:t>c</a:t>
            </a:r>
            <a:r>
              <a:rPr lang="pt-BR" altLang="zh-CN" sz="1600" b="1" dirty="0">
                <a:latin typeface="+mn-ea"/>
              </a:rPr>
              <a:t>) - 2) % 3   </a:t>
            </a:r>
            <a:r>
              <a:rPr lang="en-US" altLang="zh-CN" sz="1600" b="1" dirty="0">
                <a:latin typeface="+mn-ea"/>
              </a:rPr>
              <a:t>(</a:t>
            </a:r>
            <a:r>
              <a:rPr lang="zh-CN" altLang="en-US" sz="1600" b="1" dirty="0">
                <a:latin typeface="+mn-ea"/>
              </a:rPr>
              <a:t>假设所有变量均为</a:t>
            </a:r>
            <a:r>
              <a:rPr lang="en-US" altLang="zh-CN" sz="1600" b="1" dirty="0">
                <a:latin typeface="+mn-ea"/>
              </a:rPr>
              <a:t>int</a:t>
            </a:r>
            <a:r>
              <a:rPr lang="zh-CN" altLang="en-US" sz="1600" b="1" dirty="0">
                <a:latin typeface="+mn-ea"/>
              </a:rPr>
              <a:t>型</a:t>
            </a:r>
            <a:r>
              <a:rPr lang="en-US" altLang="zh-CN" sz="1600" b="1" dirty="0">
                <a:latin typeface="+mn-ea"/>
              </a:rPr>
              <a:t>)</a:t>
            </a:r>
            <a:endParaRPr lang="pt-BR" altLang="zh-CN" sz="1600" b="1" dirty="0">
              <a:latin typeface="+mn-ea"/>
            </a:endParaRPr>
          </a:p>
          <a:p>
            <a:r>
              <a:rPr lang="en-US" altLang="zh-CN" sz="1600" b="1" dirty="0">
                <a:latin typeface="+mn-ea"/>
              </a:rPr>
              <a:t>(</a:t>
            </a:r>
            <a:r>
              <a:rPr lang="zh-CN" altLang="en-US" sz="1600" b="1" dirty="0">
                <a:latin typeface="+mn-ea"/>
              </a:rPr>
              <a:t>本题提示：将左右小括号分开处理，</a:t>
            </a:r>
            <a:endParaRPr lang="en-US" altLang="zh-CN" sz="1600" b="1" dirty="0">
              <a:latin typeface="+mn-ea"/>
            </a:endParaRPr>
          </a:p>
          <a:p>
            <a:r>
              <a:rPr lang="en-US" altLang="zh-CN" sz="1600" b="1" dirty="0">
                <a:latin typeface="+mn-ea"/>
              </a:rPr>
              <a:t>           1</a:t>
            </a:r>
            <a:r>
              <a:rPr lang="zh-CN" altLang="en-US" sz="1600" b="1" dirty="0">
                <a:latin typeface="+mn-ea"/>
              </a:rPr>
              <a:t>、</a:t>
            </a:r>
            <a:r>
              <a:rPr lang="en-US" altLang="zh-CN" sz="1600" b="1" dirty="0">
                <a:latin typeface="+mn-ea"/>
              </a:rPr>
              <a:t>"("</a:t>
            </a:r>
            <a:r>
              <a:rPr lang="zh-CN" altLang="en-US" sz="1600" b="1" dirty="0">
                <a:solidFill>
                  <a:srgbClr val="FF0000"/>
                </a:solidFill>
                <a:latin typeface="+mn-ea"/>
              </a:rPr>
              <a:t>进栈前</a:t>
            </a:r>
            <a:r>
              <a:rPr lang="zh-CN" altLang="en-US" sz="1600" b="1" dirty="0">
                <a:latin typeface="+mn-ea"/>
              </a:rPr>
              <a:t>优先级最高，</a:t>
            </a:r>
            <a:r>
              <a:rPr lang="zh-CN" altLang="en-US" sz="1600" b="1" dirty="0">
                <a:solidFill>
                  <a:srgbClr val="FF0000"/>
                </a:solidFill>
                <a:latin typeface="+mn-ea"/>
              </a:rPr>
              <a:t>进栈后</a:t>
            </a:r>
            <a:r>
              <a:rPr lang="zh-CN" altLang="en-US" sz="1600" b="1" dirty="0">
                <a:latin typeface="+mn-ea"/>
              </a:rPr>
              <a:t>优先级最低；</a:t>
            </a:r>
            <a:endParaRPr lang="en-US" altLang="zh-CN" sz="1600" b="1" dirty="0">
              <a:latin typeface="+mn-ea"/>
            </a:endParaRPr>
          </a:p>
          <a:p>
            <a:r>
              <a:rPr lang="en-US" altLang="zh-CN" sz="1600" b="1" dirty="0">
                <a:latin typeface="+mn-ea"/>
              </a:rPr>
              <a:t>           2</a:t>
            </a:r>
            <a:r>
              <a:rPr lang="zh-CN" altLang="en-US" sz="1600" b="1" dirty="0">
                <a:latin typeface="+mn-ea"/>
              </a:rPr>
              <a:t>、</a:t>
            </a:r>
            <a:r>
              <a:rPr lang="en-US" altLang="zh-CN" sz="1600" b="1" dirty="0">
                <a:latin typeface="+mn-ea"/>
              </a:rPr>
              <a:t>")"</a:t>
            </a:r>
            <a:r>
              <a:rPr lang="zh-CN" altLang="en-US" sz="1600" b="1" dirty="0">
                <a:latin typeface="+mn-ea"/>
              </a:rPr>
              <a:t>优先级最低，因此要将栈中压在</a:t>
            </a:r>
            <a:r>
              <a:rPr lang="en-US" altLang="zh-CN" sz="1600" b="1" dirty="0">
                <a:latin typeface="+mn-ea"/>
              </a:rPr>
              <a:t>"("</a:t>
            </a:r>
            <a:r>
              <a:rPr lang="zh-CN" altLang="en-US" sz="1600" b="1" dirty="0">
                <a:latin typeface="+mn-ea"/>
              </a:rPr>
              <a:t>之上的全部运算符都计算完成，随后和</a:t>
            </a:r>
            <a:r>
              <a:rPr lang="en-US" altLang="zh-CN" sz="1600" b="1" dirty="0">
                <a:latin typeface="+mn-ea"/>
              </a:rPr>
              <a:t>"("</a:t>
            </a:r>
            <a:r>
              <a:rPr lang="zh-CN" altLang="en-US" sz="1600" b="1" dirty="0">
                <a:latin typeface="+mn-ea"/>
              </a:rPr>
              <a:t>成对消除即可</a:t>
            </a:r>
            <a:endParaRPr lang="en-US" altLang="zh-CN" sz="1600" b="1" dirty="0">
              <a:latin typeface="+mn-ea"/>
            </a:endParaRPr>
          </a:p>
          <a:p>
            <a:endParaRPr lang="en-US" altLang="zh-CN" sz="1600" b="1" dirty="0">
              <a:latin typeface="+mn-ea"/>
            </a:endParaRPr>
          </a:p>
          <a:p>
            <a:r>
              <a:rPr lang="zh-CN" altLang="en-US" sz="1600" b="1" dirty="0">
                <a:latin typeface="+mn-ea"/>
              </a:rPr>
              <a:t>目前准备进栈的运算符如箭头所示，画出当前运算数栈和运算符栈的状态（本页需要画栈）</a:t>
            </a:r>
            <a:endParaRPr lang="en-US" altLang="zh-CN" sz="1600" b="1" dirty="0">
              <a:latin typeface="+mn-ea"/>
            </a:endParaRPr>
          </a:p>
        </p:txBody>
      </p:sp>
      <p:sp>
        <p:nvSpPr>
          <p:cNvPr id="4" name="Line 15">
            <a:extLst>
              <a:ext uri="{FF2B5EF4-FFF2-40B4-BE49-F238E27FC236}">
                <a16:creationId xmlns:a16="http://schemas.microsoft.com/office/drawing/2014/main" id="{7061740B-FE96-41FA-8FBF-D1E408129595}"/>
              </a:ext>
            </a:extLst>
          </p:cNvPr>
          <p:cNvSpPr>
            <a:spLocks noChangeShapeType="1"/>
          </p:cNvSpPr>
          <p:nvPr/>
        </p:nvSpPr>
        <p:spPr bwMode="auto">
          <a:xfrm>
            <a:off x="2675601" y="1005910"/>
            <a:ext cx="12551" cy="36844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itchFamily="18" charset="0"/>
              <a:ea typeface="宋体" pitchFamily="2" charset="-122"/>
            </a:endParaRPr>
          </a:p>
        </p:txBody>
      </p:sp>
      <p:graphicFrame>
        <p:nvGraphicFramePr>
          <p:cNvPr id="2" name="表格 1">
            <a:extLst>
              <a:ext uri="{FF2B5EF4-FFF2-40B4-BE49-F238E27FC236}">
                <a16:creationId xmlns:a16="http://schemas.microsoft.com/office/drawing/2014/main" id="{D07E99D3-F719-B7E5-D89A-A817F2666419}"/>
              </a:ext>
            </a:extLst>
          </p:cNvPr>
          <p:cNvGraphicFramePr>
            <a:graphicFrameLocks noGrp="1"/>
          </p:cNvGraphicFramePr>
          <p:nvPr>
            <p:extLst>
              <p:ext uri="{D42A27DB-BD31-4B8C-83A1-F6EECF244321}">
                <p14:modId xmlns:p14="http://schemas.microsoft.com/office/powerpoint/2010/main" val="2973855523"/>
              </p:ext>
            </p:extLst>
          </p:nvPr>
        </p:nvGraphicFramePr>
        <p:xfrm>
          <a:off x="3647975" y="3222859"/>
          <a:ext cx="1049298" cy="2790960"/>
        </p:xfrm>
        <a:graphic>
          <a:graphicData uri="http://schemas.openxmlformats.org/drawingml/2006/table">
            <a:tbl>
              <a:tblPr>
                <a:tableStyleId>{5940675A-B579-460E-94D1-54222C63F5DA}</a:tableStyleId>
              </a:tblPr>
              <a:tblGrid>
                <a:gridCol w="1049298">
                  <a:extLst>
                    <a:ext uri="{9D8B030D-6E8A-4147-A177-3AD203B41FA5}">
                      <a16:colId xmlns:a16="http://schemas.microsoft.com/office/drawing/2014/main" val="3549939196"/>
                    </a:ext>
                  </a:extLst>
                </a:gridCol>
              </a:tblGrid>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34669669"/>
                  </a:ext>
                </a:extLst>
              </a:tr>
              <a:tr h="558192">
                <a:tc>
                  <a:txBody>
                    <a:bodyPr/>
                    <a:lstStyle/>
                    <a:p>
                      <a:pPr algn="ctr"/>
                      <a:r>
                        <a:rPr lang="en-US" altLang="zh-CN" dirty="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1048812025"/>
                  </a:ext>
                </a:extLst>
              </a:tr>
              <a:tr h="558192">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52490893"/>
                  </a:ext>
                </a:extLst>
              </a:tr>
              <a:tr h="558192">
                <a:tc>
                  <a:txBody>
                    <a:bodyPr/>
                    <a:lstStyle/>
                    <a:p>
                      <a:pPr marL="0" algn="ctr" defTabSz="914400" rtl="0" eaLnBrk="1" latinLnBrk="0" hangingPunct="1"/>
                      <a:r>
                        <a:rPr lang="en-US" altLang="zh-CN" sz="1600" b="1" kern="1200" dirty="0">
                          <a:solidFill>
                            <a:schemeClr val="tx1"/>
                          </a:solidFill>
                          <a:latin typeface="+mn-ea"/>
                          <a:ea typeface="+mn-ea"/>
                          <a:cs typeface="+mn-cs"/>
                        </a:rPr>
                        <a:t>b</a:t>
                      </a:r>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33405349"/>
                  </a:ext>
                </a:extLst>
              </a:tr>
              <a:tr h="558192">
                <a:tc>
                  <a:txBody>
                    <a:bodyPr/>
                    <a:lstStyle/>
                    <a:p>
                      <a:pPr algn="ctr"/>
                      <a:r>
                        <a:rPr lang="en-US" altLang="zh-CN" sz="1600" b="1" kern="1200" dirty="0">
                          <a:solidFill>
                            <a:schemeClr val="tx1"/>
                          </a:solidFill>
                          <a:latin typeface="+mn-ea"/>
                          <a:ea typeface="+mn-ea"/>
                          <a:cs typeface="+mn-cs"/>
                        </a:rPr>
                        <a:t>a</a:t>
                      </a:r>
                      <a:endParaRPr lang="zh-CN" altLang="en-US" sz="1600" b="1" kern="1200" dirty="0">
                        <a:solidFill>
                          <a:schemeClr val="tx1"/>
                        </a:solidFill>
                        <a:latin typeface="+mn-ea"/>
                        <a:ea typeface="+mn-ea"/>
                        <a:cs typeface="+mn-cs"/>
                      </a:endParaRPr>
                    </a:p>
                  </a:txBody>
                  <a:tcPr>
                    <a:lnT w="12700" cmpd="sng">
                      <a:noFill/>
                    </a:lnT>
                  </a:tcPr>
                </a:tc>
                <a:extLst>
                  <a:ext uri="{0D108BD9-81ED-4DB2-BD59-A6C34878D82A}">
                    <a16:rowId xmlns:a16="http://schemas.microsoft.com/office/drawing/2014/main" val="731961470"/>
                  </a:ext>
                </a:extLst>
              </a:tr>
            </a:tbl>
          </a:graphicData>
        </a:graphic>
      </p:graphicFrame>
      <p:graphicFrame>
        <p:nvGraphicFramePr>
          <p:cNvPr id="5" name="表格 4">
            <a:extLst>
              <a:ext uri="{FF2B5EF4-FFF2-40B4-BE49-F238E27FC236}">
                <a16:creationId xmlns:a16="http://schemas.microsoft.com/office/drawing/2014/main" id="{E40A940D-2527-7197-F2D9-AA30537A0B7F}"/>
              </a:ext>
            </a:extLst>
          </p:cNvPr>
          <p:cNvGraphicFramePr>
            <a:graphicFrameLocks noGrp="1"/>
          </p:cNvGraphicFramePr>
          <p:nvPr>
            <p:extLst>
              <p:ext uri="{D42A27DB-BD31-4B8C-83A1-F6EECF244321}">
                <p14:modId xmlns:p14="http://schemas.microsoft.com/office/powerpoint/2010/main" val="2857297526"/>
              </p:ext>
            </p:extLst>
          </p:nvPr>
        </p:nvGraphicFramePr>
        <p:xfrm>
          <a:off x="5994915" y="3222859"/>
          <a:ext cx="1049298" cy="2790960"/>
        </p:xfrm>
        <a:graphic>
          <a:graphicData uri="http://schemas.openxmlformats.org/drawingml/2006/table">
            <a:tbl>
              <a:tblPr>
                <a:tableStyleId>{5940675A-B579-460E-94D1-54222C63F5DA}</a:tableStyleId>
              </a:tblPr>
              <a:tblGrid>
                <a:gridCol w="1049298">
                  <a:extLst>
                    <a:ext uri="{9D8B030D-6E8A-4147-A177-3AD203B41FA5}">
                      <a16:colId xmlns:a16="http://schemas.microsoft.com/office/drawing/2014/main" val="3549939196"/>
                    </a:ext>
                  </a:extLst>
                </a:gridCol>
              </a:tblGrid>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34669669"/>
                  </a:ext>
                </a:extLst>
              </a:tr>
              <a:tr h="558192">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1048812025"/>
                  </a:ext>
                </a:extLst>
              </a:tr>
              <a:tr h="558192">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52490893"/>
                  </a:ext>
                </a:extLst>
              </a:tr>
              <a:tr h="558192">
                <a:tc>
                  <a:txBody>
                    <a:bodyPr/>
                    <a:lstStyle/>
                    <a:p>
                      <a:pPr marL="0" algn="ctr" defTabSz="914400" rtl="0" eaLnBrk="1" latinLnBrk="0" hangingPunct="1"/>
                      <a:r>
                        <a:rPr lang="en-US" altLang="zh-CN" sz="1600" b="1" kern="1200" dirty="0">
                          <a:solidFill>
                            <a:schemeClr val="tx1"/>
                          </a:solidFill>
                          <a:latin typeface="+mn-ea"/>
                          <a:ea typeface="+mn-ea"/>
                          <a:cs typeface="+mn-cs"/>
                        </a:rPr>
                        <a:t>(</a:t>
                      </a:r>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33405349"/>
                  </a:ext>
                </a:extLst>
              </a:tr>
              <a:tr h="558192">
                <a:tc>
                  <a:txBody>
                    <a:bodyPr/>
                    <a:lstStyle/>
                    <a:p>
                      <a:pPr algn="ctr"/>
                      <a:r>
                        <a:rPr lang="en-US" altLang="zh-CN" sz="1600" b="1" kern="1200" dirty="0">
                          <a:solidFill>
                            <a:schemeClr val="tx1"/>
                          </a:solidFill>
                          <a:latin typeface="+mn-ea"/>
                          <a:ea typeface="+mn-ea"/>
                          <a:cs typeface="+mn-cs"/>
                        </a:rPr>
                        <a:t>+</a:t>
                      </a:r>
                      <a:endParaRPr lang="zh-CN" altLang="en-US" sz="1600" b="1" kern="1200" dirty="0">
                        <a:solidFill>
                          <a:schemeClr val="tx1"/>
                        </a:solidFill>
                        <a:latin typeface="+mn-ea"/>
                        <a:ea typeface="+mn-ea"/>
                        <a:cs typeface="+mn-cs"/>
                      </a:endParaRPr>
                    </a:p>
                  </a:txBody>
                  <a:tcPr>
                    <a:lnT w="12700" cmpd="sng">
                      <a:noFill/>
                    </a:lnT>
                  </a:tcPr>
                </a:tc>
                <a:extLst>
                  <a:ext uri="{0D108BD9-81ED-4DB2-BD59-A6C34878D82A}">
                    <a16:rowId xmlns:a16="http://schemas.microsoft.com/office/drawing/2014/main" val="731961470"/>
                  </a:ext>
                </a:extLst>
              </a:tr>
            </a:tbl>
          </a:graphicData>
        </a:graphic>
      </p:graphicFrame>
    </p:spTree>
    <p:extLst>
      <p:ext uri="{BB962C8B-B14F-4D97-AF65-F5344CB8AC3E}">
        <p14:creationId xmlns:p14="http://schemas.microsoft.com/office/powerpoint/2010/main" val="1601492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5</a:t>
            </a:r>
            <a:r>
              <a:rPr lang="zh-CN" altLang="en-US" sz="1600" b="1" dirty="0">
                <a:latin typeface="+mn-ea"/>
              </a:rPr>
              <a:t>、仿照课件</a:t>
            </a:r>
            <a:r>
              <a:rPr lang="en-US" altLang="zh-CN" sz="1600" b="1" dirty="0">
                <a:latin typeface="+mn-ea"/>
              </a:rPr>
              <a:t>PDF</a:t>
            </a:r>
            <a:r>
              <a:rPr lang="zh-CN" altLang="en-US" sz="1600" b="1" dirty="0">
                <a:latin typeface="+mn-ea"/>
              </a:rPr>
              <a:t>的</a:t>
            </a:r>
            <a:r>
              <a:rPr lang="en-US" altLang="zh-CN" sz="1600" b="1" dirty="0">
                <a:latin typeface="+mn-ea"/>
              </a:rPr>
              <a:t>P.65-85</a:t>
            </a:r>
            <a:r>
              <a:rPr lang="zh-CN" altLang="en-US" sz="1600" b="1" dirty="0">
                <a:latin typeface="+mn-ea"/>
              </a:rPr>
              <a:t>，用栈方式给出下列表达式的求解过程</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tLang="zh-CN" sz="1600" b="1" dirty="0">
              <a:latin typeface="+mn-ea"/>
            </a:endParaRPr>
          </a:p>
          <a:p>
            <a:r>
              <a:rPr lang="en-US" altLang="zh-CN" sz="1600" b="1" dirty="0">
                <a:latin typeface="+mn-ea"/>
              </a:rPr>
              <a:t>C. a</a:t>
            </a:r>
            <a:r>
              <a:rPr lang="pt-BR" altLang="zh-CN" sz="1600" b="1" dirty="0">
                <a:latin typeface="+mn-ea"/>
              </a:rPr>
              <a:t> + (</a:t>
            </a:r>
            <a:r>
              <a:rPr lang="en-US" altLang="zh-CN" sz="1600" b="1" dirty="0">
                <a:latin typeface="+mn-ea"/>
              </a:rPr>
              <a:t>b</a:t>
            </a:r>
            <a:r>
              <a:rPr lang="pt-BR" altLang="zh-CN" sz="1600" b="1" dirty="0">
                <a:latin typeface="+mn-ea"/>
              </a:rPr>
              <a:t> - 3 * (</a:t>
            </a:r>
            <a:r>
              <a:rPr lang="en-US" altLang="zh-CN" sz="1600" b="1" dirty="0">
                <a:latin typeface="+mn-ea"/>
              </a:rPr>
              <a:t>a</a:t>
            </a:r>
            <a:r>
              <a:rPr lang="pt-BR" altLang="zh-CN" sz="1600" b="1" dirty="0">
                <a:latin typeface="+mn-ea"/>
              </a:rPr>
              <a:t> + </a:t>
            </a:r>
            <a:r>
              <a:rPr lang="en-US" altLang="zh-CN" sz="1600" b="1" dirty="0">
                <a:latin typeface="+mn-ea"/>
              </a:rPr>
              <a:t>c</a:t>
            </a:r>
            <a:r>
              <a:rPr lang="pt-BR" altLang="zh-CN" sz="1600" b="1" dirty="0">
                <a:latin typeface="+mn-ea"/>
              </a:rPr>
              <a:t>) - 2) % 3   </a:t>
            </a:r>
            <a:r>
              <a:rPr lang="en-US" altLang="zh-CN" sz="1600" b="1" dirty="0">
                <a:latin typeface="+mn-ea"/>
              </a:rPr>
              <a:t>(</a:t>
            </a:r>
            <a:r>
              <a:rPr lang="zh-CN" altLang="en-US" sz="1600" b="1" dirty="0">
                <a:latin typeface="+mn-ea"/>
              </a:rPr>
              <a:t>假设所有变量均为</a:t>
            </a:r>
            <a:r>
              <a:rPr lang="en-US" altLang="zh-CN" sz="1600" b="1" dirty="0">
                <a:latin typeface="+mn-ea"/>
              </a:rPr>
              <a:t>int</a:t>
            </a:r>
            <a:r>
              <a:rPr lang="zh-CN" altLang="en-US" sz="1600" b="1" dirty="0">
                <a:latin typeface="+mn-ea"/>
              </a:rPr>
              <a:t>型</a:t>
            </a:r>
            <a:r>
              <a:rPr lang="en-US" altLang="zh-CN" sz="1600" b="1" dirty="0">
                <a:latin typeface="+mn-ea"/>
              </a:rPr>
              <a:t>)</a:t>
            </a:r>
            <a:endParaRPr lang="pt-BR" altLang="zh-CN" sz="1600" b="1" dirty="0">
              <a:latin typeface="+mn-ea"/>
            </a:endParaRPr>
          </a:p>
          <a:p>
            <a:r>
              <a:rPr lang="en-US" altLang="zh-CN" sz="1600" b="1" dirty="0">
                <a:latin typeface="+mn-ea"/>
              </a:rPr>
              <a:t>(</a:t>
            </a:r>
            <a:r>
              <a:rPr lang="zh-CN" altLang="en-US" sz="1600" b="1" dirty="0">
                <a:latin typeface="+mn-ea"/>
              </a:rPr>
              <a:t>本题提示：将左右小括号分开处理，</a:t>
            </a:r>
            <a:endParaRPr lang="en-US" altLang="zh-CN" sz="1600" b="1" dirty="0">
              <a:latin typeface="+mn-ea"/>
            </a:endParaRPr>
          </a:p>
          <a:p>
            <a:r>
              <a:rPr lang="en-US" altLang="zh-CN" sz="1600" b="1" dirty="0">
                <a:latin typeface="+mn-ea"/>
              </a:rPr>
              <a:t>           1</a:t>
            </a:r>
            <a:r>
              <a:rPr lang="zh-CN" altLang="en-US" sz="1600" b="1" dirty="0">
                <a:latin typeface="+mn-ea"/>
              </a:rPr>
              <a:t>、</a:t>
            </a:r>
            <a:r>
              <a:rPr lang="en-US" altLang="zh-CN" sz="1600" b="1" dirty="0">
                <a:latin typeface="+mn-ea"/>
              </a:rPr>
              <a:t>"("</a:t>
            </a:r>
            <a:r>
              <a:rPr lang="zh-CN" altLang="en-US" sz="1600" b="1" dirty="0">
                <a:solidFill>
                  <a:srgbClr val="FF0000"/>
                </a:solidFill>
                <a:latin typeface="+mn-ea"/>
              </a:rPr>
              <a:t>进栈前</a:t>
            </a:r>
            <a:r>
              <a:rPr lang="zh-CN" altLang="en-US" sz="1600" b="1" dirty="0">
                <a:latin typeface="+mn-ea"/>
              </a:rPr>
              <a:t>优先级最高，</a:t>
            </a:r>
            <a:r>
              <a:rPr lang="zh-CN" altLang="en-US" sz="1600" b="1" dirty="0">
                <a:solidFill>
                  <a:srgbClr val="FF0000"/>
                </a:solidFill>
                <a:latin typeface="+mn-ea"/>
              </a:rPr>
              <a:t>进栈后</a:t>
            </a:r>
            <a:r>
              <a:rPr lang="zh-CN" altLang="en-US" sz="1600" b="1" dirty="0">
                <a:latin typeface="+mn-ea"/>
              </a:rPr>
              <a:t>优先级最低；</a:t>
            </a:r>
            <a:endParaRPr lang="en-US" altLang="zh-CN" sz="1600" b="1" dirty="0">
              <a:latin typeface="+mn-ea"/>
            </a:endParaRPr>
          </a:p>
          <a:p>
            <a:r>
              <a:rPr lang="en-US" altLang="zh-CN" sz="1600" b="1" dirty="0">
                <a:latin typeface="+mn-ea"/>
              </a:rPr>
              <a:t>           2</a:t>
            </a:r>
            <a:r>
              <a:rPr lang="zh-CN" altLang="en-US" sz="1600" b="1" dirty="0">
                <a:latin typeface="+mn-ea"/>
              </a:rPr>
              <a:t>、</a:t>
            </a:r>
            <a:r>
              <a:rPr lang="en-US" altLang="zh-CN" sz="1600" b="1" dirty="0">
                <a:latin typeface="+mn-ea"/>
              </a:rPr>
              <a:t>")"</a:t>
            </a:r>
            <a:r>
              <a:rPr lang="zh-CN" altLang="en-US" sz="1600" b="1" dirty="0">
                <a:latin typeface="+mn-ea"/>
              </a:rPr>
              <a:t>优先级最低，因此要将栈中压在</a:t>
            </a:r>
            <a:r>
              <a:rPr lang="en-US" altLang="zh-CN" sz="1600" b="1" dirty="0">
                <a:latin typeface="+mn-ea"/>
              </a:rPr>
              <a:t>"("</a:t>
            </a:r>
            <a:r>
              <a:rPr lang="zh-CN" altLang="en-US" sz="1600" b="1" dirty="0">
                <a:latin typeface="+mn-ea"/>
              </a:rPr>
              <a:t>之上的全部运算符都计算完成，随后和</a:t>
            </a:r>
            <a:r>
              <a:rPr lang="en-US" altLang="zh-CN" sz="1600" b="1" dirty="0">
                <a:latin typeface="+mn-ea"/>
              </a:rPr>
              <a:t>"("</a:t>
            </a:r>
            <a:r>
              <a:rPr lang="zh-CN" altLang="en-US" sz="1600" b="1" dirty="0">
                <a:latin typeface="+mn-ea"/>
              </a:rPr>
              <a:t>成对消除即可</a:t>
            </a:r>
            <a:endParaRPr lang="en-US" altLang="zh-CN" sz="1600" b="1" dirty="0">
              <a:latin typeface="+mn-ea"/>
            </a:endParaRPr>
          </a:p>
          <a:p>
            <a:endParaRPr lang="en-US" altLang="zh-CN" sz="1600" b="1" dirty="0">
              <a:latin typeface="+mn-ea"/>
            </a:endParaRPr>
          </a:p>
          <a:p>
            <a:r>
              <a:rPr lang="zh-CN" altLang="en-US" sz="1600" b="1" dirty="0">
                <a:latin typeface="+mn-ea"/>
              </a:rPr>
              <a:t>目前准备进栈的运算符如箭头所示，画出当前运算数栈和运算符栈的状态（本页需要画栈）</a:t>
            </a:r>
            <a:endParaRPr lang="en-US" altLang="zh-CN" sz="1600" b="1" dirty="0">
              <a:latin typeface="+mn-ea"/>
            </a:endParaRPr>
          </a:p>
        </p:txBody>
      </p:sp>
      <p:sp>
        <p:nvSpPr>
          <p:cNvPr id="4" name="Line 15">
            <a:extLst>
              <a:ext uri="{FF2B5EF4-FFF2-40B4-BE49-F238E27FC236}">
                <a16:creationId xmlns:a16="http://schemas.microsoft.com/office/drawing/2014/main" id="{7061740B-FE96-41FA-8FBF-D1E408129595}"/>
              </a:ext>
            </a:extLst>
          </p:cNvPr>
          <p:cNvSpPr>
            <a:spLocks noChangeShapeType="1"/>
          </p:cNvSpPr>
          <p:nvPr/>
        </p:nvSpPr>
        <p:spPr bwMode="auto">
          <a:xfrm>
            <a:off x="3488400" y="983332"/>
            <a:ext cx="12551" cy="36844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953DE9FC-7D5F-362B-542F-CDBB64ED665B}"/>
              </a:ext>
            </a:extLst>
          </p:cNvPr>
          <p:cNvGraphicFramePr>
            <a:graphicFrameLocks noGrp="1"/>
          </p:cNvGraphicFramePr>
          <p:nvPr>
            <p:extLst>
              <p:ext uri="{D42A27DB-BD31-4B8C-83A1-F6EECF244321}">
                <p14:modId xmlns:p14="http://schemas.microsoft.com/office/powerpoint/2010/main" val="2375270821"/>
              </p:ext>
            </p:extLst>
          </p:nvPr>
        </p:nvGraphicFramePr>
        <p:xfrm>
          <a:off x="3676849" y="3156685"/>
          <a:ext cx="1377541" cy="2379045"/>
        </p:xfrm>
        <a:graphic>
          <a:graphicData uri="http://schemas.openxmlformats.org/drawingml/2006/table">
            <a:tbl>
              <a:tblPr>
                <a:tableStyleId>{5940675A-B579-460E-94D1-54222C63F5DA}</a:tableStyleId>
              </a:tblPr>
              <a:tblGrid>
                <a:gridCol w="1377541">
                  <a:extLst>
                    <a:ext uri="{9D8B030D-6E8A-4147-A177-3AD203B41FA5}">
                      <a16:colId xmlns:a16="http://schemas.microsoft.com/office/drawing/2014/main" val="2758855703"/>
                    </a:ext>
                  </a:extLst>
                </a:gridCol>
              </a:tblGrid>
              <a:tr h="475809">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022738"/>
                  </a:ext>
                </a:extLst>
              </a:tr>
              <a:tr h="475809">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2858981679"/>
                  </a:ext>
                </a:extLst>
              </a:tr>
              <a:tr h="475809">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29830512"/>
                  </a:ext>
                </a:extLst>
              </a:tr>
              <a:tr h="475809">
                <a:tc>
                  <a:txBody>
                    <a:bodyPr/>
                    <a:lstStyle/>
                    <a:p>
                      <a:pPr marL="0" algn="ctr" defTabSz="914400" rtl="0" eaLnBrk="1" latinLnBrk="0" hangingPunct="1"/>
                      <a:r>
                        <a:rPr lang="en-US" altLang="zh-CN" sz="1600" b="1" kern="1200" dirty="0">
                          <a:solidFill>
                            <a:schemeClr val="tx1"/>
                          </a:solidFill>
                          <a:latin typeface="+mn-ea"/>
                          <a:ea typeface="+mn-ea"/>
                          <a:cs typeface="+mn-cs"/>
                        </a:rPr>
                        <a:t>b-3*(</a:t>
                      </a:r>
                      <a:r>
                        <a:rPr lang="en-US" altLang="zh-CN" sz="1600" b="1" kern="1200" dirty="0" err="1">
                          <a:solidFill>
                            <a:schemeClr val="tx1"/>
                          </a:solidFill>
                          <a:latin typeface="+mn-ea"/>
                          <a:ea typeface="+mn-ea"/>
                          <a:cs typeface="+mn-cs"/>
                        </a:rPr>
                        <a:t>a+c</a:t>
                      </a:r>
                      <a:r>
                        <a:rPr lang="en-US" altLang="zh-CN" sz="1600" b="1" kern="1200" dirty="0">
                          <a:solidFill>
                            <a:schemeClr val="tx1"/>
                          </a:solidFill>
                          <a:latin typeface="+mn-ea"/>
                          <a:ea typeface="+mn-ea"/>
                          <a:cs typeface="+mn-cs"/>
                        </a:rPr>
                        <a:t>)-2</a:t>
                      </a:r>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25877570"/>
                  </a:ext>
                </a:extLst>
              </a:tr>
              <a:tr h="475809">
                <a:tc>
                  <a:txBody>
                    <a:bodyPr/>
                    <a:lstStyle/>
                    <a:p>
                      <a:pPr algn="ctr"/>
                      <a:r>
                        <a:rPr lang="en-US" altLang="zh-CN" sz="1600" b="1" kern="1200" dirty="0">
                          <a:solidFill>
                            <a:schemeClr val="tx1"/>
                          </a:solidFill>
                          <a:latin typeface="+mn-ea"/>
                          <a:ea typeface="+mn-ea"/>
                          <a:cs typeface="+mn-cs"/>
                        </a:rPr>
                        <a:t>a</a:t>
                      </a:r>
                      <a:endParaRPr lang="zh-CN" altLang="en-US" sz="1600" b="1" kern="1200" dirty="0">
                        <a:solidFill>
                          <a:schemeClr val="tx1"/>
                        </a:solidFill>
                        <a:latin typeface="+mn-ea"/>
                        <a:ea typeface="+mn-ea"/>
                        <a:cs typeface="+mn-cs"/>
                      </a:endParaRPr>
                    </a:p>
                  </a:txBody>
                  <a:tcPr>
                    <a:lnT w="12700" cmpd="sng">
                      <a:noFill/>
                    </a:lnT>
                  </a:tcPr>
                </a:tc>
                <a:extLst>
                  <a:ext uri="{0D108BD9-81ED-4DB2-BD59-A6C34878D82A}">
                    <a16:rowId xmlns:a16="http://schemas.microsoft.com/office/drawing/2014/main" val="2132233101"/>
                  </a:ext>
                </a:extLst>
              </a:tr>
            </a:tbl>
          </a:graphicData>
        </a:graphic>
      </p:graphicFrame>
      <p:graphicFrame>
        <p:nvGraphicFramePr>
          <p:cNvPr id="7" name="表格 6">
            <a:extLst>
              <a:ext uri="{FF2B5EF4-FFF2-40B4-BE49-F238E27FC236}">
                <a16:creationId xmlns:a16="http://schemas.microsoft.com/office/drawing/2014/main" id="{5F7B32B4-33C5-F640-581E-D290730DA009}"/>
              </a:ext>
            </a:extLst>
          </p:cNvPr>
          <p:cNvGraphicFramePr>
            <a:graphicFrameLocks noGrp="1"/>
          </p:cNvGraphicFramePr>
          <p:nvPr>
            <p:extLst>
              <p:ext uri="{D42A27DB-BD31-4B8C-83A1-F6EECF244321}">
                <p14:modId xmlns:p14="http://schemas.microsoft.com/office/powerpoint/2010/main" val="3096846605"/>
              </p:ext>
            </p:extLst>
          </p:nvPr>
        </p:nvGraphicFramePr>
        <p:xfrm>
          <a:off x="6516303" y="3078480"/>
          <a:ext cx="1165994" cy="2457250"/>
        </p:xfrm>
        <a:graphic>
          <a:graphicData uri="http://schemas.openxmlformats.org/drawingml/2006/table">
            <a:tbl>
              <a:tblPr>
                <a:tableStyleId>{5940675A-B579-460E-94D1-54222C63F5DA}</a:tableStyleId>
              </a:tblPr>
              <a:tblGrid>
                <a:gridCol w="1165994">
                  <a:extLst>
                    <a:ext uri="{9D8B030D-6E8A-4147-A177-3AD203B41FA5}">
                      <a16:colId xmlns:a16="http://schemas.microsoft.com/office/drawing/2014/main" val="2758855703"/>
                    </a:ext>
                  </a:extLst>
                </a:gridCol>
              </a:tblGrid>
              <a:tr h="49145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022738"/>
                  </a:ext>
                </a:extLst>
              </a:tr>
              <a:tr h="49145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2858981679"/>
                  </a:ext>
                </a:extLst>
              </a:tr>
              <a:tr h="49145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29830512"/>
                  </a:ext>
                </a:extLst>
              </a:tr>
              <a:tr h="491450">
                <a:tc>
                  <a:txBody>
                    <a:bodyPr/>
                    <a:lstStyle/>
                    <a:p>
                      <a:pPr marL="0" algn="ctr" defTabSz="914400" rtl="0" eaLnBrk="1" latinLnBrk="0" hangingPunct="1"/>
                      <a:r>
                        <a:rPr lang="en-US" altLang="zh-CN" sz="1600" b="1" kern="1200" dirty="0">
                          <a:solidFill>
                            <a:schemeClr val="tx1"/>
                          </a:solidFill>
                          <a:latin typeface="+mn-ea"/>
                          <a:ea typeface="+mn-ea"/>
                          <a:cs typeface="+mn-cs"/>
                        </a:rPr>
                        <a:t>(</a:t>
                      </a:r>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25877570"/>
                  </a:ext>
                </a:extLst>
              </a:tr>
              <a:tr h="491450">
                <a:tc>
                  <a:txBody>
                    <a:bodyPr/>
                    <a:lstStyle/>
                    <a:p>
                      <a:pPr algn="ctr"/>
                      <a:r>
                        <a:rPr lang="en-US" altLang="zh-CN" sz="1600" b="1" kern="1200" dirty="0">
                          <a:solidFill>
                            <a:schemeClr val="tx1"/>
                          </a:solidFill>
                          <a:latin typeface="+mn-ea"/>
                          <a:ea typeface="+mn-ea"/>
                          <a:cs typeface="+mn-cs"/>
                        </a:rPr>
                        <a:t>+</a:t>
                      </a:r>
                      <a:endParaRPr lang="zh-CN" altLang="en-US" sz="1600" b="1" kern="1200" dirty="0">
                        <a:solidFill>
                          <a:schemeClr val="tx1"/>
                        </a:solidFill>
                        <a:latin typeface="+mn-ea"/>
                        <a:ea typeface="+mn-ea"/>
                        <a:cs typeface="+mn-cs"/>
                      </a:endParaRPr>
                    </a:p>
                  </a:txBody>
                  <a:tcPr>
                    <a:lnT w="12700" cmpd="sng">
                      <a:noFill/>
                    </a:lnT>
                  </a:tcPr>
                </a:tc>
                <a:extLst>
                  <a:ext uri="{0D108BD9-81ED-4DB2-BD59-A6C34878D82A}">
                    <a16:rowId xmlns:a16="http://schemas.microsoft.com/office/drawing/2014/main" val="2132233101"/>
                  </a:ext>
                </a:extLst>
              </a:tr>
            </a:tbl>
          </a:graphicData>
        </a:graphic>
      </p:graphicFrame>
    </p:spTree>
    <p:extLst>
      <p:ext uri="{BB962C8B-B14F-4D97-AF65-F5344CB8AC3E}">
        <p14:creationId xmlns:p14="http://schemas.microsoft.com/office/powerpoint/2010/main" val="884708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5</a:t>
            </a:r>
            <a:r>
              <a:rPr lang="zh-CN" altLang="en-US" sz="1600" b="1" dirty="0">
                <a:latin typeface="+mn-ea"/>
              </a:rPr>
              <a:t>、仿照课件</a:t>
            </a:r>
            <a:r>
              <a:rPr lang="en-US" altLang="zh-CN" sz="1600" b="1" dirty="0">
                <a:latin typeface="+mn-ea"/>
              </a:rPr>
              <a:t>PDF</a:t>
            </a:r>
            <a:r>
              <a:rPr lang="zh-CN" altLang="en-US" sz="1600" b="1" dirty="0">
                <a:latin typeface="+mn-ea"/>
              </a:rPr>
              <a:t>的</a:t>
            </a:r>
            <a:r>
              <a:rPr lang="en-US" altLang="zh-CN" sz="1600" b="1" dirty="0">
                <a:latin typeface="+mn-ea"/>
              </a:rPr>
              <a:t>P.65-85</a:t>
            </a:r>
            <a:r>
              <a:rPr lang="zh-CN" altLang="en-US" sz="1600" b="1" dirty="0">
                <a:latin typeface="+mn-ea"/>
              </a:rPr>
              <a:t>，用栈方式给出下列表达式的求解过程</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tLang="zh-CN" sz="1600" b="1" dirty="0">
              <a:latin typeface="+mn-ea"/>
            </a:endParaRPr>
          </a:p>
          <a:p>
            <a:r>
              <a:rPr lang="en-US" altLang="zh-CN" sz="1600" b="1" dirty="0">
                <a:latin typeface="+mn-ea"/>
              </a:rPr>
              <a:t>C. a</a:t>
            </a:r>
            <a:r>
              <a:rPr lang="pt-BR" altLang="zh-CN" sz="1600" b="1" dirty="0">
                <a:latin typeface="+mn-ea"/>
              </a:rPr>
              <a:t> + (</a:t>
            </a:r>
            <a:r>
              <a:rPr lang="en-US" altLang="zh-CN" sz="1600" b="1" dirty="0">
                <a:latin typeface="+mn-ea"/>
              </a:rPr>
              <a:t>b</a:t>
            </a:r>
            <a:r>
              <a:rPr lang="pt-BR" altLang="zh-CN" sz="1600" b="1" dirty="0">
                <a:latin typeface="+mn-ea"/>
              </a:rPr>
              <a:t> - 3 * (</a:t>
            </a:r>
            <a:r>
              <a:rPr lang="en-US" altLang="zh-CN" sz="1600" b="1" dirty="0">
                <a:latin typeface="+mn-ea"/>
              </a:rPr>
              <a:t>a</a:t>
            </a:r>
            <a:r>
              <a:rPr lang="pt-BR" altLang="zh-CN" sz="1600" b="1" dirty="0">
                <a:latin typeface="+mn-ea"/>
              </a:rPr>
              <a:t> + </a:t>
            </a:r>
            <a:r>
              <a:rPr lang="en-US" altLang="zh-CN" sz="1600" b="1" dirty="0">
                <a:latin typeface="+mn-ea"/>
              </a:rPr>
              <a:t>c</a:t>
            </a:r>
            <a:r>
              <a:rPr lang="pt-BR" altLang="zh-CN" sz="1600" b="1" dirty="0">
                <a:latin typeface="+mn-ea"/>
              </a:rPr>
              <a:t>) - 2) % 3   </a:t>
            </a:r>
            <a:r>
              <a:rPr lang="en-US" altLang="zh-CN" sz="1600" b="1" dirty="0">
                <a:latin typeface="+mn-ea"/>
              </a:rPr>
              <a:t>(</a:t>
            </a:r>
            <a:r>
              <a:rPr lang="zh-CN" altLang="en-US" sz="1600" b="1" dirty="0">
                <a:latin typeface="+mn-ea"/>
              </a:rPr>
              <a:t>假设所有变量均为</a:t>
            </a:r>
            <a:r>
              <a:rPr lang="en-US" altLang="zh-CN" sz="1600" b="1" dirty="0">
                <a:latin typeface="+mn-ea"/>
              </a:rPr>
              <a:t>int</a:t>
            </a:r>
            <a:r>
              <a:rPr lang="zh-CN" altLang="en-US" sz="1600" b="1" dirty="0">
                <a:latin typeface="+mn-ea"/>
              </a:rPr>
              <a:t>型</a:t>
            </a:r>
            <a:r>
              <a:rPr lang="en-US" altLang="zh-CN" sz="1600" b="1" dirty="0">
                <a:latin typeface="+mn-ea"/>
              </a:rPr>
              <a:t>)</a:t>
            </a:r>
            <a:endParaRPr lang="pt-BR" altLang="zh-CN" sz="1600" b="1" dirty="0">
              <a:latin typeface="+mn-ea"/>
            </a:endParaRPr>
          </a:p>
          <a:p>
            <a:r>
              <a:rPr lang="en-US" altLang="zh-CN" sz="1600" b="1" dirty="0">
                <a:latin typeface="+mn-ea"/>
              </a:rPr>
              <a:t>(</a:t>
            </a:r>
            <a:r>
              <a:rPr lang="zh-CN" altLang="en-US" sz="1600" b="1" dirty="0">
                <a:latin typeface="+mn-ea"/>
              </a:rPr>
              <a:t>本题提示：将左右小括号分开处理，</a:t>
            </a:r>
            <a:endParaRPr lang="en-US" altLang="zh-CN" sz="1600" b="1" dirty="0">
              <a:latin typeface="+mn-ea"/>
            </a:endParaRPr>
          </a:p>
          <a:p>
            <a:r>
              <a:rPr lang="en-US" altLang="zh-CN" sz="1600" b="1" dirty="0">
                <a:latin typeface="+mn-ea"/>
              </a:rPr>
              <a:t>           1</a:t>
            </a:r>
            <a:r>
              <a:rPr lang="zh-CN" altLang="en-US" sz="1600" b="1" dirty="0">
                <a:latin typeface="+mn-ea"/>
              </a:rPr>
              <a:t>、</a:t>
            </a:r>
            <a:r>
              <a:rPr lang="en-US" altLang="zh-CN" sz="1600" b="1" dirty="0">
                <a:latin typeface="+mn-ea"/>
              </a:rPr>
              <a:t>"("</a:t>
            </a:r>
            <a:r>
              <a:rPr lang="zh-CN" altLang="en-US" sz="1600" b="1" dirty="0">
                <a:solidFill>
                  <a:srgbClr val="FF0000"/>
                </a:solidFill>
                <a:latin typeface="+mn-ea"/>
              </a:rPr>
              <a:t>进栈前</a:t>
            </a:r>
            <a:r>
              <a:rPr lang="zh-CN" altLang="en-US" sz="1600" b="1" dirty="0">
                <a:latin typeface="+mn-ea"/>
              </a:rPr>
              <a:t>优先级最高，</a:t>
            </a:r>
            <a:r>
              <a:rPr lang="zh-CN" altLang="en-US" sz="1600" b="1" dirty="0">
                <a:solidFill>
                  <a:srgbClr val="FF0000"/>
                </a:solidFill>
                <a:latin typeface="+mn-ea"/>
              </a:rPr>
              <a:t>进栈后</a:t>
            </a:r>
            <a:r>
              <a:rPr lang="zh-CN" altLang="en-US" sz="1600" b="1" dirty="0">
                <a:latin typeface="+mn-ea"/>
              </a:rPr>
              <a:t>优先级最低；</a:t>
            </a:r>
            <a:endParaRPr lang="en-US" altLang="zh-CN" sz="1600" b="1" dirty="0">
              <a:latin typeface="+mn-ea"/>
            </a:endParaRPr>
          </a:p>
          <a:p>
            <a:r>
              <a:rPr lang="en-US" altLang="zh-CN" sz="1600" b="1" dirty="0">
                <a:latin typeface="+mn-ea"/>
              </a:rPr>
              <a:t>           2</a:t>
            </a:r>
            <a:r>
              <a:rPr lang="zh-CN" altLang="en-US" sz="1600" b="1" dirty="0">
                <a:latin typeface="+mn-ea"/>
              </a:rPr>
              <a:t>、</a:t>
            </a:r>
            <a:r>
              <a:rPr lang="en-US" altLang="zh-CN" sz="1600" b="1" dirty="0">
                <a:latin typeface="+mn-ea"/>
              </a:rPr>
              <a:t>")"</a:t>
            </a:r>
            <a:r>
              <a:rPr lang="zh-CN" altLang="en-US" sz="1600" b="1" dirty="0">
                <a:latin typeface="+mn-ea"/>
              </a:rPr>
              <a:t>优先级最低，因此要将栈中压在</a:t>
            </a:r>
            <a:r>
              <a:rPr lang="en-US" altLang="zh-CN" sz="1600" b="1" dirty="0">
                <a:latin typeface="+mn-ea"/>
              </a:rPr>
              <a:t>"("</a:t>
            </a:r>
            <a:r>
              <a:rPr lang="zh-CN" altLang="en-US" sz="1600" b="1" dirty="0">
                <a:latin typeface="+mn-ea"/>
              </a:rPr>
              <a:t>之上的全部运算符都计算完成，随后和</a:t>
            </a:r>
            <a:r>
              <a:rPr lang="en-US" altLang="zh-CN" sz="1600" b="1" dirty="0">
                <a:latin typeface="+mn-ea"/>
              </a:rPr>
              <a:t>"("</a:t>
            </a:r>
            <a:r>
              <a:rPr lang="zh-CN" altLang="en-US" sz="1600" b="1" dirty="0">
                <a:latin typeface="+mn-ea"/>
              </a:rPr>
              <a:t>成对消除即可</a:t>
            </a:r>
            <a:endParaRPr lang="en-US" altLang="zh-CN" sz="1600" b="1" dirty="0">
              <a:latin typeface="+mn-ea"/>
            </a:endParaRPr>
          </a:p>
          <a:p>
            <a:endParaRPr lang="en-US" altLang="zh-CN" sz="1600" b="1" dirty="0">
              <a:latin typeface="+mn-ea"/>
            </a:endParaRPr>
          </a:p>
          <a:p>
            <a:r>
              <a:rPr lang="zh-CN" altLang="en-US" sz="1600" b="1" dirty="0">
                <a:latin typeface="+mn-ea"/>
              </a:rPr>
              <a:t>目前已分析到整个表达式的尾部，画出从当前栈的状态到整个表达式分析完成的整个过程</a:t>
            </a:r>
            <a:endParaRPr lang="en-US" altLang="zh-CN" sz="1600" b="1" dirty="0">
              <a:latin typeface="+mn-ea"/>
            </a:endParaRPr>
          </a:p>
          <a:p>
            <a:r>
              <a:rPr lang="en-US" altLang="zh-CN" sz="1600" b="1" dirty="0">
                <a:latin typeface="+mn-ea"/>
              </a:rPr>
              <a:t>(</a:t>
            </a:r>
            <a:r>
              <a:rPr lang="zh-CN" altLang="en-US" sz="1600" b="1" dirty="0">
                <a:latin typeface="+mn-ea"/>
              </a:rPr>
              <a:t>每两个栈一组，有多组，尽量放在一页上，不够可加页</a:t>
            </a:r>
            <a:r>
              <a:rPr lang="en-US" altLang="zh-CN" sz="1600" b="1" dirty="0">
                <a:latin typeface="+mn-ea"/>
              </a:rPr>
              <a:t>)</a:t>
            </a:r>
          </a:p>
        </p:txBody>
      </p:sp>
      <p:sp>
        <p:nvSpPr>
          <p:cNvPr id="4" name="Line 15">
            <a:extLst>
              <a:ext uri="{FF2B5EF4-FFF2-40B4-BE49-F238E27FC236}">
                <a16:creationId xmlns:a16="http://schemas.microsoft.com/office/drawing/2014/main" id="{7061740B-FE96-41FA-8FBF-D1E408129595}"/>
              </a:ext>
            </a:extLst>
          </p:cNvPr>
          <p:cNvSpPr>
            <a:spLocks noChangeShapeType="1"/>
          </p:cNvSpPr>
          <p:nvPr/>
        </p:nvSpPr>
        <p:spPr bwMode="auto">
          <a:xfrm>
            <a:off x="4087910" y="1016715"/>
            <a:ext cx="12551" cy="36844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itchFamily="18" charset="0"/>
              <a:ea typeface="宋体" pitchFamily="2" charset="-122"/>
            </a:endParaRPr>
          </a:p>
        </p:txBody>
      </p:sp>
      <p:graphicFrame>
        <p:nvGraphicFramePr>
          <p:cNvPr id="2" name="表格 1">
            <a:extLst>
              <a:ext uri="{FF2B5EF4-FFF2-40B4-BE49-F238E27FC236}">
                <a16:creationId xmlns:a16="http://schemas.microsoft.com/office/drawing/2014/main" id="{61F58DD1-CC29-5DD0-BED8-BD58F274074B}"/>
              </a:ext>
            </a:extLst>
          </p:cNvPr>
          <p:cNvGraphicFramePr>
            <a:graphicFrameLocks noGrp="1"/>
          </p:cNvGraphicFramePr>
          <p:nvPr>
            <p:extLst>
              <p:ext uri="{D42A27DB-BD31-4B8C-83A1-F6EECF244321}">
                <p14:modId xmlns:p14="http://schemas.microsoft.com/office/powerpoint/2010/main" val="372351249"/>
              </p:ext>
            </p:extLst>
          </p:nvPr>
        </p:nvGraphicFramePr>
        <p:xfrm>
          <a:off x="758313" y="3338360"/>
          <a:ext cx="1424539" cy="2790961"/>
        </p:xfrm>
        <a:graphic>
          <a:graphicData uri="http://schemas.openxmlformats.org/drawingml/2006/table">
            <a:tbl>
              <a:tblPr>
                <a:tableStyleId>{5940675A-B579-460E-94D1-54222C63F5DA}</a:tableStyleId>
              </a:tblPr>
              <a:tblGrid>
                <a:gridCol w="1424539">
                  <a:extLst>
                    <a:ext uri="{9D8B030D-6E8A-4147-A177-3AD203B41FA5}">
                      <a16:colId xmlns:a16="http://schemas.microsoft.com/office/drawing/2014/main" val="2758855703"/>
                    </a:ext>
                  </a:extLst>
                </a:gridCol>
              </a:tblGrid>
              <a:tr h="531152">
                <a:tc>
                  <a:txBody>
                    <a:bodyPr/>
                    <a:lstStyle/>
                    <a:p>
                      <a:pPr algn="ct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022738"/>
                  </a:ext>
                </a:extLst>
              </a:tr>
              <a:tr h="531152">
                <a:tc>
                  <a:txBody>
                    <a:bodyPr/>
                    <a:lstStyle/>
                    <a:p>
                      <a:pPr algn="ct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2858981679"/>
                  </a:ext>
                </a:extLst>
              </a:tr>
              <a:tr h="531152">
                <a:tc>
                  <a:txBody>
                    <a:bodyPr/>
                    <a:lstStyle/>
                    <a:p>
                      <a:pPr algn="ctr"/>
                      <a:r>
                        <a:rPr lang="en-US" altLang="zh-CN" b="1" dirty="0"/>
                        <a:t>3</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29830512"/>
                  </a:ext>
                </a:extLst>
              </a:tr>
              <a:tr h="666353">
                <a:tc>
                  <a:txBody>
                    <a:bodyPr/>
                    <a:lstStyle/>
                    <a:p>
                      <a:pPr marL="0" algn="ctr" defTabSz="914400" rtl="0" eaLnBrk="1" latinLnBrk="0" hangingPunct="1"/>
                      <a:r>
                        <a:rPr lang="en-US" altLang="zh-CN" sz="1600" b="1" kern="1200" dirty="0">
                          <a:solidFill>
                            <a:schemeClr val="tx1"/>
                          </a:solidFill>
                          <a:latin typeface="+mn-ea"/>
                          <a:ea typeface="+mn-ea"/>
                          <a:cs typeface="+mn-cs"/>
                        </a:rPr>
                        <a:t>(b-3*(</a:t>
                      </a:r>
                      <a:r>
                        <a:rPr lang="en-US" altLang="zh-CN" sz="1600" b="1" kern="1200" dirty="0" err="1">
                          <a:solidFill>
                            <a:schemeClr val="tx1"/>
                          </a:solidFill>
                          <a:latin typeface="+mn-ea"/>
                          <a:ea typeface="+mn-ea"/>
                          <a:cs typeface="+mn-cs"/>
                        </a:rPr>
                        <a:t>a+c</a:t>
                      </a:r>
                      <a:r>
                        <a:rPr lang="en-US" altLang="zh-CN" sz="1600" b="1" kern="1200" dirty="0">
                          <a:solidFill>
                            <a:schemeClr val="tx1"/>
                          </a:solidFill>
                          <a:latin typeface="+mn-ea"/>
                          <a:ea typeface="+mn-ea"/>
                          <a:cs typeface="+mn-cs"/>
                        </a:rPr>
                        <a:t>)-2)</a:t>
                      </a:r>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25877570"/>
                  </a:ext>
                </a:extLst>
              </a:tr>
              <a:tr h="531152">
                <a:tc>
                  <a:txBody>
                    <a:bodyPr/>
                    <a:lstStyle/>
                    <a:p>
                      <a:pPr algn="ctr"/>
                      <a:r>
                        <a:rPr lang="en-US" altLang="zh-CN" sz="1600" b="1" kern="1200" dirty="0">
                          <a:solidFill>
                            <a:schemeClr val="tx1"/>
                          </a:solidFill>
                          <a:latin typeface="+mn-ea"/>
                          <a:ea typeface="+mn-ea"/>
                          <a:cs typeface="+mn-cs"/>
                        </a:rPr>
                        <a:t>a</a:t>
                      </a:r>
                      <a:endParaRPr lang="zh-CN" altLang="en-US" sz="1600" b="1" kern="1200" dirty="0">
                        <a:solidFill>
                          <a:schemeClr val="tx1"/>
                        </a:solidFill>
                        <a:latin typeface="+mn-ea"/>
                        <a:ea typeface="+mn-ea"/>
                        <a:cs typeface="+mn-cs"/>
                      </a:endParaRPr>
                    </a:p>
                  </a:txBody>
                  <a:tcPr>
                    <a:lnT w="12700" cmpd="sng">
                      <a:noFill/>
                    </a:lnT>
                  </a:tcPr>
                </a:tc>
                <a:extLst>
                  <a:ext uri="{0D108BD9-81ED-4DB2-BD59-A6C34878D82A}">
                    <a16:rowId xmlns:a16="http://schemas.microsoft.com/office/drawing/2014/main" val="2132233101"/>
                  </a:ext>
                </a:extLst>
              </a:tr>
            </a:tbl>
          </a:graphicData>
        </a:graphic>
      </p:graphicFrame>
      <p:graphicFrame>
        <p:nvGraphicFramePr>
          <p:cNvPr id="5" name="表格 4">
            <a:extLst>
              <a:ext uri="{FF2B5EF4-FFF2-40B4-BE49-F238E27FC236}">
                <a16:creationId xmlns:a16="http://schemas.microsoft.com/office/drawing/2014/main" id="{75EFCBC6-9EC4-735B-6407-423D9EF82307}"/>
              </a:ext>
            </a:extLst>
          </p:cNvPr>
          <p:cNvGraphicFramePr>
            <a:graphicFrameLocks noGrp="1"/>
          </p:cNvGraphicFramePr>
          <p:nvPr>
            <p:extLst>
              <p:ext uri="{D42A27DB-BD31-4B8C-83A1-F6EECF244321}">
                <p14:modId xmlns:p14="http://schemas.microsoft.com/office/powerpoint/2010/main" val="3500606322"/>
              </p:ext>
            </p:extLst>
          </p:nvPr>
        </p:nvGraphicFramePr>
        <p:xfrm>
          <a:off x="2326998" y="3336753"/>
          <a:ext cx="1049298" cy="2790960"/>
        </p:xfrm>
        <a:graphic>
          <a:graphicData uri="http://schemas.openxmlformats.org/drawingml/2006/table">
            <a:tbl>
              <a:tblPr>
                <a:tableStyleId>{5940675A-B579-460E-94D1-54222C63F5DA}</a:tableStyleId>
              </a:tblPr>
              <a:tblGrid>
                <a:gridCol w="1049298">
                  <a:extLst>
                    <a:ext uri="{9D8B030D-6E8A-4147-A177-3AD203B41FA5}">
                      <a16:colId xmlns:a16="http://schemas.microsoft.com/office/drawing/2014/main" val="2758855703"/>
                    </a:ext>
                  </a:extLst>
                </a:gridCol>
              </a:tblGrid>
              <a:tr h="558192">
                <a:tc>
                  <a:txBody>
                    <a:bodyPr/>
                    <a:lstStyle/>
                    <a:p>
                      <a:pPr algn="ct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022738"/>
                  </a:ext>
                </a:extLst>
              </a:tr>
              <a:tr h="558192">
                <a:tc>
                  <a:txBody>
                    <a:bodyPr/>
                    <a:lstStyle/>
                    <a:p>
                      <a:pPr algn="ct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2858981679"/>
                  </a:ext>
                </a:extLst>
              </a:tr>
              <a:tr h="558192">
                <a:tc>
                  <a:txBody>
                    <a:bodyPr/>
                    <a:lstStyle/>
                    <a:p>
                      <a:pPr algn="ct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29830512"/>
                  </a:ext>
                </a:extLst>
              </a:tr>
              <a:tr h="558192">
                <a:tc>
                  <a:txBody>
                    <a:bodyPr/>
                    <a:lstStyle/>
                    <a:p>
                      <a:pPr marL="0" algn="ctr" defTabSz="914400" rtl="0" eaLnBrk="1" latinLnBrk="0" hangingPunct="1"/>
                      <a:r>
                        <a:rPr lang="en-US" altLang="zh-CN" sz="1600" b="1" kern="1200" dirty="0">
                          <a:solidFill>
                            <a:schemeClr val="tx1"/>
                          </a:solidFill>
                          <a:latin typeface="+mn-ea"/>
                          <a:ea typeface="+mn-ea"/>
                          <a:cs typeface="+mn-cs"/>
                        </a:rPr>
                        <a:t>%</a:t>
                      </a:r>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25877570"/>
                  </a:ext>
                </a:extLst>
              </a:tr>
              <a:tr h="558192">
                <a:tc>
                  <a:txBody>
                    <a:bodyPr/>
                    <a:lstStyle/>
                    <a:p>
                      <a:pPr algn="ctr"/>
                      <a:r>
                        <a:rPr lang="en-US" altLang="zh-CN" sz="1600" b="1" kern="1200" dirty="0">
                          <a:solidFill>
                            <a:schemeClr val="tx1"/>
                          </a:solidFill>
                          <a:latin typeface="+mn-ea"/>
                          <a:ea typeface="+mn-ea"/>
                          <a:cs typeface="+mn-cs"/>
                        </a:rPr>
                        <a:t>+</a:t>
                      </a:r>
                      <a:endParaRPr lang="zh-CN" altLang="en-US" sz="1600" b="1" kern="1200" dirty="0">
                        <a:solidFill>
                          <a:schemeClr val="tx1"/>
                        </a:solidFill>
                        <a:latin typeface="+mn-ea"/>
                        <a:ea typeface="+mn-ea"/>
                        <a:cs typeface="+mn-cs"/>
                      </a:endParaRPr>
                    </a:p>
                  </a:txBody>
                  <a:tcPr>
                    <a:lnT w="12700" cmpd="sng">
                      <a:noFill/>
                    </a:lnT>
                  </a:tcPr>
                </a:tc>
                <a:extLst>
                  <a:ext uri="{0D108BD9-81ED-4DB2-BD59-A6C34878D82A}">
                    <a16:rowId xmlns:a16="http://schemas.microsoft.com/office/drawing/2014/main" val="2132233101"/>
                  </a:ext>
                </a:extLst>
              </a:tr>
            </a:tbl>
          </a:graphicData>
        </a:graphic>
      </p:graphicFrame>
      <p:graphicFrame>
        <p:nvGraphicFramePr>
          <p:cNvPr id="6" name="表格 5">
            <a:extLst>
              <a:ext uri="{FF2B5EF4-FFF2-40B4-BE49-F238E27FC236}">
                <a16:creationId xmlns:a16="http://schemas.microsoft.com/office/drawing/2014/main" id="{A9C8440F-DA72-3739-3909-2A4772224B22}"/>
              </a:ext>
            </a:extLst>
          </p:cNvPr>
          <p:cNvGraphicFramePr>
            <a:graphicFrameLocks noGrp="1"/>
          </p:cNvGraphicFramePr>
          <p:nvPr>
            <p:extLst>
              <p:ext uri="{D42A27DB-BD31-4B8C-83A1-F6EECF244321}">
                <p14:modId xmlns:p14="http://schemas.microsoft.com/office/powerpoint/2010/main" val="2624467845"/>
              </p:ext>
            </p:extLst>
          </p:nvPr>
        </p:nvGraphicFramePr>
        <p:xfrm>
          <a:off x="3805311" y="3336753"/>
          <a:ext cx="1857819" cy="2790958"/>
        </p:xfrm>
        <a:graphic>
          <a:graphicData uri="http://schemas.openxmlformats.org/drawingml/2006/table">
            <a:tbl>
              <a:tblPr>
                <a:tableStyleId>{5940675A-B579-460E-94D1-54222C63F5DA}</a:tableStyleId>
              </a:tblPr>
              <a:tblGrid>
                <a:gridCol w="1857819">
                  <a:extLst>
                    <a:ext uri="{9D8B030D-6E8A-4147-A177-3AD203B41FA5}">
                      <a16:colId xmlns:a16="http://schemas.microsoft.com/office/drawing/2014/main" val="2758855703"/>
                    </a:ext>
                  </a:extLst>
                </a:gridCol>
              </a:tblGrid>
              <a:tr h="554037">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022738"/>
                  </a:ext>
                </a:extLst>
              </a:tr>
              <a:tr h="554037">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2858981679"/>
                  </a:ext>
                </a:extLst>
              </a:tr>
              <a:tr h="554037">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29830512"/>
                  </a:ext>
                </a:extLst>
              </a:tr>
              <a:tr h="574810">
                <a:tc>
                  <a:txBody>
                    <a:bodyPr/>
                    <a:lstStyle/>
                    <a:p>
                      <a:pPr marL="0" algn="ctr" defTabSz="914400" rtl="0" eaLnBrk="1" latinLnBrk="0" hangingPunct="1"/>
                      <a:r>
                        <a:rPr lang="pt-BR" altLang="zh-CN" sz="1600" b="1" dirty="0">
                          <a:latin typeface="+mn-ea"/>
                        </a:rPr>
                        <a:t>(</a:t>
                      </a:r>
                      <a:r>
                        <a:rPr lang="en-US" altLang="zh-CN" sz="1600" b="1" dirty="0">
                          <a:latin typeface="+mn-ea"/>
                        </a:rPr>
                        <a:t>b</a:t>
                      </a:r>
                      <a:r>
                        <a:rPr lang="pt-BR" altLang="zh-CN" sz="1600" b="1" dirty="0">
                          <a:latin typeface="+mn-ea"/>
                        </a:rPr>
                        <a:t>-3*(</a:t>
                      </a:r>
                      <a:r>
                        <a:rPr lang="en-US" altLang="zh-CN" sz="1600" b="1" dirty="0">
                          <a:latin typeface="+mn-ea"/>
                        </a:rPr>
                        <a:t>a</a:t>
                      </a:r>
                      <a:r>
                        <a:rPr lang="pt-BR" altLang="zh-CN" sz="1600" b="1" dirty="0">
                          <a:latin typeface="+mn-ea"/>
                        </a:rPr>
                        <a:t>+</a:t>
                      </a:r>
                      <a:r>
                        <a:rPr lang="en-US" altLang="zh-CN" sz="1600" b="1" dirty="0">
                          <a:latin typeface="+mn-ea"/>
                        </a:rPr>
                        <a:t>c</a:t>
                      </a:r>
                      <a:r>
                        <a:rPr lang="pt-BR" altLang="zh-CN" sz="1600" b="1" dirty="0">
                          <a:latin typeface="+mn-ea"/>
                        </a:rPr>
                        <a:t>)-2)%3 </a:t>
                      </a:r>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25877570"/>
                  </a:ext>
                </a:extLst>
              </a:tr>
              <a:tr h="554037">
                <a:tc>
                  <a:txBody>
                    <a:bodyPr/>
                    <a:lstStyle/>
                    <a:p>
                      <a:pPr algn="ctr"/>
                      <a:r>
                        <a:rPr lang="en-US" altLang="zh-CN" sz="1600" b="1" kern="1200" dirty="0">
                          <a:solidFill>
                            <a:schemeClr val="tx1"/>
                          </a:solidFill>
                          <a:latin typeface="+mn-ea"/>
                          <a:ea typeface="+mn-ea"/>
                          <a:cs typeface="+mn-cs"/>
                        </a:rPr>
                        <a:t>a</a:t>
                      </a:r>
                      <a:endParaRPr lang="zh-CN" altLang="en-US" sz="1600" b="1" kern="1200" dirty="0">
                        <a:solidFill>
                          <a:schemeClr val="tx1"/>
                        </a:solidFill>
                        <a:latin typeface="+mn-ea"/>
                        <a:ea typeface="+mn-ea"/>
                        <a:cs typeface="+mn-cs"/>
                      </a:endParaRPr>
                    </a:p>
                  </a:txBody>
                  <a:tcPr>
                    <a:lnT w="12700" cmpd="sng">
                      <a:noFill/>
                    </a:lnT>
                  </a:tcPr>
                </a:tc>
                <a:extLst>
                  <a:ext uri="{0D108BD9-81ED-4DB2-BD59-A6C34878D82A}">
                    <a16:rowId xmlns:a16="http://schemas.microsoft.com/office/drawing/2014/main" val="2132233101"/>
                  </a:ext>
                </a:extLst>
              </a:tr>
            </a:tbl>
          </a:graphicData>
        </a:graphic>
      </p:graphicFrame>
      <p:graphicFrame>
        <p:nvGraphicFramePr>
          <p:cNvPr id="7" name="表格 6">
            <a:extLst>
              <a:ext uri="{FF2B5EF4-FFF2-40B4-BE49-F238E27FC236}">
                <a16:creationId xmlns:a16="http://schemas.microsoft.com/office/drawing/2014/main" id="{67E3FE44-041B-7796-D5D1-4B08FBC3804D}"/>
              </a:ext>
            </a:extLst>
          </p:cNvPr>
          <p:cNvGraphicFramePr>
            <a:graphicFrameLocks noGrp="1"/>
          </p:cNvGraphicFramePr>
          <p:nvPr>
            <p:extLst>
              <p:ext uri="{D42A27DB-BD31-4B8C-83A1-F6EECF244321}">
                <p14:modId xmlns:p14="http://schemas.microsoft.com/office/powerpoint/2010/main" val="3399151048"/>
              </p:ext>
            </p:extLst>
          </p:nvPr>
        </p:nvGraphicFramePr>
        <p:xfrm>
          <a:off x="5907828" y="3336751"/>
          <a:ext cx="1049298" cy="2790960"/>
        </p:xfrm>
        <a:graphic>
          <a:graphicData uri="http://schemas.openxmlformats.org/drawingml/2006/table">
            <a:tbl>
              <a:tblPr>
                <a:tableStyleId>{5940675A-B579-460E-94D1-54222C63F5DA}</a:tableStyleId>
              </a:tblPr>
              <a:tblGrid>
                <a:gridCol w="1049298">
                  <a:extLst>
                    <a:ext uri="{9D8B030D-6E8A-4147-A177-3AD203B41FA5}">
                      <a16:colId xmlns:a16="http://schemas.microsoft.com/office/drawing/2014/main" val="2758855703"/>
                    </a:ext>
                  </a:extLst>
                </a:gridCol>
              </a:tblGrid>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022738"/>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2858981679"/>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29830512"/>
                  </a:ext>
                </a:extLst>
              </a:tr>
              <a:tr h="558192">
                <a:tc>
                  <a:txBody>
                    <a:bodyPr/>
                    <a:lstStyle/>
                    <a:p>
                      <a:pPr marL="0" algn="ctr" defTabSz="914400" rtl="0" eaLnBrk="1" latinLnBrk="0" hangingPunct="1"/>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25877570"/>
                  </a:ext>
                </a:extLst>
              </a:tr>
              <a:tr h="558192">
                <a:tc>
                  <a:txBody>
                    <a:bodyPr/>
                    <a:lstStyle/>
                    <a:p>
                      <a:pPr algn="ctr"/>
                      <a:r>
                        <a:rPr lang="en-US" altLang="zh-CN" sz="1600" b="1" kern="1200" dirty="0">
                          <a:solidFill>
                            <a:schemeClr val="tx1"/>
                          </a:solidFill>
                          <a:latin typeface="+mn-ea"/>
                          <a:ea typeface="+mn-ea"/>
                          <a:cs typeface="+mn-cs"/>
                        </a:rPr>
                        <a:t>+</a:t>
                      </a:r>
                      <a:endParaRPr lang="zh-CN" altLang="en-US" sz="1600" b="1" kern="1200" dirty="0">
                        <a:solidFill>
                          <a:schemeClr val="tx1"/>
                        </a:solidFill>
                        <a:latin typeface="+mn-ea"/>
                        <a:ea typeface="+mn-ea"/>
                        <a:cs typeface="+mn-cs"/>
                      </a:endParaRPr>
                    </a:p>
                  </a:txBody>
                  <a:tcPr>
                    <a:lnT w="12700" cmpd="sng">
                      <a:noFill/>
                    </a:lnT>
                  </a:tcPr>
                </a:tc>
                <a:extLst>
                  <a:ext uri="{0D108BD9-81ED-4DB2-BD59-A6C34878D82A}">
                    <a16:rowId xmlns:a16="http://schemas.microsoft.com/office/drawing/2014/main" val="2132233101"/>
                  </a:ext>
                </a:extLst>
              </a:tr>
            </a:tbl>
          </a:graphicData>
        </a:graphic>
      </p:graphicFrame>
      <p:graphicFrame>
        <p:nvGraphicFramePr>
          <p:cNvPr id="8" name="表格 7">
            <a:extLst>
              <a:ext uri="{FF2B5EF4-FFF2-40B4-BE49-F238E27FC236}">
                <a16:creationId xmlns:a16="http://schemas.microsoft.com/office/drawing/2014/main" id="{A5B36477-C847-F765-008D-EF3E3A19C151}"/>
              </a:ext>
            </a:extLst>
          </p:cNvPr>
          <p:cNvGraphicFramePr>
            <a:graphicFrameLocks noGrp="1"/>
          </p:cNvGraphicFramePr>
          <p:nvPr>
            <p:extLst>
              <p:ext uri="{D42A27DB-BD31-4B8C-83A1-F6EECF244321}">
                <p14:modId xmlns:p14="http://schemas.microsoft.com/office/powerpoint/2010/main" val="1664835488"/>
              </p:ext>
            </p:extLst>
          </p:nvPr>
        </p:nvGraphicFramePr>
        <p:xfrm>
          <a:off x="7402132" y="3264996"/>
          <a:ext cx="2086525" cy="2790960"/>
        </p:xfrm>
        <a:graphic>
          <a:graphicData uri="http://schemas.openxmlformats.org/drawingml/2006/table">
            <a:tbl>
              <a:tblPr>
                <a:tableStyleId>{5940675A-B579-460E-94D1-54222C63F5DA}</a:tableStyleId>
              </a:tblPr>
              <a:tblGrid>
                <a:gridCol w="2086525">
                  <a:extLst>
                    <a:ext uri="{9D8B030D-6E8A-4147-A177-3AD203B41FA5}">
                      <a16:colId xmlns:a16="http://schemas.microsoft.com/office/drawing/2014/main" val="2758855703"/>
                    </a:ext>
                  </a:extLst>
                </a:gridCol>
              </a:tblGrid>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022738"/>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2858981679"/>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29830512"/>
                  </a:ext>
                </a:extLst>
              </a:tr>
              <a:tr h="558192">
                <a:tc>
                  <a:txBody>
                    <a:bodyPr/>
                    <a:lstStyle/>
                    <a:p>
                      <a:pPr marL="0" algn="ctr" defTabSz="914400" rtl="0" eaLnBrk="1" latinLnBrk="0" hangingPunct="1"/>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25877570"/>
                  </a:ext>
                </a:extLst>
              </a:tr>
              <a:tr h="558192">
                <a:tc>
                  <a:txBody>
                    <a:bodyPr/>
                    <a:lstStyle/>
                    <a:p>
                      <a:pPr algn="ctr"/>
                      <a:r>
                        <a:rPr lang="en-US" altLang="zh-CN" sz="1600" b="1" dirty="0" err="1">
                          <a:latin typeface="+mn-ea"/>
                        </a:rPr>
                        <a:t>a+b</a:t>
                      </a:r>
                      <a:r>
                        <a:rPr lang="pt-BR" altLang="zh-CN" sz="1600" b="1" dirty="0">
                          <a:latin typeface="+mn-ea"/>
                        </a:rPr>
                        <a:t>-3*(</a:t>
                      </a:r>
                      <a:r>
                        <a:rPr lang="en-US" altLang="zh-CN" sz="1600" b="1" dirty="0">
                          <a:latin typeface="+mn-ea"/>
                        </a:rPr>
                        <a:t>a</a:t>
                      </a:r>
                      <a:r>
                        <a:rPr lang="pt-BR" altLang="zh-CN" sz="1600" b="1" dirty="0">
                          <a:latin typeface="+mn-ea"/>
                        </a:rPr>
                        <a:t>+</a:t>
                      </a:r>
                      <a:r>
                        <a:rPr lang="en-US" altLang="zh-CN" sz="1600" b="1" dirty="0">
                          <a:latin typeface="+mn-ea"/>
                        </a:rPr>
                        <a:t>c</a:t>
                      </a:r>
                      <a:r>
                        <a:rPr lang="pt-BR" altLang="zh-CN" sz="1600" b="1" dirty="0">
                          <a:latin typeface="+mn-ea"/>
                        </a:rPr>
                        <a:t>)-2)%3</a:t>
                      </a:r>
                      <a:endParaRPr lang="zh-CN" altLang="en-US" sz="1600" b="1" kern="1200" dirty="0">
                        <a:solidFill>
                          <a:schemeClr val="tx1"/>
                        </a:solidFill>
                        <a:latin typeface="+mn-ea"/>
                        <a:ea typeface="+mn-ea"/>
                        <a:cs typeface="+mn-cs"/>
                      </a:endParaRPr>
                    </a:p>
                  </a:txBody>
                  <a:tcPr>
                    <a:lnT w="12700" cmpd="sng">
                      <a:noFill/>
                    </a:lnT>
                  </a:tcPr>
                </a:tc>
                <a:extLst>
                  <a:ext uri="{0D108BD9-81ED-4DB2-BD59-A6C34878D82A}">
                    <a16:rowId xmlns:a16="http://schemas.microsoft.com/office/drawing/2014/main" val="2132233101"/>
                  </a:ext>
                </a:extLst>
              </a:tr>
            </a:tbl>
          </a:graphicData>
        </a:graphic>
      </p:graphicFrame>
      <p:graphicFrame>
        <p:nvGraphicFramePr>
          <p:cNvPr id="9" name="表格 8">
            <a:extLst>
              <a:ext uri="{FF2B5EF4-FFF2-40B4-BE49-F238E27FC236}">
                <a16:creationId xmlns:a16="http://schemas.microsoft.com/office/drawing/2014/main" id="{ECCCFED0-30FF-F7B1-B497-89042742BF9B}"/>
              </a:ext>
            </a:extLst>
          </p:cNvPr>
          <p:cNvGraphicFramePr>
            <a:graphicFrameLocks noGrp="1"/>
          </p:cNvGraphicFramePr>
          <p:nvPr>
            <p:extLst>
              <p:ext uri="{D42A27DB-BD31-4B8C-83A1-F6EECF244321}">
                <p14:modId xmlns:p14="http://schemas.microsoft.com/office/powerpoint/2010/main" val="3772925176"/>
              </p:ext>
            </p:extLst>
          </p:nvPr>
        </p:nvGraphicFramePr>
        <p:xfrm>
          <a:off x="9688967" y="3264996"/>
          <a:ext cx="781418" cy="2790960"/>
        </p:xfrm>
        <a:graphic>
          <a:graphicData uri="http://schemas.openxmlformats.org/drawingml/2006/table">
            <a:tbl>
              <a:tblPr>
                <a:tableStyleId>{5940675A-B579-460E-94D1-54222C63F5DA}</a:tableStyleId>
              </a:tblPr>
              <a:tblGrid>
                <a:gridCol w="781418">
                  <a:extLst>
                    <a:ext uri="{9D8B030D-6E8A-4147-A177-3AD203B41FA5}">
                      <a16:colId xmlns:a16="http://schemas.microsoft.com/office/drawing/2014/main" val="2758855703"/>
                    </a:ext>
                  </a:extLst>
                </a:gridCol>
              </a:tblGrid>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022738"/>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tcPr>
                </a:tc>
                <a:extLst>
                  <a:ext uri="{0D108BD9-81ED-4DB2-BD59-A6C34878D82A}">
                    <a16:rowId xmlns:a16="http://schemas.microsoft.com/office/drawing/2014/main" val="2858981679"/>
                  </a:ext>
                </a:extLst>
              </a:tr>
              <a:tr h="558192">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29830512"/>
                  </a:ext>
                </a:extLst>
              </a:tr>
              <a:tr h="558192">
                <a:tc>
                  <a:txBody>
                    <a:bodyPr/>
                    <a:lstStyle/>
                    <a:p>
                      <a:pPr marL="0" algn="ctr" defTabSz="914400" rtl="0" eaLnBrk="1" latinLnBrk="0" hangingPunct="1"/>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25877570"/>
                  </a:ext>
                </a:extLst>
              </a:tr>
              <a:tr h="558192">
                <a:tc>
                  <a:txBody>
                    <a:bodyPr/>
                    <a:lstStyle/>
                    <a:p>
                      <a:pPr algn="ctr"/>
                      <a:endParaRPr lang="zh-CN" altLang="en-US" sz="1600" b="1" kern="1200" dirty="0">
                        <a:solidFill>
                          <a:schemeClr val="tx1"/>
                        </a:solidFill>
                        <a:latin typeface="+mn-ea"/>
                        <a:ea typeface="+mn-ea"/>
                        <a:cs typeface="+mn-cs"/>
                      </a:endParaRPr>
                    </a:p>
                  </a:txBody>
                  <a:tcPr>
                    <a:lnT w="12700" cmpd="sng">
                      <a:noFill/>
                    </a:lnT>
                  </a:tcPr>
                </a:tc>
                <a:extLst>
                  <a:ext uri="{0D108BD9-81ED-4DB2-BD59-A6C34878D82A}">
                    <a16:rowId xmlns:a16="http://schemas.microsoft.com/office/drawing/2014/main" val="2132233101"/>
                  </a:ext>
                </a:extLst>
              </a:tr>
            </a:tbl>
          </a:graphicData>
        </a:graphic>
      </p:graphicFrame>
    </p:spTree>
    <p:extLst>
      <p:ext uri="{BB962C8B-B14F-4D97-AF65-F5344CB8AC3E}">
        <p14:creationId xmlns:p14="http://schemas.microsoft.com/office/powerpoint/2010/main" val="2198506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6</a:t>
            </a:r>
            <a:r>
              <a:rPr lang="zh-CN" altLang="en-US" sz="1600" b="1" dirty="0">
                <a:latin typeface="+mn-ea"/>
              </a:rPr>
              <a:t>、求表达式的值（要求给出计算过程、每步计算结果及数据类型、对应的验证程序及结果截图，示例见下）</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tLang="zh-CN" sz="1600" b="1" dirty="0">
              <a:latin typeface="+mn-ea"/>
            </a:endParaRPr>
          </a:p>
          <a:p>
            <a:r>
              <a:rPr lang="zh-CN" altLang="en-US" sz="1600" b="1" dirty="0">
                <a:latin typeface="+mn-ea"/>
              </a:rPr>
              <a:t>例：</a:t>
            </a:r>
            <a:r>
              <a:rPr lang="en-US" altLang="zh-CN" sz="1600" b="1" dirty="0">
                <a:latin typeface="+mn-ea"/>
              </a:rPr>
              <a:t>2LL - 32L * int(11.7)</a:t>
            </a:r>
            <a:r>
              <a:rPr lang="zh-CN" altLang="en-US" sz="1600" b="1" dirty="0">
                <a:latin typeface="+mn-ea"/>
              </a:rPr>
              <a:t> </a:t>
            </a:r>
            <a:r>
              <a:rPr lang="en-US" altLang="zh-CN" sz="1600" b="1" dirty="0">
                <a:latin typeface="+mn-ea"/>
              </a:rPr>
              <a:t>+ 2.3f</a:t>
            </a:r>
          </a:p>
          <a:p>
            <a:endParaRPr lang="en-US" altLang="zh-CN" sz="1600" b="1" dirty="0">
              <a:latin typeface="+mn-ea"/>
            </a:endParaRPr>
          </a:p>
          <a:p>
            <a:r>
              <a:rPr lang="en-US" altLang="zh-CN" sz="1600" b="1" dirty="0">
                <a:latin typeface="+mn-ea"/>
              </a:rPr>
              <a:t> (1) int(11.7)                       =&gt;   11      int</a:t>
            </a:r>
            <a:r>
              <a:rPr lang="zh-CN" altLang="en-US" sz="1600" b="1" dirty="0">
                <a:latin typeface="+mn-ea"/>
              </a:rPr>
              <a:t>型</a:t>
            </a:r>
            <a:endParaRPr lang="en-US" altLang="zh-CN" sz="1600" b="1" dirty="0">
              <a:latin typeface="+mn-ea"/>
            </a:endParaRPr>
          </a:p>
          <a:p>
            <a:r>
              <a:rPr lang="en-US" altLang="zh-CN" sz="1600" b="1" dirty="0">
                <a:latin typeface="+mn-ea"/>
              </a:rPr>
              <a:t> (2) 32L * int(11.7)                 =&gt;   352     long</a:t>
            </a:r>
            <a:r>
              <a:rPr lang="zh-CN" altLang="en-US" sz="1600" b="1" dirty="0">
                <a:latin typeface="+mn-ea"/>
              </a:rPr>
              <a:t>型</a:t>
            </a:r>
            <a:endParaRPr lang="en-US" altLang="zh-CN" sz="1600" b="1" dirty="0">
              <a:latin typeface="+mn-ea"/>
            </a:endParaRPr>
          </a:p>
          <a:p>
            <a:r>
              <a:rPr lang="en-US" altLang="zh-CN" sz="1600" b="1" dirty="0">
                <a:latin typeface="+mn-ea"/>
              </a:rPr>
              <a:t> (3)</a:t>
            </a:r>
            <a:r>
              <a:rPr lang="zh-CN" altLang="en-US" sz="1600" b="1" dirty="0">
                <a:latin typeface="+mn-ea"/>
              </a:rPr>
              <a:t> </a:t>
            </a:r>
            <a:r>
              <a:rPr lang="en-US" altLang="zh-CN" sz="1600" b="1" dirty="0">
                <a:latin typeface="+mn-ea"/>
              </a:rPr>
              <a:t>2LL</a:t>
            </a:r>
            <a:r>
              <a:rPr lang="zh-CN" altLang="en-US" sz="1600" b="1" dirty="0">
                <a:latin typeface="+mn-ea"/>
              </a:rPr>
              <a:t> </a:t>
            </a:r>
            <a:r>
              <a:rPr lang="en-US" altLang="zh-CN" sz="1600" b="1" dirty="0">
                <a:latin typeface="+mn-ea"/>
              </a:rPr>
              <a:t>-</a:t>
            </a:r>
            <a:r>
              <a:rPr lang="zh-CN" altLang="en-US" sz="1600" b="1" dirty="0">
                <a:latin typeface="+mn-ea"/>
              </a:rPr>
              <a:t> </a:t>
            </a:r>
            <a:r>
              <a:rPr lang="en-US" altLang="zh-CN" sz="1600" b="1" dirty="0">
                <a:latin typeface="+mn-ea"/>
              </a:rPr>
              <a:t>32L * int(11.7)           =&gt;  -350     long </a:t>
            </a:r>
            <a:r>
              <a:rPr lang="en-US" altLang="zh-CN" sz="1600" b="1" dirty="0" err="1">
                <a:latin typeface="+mn-ea"/>
              </a:rPr>
              <a:t>long</a:t>
            </a:r>
            <a:r>
              <a:rPr lang="zh-CN" altLang="en-US" sz="1600" b="1" dirty="0">
                <a:latin typeface="+mn-ea"/>
              </a:rPr>
              <a:t>型</a:t>
            </a:r>
            <a:endParaRPr lang="en-US" altLang="zh-CN" sz="1600" b="1" dirty="0">
              <a:latin typeface="+mn-ea"/>
            </a:endParaRPr>
          </a:p>
          <a:p>
            <a:r>
              <a:rPr lang="en-US" altLang="zh-CN" sz="1600" b="1" dirty="0">
                <a:latin typeface="+mn-ea"/>
              </a:rPr>
              <a:t> (4) 2LL - 32L * int(11.7)</a:t>
            </a:r>
            <a:r>
              <a:rPr lang="zh-CN" altLang="en-US" sz="1600" b="1" dirty="0">
                <a:latin typeface="+mn-ea"/>
              </a:rPr>
              <a:t> </a:t>
            </a:r>
            <a:r>
              <a:rPr lang="en-US" altLang="zh-CN" sz="1600" b="1" dirty="0">
                <a:latin typeface="+mn-ea"/>
              </a:rPr>
              <a:t>+ 2.3f    =&gt;  -347.7   float</a:t>
            </a:r>
            <a:r>
              <a:rPr lang="zh-CN" altLang="en-US" sz="1600" b="1" dirty="0">
                <a:latin typeface="+mn-ea"/>
              </a:rPr>
              <a:t>型</a:t>
            </a:r>
            <a:endParaRPr lang="zh-CN" altLang="zh-CN" sz="1600" b="1" dirty="0">
              <a:latin typeface="+mn-ea"/>
            </a:endParaRPr>
          </a:p>
        </p:txBody>
      </p:sp>
      <p:sp>
        <p:nvSpPr>
          <p:cNvPr id="4" name="椭圆 3">
            <a:extLst>
              <a:ext uri="{FF2B5EF4-FFF2-40B4-BE49-F238E27FC236}">
                <a16:creationId xmlns:a16="http://schemas.microsoft.com/office/drawing/2014/main" id="{D9EBA064-8C97-42C4-ACA3-444943AE8CD2}"/>
              </a:ext>
            </a:extLst>
          </p:cNvPr>
          <p:cNvSpPr/>
          <p:nvPr/>
        </p:nvSpPr>
        <p:spPr bwMode="auto">
          <a:xfrm>
            <a:off x="8755118" y="6043448"/>
            <a:ext cx="2084332" cy="49070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dirty="0">
                <a:solidFill>
                  <a:srgbClr val="FF0000"/>
                </a:solidFill>
                <a:latin typeface="Times New Roman" pitchFamily="18" charset="0"/>
                <a:ea typeface="宋体" pitchFamily="2" charset="-122"/>
              </a:rPr>
              <a:t>本页不用作答</a:t>
            </a:r>
            <a:endParaRPr kumimoji="1" lang="zh-CN" altLang="en-US" sz="1600" b="1" i="0" u="none" strike="noStrike" cap="none" normalizeH="0" baseline="0" dirty="0">
              <a:ln>
                <a:noFill/>
              </a:ln>
              <a:solidFill>
                <a:srgbClr val="FF0000"/>
              </a:solidFill>
              <a:effectLst/>
              <a:latin typeface="Times New Roman" pitchFamily="18" charset="0"/>
              <a:ea typeface="宋体" pitchFamily="2" charset="-122"/>
            </a:endParaRPr>
          </a:p>
        </p:txBody>
      </p:sp>
      <p:pic>
        <p:nvPicPr>
          <p:cNvPr id="5" name="图片 4">
            <a:extLst>
              <a:ext uri="{FF2B5EF4-FFF2-40B4-BE49-F238E27FC236}">
                <a16:creationId xmlns:a16="http://schemas.microsoft.com/office/drawing/2014/main" id="{26DEE106-E4AC-427D-AA40-57FC8EF0AE2C}"/>
              </a:ext>
            </a:extLst>
          </p:cNvPr>
          <p:cNvPicPr>
            <a:picLocks noChangeAspect="1"/>
          </p:cNvPicPr>
          <p:nvPr/>
        </p:nvPicPr>
        <p:blipFill>
          <a:blip r:embed="rId2"/>
          <a:stretch>
            <a:fillRect/>
          </a:stretch>
        </p:blipFill>
        <p:spPr>
          <a:xfrm>
            <a:off x="882127" y="2946360"/>
            <a:ext cx="9081062" cy="2987867"/>
          </a:xfrm>
          <a:prstGeom prst="rect">
            <a:avLst/>
          </a:prstGeom>
          <a:ln>
            <a:solidFill>
              <a:schemeClr val="tx1"/>
            </a:solidFill>
          </a:ln>
        </p:spPr>
      </p:pic>
    </p:spTree>
    <p:extLst>
      <p:ext uri="{BB962C8B-B14F-4D97-AF65-F5344CB8AC3E}">
        <p14:creationId xmlns:p14="http://schemas.microsoft.com/office/powerpoint/2010/main" val="316561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6</a:t>
            </a:r>
            <a:r>
              <a:rPr lang="zh-CN" altLang="en-US" sz="1600" b="1" dirty="0">
                <a:latin typeface="+mn-ea"/>
              </a:rPr>
              <a:t>、求表达式的值（要求给出计算过程、每步计算结果及数据类型、对应的验证程序及结果截图）</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tLang="zh-CN" sz="1600" b="1" dirty="0">
              <a:latin typeface="+mn-ea"/>
            </a:endParaRPr>
          </a:p>
          <a:p>
            <a:pPr marL="342900" indent="-342900">
              <a:buAutoNum type="alphaUcPeriod"/>
            </a:pPr>
            <a:r>
              <a:rPr lang="en-US" altLang="zh-CN" sz="1600" b="1" dirty="0">
                <a:latin typeface="+mn-ea"/>
              </a:rPr>
              <a:t>a = 2 * 3 , a = b = 5 * 7          </a:t>
            </a:r>
            <a:r>
              <a:rPr lang="pt-BR" altLang="zh-CN" sz="1600" b="1" dirty="0">
                <a:latin typeface="+mn-ea"/>
              </a:rPr>
              <a:t> </a:t>
            </a:r>
            <a:r>
              <a:rPr lang="en-US" altLang="zh-CN" sz="1600" b="1" dirty="0">
                <a:latin typeface="+mn-ea"/>
              </a:rPr>
              <a:t>(</a:t>
            </a:r>
            <a:r>
              <a:rPr lang="zh-CN" altLang="en-US" sz="1600" b="1" dirty="0">
                <a:latin typeface="+mn-ea"/>
              </a:rPr>
              <a:t>写验证程序时，假设所有变量均为</a:t>
            </a:r>
            <a:r>
              <a:rPr lang="en-US" altLang="zh-CN" sz="1600" b="1" dirty="0">
                <a:latin typeface="+mn-ea"/>
              </a:rPr>
              <a:t>int</a:t>
            </a:r>
            <a:r>
              <a:rPr lang="zh-CN" altLang="en-US" sz="1600" b="1" dirty="0">
                <a:latin typeface="+mn-ea"/>
              </a:rPr>
              <a:t>型</a:t>
            </a:r>
            <a:r>
              <a:rPr lang="en-US" altLang="zh-CN" sz="1600" b="1" dirty="0">
                <a:latin typeface="+mn-ea"/>
              </a:rPr>
              <a:t>)</a:t>
            </a:r>
          </a:p>
          <a:p>
            <a:endParaRPr lang="en-US" altLang="zh-CN" sz="1600" b="1" dirty="0">
              <a:latin typeface="+mn-ea"/>
            </a:endParaRPr>
          </a:p>
          <a:p>
            <a:pPr marL="342900" indent="-342900">
              <a:buAutoNum type="arabicParenBoth"/>
            </a:pPr>
            <a:r>
              <a:rPr lang="en-US" altLang="zh-CN" sz="1600" b="1" dirty="0">
                <a:latin typeface="+mn-ea"/>
              </a:rPr>
              <a:t>2*3              =&gt;  6      int</a:t>
            </a:r>
            <a:r>
              <a:rPr lang="zh-CN" altLang="en-US" sz="1600" b="1" dirty="0">
                <a:latin typeface="+mn-ea"/>
              </a:rPr>
              <a:t>型</a:t>
            </a:r>
            <a:endParaRPr lang="en-US" altLang="zh-CN" sz="1600" b="1" dirty="0">
              <a:latin typeface="+mn-ea"/>
            </a:endParaRPr>
          </a:p>
          <a:p>
            <a:pPr marL="342900" indent="-342900">
              <a:buAutoNum type="arabicParenBoth"/>
            </a:pPr>
            <a:r>
              <a:rPr lang="en-US" altLang="zh-CN" sz="1600" b="1" dirty="0">
                <a:latin typeface="+mn-ea"/>
              </a:rPr>
              <a:t>a=2*3            =&gt;  a=6    int</a:t>
            </a:r>
            <a:r>
              <a:rPr lang="zh-CN" altLang="en-US" sz="1600" b="1" dirty="0">
                <a:latin typeface="+mn-ea"/>
              </a:rPr>
              <a:t>型</a:t>
            </a:r>
            <a:endParaRPr lang="en-US" altLang="zh-CN" sz="1600" b="1" dirty="0">
              <a:latin typeface="+mn-ea"/>
            </a:endParaRPr>
          </a:p>
          <a:p>
            <a:pPr marL="342900" indent="-342900">
              <a:buAutoNum type="arabicParenBoth"/>
            </a:pPr>
            <a:r>
              <a:rPr lang="en-US" altLang="zh-CN" sz="1600" b="1" dirty="0">
                <a:latin typeface="+mn-ea"/>
              </a:rPr>
              <a:t>5*7              =&gt;  35     int</a:t>
            </a:r>
            <a:r>
              <a:rPr lang="zh-CN" altLang="en-US" sz="1600" b="1" dirty="0">
                <a:latin typeface="+mn-ea"/>
              </a:rPr>
              <a:t>型</a:t>
            </a:r>
            <a:endParaRPr lang="en-US" altLang="zh-CN" sz="1600" b="1" dirty="0">
              <a:latin typeface="+mn-ea"/>
            </a:endParaRPr>
          </a:p>
          <a:p>
            <a:pPr marL="342900" indent="-342900">
              <a:buAutoNum type="arabicParenBoth"/>
            </a:pPr>
            <a:r>
              <a:rPr lang="en-US" altLang="zh-CN" sz="1600" b="1" dirty="0">
                <a:latin typeface="+mn-ea"/>
              </a:rPr>
              <a:t>b=5*7            =&gt;  b=35   int</a:t>
            </a:r>
            <a:r>
              <a:rPr lang="zh-CN" altLang="en-US" sz="1600" b="1" dirty="0">
                <a:latin typeface="+mn-ea"/>
              </a:rPr>
              <a:t>型</a:t>
            </a:r>
            <a:endParaRPr lang="en-US" altLang="zh-CN" sz="1600" b="1" dirty="0">
              <a:latin typeface="+mn-ea"/>
            </a:endParaRPr>
          </a:p>
          <a:p>
            <a:pPr marL="342900" indent="-342900">
              <a:buAutoNum type="arabicParenBoth"/>
            </a:pPr>
            <a:r>
              <a:rPr lang="en-US" altLang="zh-CN" sz="1600" b="1" dirty="0">
                <a:latin typeface="+mn-ea"/>
              </a:rPr>
              <a:t>a=b=5*7          =&gt;  a=35   int</a:t>
            </a:r>
            <a:r>
              <a:rPr lang="zh-CN" altLang="en-US" sz="1600" b="1" dirty="0">
                <a:latin typeface="+mn-ea"/>
              </a:rPr>
              <a:t>型</a:t>
            </a:r>
            <a:endParaRPr lang="en-US" altLang="zh-CN" sz="1600" b="1" dirty="0">
              <a:latin typeface="+mn-ea"/>
            </a:endParaRPr>
          </a:p>
          <a:p>
            <a:pPr marL="342900" indent="-342900">
              <a:buAutoNum type="arabicParenBoth"/>
            </a:pPr>
            <a:r>
              <a:rPr lang="en-US" altLang="zh-CN" sz="1600" b="1" dirty="0" err="1">
                <a:latin typeface="+mn-ea"/>
              </a:rPr>
              <a:t>a,a</a:t>
            </a:r>
            <a:r>
              <a:rPr lang="en-US" altLang="zh-CN" sz="1600" b="1" dirty="0">
                <a:latin typeface="+mn-ea"/>
              </a:rPr>
              <a:t>              =&gt;  a=35   int</a:t>
            </a:r>
            <a:r>
              <a:rPr lang="zh-CN" altLang="en-US" sz="1600" b="1" dirty="0">
                <a:latin typeface="+mn-ea"/>
              </a:rPr>
              <a:t>型</a:t>
            </a:r>
            <a:endParaRPr lang="en-US" altLang="zh-CN" sz="1600" b="1" dirty="0">
              <a:latin typeface="+mn-ea"/>
            </a:endParaRPr>
          </a:p>
        </p:txBody>
      </p:sp>
      <p:pic>
        <p:nvPicPr>
          <p:cNvPr id="4" name="图片 3">
            <a:extLst>
              <a:ext uri="{FF2B5EF4-FFF2-40B4-BE49-F238E27FC236}">
                <a16:creationId xmlns:a16="http://schemas.microsoft.com/office/drawing/2014/main" id="{DFF11D27-B0DE-2C88-06DD-D8B5355D4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204" y="2434011"/>
            <a:ext cx="4381725" cy="2991004"/>
          </a:xfrm>
          <a:prstGeom prst="rect">
            <a:avLst/>
          </a:prstGeom>
        </p:spPr>
      </p:pic>
    </p:spTree>
    <p:extLst>
      <p:ext uri="{BB962C8B-B14F-4D97-AF65-F5344CB8AC3E}">
        <p14:creationId xmlns:p14="http://schemas.microsoft.com/office/powerpoint/2010/main" val="1052888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6</a:t>
            </a:r>
            <a:r>
              <a:rPr lang="zh-CN" altLang="en-US" sz="1600" b="1" dirty="0">
                <a:latin typeface="+mn-ea"/>
              </a:rPr>
              <a:t>、求表达式的值（要求给出计算过程、每步计算结果及数据类型、对应的验证程序及结果截图）</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tLang="zh-CN" sz="1600" b="1" dirty="0">
              <a:latin typeface="+mn-ea"/>
            </a:endParaRPr>
          </a:p>
          <a:p>
            <a:r>
              <a:rPr lang="pt-BR" altLang="zh-CN" sz="1600" b="1" dirty="0">
                <a:latin typeface="+mn-ea"/>
              </a:rPr>
              <a:t>B. </a:t>
            </a:r>
            <a:r>
              <a:rPr lang="en-US" altLang="zh-CN" sz="1600" b="1" dirty="0">
                <a:latin typeface="+mn-ea"/>
              </a:rPr>
              <a:t>a</a:t>
            </a:r>
            <a:r>
              <a:rPr lang="pt-BR" altLang="zh-CN" sz="1600" b="1" dirty="0">
                <a:latin typeface="+mn-ea"/>
              </a:rPr>
              <a:t> - (</a:t>
            </a:r>
            <a:r>
              <a:rPr lang="en-US" altLang="zh-CN" sz="1600" b="1" dirty="0">
                <a:latin typeface="+mn-ea"/>
              </a:rPr>
              <a:t>b</a:t>
            </a:r>
            <a:r>
              <a:rPr lang="pt-BR" altLang="zh-CN" sz="1600" b="1" dirty="0">
                <a:latin typeface="+mn-ea"/>
              </a:rPr>
              <a:t> + 4 * (</a:t>
            </a:r>
            <a:r>
              <a:rPr lang="en-US" altLang="zh-CN" sz="1600" b="1" dirty="0">
                <a:latin typeface="+mn-ea"/>
              </a:rPr>
              <a:t>b</a:t>
            </a:r>
            <a:r>
              <a:rPr lang="pt-BR" altLang="zh-CN" sz="1600" b="1" dirty="0">
                <a:latin typeface="+mn-ea"/>
              </a:rPr>
              <a:t> + </a:t>
            </a:r>
            <a:r>
              <a:rPr lang="en-US" altLang="zh-CN" sz="1600" b="1" dirty="0">
                <a:latin typeface="+mn-ea"/>
              </a:rPr>
              <a:t>c</a:t>
            </a:r>
            <a:r>
              <a:rPr lang="pt-BR" altLang="zh-CN" sz="1600" b="1" dirty="0">
                <a:latin typeface="+mn-ea"/>
              </a:rPr>
              <a:t>) </a:t>
            </a:r>
            <a:r>
              <a:rPr lang="en-US" altLang="zh-CN" sz="1600" b="1" dirty="0">
                <a:latin typeface="+mn-ea"/>
              </a:rPr>
              <a:t>/</a:t>
            </a:r>
            <a:r>
              <a:rPr lang="pt-BR" altLang="zh-CN" sz="1600" b="1" dirty="0">
                <a:latin typeface="+mn-ea"/>
              </a:rPr>
              <a:t> 3) % 5   </a:t>
            </a:r>
            <a:r>
              <a:rPr lang="en-US" altLang="zh-CN" sz="1600" b="1" dirty="0">
                <a:latin typeface="+mn-ea"/>
              </a:rPr>
              <a:t>(</a:t>
            </a:r>
            <a:r>
              <a:rPr lang="zh-CN" altLang="en-US" sz="1600" b="1" dirty="0">
                <a:latin typeface="+mn-ea"/>
              </a:rPr>
              <a:t>写验证程序时，假设所有变量均为</a:t>
            </a:r>
            <a:r>
              <a:rPr lang="en-US" altLang="zh-CN" sz="1600" b="1" dirty="0">
                <a:latin typeface="+mn-ea"/>
              </a:rPr>
              <a:t>int</a:t>
            </a:r>
            <a:r>
              <a:rPr lang="zh-CN" altLang="en-US" sz="1600" b="1" dirty="0">
                <a:latin typeface="+mn-ea"/>
              </a:rPr>
              <a:t>型，</a:t>
            </a:r>
            <a:r>
              <a:rPr lang="en-US" altLang="zh-CN" sz="1600" b="1" dirty="0" err="1">
                <a:latin typeface="+mn-ea"/>
              </a:rPr>
              <a:t>abc</a:t>
            </a:r>
            <a:r>
              <a:rPr lang="zh-CN" altLang="en-US" sz="1600" b="1" dirty="0">
                <a:latin typeface="+mn-ea"/>
              </a:rPr>
              <a:t>的值自定义即可</a:t>
            </a:r>
            <a:r>
              <a:rPr lang="en-US" altLang="zh-CN" sz="1600" b="1" dirty="0">
                <a:latin typeface="+mn-ea"/>
              </a:rPr>
              <a:t>)</a:t>
            </a:r>
          </a:p>
          <a:p>
            <a:r>
              <a:rPr lang="zh-CN" altLang="en-US" sz="1600" b="1" dirty="0">
                <a:latin typeface="+mn-ea"/>
              </a:rPr>
              <a:t>自定义</a:t>
            </a:r>
            <a:r>
              <a:rPr lang="en-US" altLang="zh-CN" sz="1600" b="1" dirty="0">
                <a:latin typeface="+mn-ea"/>
              </a:rPr>
              <a:t>a=1,b=2,c=3</a:t>
            </a:r>
          </a:p>
          <a:p>
            <a:pPr marL="342900" indent="-342900">
              <a:buAutoNum type="arabicParenBoth"/>
            </a:pPr>
            <a:r>
              <a:rPr lang="en-US" altLang="zh-CN" sz="1600" b="1" dirty="0" err="1">
                <a:latin typeface="+mn-ea"/>
              </a:rPr>
              <a:t>b+c</a:t>
            </a:r>
            <a:r>
              <a:rPr lang="en-US" altLang="zh-CN" sz="1600" b="1" dirty="0">
                <a:latin typeface="+mn-ea"/>
              </a:rPr>
              <a:t>           =&gt;  5   int</a:t>
            </a:r>
            <a:r>
              <a:rPr lang="zh-CN" altLang="en-US" sz="1600" b="1" dirty="0">
                <a:latin typeface="+mn-ea"/>
              </a:rPr>
              <a:t>型</a:t>
            </a:r>
            <a:endParaRPr lang="en-US" altLang="zh-CN" sz="1600" b="1" dirty="0">
              <a:latin typeface="+mn-ea"/>
            </a:endParaRPr>
          </a:p>
          <a:p>
            <a:pPr marL="342900" indent="-342900">
              <a:buAutoNum type="arabicParenBoth"/>
            </a:pPr>
            <a:r>
              <a:rPr lang="en-US" altLang="zh-CN" sz="1600" b="1" dirty="0">
                <a:latin typeface="+mn-ea"/>
              </a:rPr>
              <a:t>4*(</a:t>
            </a:r>
            <a:r>
              <a:rPr lang="en-US" altLang="zh-CN" sz="1600" b="1" dirty="0" err="1">
                <a:latin typeface="+mn-ea"/>
              </a:rPr>
              <a:t>b+c</a:t>
            </a:r>
            <a:r>
              <a:rPr lang="en-US" altLang="zh-CN" sz="1600" b="1" dirty="0">
                <a:latin typeface="+mn-ea"/>
              </a:rPr>
              <a:t>)       =&gt;  20  int</a:t>
            </a:r>
            <a:r>
              <a:rPr lang="zh-CN" altLang="en-US" sz="1600" b="1" dirty="0">
                <a:latin typeface="+mn-ea"/>
              </a:rPr>
              <a:t>型</a:t>
            </a:r>
            <a:endParaRPr lang="en-US" altLang="zh-CN" sz="1600" b="1" dirty="0">
              <a:latin typeface="+mn-ea"/>
            </a:endParaRPr>
          </a:p>
          <a:p>
            <a:pPr marL="342900" indent="-342900">
              <a:buAutoNum type="arabicParenBoth"/>
            </a:pPr>
            <a:r>
              <a:rPr lang="en-US" altLang="zh-CN" sz="1600" b="1" dirty="0">
                <a:latin typeface="+mn-ea"/>
              </a:rPr>
              <a:t>4*(</a:t>
            </a:r>
            <a:r>
              <a:rPr lang="en-US" altLang="zh-CN" sz="1600" b="1" dirty="0" err="1">
                <a:latin typeface="+mn-ea"/>
              </a:rPr>
              <a:t>b+c</a:t>
            </a:r>
            <a:r>
              <a:rPr lang="en-US" altLang="zh-CN" sz="1600" b="1" dirty="0">
                <a:latin typeface="+mn-ea"/>
              </a:rPr>
              <a:t>)/3     =&gt;  6   int</a:t>
            </a:r>
            <a:r>
              <a:rPr lang="zh-CN" altLang="en-US" sz="1600" b="1" dirty="0">
                <a:latin typeface="+mn-ea"/>
              </a:rPr>
              <a:t>型</a:t>
            </a:r>
            <a:endParaRPr lang="en-US" altLang="zh-CN" sz="1600" b="1" dirty="0">
              <a:latin typeface="+mn-ea"/>
            </a:endParaRPr>
          </a:p>
          <a:p>
            <a:pPr marL="342900" indent="-342900">
              <a:buAutoNum type="arabicParenBoth"/>
            </a:pPr>
            <a:r>
              <a:rPr lang="en-US" altLang="zh-CN" sz="1600" b="1" dirty="0">
                <a:latin typeface="+mn-ea"/>
              </a:rPr>
              <a:t>b+6           =&gt;  8   int</a:t>
            </a:r>
            <a:r>
              <a:rPr lang="zh-CN" altLang="en-US" sz="1600" b="1" dirty="0">
                <a:latin typeface="+mn-ea"/>
              </a:rPr>
              <a:t>型</a:t>
            </a:r>
            <a:endParaRPr lang="en-US" altLang="zh-CN" sz="1600" b="1" dirty="0">
              <a:latin typeface="+mn-ea"/>
            </a:endParaRPr>
          </a:p>
          <a:p>
            <a:pPr marL="342900" indent="-342900">
              <a:buAutoNum type="arabicParenBoth"/>
            </a:pPr>
            <a:r>
              <a:rPr lang="en-US" altLang="zh-CN" sz="1600" b="1" dirty="0">
                <a:latin typeface="+mn-ea"/>
              </a:rPr>
              <a:t>(4)%5         =&gt;  3   int</a:t>
            </a:r>
            <a:r>
              <a:rPr lang="zh-CN" altLang="en-US" sz="1600" b="1" dirty="0">
                <a:latin typeface="+mn-ea"/>
              </a:rPr>
              <a:t>型</a:t>
            </a:r>
            <a:endParaRPr lang="en-US" altLang="zh-CN" sz="1600" b="1" dirty="0">
              <a:latin typeface="+mn-ea"/>
            </a:endParaRPr>
          </a:p>
          <a:p>
            <a:pPr marL="342900" indent="-342900">
              <a:buAutoNum type="arabicParenBoth"/>
            </a:pPr>
            <a:r>
              <a:rPr lang="en-US" altLang="zh-CN" sz="1600" b="1" dirty="0">
                <a:latin typeface="+mn-ea"/>
              </a:rPr>
              <a:t>a-(5)         =&gt;  -2  int</a:t>
            </a:r>
            <a:r>
              <a:rPr lang="zh-CN" altLang="en-US" sz="1600" b="1" dirty="0">
                <a:latin typeface="+mn-ea"/>
              </a:rPr>
              <a:t>型</a:t>
            </a:r>
            <a:endParaRPr lang="en-US" altLang="zh-CN" sz="1600" b="1" dirty="0">
              <a:latin typeface="+mn-ea"/>
            </a:endParaRPr>
          </a:p>
        </p:txBody>
      </p:sp>
      <p:pic>
        <p:nvPicPr>
          <p:cNvPr id="4" name="图片 3">
            <a:extLst>
              <a:ext uri="{FF2B5EF4-FFF2-40B4-BE49-F238E27FC236}">
                <a16:creationId xmlns:a16="http://schemas.microsoft.com/office/drawing/2014/main" id="{EE8A038F-248C-480F-15BF-A26C84E35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825" y="4233838"/>
            <a:ext cx="5809625" cy="2300312"/>
          </a:xfrm>
          <a:prstGeom prst="rect">
            <a:avLst/>
          </a:prstGeom>
        </p:spPr>
      </p:pic>
    </p:spTree>
    <p:extLst>
      <p:ext uri="{BB962C8B-B14F-4D97-AF65-F5344CB8AC3E}">
        <p14:creationId xmlns:p14="http://schemas.microsoft.com/office/powerpoint/2010/main" val="2506282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6</a:t>
            </a:r>
            <a:r>
              <a:rPr lang="zh-CN" altLang="en-US" sz="1600" b="1" dirty="0">
                <a:latin typeface="+mn-ea"/>
              </a:rPr>
              <a:t>、求表达式的值（要求给出计算过程、每步计算结果及数据类型、对应的验证程序及结果截图）</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tLang="zh-CN" sz="1600" b="1" dirty="0">
              <a:latin typeface="+mn-ea"/>
            </a:endParaRPr>
          </a:p>
          <a:p>
            <a:r>
              <a:rPr lang="en-US" altLang="zh-CN" sz="1600" b="1" dirty="0">
                <a:latin typeface="+mn-ea"/>
              </a:rPr>
              <a:t>C. 2.5 * 4UL + 7U * 5ULL - 'x’</a:t>
            </a:r>
          </a:p>
          <a:p>
            <a:pPr marL="342900" indent="-342900">
              <a:buAutoNum type="arabicParenBoth"/>
            </a:pPr>
            <a:r>
              <a:rPr lang="en-US" altLang="zh-CN" sz="1600" b="1" dirty="0">
                <a:latin typeface="+mn-ea"/>
              </a:rPr>
              <a:t>2.5 * 4UL     =&gt;  10   double</a:t>
            </a:r>
            <a:r>
              <a:rPr lang="zh-CN" altLang="en-US" sz="1600" b="1" dirty="0">
                <a:latin typeface="+mn-ea"/>
              </a:rPr>
              <a:t>型</a:t>
            </a:r>
            <a:endParaRPr lang="en-US" altLang="zh-CN" sz="1600" b="1" dirty="0">
              <a:latin typeface="+mn-ea"/>
            </a:endParaRPr>
          </a:p>
          <a:p>
            <a:pPr marL="342900" indent="-342900">
              <a:buAutoNum type="arabicParenBoth"/>
            </a:pPr>
            <a:r>
              <a:rPr lang="en-US" altLang="zh-CN" sz="1600" b="1" dirty="0">
                <a:latin typeface="+mn-ea"/>
              </a:rPr>
              <a:t>7U * 5ULL     =&gt;  35   unsigned int</a:t>
            </a:r>
            <a:r>
              <a:rPr lang="zh-CN" altLang="en-US" sz="1600" b="1" dirty="0">
                <a:latin typeface="+mn-ea"/>
              </a:rPr>
              <a:t>型</a:t>
            </a:r>
            <a:endParaRPr lang="en-US" altLang="zh-CN" sz="1600" b="1" dirty="0">
              <a:latin typeface="+mn-ea"/>
            </a:endParaRPr>
          </a:p>
          <a:p>
            <a:pPr marL="342900" indent="-342900">
              <a:buAutoNum type="arabicParenBoth"/>
            </a:pPr>
            <a:r>
              <a:rPr lang="zh-CN" altLang="en-US" sz="1600" b="1" dirty="0">
                <a:latin typeface="+mn-ea"/>
              </a:rPr>
              <a:t>（</a:t>
            </a:r>
            <a:r>
              <a:rPr lang="en-US" altLang="zh-CN" sz="1600" b="1" dirty="0">
                <a:latin typeface="+mn-ea"/>
              </a:rPr>
              <a:t>1</a:t>
            </a:r>
            <a:r>
              <a:rPr lang="zh-CN" altLang="en-US" sz="1600" b="1" dirty="0">
                <a:latin typeface="+mn-ea"/>
              </a:rPr>
              <a:t>）</a:t>
            </a:r>
            <a:r>
              <a:rPr lang="en-US" altLang="zh-CN" sz="1600" b="1" dirty="0">
                <a:latin typeface="+mn-ea"/>
              </a:rPr>
              <a:t>+</a:t>
            </a:r>
            <a:r>
              <a:rPr lang="zh-CN" altLang="en-US" sz="1600" b="1" dirty="0">
                <a:latin typeface="+mn-ea"/>
              </a:rPr>
              <a:t>（</a:t>
            </a:r>
            <a:r>
              <a:rPr lang="en-US" altLang="zh-CN" sz="1600" b="1" dirty="0">
                <a:latin typeface="+mn-ea"/>
              </a:rPr>
              <a:t>2</a:t>
            </a:r>
            <a:r>
              <a:rPr lang="zh-CN" altLang="en-US" sz="1600" b="1" dirty="0">
                <a:latin typeface="+mn-ea"/>
              </a:rPr>
              <a:t>）   </a:t>
            </a:r>
            <a:r>
              <a:rPr lang="en-US" altLang="zh-CN" sz="1600" b="1" dirty="0">
                <a:latin typeface="+mn-ea"/>
              </a:rPr>
              <a:t>=&gt;  45   double</a:t>
            </a:r>
            <a:r>
              <a:rPr lang="zh-CN" altLang="en-US" sz="1600" b="1" dirty="0">
                <a:latin typeface="+mn-ea"/>
              </a:rPr>
              <a:t>型</a:t>
            </a:r>
            <a:endParaRPr lang="en-US" altLang="zh-CN" sz="1600" b="1" dirty="0">
              <a:latin typeface="+mn-ea"/>
            </a:endParaRPr>
          </a:p>
          <a:p>
            <a:pPr marL="342900" indent="-342900">
              <a:buAutoNum type="arabicParenBoth"/>
            </a:pPr>
            <a:r>
              <a:rPr lang="zh-CN" altLang="en-US" sz="1600" b="1" dirty="0">
                <a:latin typeface="+mn-ea"/>
              </a:rPr>
              <a:t>（</a:t>
            </a:r>
            <a:r>
              <a:rPr lang="en-US" altLang="zh-CN" sz="1600" b="1" dirty="0">
                <a:latin typeface="+mn-ea"/>
              </a:rPr>
              <a:t>3</a:t>
            </a:r>
            <a:r>
              <a:rPr lang="zh-CN" altLang="en-US" sz="1600" b="1" dirty="0">
                <a:latin typeface="+mn-ea"/>
              </a:rPr>
              <a:t>）</a:t>
            </a:r>
            <a:r>
              <a:rPr lang="en-US" altLang="zh-CN" sz="1600" b="1" dirty="0">
                <a:latin typeface="+mn-ea"/>
              </a:rPr>
              <a:t>- ‘x’  =&gt;  -75  double</a:t>
            </a:r>
            <a:r>
              <a:rPr lang="zh-CN" altLang="en-US" sz="1600" b="1" dirty="0">
                <a:latin typeface="+mn-ea"/>
              </a:rPr>
              <a:t>型</a:t>
            </a:r>
            <a:endParaRPr lang="en-US" altLang="zh-CN" sz="1600" b="1" dirty="0">
              <a:latin typeface="+mn-ea"/>
            </a:endParaRPr>
          </a:p>
        </p:txBody>
      </p:sp>
      <p:pic>
        <p:nvPicPr>
          <p:cNvPr id="4" name="图片 3">
            <a:extLst>
              <a:ext uri="{FF2B5EF4-FFF2-40B4-BE49-F238E27FC236}">
                <a16:creationId xmlns:a16="http://schemas.microsoft.com/office/drawing/2014/main" id="{2A324A33-459F-71C4-251D-ECF44FE22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607" y="4051172"/>
            <a:ext cx="6667843" cy="2482978"/>
          </a:xfrm>
          <a:prstGeom prst="rect">
            <a:avLst/>
          </a:prstGeom>
        </p:spPr>
      </p:pic>
    </p:spTree>
    <p:extLst>
      <p:ext uri="{BB962C8B-B14F-4D97-AF65-F5344CB8AC3E}">
        <p14:creationId xmlns:p14="http://schemas.microsoft.com/office/powerpoint/2010/main" val="2090781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6</a:t>
            </a:r>
            <a:r>
              <a:rPr lang="zh-CN" altLang="en-US" sz="1600" b="1" dirty="0">
                <a:latin typeface="+mn-ea"/>
              </a:rPr>
              <a:t>、求表达式的值（要求给出计算过程、每步计算结果及数据类型、对应的验证程序及结果截图）</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tLang="zh-CN" sz="1600" b="1" dirty="0">
              <a:latin typeface="+mn-ea"/>
            </a:endParaRPr>
          </a:p>
          <a:p>
            <a:r>
              <a:rPr lang="en-US" altLang="zh-CN" sz="1600" b="1" dirty="0">
                <a:latin typeface="+mn-ea"/>
              </a:rPr>
              <a:t>D. 3LU % 7 + 13LL % 3 + 3.5F</a:t>
            </a:r>
          </a:p>
          <a:p>
            <a:pPr marL="342900" indent="-342900">
              <a:buAutoNum type="arabicParenBoth"/>
            </a:pPr>
            <a:r>
              <a:rPr lang="en-US" altLang="zh-CN" sz="1600" b="1" dirty="0">
                <a:latin typeface="+mn-ea"/>
              </a:rPr>
              <a:t>3LU % 7       =&gt;  3   unsigned long</a:t>
            </a:r>
            <a:r>
              <a:rPr lang="zh-CN" altLang="en-US" sz="1600" b="1" dirty="0">
                <a:latin typeface="+mn-ea"/>
              </a:rPr>
              <a:t>型</a:t>
            </a:r>
            <a:endParaRPr lang="en-US" altLang="zh-CN" sz="1600" b="1" dirty="0">
              <a:latin typeface="+mn-ea"/>
            </a:endParaRPr>
          </a:p>
          <a:p>
            <a:pPr marL="342900" indent="-342900">
              <a:buAutoNum type="arabicParenBoth"/>
            </a:pPr>
            <a:r>
              <a:rPr lang="en-US" altLang="zh-CN" sz="1600" b="1" dirty="0">
                <a:latin typeface="+mn-ea"/>
              </a:rPr>
              <a:t>13LL % 3      =&gt;  1   long </a:t>
            </a:r>
            <a:r>
              <a:rPr lang="en-US" altLang="zh-CN" sz="1600" b="1" dirty="0" err="1">
                <a:latin typeface="+mn-ea"/>
              </a:rPr>
              <a:t>long</a:t>
            </a:r>
            <a:r>
              <a:rPr lang="zh-CN" altLang="en-US" sz="1600" b="1" dirty="0">
                <a:latin typeface="+mn-ea"/>
              </a:rPr>
              <a:t>型</a:t>
            </a:r>
            <a:endParaRPr lang="en-US" altLang="zh-CN" sz="1600" b="1" dirty="0">
              <a:latin typeface="+mn-ea"/>
            </a:endParaRPr>
          </a:p>
          <a:p>
            <a:pPr marL="342900" indent="-342900">
              <a:buAutoNum type="arabicParenBoth"/>
            </a:pPr>
            <a:r>
              <a:rPr lang="zh-CN" altLang="en-US" sz="1600" b="1" dirty="0">
                <a:latin typeface="+mn-ea"/>
              </a:rPr>
              <a:t>（</a:t>
            </a:r>
            <a:r>
              <a:rPr lang="en-US" altLang="zh-CN" sz="1600" b="1" dirty="0">
                <a:latin typeface="+mn-ea"/>
              </a:rPr>
              <a:t>1</a:t>
            </a:r>
            <a:r>
              <a:rPr lang="zh-CN" altLang="en-US" sz="1600" b="1" dirty="0">
                <a:latin typeface="+mn-ea"/>
              </a:rPr>
              <a:t>）</a:t>
            </a:r>
            <a:r>
              <a:rPr lang="en-US" altLang="zh-CN" sz="1600" b="1" dirty="0">
                <a:latin typeface="+mn-ea"/>
              </a:rPr>
              <a:t>+</a:t>
            </a:r>
            <a:r>
              <a:rPr lang="zh-CN" altLang="en-US" sz="1600" b="1" dirty="0">
                <a:latin typeface="+mn-ea"/>
              </a:rPr>
              <a:t>（</a:t>
            </a:r>
            <a:r>
              <a:rPr lang="en-US" altLang="zh-CN" sz="1600" b="1" dirty="0">
                <a:latin typeface="+mn-ea"/>
              </a:rPr>
              <a:t>2</a:t>
            </a:r>
            <a:r>
              <a:rPr lang="zh-CN" altLang="en-US" sz="1600" b="1" dirty="0">
                <a:latin typeface="+mn-ea"/>
              </a:rPr>
              <a:t>）   </a:t>
            </a:r>
            <a:r>
              <a:rPr lang="en-US" altLang="zh-CN" sz="1600" b="1" dirty="0">
                <a:latin typeface="+mn-ea"/>
              </a:rPr>
              <a:t>=&gt;  4   long </a:t>
            </a:r>
            <a:r>
              <a:rPr lang="en-US" altLang="zh-CN" sz="1600" b="1" dirty="0" err="1">
                <a:latin typeface="+mn-ea"/>
              </a:rPr>
              <a:t>long</a:t>
            </a:r>
            <a:r>
              <a:rPr lang="zh-CN" altLang="en-US" sz="1600" b="1" dirty="0">
                <a:latin typeface="+mn-ea"/>
              </a:rPr>
              <a:t>型</a:t>
            </a:r>
            <a:endParaRPr lang="en-US" altLang="zh-CN" sz="1600" b="1" dirty="0">
              <a:latin typeface="+mn-ea"/>
            </a:endParaRPr>
          </a:p>
          <a:p>
            <a:pPr marL="342900" indent="-342900">
              <a:buAutoNum type="arabicParenBoth"/>
            </a:pPr>
            <a:r>
              <a:rPr lang="zh-CN" altLang="en-US" sz="1600" b="1" dirty="0">
                <a:latin typeface="+mn-ea"/>
              </a:rPr>
              <a:t>（</a:t>
            </a:r>
            <a:r>
              <a:rPr lang="en-US" altLang="zh-CN" sz="1600" b="1" dirty="0">
                <a:latin typeface="+mn-ea"/>
              </a:rPr>
              <a:t>3</a:t>
            </a:r>
            <a:r>
              <a:rPr lang="zh-CN" altLang="en-US" sz="1600" b="1" dirty="0">
                <a:latin typeface="+mn-ea"/>
              </a:rPr>
              <a:t>）</a:t>
            </a:r>
            <a:r>
              <a:rPr lang="en-US" altLang="zh-CN" sz="1600" b="1" dirty="0">
                <a:latin typeface="+mn-ea"/>
              </a:rPr>
              <a:t>+ 3.5F   =&gt;  7.5 float</a:t>
            </a:r>
            <a:r>
              <a:rPr lang="zh-CN" altLang="en-US" sz="1600" b="1" dirty="0">
                <a:latin typeface="+mn-ea"/>
              </a:rPr>
              <a:t>型</a:t>
            </a:r>
            <a:endParaRPr lang="en-US" altLang="zh-CN" sz="1600" b="1" dirty="0">
              <a:latin typeface="+mn-ea"/>
            </a:endParaRPr>
          </a:p>
          <a:p>
            <a:endParaRPr lang="en-US" altLang="zh-CN" sz="1600" b="1" dirty="0">
              <a:latin typeface="+mn-ea"/>
            </a:endParaRPr>
          </a:p>
          <a:p>
            <a:endParaRPr lang="en-US" altLang="zh-CN" sz="1600" b="1" dirty="0">
              <a:latin typeface="+mn-ea"/>
            </a:endParaRPr>
          </a:p>
        </p:txBody>
      </p:sp>
      <p:pic>
        <p:nvPicPr>
          <p:cNvPr id="4" name="图片 3">
            <a:extLst>
              <a:ext uri="{FF2B5EF4-FFF2-40B4-BE49-F238E27FC236}">
                <a16:creationId xmlns:a16="http://schemas.microsoft.com/office/drawing/2014/main" id="{BCB5B768-BCB0-B876-B4FE-36345930A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9709" y="4006720"/>
            <a:ext cx="6629741" cy="2527430"/>
          </a:xfrm>
          <a:prstGeom prst="rect">
            <a:avLst/>
          </a:prstGeom>
        </p:spPr>
      </p:pic>
    </p:spTree>
    <p:extLst>
      <p:ext uri="{BB962C8B-B14F-4D97-AF65-F5344CB8AC3E}">
        <p14:creationId xmlns:p14="http://schemas.microsoft.com/office/powerpoint/2010/main" val="4155566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6</a:t>
            </a:r>
            <a:r>
              <a:rPr lang="zh-CN" altLang="en-US" sz="1600" b="1" dirty="0">
                <a:latin typeface="+mn-ea"/>
              </a:rPr>
              <a:t>、求表达式的值（要求给出计算过程、每步计算结果及数据类型、对应的验证程序及结果截图）</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tLang="zh-CN" sz="1600" b="1" dirty="0">
              <a:latin typeface="+mn-ea"/>
            </a:endParaRPr>
          </a:p>
          <a:p>
            <a:r>
              <a:rPr lang="en-US" altLang="zh-CN" sz="1600" b="1" dirty="0">
                <a:latin typeface="+mn-ea"/>
              </a:rPr>
              <a:t>E. 3.2 + 11 % 5 * </a:t>
            </a:r>
            <a:r>
              <a:rPr lang="en-US" altLang="zh-CN" sz="1600" b="1" dirty="0" err="1">
                <a:latin typeface="+mn-ea"/>
              </a:rPr>
              <a:t>static_cast</a:t>
            </a:r>
            <a:r>
              <a:rPr lang="en-US" altLang="zh-CN" sz="1600" b="1" dirty="0">
                <a:latin typeface="+mn-ea"/>
              </a:rPr>
              <a:t>&lt;unsigned long&gt;(1.8F + 2LL) % 2 * 3.2F</a:t>
            </a:r>
          </a:p>
          <a:p>
            <a:pPr marL="342900" indent="-342900">
              <a:buAutoNum type="arabicParenBoth"/>
            </a:pPr>
            <a:r>
              <a:rPr lang="en-US" altLang="zh-CN" sz="1600" b="1" dirty="0">
                <a:latin typeface="+mn-ea"/>
              </a:rPr>
              <a:t>11 % 5                                 =&gt;  1      int</a:t>
            </a:r>
            <a:r>
              <a:rPr lang="zh-CN" altLang="en-US" sz="1600" b="1" dirty="0">
                <a:latin typeface="+mn-ea"/>
              </a:rPr>
              <a:t>型</a:t>
            </a:r>
            <a:endParaRPr lang="en-US" altLang="zh-CN" sz="1600" b="1" dirty="0">
              <a:latin typeface="+mn-ea"/>
            </a:endParaRPr>
          </a:p>
          <a:p>
            <a:pPr marL="342900" indent="-342900">
              <a:buAutoNum type="arabicParenBoth"/>
            </a:pPr>
            <a:r>
              <a:rPr lang="en-US" altLang="zh-CN" sz="1600" b="1" dirty="0">
                <a:latin typeface="+mn-ea"/>
              </a:rPr>
              <a:t>1.8F + 2LL                             =&gt;  3.8    float</a:t>
            </a:r>
            <a:r>
              <a:rPr lang="zh-CN" altLang="en-US" sz="1600" b="1" dirty="0">
                <a:latin typeface="+mn-ea"/>
              </a:rPr>
              <a:t>型</a:t>
            </a:r>
            <a:endParaRPr lang="en-US" altLang="zh-CN" sz="1600" b="1" dirty="0">
              <a:latin typeface="+mn-ea"/>
            </a:endParaRPr>
          </a:p>
          <a:p>
            <a:pPr marL="342900" indent="-342900">
              <a:buAutoNum type="arabicParenBoth"/>
            </a:pPr>
            <a:r>
              <a:rPr lang="en-US" altLang="zh-CN" sz="1600" b="1" dirty="0" err="1">
                <a:latin typeface="+mn-ea"/>
              </a:rPr>
              <a:t>static_cast</a:t>
            </a:r>
            <a:r>
              <a:rPr lang="en-US" altLang="zh-CN" sz="1600" b="1" dirty="0">
                <a:latin typeface="+mn-ea"/>
              </a:rPr>
              <a:t>&lt;unsigned long&gt;(1.8F + 2LL) =&gt;  3      unsigned long</a:t>
            </a:r>
            <a:r>
              <a:rPr lang="zh-CN" altLang="en-US" sz="1600" b="1" dirty="0">
                <a:latin typeface="+mn-ea"/>
              </a:rPr>
              <a:t>型</a:t>
            </a:r>
            <a:endParaRPr lang="en-US" altLang="zh-CN" sz="1600" b="1" dirty="0">
              <a:latin typeface="+mn-ea"/>
            </a:endParaRPr>
          </a:p>
          <a:p>
            <a:pPr marL="342900" indent="-342900">
              <a:buAutoNum type="arabicParenBoth"/>
            </a:pPr>
            <a:r>
              <a:rPr lang="en-US" altLang="zh-CN" sz="1600" b="1" dirty="0">
                <a:latin typeface="+mn-ea"/>
              </a:rPr>
              <a:t>(1) * (3)                              =&gt;  3      unsigned long</a:t>
            </a:r>
            <a:r>
              <a:rPr lang="zh-CN" altLang="en-US" sz="1600" b="1" dirty="0">
                <a:latin typeface="+mn-ea"/>
              </a:rPr>
              <a:t>型</a:t>
            </a:r>
            <a:endParaRPr lang="en-US" altLang="zh-CN" sz="1600" b="1" dirty="0">
              <a:latin typeface="+mn-ea"/>
            </a:endParaRPr>
          </a:p>
          <a:p>
            <a:pPr marL="342900" indent="-342900">
              <a:buAutoNum type="arabicParenBoth"/>
            </a:pPr>
            <a:r>
              <a:rPr lang="en-US" altLang="zh-CN" sz="1600" b="1" dirty="0">
                <a:latin typeface="+mn-ea"/>
              </a:rPr>
              <a:t>(4) % 2                                =&gt;  1      unsigned long</a:t>
            </a:r>
            <a:r>
              <a:rPr lang="zh-CN" altLang="en-US" sz="1600" b="1" dirty="0">
                <a:latin typeface="+mn-ea"/>
              </a:rPr>
              <a:t>型</a:t>
            </a:r>
            <a:endParaRPr lang="en-US" altLang="zh-CN" sz="1600" b="1" dirty="0">
              <a:latin typeface="+mn-ea"/>
            </a:endParaRPr>
          </a:p>
          <a:p>
            <a:pPr marL="342900" indent="-342900">
              <a:buAutoNum type="arabicParenBoth"/>
            </a:pPr>
            <a:r>
              <a:rPr lang="en-US" altLang="zh-CN" sz="1600" b="1" dirty="0">
                <a:latin typeface="+mn-ea"/>
              </a:rPr>
              <a:t>(5)*3.2F                               =&gt;  3.2    float</a:t>
            </a:r>
            <a:r>
              <a:rPr lang="zh-CN" altLang="en-US" sz="1600" b="1" dirty="0">
                <a:latin typeface="+mn-ea"/>
              </a:rPr>
              <a:t>型</a:t>
            </a:r>
            <a:endParaRPr lang="en-US" altLang="zh-CN" sz="1600" b="1" dirty="0">
              <a:latin typeface="+mn-ea"/>
            </a:endParaRPr>
          </a:p>
          <a:p>
            <a:pPr marL="342900" indent="-342900">
              <a:buAutoNum type="arabicParenBoth"/>
            </a:pPr>
            <a:r>
              <a:rPr lang="en-US" altLang="zh-CN" sz="1600" b="1" dirty="0">
                <a:latin typeface="+mn-ea"/>
              </a:rPr>
              <a:t>3.2 + (6)                              =&gt;  6.4    double</a:t>
            </a:r>
            <a:r>
              <a:rPr lang="zh-CN" altLang="en-US" sz="1600" b="1" dirty="0">
                <a:latin typeface="+mn-ea"/>
              </a:rPr>
              <a:t>型</a:t>
            </a:r>
            <a:endParaRPr lang="en-US" altLang="zh-CN" sz="1600" b="1" dirty="0">
              <a:latin typeface="+mn-ea"/>
            </a:endParaRPr>
          </a:p>
        </p:txBody>
      </p:sp>
      <p:pic>
        <p:nvPicPr>
          <p:cNvPr id="4" name="图片 3">
            <a:extLst>
              <a:ext uri="{FF2B5EF4-FFF2-40B4-BE49-F238E27FC236}">
                <a16:creationId xmlns:a16="http://schemas.microsoft.com/office/drawing/2014/main" id="{E703FB49-6375-D08E-EC3A-B49592F61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75" y="4006720"/>
            <a:ext cx="10217675" cy="2527430"/>
          </a:xfrm>
          <a:prstGeom prst="rect">
            <a:avLst/>
          </a:prstGeom>
        </p:spPr>
      </p:pic>
    </p:spTree>
    <p:extLst>
      <p:ext uri="{BB962C8B-B14F-4D97-AF65-F5344CB8AC3E}">
        <p14:creationId xmlns:p14="http://schemas.microsoft.com/office/powerpoint/2010/main" val="294162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endParaRPr lang="en-US" altLang="zh-CN" sz="1600" b="1" dirty="0">
              <a:latin typeface="+mn-ea"/>
            </a:endParaRPr>
          </a:p>
          <a:p>
            <a:pPr algn="l"/>
            <a:r>
              <a:rPr lang="zh-CN" altLang="en-US" sz="1600" b="1" dirty="0">
                <a:latin typeface="+mn-ea"/>
              </a:rPr>
              <a:t>附：用</a:t>
            </a:r>
            <a:r>
              <a:rPr lang="en-US" altLang="zh-CN" sz="1600" b="1" dirty="0">
                <a:latin typeface="+mn-ea"/>
              </a:rPr>
              <a:t>WPS</a:t>
            </a:r>
            <a:r>
              <a:rPr lang="zh-CN" altLang="en-US" sz="1600" b="1" dirty="0">
                <a:latin typeface="+mn-ea"/>
              </a:rPr>
              <a:t>等其他第三方软件打开</a:t>
            </a:r>
            <a:r>
              <a:rPr lang="en-US" altLang="zh-CN" sz="1600" b="1" dirty="0">
                <a:latin typeface="+mn-ea"/>
              </a:rPr>
              <a:t>PPT</a:t>
            </a:r>
            <a:r>
              <a:rPr lang="zh-CN" altLang="en-US" sz="1600" b="1" dirty="0">
                <a:latin typeface="+mn-ea"/>
              </a:rPr>
              <a:t>，将代码复制到</a:t>
            </a:r>
            <a:r>
              <a:rPr lang="en-US" altLang="zh-CN" sz="1600" b="1" dirty="0">
                <a:latin typeface="+mn-ea"/>
              </a:rPr>
              <a:t>VS2022</a:t>
            </a:r>
            <a:r>
              <a:rPr lang="zh-CN" altLang="en-US" sz="1600" b="1" dirty="0">
                <a:latin typeface="+mn-ea"/>
              </a:rPr>
              <a:t>中后，如果出现类似下面的</a:t>
            </a:r>
            <a:r>
              <a:rPr lang="zh-CN" altLang="en-US" sz="1600" b="1" dirty="0">
                <a:solidFill>
                  <a:srgbClr val="FF0000"/>
                </a:solidFill>
                <a:latin typeface="+mn-ea"/>
              </a:rPr>
              <a:t>编译报错</a:t>
            </a:r>
            <a:r>
              <a:rPr lang="zh-CN" altLang="en-US" sz="1600" b="1" dirty="0">
                <a:latin typeface="+mn-ea"/>
              </a:rPr>
              <a:t>，则观察源程序编辑窗</a:t>
            </a:r>
            <a:endParaRPr lang="en-US" altLang="zh-CN" sz="1600" b="1" dirty="0">
              <a:latin typeface="+mn-ea"/>
            </a:endParaRPr>
          </a:p>
          <a:p>
            <a:pPr algn="l"/>
            <a:r>
              <a:rPr lang="en-US" altLang="zh-CN" sz="1600" b="1" dirty="0">
                <a:latin typeface="+mn-ea"/>
              </a:rPr>
              <a:t>                                                                              </a:t>
            </a:r>
            <a:r>
              <a:rPr lang="zh-CN" altLang="en-US" sz="1600" b="1" dirty="0">
                <a:latin typeface="+mn-ea"/>
              </a:rPr>
              <a:t>的右下角是否为</a:t>
            </a:r>
            <a:r>
              <a:rPr lang="en-US" altLang="zh-CN" sz="1600" b="1" dirty="0">
                <a:latin typeface="+mn-ea"/>
              </a:rPr>
              <a:t>CR</a:t>
            </a:r>
            <a:r>
              <a:rPr lang="zh-CN" altLang="en-US" sz="1600" b="1" dirty="0">
                <a:latin typeface="+mn-ea"/>
              </a:rPr>
              <a:t>，如果是，</a:t>
            </a:r>
            <a:endParaRPr lang="en-US" altLang="zh-CN" sz="1600" b="1" dirty="0">
              <a:latin typeface="+mn-ea"/>
            </a:endParaRPr>
          </a:p>
          <a:p>
            <a:pPr algn="l"/>
            <a:r>
              <a:rPr lang="en-US" altLang="zh-CN" sz="1600" b="1" dirty="0">
                <a:latin typeface="+mn-ea"/>
              </a:rPr>
              <a:t>                                                                              </a:t>
            </a:r>
            <a:r>
              <a:rPr lang="zh-CN" altLang="en-US" sz="1600" b="1" dirty="0">
                <a:latin typeface="+mn-ea"/>
              </a:rPr>
              <a:t>单击</a:t>
            </a:r>
            <a:r>
              <a:rPr lang="en-US" altLang="zh-CN" sz="1600" b="1" dirty="0">
                <a:latin typeface="+mn-ea"/>
              </a:rPr>
              <a:t>CR</a:t>
            </a:r>
            <a:r>
              <a:rPr lang="zh-CN" altLang="en-US" sz="1600" b="1" dirty="0">
                <a:latin typeface="+mn-ea"/>
              </a:rPr>
              <a:t>，在弹出中选择</a:t>
            </a:r>
            <a:r>
              <a:rPr lang="en-US" altLang="zh-CN" sz="1600" b="1" dirty="0">
                <a:latin typeface="+mn-ea"/>
              </a:rPr>
              <a:t>CRLF</a:t>
            </a:r>
            <a:r>
              <a:rPr lang="zh-CN" altLang="en-US" sz="1600" b="1" dirty="0">
                <a:latin typeface="+mn-ea"/>
              </a:rPr>
              <a:t>，</a:t>
            </a:r>
            <a:endParaRPr lang="en-US" altLang="zh-CN" sz="1600" b="1" dirty="0">
              <a:latin typeface="+mn-ea"/>
            </a:endParaRPr>
          </a:p>
          <a:p>
            <a:pPr algn="l"/>
            <a:r>
              <a:rPr lang="en-US" altLang="zh-CN" sz="1600" b="1" dirty="0">
                <a:latin typeface="+mn-ea"/>
              </a:rPr>
              <a:t>                                                                              </a:t>
            </a:r>
            <a:r>
              <a:rPr lang="zh-CN" altLang="en-US" sz="1600" b="1" dirty="0">
                <a:latin typeface="+mn-ea"/>
              </a:rPr>
              <a:t>再次</a:t>
            </a:r>
            <a:r>
              <a:rPr lang="en-US" altLang="zh-CN" sz="1600" b="1" dirty="0">
                <a:latin typeface="+mn-ea"/>
              </a:rPr>
              <a:t>CTRL+F5</a:t>
            </a:r>
            <a:r>
              <a:rPr lang="zh-CN" altLang="en-US" sz="1600" b="1" dirty="0">
                <a:latin typeface="+mn-ea"/>
              </a:rPr>
              <a:t>运行即可</a:t>
            </a:r>
            <a:endParaRPr lang="en-US" altLang="zh-CN" sz="2800" b="1" dirty="0">
              <a:solidFill>
                <a:srgbClr val="FF0000"/>
              </a:solidFill>
              <a:latin typeface="+mn-ea"/>
            </a:endParaRPr>
          </a:p>
        </p:txBody>
      </p:sp>
      <p:pic>
        <p:nvPicPr>
          <p:cNvPr id="3" name="图片 2">
            <a:extLst>
              <a:ext uri="{FF2B5EF4-FFF2-40B4-BE49-F238E27FC236}">
                <a16:creationId xmlns:a16="http://schemas.microsoft.com/office/drawing/2014/main" id="{744F729A-2D3C-4354-85A0-5C9158A13BF7}"/>
              </a:ext>
            </a:extLst>
          </p:cNvPr>
          <p:cNvPicPr>
            <a:picLocks noChangeAspect="1"/>
          </p:cNvPicPr>
          <p:nvPr/>
        </p:nvPicPr>
        <p:blipFill>
          <a:blip r:embed="rId3"/>
          <a:stretch>
            <a:fillRect/>
          </a:stretch>
        </p:blipFill>
        <p:spPr>
          <a:xfrm>
            <a:off x="8661635" y="3090983"/>
            <a:ext cx="2123810" cy="1933333"/>
          </a:xfrm>
          <a:prstGeom prst="rect">
            <a:avLst/>
          </a:prstGeom>
        </p:spPr>
      </p:pic>
      <p:pic>
        <p:nvPicPr>
          <p:cNvPr id="4" name="图片 3">
            <a:extLst>
              <a:ext uri="{FF2B5EF4-FFF2-40B4-BE49-F238E27FC236}">
                <a16:creationId xmlns:a16="http://schemas.microsoft.com/office/drawing/2014/main" id="{ADD2CE91-BE2A-4B86-AC07-767012B39772}"/>
              </a:ext>
            </a:extLst>
          </p:cNvPr>
          <p:cNvPicPr>
            <a:picLocks noChangeAspect="1"/>
          </p:cNvPicPr>
          <p:nvPr/>
        </p:nvPicPr>
        <p:blipFill>
          <a:blip r:embed="rId4"/>
          <a:stretch>
            <a:fillRect/>
          </a:stretch>
        </p:blipFill>
        <p:spPr>
          <a:xfrm>
            <a:off x="271958" y="1329084"/>
            <a:ext cx="7914286" cy="5314286"/>
          </a:xfrm>
          <a:prstGeom prst="rect">
            <a:avLst/>
          </a:prstGeom>
        </p:spPr>
      </p:pic>
      <p:sp>
        <p:nvSpPr>
          <p:cNvPr id="5" name="箭头: 右 4">
            <a:extLst>
              <a:ext uri="{FF2B5EF4-FFF2-40B4-BE49-F238E27FC236}">
                <a16:creationId xmlns:a16="http://schemas.microsoft.com/office/drawing/2014/main" id="{83A95833-2AE8-4AB2-8186-65B0BE7B5B20}"/>
              </a:ext>
            </a:extLst>
          </p:cNvPr>
          <p:cNvSpPr/>
          <p:nvPr/>
        </p:nvSpPr>
        <p:spPr bwMode="auto">
          <a:xfrm>
            <a:off x="8023460" y="4571893"/>
            <a:ext cx="638175" cy="452423"/>
          </a:xfrm>
          <a:prstGeom prst="rightArrow">
            <a:avLst/>
          </a:prstGeom>
          <a:solidFill>
            <a:srgbClr val="FF000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50543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6</a:t>
            </a:r>
            <a:r>
              <a:rPr lang="zh-CN" altLang="en-US" sz="1600" b="1" dirty="0">
                <a:latin typeface="+mn-ea"/>
              </a:rPr>
              <a:t>、求表达式的值（要求给出计算过程、每步计算结果及数据类型、对应的验证程序及结果截图）</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tLang="zh-CN" sz="1600" b="1" dirty="0">
              <a:latin typeface="+mn-ea"/>
            </a:endParaRPr>
          </a:p>
          <a:p>
            <a:r>
              <a:rPr lang="en-US" altLang="zh-CN" sz="1600" b="1" dirty="0">
                <a:latin typeface="+mn-ea"/>
              </a:rPr>
              <a:t>F. long(3.8 + 1.3) / 2 + (int)3.9 % 7LU - 'G' * 3L</a:t>
            </a:r>
          </a:p>
          <a:p>
            <a:pPr marL="342900" indent="-342900">
              <a:buAutoNum type="arabicParenBoth"/>
            </a:pPr>
            <a:r>
              <a:rPr lang="en-US" altLang="zh-CN" sz="1600" b="1" dirty="0">
                <a:latin typeface="+mn-ea"/>
              </a:rPr>
              <a:t>long(3.8 + 1.3)      =&gt;  5           long</a:t>
            </a:r>
            <a:r>
              <a:rPr lang="zh-CN" altLang="en-US" sz="1600" b="1" dirty="0">
                <a:latin typeface="+mn-ea"/>
              </a:rPr>
              <a:t>型</a:t>
            </a:r>
            <a:endParaRPr lang="en-US" altLang="zh-CN" sz="1600" b="1" dirty="0">
              <a:latin typeface="+mn-ea"/>
            </a:endParaRPr>
          </a:p>
          <a:p>
            <a:pPr marL="342900" indent="-342900">
              <a:buAutoNum type="arabicParenBoth"/>
            </a:pPr>
            <a:r>
              <a:rPr lang="zh-CN" altLang="en-US" sz="1600" b="1" dirty="0">
                <a:latin typeface="+mn-ea"/>
              </a:rPr>
              <a:t>（</a:t>
            </a:r>
            <a:r>
              <a:rPr lang="en-US" altLang="zh-CN" sz="1600" b="1" dirty="0">
                <a:latin typeface="+mn-ea"/>
              </a:rPr>
              <a:t>1</a:t>
            </a:r>
            <a:r>
              <a:rPr lang="zh-CN" altLang="en-US" sz="1600" b="1" dirty="0">
                <a:latin typeface="+mn-ea"/>
              </a:rPr>
              <a:t>） </a:t>
            </a:r>
            <a:r>
              <a:rPr lang="en-US" altLang="zh-CN" sz="1600" b="1" dirty="0">
                <a:latin typeface="+mn-ea"/>
              </a:rPr>
              <a:t>/ 2            =&gt;  2           long</a:t>
            </a:r>
            <a:r>
              <a:rPr lang="zh-CN" altLang="en-US" sz="1600" b="1" dirty="0">
                <a:latin typeface="+mn-ea"/>
              </a:rPr>
              <a:t>型</a:t>
            </a:r>
            <a:endParaRPr lang="en-US" altLang="zh-CN" sz="1600" b="1" dirty="0">
              <a:latin typeface="+mn-ea"/>
            </a:endParaRPr>
          </a:p>
          <a:p>
            <a:pPr marL="342900" indent="-342900">
              <a:buAutoNum type="arabicParenBoth"/>
            </a:pPr>
            <a:r>
              <a:rPr lang="en-US" altLang="zh-CN" sz="1600" b="1" dirty="0">
                <a:latin typeface="+mn-ea"/>
              </a:rPr>
              <a:t>(int)3.9             =&gt;  3           int</a:t>
            </a:r>
            <a:r>
              <a:rPr lang="zh-CN" altLang="en-US" sz="1600" b="1" dirty="0">
                <a:latin typeface="+mn-ea"/>
              </a:rPr>
              <a:t>型</a:t>
            </a:r>
            <a:endParaRPr lang="en-US" altLang="zh-CN" sz="1600" b="1" dirty="0">
              <a:latin typeface="+mn-ea"/>
            </a:endParaRPr>
          </a:p>
          <a:p>
            <a:pPr marL="342900" indent="-342900">
              <a:buAutoNum type="arabicParenBoth"/>
            </a:pPr>
            <a:r>
              <a:rPr lang="en-US" altLang="zh-CN" sz="1600" b="1" dirty="0">
                <a:latin typeface="+mn-ea"/>
              </a:rPr>
              <a:t>(int)3.9 % 7LU       =&gt;  3           unsigned long</a:t>
            </a:r>
            <a:r>
              <a:rPr lang="zh-CN" altLang="en-US" sz="1600" b="1" dirty="0">
                <a:latin typeface="+mn-ea"/>
              </a:rPr>
              <a:t>型</a:t>
            </a:r>
            <a:endParaRPr lang="en-US" altLang="zh-CN" sz="1600" b="1" dirty="0">
              <a:latin typeface="+mn-ea"/>
            </a:endParaRPr>
          </a:p>
          <a:p>
            <a:pPr marL="342900" indent="-342900">
              <a:buAutoNum type="arabicParenBoth"/>
            </a:pPr>
            <a:r>
              <a:rPr lang="zh-CN" altLang="en-US" sz="1600" b="1" dirty="0">
                <a:latin typeface="+mn-ea"/>
              </a:rPr>
              <a:t>（</a:t>
            </a:r>
            <a:r>
              <a:rPr lang="en-US" altLang="zh-CN" sz="1600" b="1" dirty="0">
                <a:latin typeface="+mn-ea"/>
              </a:rPr>
              <a:t>2</a:t>
            </a:r>
            <a:r>
              <a:rPr lang="zh-CN" altLang="en-US" sz="1600" b="1" dirty="0">
                <a:latin typeface="+mn-ea"/>
              </a:rPr>
              <a:t>）</a:t>
            </a:r>
            <a:r>
              <a:rPr lang="en-US" altLang="zh-CN" sz="1600" b="1" dirty="0">
                <a:latin typeface="+mn-ea"/>
              </a:rPr>
              <a:t>+</a:t>
            </a:r>
            <a:r>
              <a:rPr lang="zh-CN" altLang="en-US" sz="1600" b="1" dirty="0">
                <a:latin typeface="+mn-ea"/>
              </a:rPr>
              <a:t>（</a:t>
            </a:r>
            <a:r>
              <a:rPr lang="en-US" altLang="zh-CN" sz="1600" b="1" dirty="0">
                <a:latin typeface="+mn-ea"/>
              </a:rPr>
              <a:t>4</a:t>
            </a:r>
            <a:r>
              <a:rPr lang="zh-CN" altLang="en-US" sz="1600" b="1" dirty="0">
                <a:latin typeface="+mn-ea"/>
              </a:rPr>
              <a:t>）</a:t>
            </a:r>
            <a:r>
              <a:rPr lang="en-US" altLang="zh-CN" sz="1600" b="1" dirty="0">
                <a:latin typeface="+mn-ea"/>
              </a:rPr>
              <a:t>          =&gt;  5           unsigned long</a:t>
            </a:r>
            <a:r>
              <a:rPr lang="zh-CN" altLang="en-US" sz="1600" b="1" dirty="0">
                <a:latin typeface="+mn-ea"/>
              </a:rPr>
              <a:t>型</a:t>
            </a:r>
            <a:endParaRPr lang="en-US" altLang="zh-CN" sz="1600" b="1" dirty="0">
              <a:latin typeface="+mn-ea"/>
            </a:endParaRPr>
          </a:p>
          <a:p>
            <a:pPr marL="342900" indent="-342900">
              <a:buAutoNum type="arabicParenBoth"/>
            </a:pPr>
            <a:r>
              <a:rPr lang="en-US" altLang="zh-CN" sz="1600" b="1" dirty="0">
                <a:latin typeface="+mn-ea"/>
              </a:rPr>
              <a:t>'G' * 3L             =&gt;  213         long</a:t>
            </a:r>
            <a:r>
              <a:rPr lang="zh-CN" altLang="en-US" sz="1600" b="1" dirty="0">
                <a:latin typeface="+mn-ea"/>
              </a:rPr>
              <a:t>型</a:t>
            </a:r>
            <a:endParaRPr lang="en-US" altLang="zh-CN" sz="1600" b="1" dirty="0">
              <a:latin typeface="+mn-ea"/>
            </a:endParaRPr>
          </a:p>
          <a:p>
            <a:pPr marL="342900" indent="-342900">
              <a:buAutoNum type="arabicParenBoth"/>
            </a:pPr>
            <a:r>
              <a:rPr lang="zh-CN" altLang="en-US" sz="1600" b="1" dirty="0">
                <a:latin typeface="+mn-ea"/>
              </a:rPr>
              <a:t>（</a:t>
            </a:r>
            <a:r>
              <a:rPr lang="en-US" altLang="zh-CN" sz="1600" b="1" dirty="0">
                <a:latin typeface="+mn-ea"/>
              </a:rPr>
              <a:t>5</a:t>
            </a:r>
            <a:r>
              <a:rPr lang="zh-CN" altLang="en-US" sz="1600" b="1" dirty="0">
                <a:latin typeface="+mn-ea"/>
              </a:rPr>
              <a:t>）</a:t>
            </a:r>
            <a:r>
              <a:rPr lang="en-US" altLang="zh-CN" sz="1600" b="1" dirty="0">
                <a:latin typeface="+mn-ea"/>
              </a:rPr>
              <a:t>-</a:t>
            </a:r>
            <a:r>
              <a:rPr lang="zh-CN" altLang="en-US" sz="1600" b="1" dirty="0">
                <a:latin typeface="+mn-ea"/>
              </a:rPr>
              <a:t>（</a:t>
            </a:r>
            <a:r>
              <a:rPr lang="en-US" altLang="zh-CN" sz="1600" b="1" dirty="0">
                <a:latin typeface="+mn-ea"/>
              </a:rPr>
              <a:t>6</a:t>
            </a:r>
            <a:r>
              <a:rPr lang="zh-CN" altLang="en-US" sz="1600" b="1" dirty="0">
                <a:latin typeface="+mn-ea"/>
              </a:rPr>
              <a:t>）</a:t>
            </a:r>
            <a:r>
              <a:rPr lang="en-US" altLang="zh-CN" sz="1600" b="1" dirty="0">
                <a:latin typeface="+mn-ea"/>
              </a:rPr>
              <a:t>          =&gt;  4294967088  unsigned long</a:t>
            </a:r>
            <a:r>
              <a:rPr lang="zh-CN" altLang="en-US" sz="1600" b="1" dirty="0">
                <a:latin typeface="+mn-ea"/>
              </a:rPr>
              <a:t>型</a:t>
            </a:r>
            <a:endParaRPr lang="en-US" altLang="zh-CN" sz="1600" b="1" dirty="0">
              <a:latin typeface="+mn-ea"/>
            </a:endParaRPr>
          </a:p>
        </p:txBody>
      </p:sp>
      <p:pic>
        <p:nvPicPr>
          <p:cNvPr id="4" name="图片 3">
            <a:extLst>
              <a:ext uri="{FF2B5EF4-FFF2-40B4-BE49-F238E27FC236}">
                <a16:creationId xmlns:a16="http://schemas.microsoft.com/office/drawing/2014/main" id="{BEAA0F35-B79D-9CF8-A1BB-12F2E4890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159" y="4057523"/>
            <a:ext cx="8579291" cy="2476627"/>
          </a:xfrm>
          <a:prstGeom prst="rect">
            <a:avLst/>
          </a:prstGeom>
        </p:spPr>
      </p:pic>
    </p:spTree>
    <p:extLst>
      <p:ext uri="{BB962C8B-B14F-4D97-AF65-F5344CB8AC3E}">
        <p14:creationId xmlns:p14="http://schemas.microsoft.com/office/powerpoint/2010/main" val="1858911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7</a:t>
            </a:r>
            <a:r>
              <a:rPr lang="zh-CN" altLang="en-US" sz="1600" b="1" dirty="0">
                <a:latin typeface="+mn-ea"/>
              </a:rPr>
              <a:t>、求复合赋值表达式的值（要求给出计算过程、每步计算结果中变量的值、对应的验证程序及结果截图，示例见下）</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600" b="1" dirty="0">
                <a:latin typeface="+mn-ea"/>
              </a:rPr>
              <a:t>假设</a:t>
            </a:r>
            <a:r>
              <a:rPr lang="en-US" altLang="zh-CN" sz="1600" b="1" dirty="0">
                <a:latin typeface="+mn-ea"/>
              </a:rPr>
              <a:t>int a = 5, n = 12;</a:t>
            </a:r>
          </a:p>
          <a:p>
            <a:endParaRPr lang="en-US" altLang="zh-CN" sz="1600" b="1" dirty="0">
              <a:latin typeface="+mn-ea"/>
            </a:endParaRPr>
          </a:p>
          <a:p>
            <a:r>
              <a:rPr lang="zh-CN" altLang="en-US" sz="1600" b="1" dirty="0">
                <a:latin typeface="+mn-ea"/>
              </a:rPr>
              <a:t>例：</a:t>
            </a:r>
            <a:r>
              <a:rPr lang="en-US" altLang="zh-CN" sz="1600" b="1" dirty="0">
                <a:latin typeface="+mn-ea"/>
              </a:rPr>
              <a:t>a += n</a:t>
            </a:r>
          </a:p>
          <a:p>
            <a:r>
              <a:rPr lang="en-US" altLang="zh-CN" sz="1600" b="1" dirty="0">
                <a:latin typeface="+mn-ea"/>
              </a:rPr>
              <a:t> =&gt; a = a + n</a:t>
            </a:r>
          </a:p>
          <a:p>
            <a:r>
              <a:rPr lang="en-US" altLang="zh-CN" sz="1600" b="1" dirty="0">
                <a:latin typeface="+mn-ea"/>
              </a:rPr>
              <a:t> (1) a + n      a=5  n=12  </a:t>
            </a:r>
            <a:r>
              <a:rPr lang="zh-CN" altLang="en-US" sz="1600" b="1" dirty="0">
                <a:latin typeface="+mn-ea"/>
              </a:rPr>
              <a:t>和</a:t>
            </a:r>
            <a:r>
              <a:rPr lang="en-US" altLang="zh-CN" sz="1600" b="1" dirty="0">
                <a:latin typeface="+mn-ea"/>
              </a:rPr>
              <a:t>17</a:t>
            </a:r>
            <a:r>
              <a:rPr lang="zh-CN" altLang="en-US" sz="1600" b="1" dirty="0">
                <a:latin typeface="+mn-ea"/>
              </a:rPr>
              <a:t>存放在中间变量中</a:t>
            </a:r>
            <a:endParaRPr lang="en-US" altLang="zh-CN" sz="1600" b="1" dirty="0">
              <a:latin typeface="+mn-ea"/>
            </a:endParaRPr>
          </a:p>
          <a:p>
            <a:r>
              <a:rPr lang="en-US" altLang="zh-CN" sz="1600" b="1" dirty="0">
                <a:latin typeface="+mn-ea"/>
              </a:rPr>
              <a:t> (2) a = </a:t>
            </a:r>
            <a:r>
              <a:rPr lang="zh-CN" altLang="en-US" sz="1600" b="1" dirty="0">
                <a:latin typeface="+mn-ea"/>
              </a:rPr>
              <a:t>和     </a:t>
            </a:r>
            <a:r>
              <a:rPr lang="en-US" altLang="zh-CN" sz="1600" b="1" dirty="0">
                <a:latin typeface="+mn-ea"/>
              </a:rPr>
              <a:t>a=17 n=12</a:t>
            </a:r>
          </a:p>
        </p:txBody>
      </p:sp>
      <p:sp>
        <p:nvSpPr>
          <p:cNvPr id="4" name="椭圆 3">
            <a:extLst>
              <a:ext uri="{FF2B5EF4-FFF2-40B4-BE49-F238E27FC236}">
                <a16:creationId xmlns:a16="http://schemas.microsoft.com/office/drawing/2014/main" id="{91E53777-AE1B-4B81-88B0-298B68D70CEC}"/>
              </a:ext>
            </a:extLst>
          </p:cNvPr>
          <p:cNvSpPr/>
          <p:nvPr/>
        </p:nvSpPr>
        <p:spPr bwMode="auto">
          <a:xfrm>
            <a:off x="8755118" y="6043448"/>
            <a:ext cx="2084332" cy="49070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dirty="0">
                <a:solidFill>
                  <a:srgbClr val="FF0000"/>
                </a:solidFill>
                <a:latin typeface="Times New Roman" pitchFamily="18" charset="0"/>
                <a:ea typeface="宋体" pitchFamily="2" charset="-122"/>
              </a:rPr>
              <a:t>本页不用作答</a:t>
            </a:r>
            <a:endParaRPr kumimoji="1" lang="zh-CN" altLang="en-US" sz="1600" b="1" i="0" u="none" strike="noStrike" cap="none" normalizeH="0" baseline="0" dirty="0">
              <a:ln>
                <a:noFill/>
              </a:ln>
              <a:solidFill>
                <a:srgbClr val="FF0000"/>
              </a:solidFill>
              <a:effectLst/>
              <a:latin typeface="Times New Roman" pitchFamily="18" charset="0"/>
              <a:ea typeface="宋体" pitchFamily="2" charset="-122"/>
            </a:endParaRPr>
          </a:p>
        </p:txBody>
      </p:sp>
      <p:pic>
        <p:nvPicPr>
          <p:cNvPr id="2" name="图片 1">
            <a:extLst>
              <a:ext uri="{FF2B5EF4-FFF2-40B4-BE49-F238E27FC236}">
                <a16:creationId xmlns:a16="http://schemas.microsoft.com/office/drawing/2014/main" id="{3F325C80-1866-4990-A57C-B42CBAC9FF48}"/>
              </a:ext>
            </a:extLst>
          </p:cNvPr>
          <p:cNvPicPr>
            <a:picLocks noChangeAspect="1"/>
          </p:cNvPicPr>
          <p:nvPr/>
        </p:nvPicPr>
        <p:blipFill>
          <a:blip r:embed="rId2"/>
          <a:stretch>
            <a:fillRect/>
          </a:stretch>
        </p:blipFill>
        <p:spPr>
          <a:xfrm>
            <a:off x="753123" y="2717750"/>
            <a:ext cx="7742857" cy="2704762"/>
          </a:xfrm>
          <a:prstGeom prst="rect">
            <a:avLst/>
          </a:prstGeom>
          <a:ln>
            <a:solidFill>
              <a:schemeClr val="tx1"/>
            </a:solidFill>
          </a:ln>
        </p:spPr>
      </p:pic>
    </p:spTree>
    <p:extLst>
      <p:ext uri="{BB962C8B-B14F-4D97-AF65-F5344CB8AC3E}">
        <p14:creationId xmlns:p14="http://schemas.microsoft.com/office/powerpoint/2010/main" val="1594227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7</a:t>
            </a:r>
            <a:r>
              <a:rPr lang="zh-CN" altLang="en-US" sz="1600" b="1" dirty="0">
                <a:latin typeface="+mn-ea"/>
              </a:rPr>
              <a:t>、求复合赋值表达式的值（要求给出计算过程、每步计算结果及数据类型、对应的验证程序及结果截图，具体见下）</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600" b="1" dirty="0">
                <a:latin typeface="+mn-ea"/>
              </a:rPr>
              <a:t>假设</a:t>
            </a:r>
            <a:r>
              <a:rPr lang="en-US" altLang="zh-CN" sz="1600" b="1" dirty="0">
                <a:latin typeface="+mn-ea"/>
              </a:rPr>
              <a:t>int a = 3, n = 7;</a:t>
            </a:r>
          </a:p>
          <a:p>
            <a:endParaRPr lang="en-US" altLang="zh-CN" sz="1600" b="1" dirty="0">
              <a:latin typeface="+mn-ea"/>
            </a:endParaRPr>
          </a:p>
          <a:p>
            <a:pPr marL="342900" indent="-342900">
              <a:buAutoNum type="alphaUcPeriod"/>
            </a:pPr>
            <a:r>
              <a:rPr lang="pt-BR" altLang="zh-CN" sz="1600" b="1" dirty="0">
                <a:latin typeface="+mn-ea"/>
              </a:rPr>
              <a:t>a +</a:t>
            </a:r>
            <a:r>
              <a:rPr lang="en-US" altLang="zh-CN" sz="1600" b="1" dirty="0">
                <a:latin typeface="+mn-ea"/>
              </a:rPr>
              <a:t>=</a:t>
            </a:r>
            <a:r>
              <a:rPr lang="pt-BR" altLang="zh-CN" sz="1600" b="1" dirty="0">
                <a:latin typeface="+mn-ea"/>
              </a:rPr>
              <a:t> </a:t>
            </a:r>
            <a:r>
              <a:rPr lang="en-US" altLang="zh-CN" sz="1600" b="1" dirty="0">
                <a:latin typeface="+mn-ea"/>
              </a:rPr>
              <a:t>a – n</a:t>
            </a:r>
          </a:p>
          <a:p>
            <a:endParaRPr lang="en-US" altLang="zh-CN" sz="1600" b="1" dirty="0">
              <a:latin typeface="+mn-ea"/>
            </a:endParaRPr>
          </a:p>
          <a:p>
            <a:r>
              <a:rPr lang="en-US" altLang="zh-CN" sz="1600" b="1" dirty="0">
                <a:latin typeface="+mn-ea"/>
              </a:rPr>
              <a:t>    a += a - n</a:t>
            </a:r>
          </a:p>
          <a:p>
            <a:r>
              <a:rPr lang="en-US" altLang="zh-CN" sz="1600" b="1" dirty="0">
                <a:latin typeface="+mn-ea"/>
              </a:rPr>
              <a:t> =&gt; a = a + a - n</a:t>
            </a:r>
          </a:p>
          <a:p>
            <a:r>
              <a:rPr lang="en-US" altLang="zh-CN" sz="1600" b="1" dirty="0">
                <a:latin typeface="+mn-ea"/>
              </a:rPr>
              <a:t> (1) a + a      a=3  </a:t>
            </a:r>
            <a:r>
              <a:rPr lang="zh-CN" altLang="en-US" sz="1600" b="1" dirty="0">
                <a:latin typeface="+mn-ea"/>
              </a:rPr>
              <a:t>和</a:t>
            </a:r>
            <a:r>
              <a:rPr lang="en-US" altLang="zh-CN" sz="1600" b="1" baseline="-25000" dirty="0">
                <a:latin typeface="+mn-ea"/>
              </a:rPr>
              <a:t>1 </a:t>
            </a:r>
            <a:r>
              <a:rPr lang="en-US" altLang="zh-CN" sz="1600" b="1" dirty="0">
                <a:latin typeface="+mn-ea"/>
              </a:rPr>
              <a:t>=6</a:t>
            </a:r>
            <a:r>
              <a:rPr lang="zh-CN" altLang="en-US" sz="1600" b="1" dirty="0">
                <a:latin typeface="+mn-ea"/>
              </a:rPr>
              <a:t>存放在中间变量中</a:t>
            </a:r>
            <a:endParaRPr lang="en-US" altLang="zh-CN" sz="1600" b="1" dirty="0">
              <a:latin typeface="+mn-ea"/>
            </a:endParaRPr>
          </a:p>
          <a:p>
            <a:r>
              <a:rPr lang="en-US" altLang="zh-CN" sz="1600" b="1" dirty="0">
                <a:latin typeface="+mn-ea"/>
              </a:rPr>
              <a:t> (2) </a:t>
            </a:r>
            <a:r>
              <a:rPr lang="zh-CN" altLang="en-US" sz="1600" b="1" dirty="0">
                <a:latin typeface="+mn-ea"/>
              </a:rPr>
              <a:t>和</a:t>
            </a:r>
            <a:r>
              <a:rPr lang="en-US" altLang="zh-CN" sz="1600" b="1" baseline="-25000" dirty="0">
                <a:latin typeface="+mn-ea"/>
              </a:rPr>
              <a:t>1</a:t>
            </a:r>
            <a:r>
              <a:rPr lang="en-US" altLang="zh-CN" sz="1600" b="1" dirty="0">
                <a:latin typeface="+mn-ea"/>
              </a:rPr>
              <a:t> – n   </a:t>
            </a:r>
            <a:r>
              <a:rPr lang="zh-CN" altLang="en-US" sz="1600" b="1" dirty="0">
                <a:latin typeface="+mn-ea"/>
              </a:rPr>
              <a:t>和</a:t>
            </a:r>
            <a:r>
              <a:rPr lang="en-US" altLang="zh-CN" sz="1600" b="1" baseline="-25000" dirty="0">
                <a:latin typeface="+mn-ea"/>
              </a:rPr>
              <a:t>1 </a:t>
            </a:r>
            <a:r>
              <a:rPr lang="en-US" altLang="zh-CN" sz="1600" b="1" dirty="0">
                <a:latin typeface="+mn-ea"/>
              </a:rPr>
              <a:t>=6,n=7    </a:t>
            </a:r>
            <a:r>
              <a:rPr lang="zh-CN" altLang="en-US" sz="1600" b="1" dirty="0">
                <a:latin typeface="+mn-ea"/>
              </a:rPr>
              <a:t>和</a:t>
            </a:r>
            <a:r>
              <a:rPr lang="en-US" altLang="zh-CN" sz="1600" b="1" baseline="-25000" dirty="0">
                <a:latin typeface="+mn-ea"/>
              </a:rPr>
              <a:t>2</a:t>
            </a:r>
            <a:r>
              <a:rPr lang="en-US" altLang="zh-CN" sz="1600" b="1" dirty="0">
                <a:latin typeface="+mn-ea"/>
              </a:rPr>
              <a:t>=-1</a:t>
            </a:r>
            <a:r>
              <a:rPr lang="zh-CN" altLang="en-US" sz="1600" b="1" dirty="0">
                <a:latin typeface="+mn-ea"/>
              </a:rPr>
              <a:t>存放在中间变量中</a:t>
            </a:r>
            <a:endParaRPr lang="en-US" altLang="zh-CN" sz="1600" b="1" dirty="0">
              <a:latin typeface="+mn-ea"/>
            </a:endParaRPr>
          </a:p>
          <a:p>
            <a:r>
              <a:rPr lang="en-US" altLang="zh-CN" sz="1600" b="1" dirty="0">
                <a:latin typeface="+mn-ea"/>
              </a:rPr>
              <a:t> (3)</a:t>
            </a:r>
            <a:r>
              <a:rPr lang="zh-CN" altLang="en-US" sz="1600" b="1" dirty="0">
                <a:latin typeface="+mn-ea"/>
              </a:rPr>
              <a:t> </a:t>
            </a:r>
            <a:r>
              <a:rPr lang="en-US" altLang="zh-CN" sz="1600" b="1" dirty="0">
                <a:latin typeface="+mn-ea"/>
              </a:rPr>
              <a:t>a</a:t>
            </a:r>
            <a:r>
              <a:rPr lang="zh-CN" altLang="en-US" sz="1600" b="1" dirty="0">
                <a:latin typeface="+mn-ea"/>
              </a:rPr>
              <a:t> </a:t>
            </a:r>
            <a:r>
              <a:rPr lang="en-US" altLang="zh-CN" sz="1600" b="1" dirty="0">
                <a:latin typeface="+mn-ea"/>
              </a:rPr>
              <a:t>=</a:t>
            </a:r>
            <a:r>
              <a:rPr lang="zh-CN" altLang="en-US" sz="1600" b="1" dirty="0">
                <a:latin typeface="+mn-ea"/>
              </a:rPr>
              <a:t>和</a:t>
            </a:r>
            <a:r>
              <a:rPr lang="en-US" altLang="zh-CN" sz="1600" b="1" baseline="-25000" dirty="0">
                <a:latin typeface="+mn-ea"/>
              </a:rPr>
              <a:t>2</a:t>
            </a:r>
            <a:r>
              <a:rPr lang="zh-CN" altLang="en-US" sz="1600" b="1" dirty="0">
                <a:latin typeface="+mn-ea"/>
              </a:rPr>
              <a:t>     </a:t>
            </a:r>
            <a:r>
              <a:rPr lang="en-US" altLang="zh-CN" sz="1600" b="1" dirty="0">
                <a:latin typeface="+mn-ea"/>
              </a:rPr>
              <a:t>a=-1,n=7</a:t>
            </a:r>
          </a:p>
        </p:txBody>
      </p:sp>
      <p:pic>
        <p:nvPicPr>
          <p:cNvPr id="4" name="图片 3">
            <a:extLst>
              <a:ext uri="{FF2B5EF4-FFF2-40B4-BE49-F238E27FC236}">
                <a16:creationId xmlns:a16="http://schemas.microsoft.com/office/drawing/2014/main" id="{0DA7FC65-12E7-A09B-4066-1D0911CA1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6993" y="4000370"/>
            <a:ext cx="4032457" cy="2533780"/>
          </a:xfrm>
          <a:prstGeom prst="rect">
            <a:avLst/>
          </a:prstGeom>
        </p:spPr>
      </p:pic>
    </p:spTree>
    <p:extLst>
      <p:ext uri="{BB962C8B-B14F-4D97-AF65-F5344CB8AC3E}">
        <p14:creationId xmlns:p14="http://schemas.microsoft.com/office/powerpoint/2010/main" val="1498510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7</a:t>
            </a:r>
            <a:r>
              <a:rPr lang="zh-CN" altLang="en-US" sz="1600" b="1" dirty="0">
                <a:latin typeface="+mn-ea"/>
              </a:rPr>
              <a:t>、求复合赋值表达式的值（要求给出计算过程、每步计算结果及数据类型、对应的验证程序及结果截图，具体见下）</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600" b="1" dirty="0">
                <a:latin typeface="+mn-ea"/>
              </a:rPr>
              <a:t>假设</a:t>
            </a:r>
            <a:r>
              <a:rPr lang="en-US" altLang="zh-CN" sz="1600" b="1" dirty="0">
                <a:latin typeface="+mn-ea"/>
              </a:rPr>
              <a:t>int a = 3, n = 7;</a:t>
            </a:r>
          </a:p>
          <a:p>
            <a:endParaRPr lang="en-US" altLang="zh-CN" sz="1600" b="1" dirty="0">
              <a:latin typeface="+mn-ea"/>
            </a:endParaRPr>
          </a:p>
          <a:p>
            <a:r>
              <a:rPr lang="en-US" altLang="zh-CN" sz="1600" b="1" dirty="0">
                <a:latin typeface="+mn-ea"/>
              </a:rPr>
              <a:t>B. n += a += 5</a:t>
            </a:r>
          </a:p>
          <a:p>
            <a:endParaRPr lang="en-US" altLang="zh-CN" sz="1600" b="1" dirty="0">
              <a:latin typeface="+mn-ea"/>
            </a:endParaRPr>
          </a:p>
          <a:p>
            <a:r>
              <a:rPr lang="en-US" altLang="zh-CN" sz="1600" b="1" dirty="0">
                <a:latin typeface="+mn-ea"/>
              </a:rPr>
              <a:t>n += a += 5</a:t>
            </a:r>
          </a:p>
          <a:p>
            <a:pPr marL="285750" indent="-285750">
              <a:buFont typeface="Symbol" panose="05050102010706020507" pitchFamily="18" charset="2"/>
              <a:buChar char="Þ"/>
            </a:pPr>
            <a:r>
              <a:rPr lang="en-US" altLang="zh-CN" sz="1600" b="1" dirty="0">
                <a:latin typeface="+mn-ea"/>
              </a:rPr>
              <a:t>a = a + 5</a:t>
            </a:r>
          </a:p>
          <a:p>
            <a:r>
              <a:rPr lang="en-US" altLang="zh-CN" sz="1600" b="1" dirty="0">
                <a:latin typeface="+mn-ea"/>
              </a:rPr>
              <a:t>   n = n + a</a:t>
            </a:r>
          </a:p>
          <a:p>
            <a:pPr marL="342900" indent="-342900">
              <a:buAutoNum type="arabicParenBoth"/>
            </a:pPr>
            <a:r>
              <a:rPr lang="en-US" altLang="zh-CN" sz="1600" b="1" dirty="0">
                <a:latin typeface="+mn-ea"/>
              </a:rPr>
              <a:t>a + 5     a=3   </a:t>
            </a:r>
            <a:r>
              <a:rPr lang="zh-CN" altLang="en-US" sz="1600" b="1" dirty="0">
                <a:latin typeface="+mn-ea"/>
              </a:rPr>
              <a:t>和</a:t>
            </a:r>
            <a:r>
              <a:rPr lang="en-US" altLang="zh-CN" sz="1600" b="1" baseline="-25000" dirty="0">
                <a:latin typeface="+mn-ea"/>
              </a:rPr>
              <a:t>1</a:t>
            </a:r>
            <a:r>
              <a:rPr lang="en-US" altLang="zh-CN" sz="1600" b="1" dirty="0">
                <a:latin typeface="+mn-ea"/>
              </a:rPr>
              <a:t>=8</a:t>
            </a:r>
            <a:r>
              <a:rPr lang="zh-CN" altLang="en-US" sz="1600" b="1" dirty="0">
                <a:latin typeface="+mn-ea"/>
              </a:rPr>
              <a:t>存放在中间变量中</a:t>
            </a:r>
            <a:endParaRPr lang="en-US" altLang="zh-CN" sz="1600" b="1" dirty="0">
              <a:latin typeface="+mn-ea"/>
            </a:endParaRPr>
          </a:p>
          <a:p>
            <a:pPr marL="342900" indent="-342900">
              <a:buAutoNum type="arabicParenBoth"/>
            </a:pPr>
            <a:r>
              <a:rPr lang="en-US" altLang="zh-CN" sz="1600" b="1" dirty="0">
                <a:latin typeface="+mn-ea"/>
              </a:rPr>
              <a:t>a = </a:t>
            </a:r>
            <a:r>
              <a:rPr lang="zh-CN" altLang="en-US" sz="1600" b="1" dirty="0">
                <a:latin typeface="+mn-ea"/>
              </a:rPr>
              <a:t>和</a:t>
            </a:r>
            <a:r>
              <a:rPr lang="en-US" altLang="zh-CN" sz="1600" b="1" baseline="-25000" dirty="0">
                <a:latin typeface="+mn-ea"/>
              </a:rPr>
              <a:t>1</a:t>
            </a:r>
            <a:r>
              <a:rPr lang="en-US" altLang="zh-CN" sz="1600" b="1" dirty="0">
                <a:latin typeface="+mn-ea"/>
              </a:rPr>
              <a:t>   a=8</a:t>
            </a:r>
          </a:p>
          <a:p>
            <a:pPr marL="342900" indent="-342900">
              <a:buAutoNum type="arabicParenBoth"/>
            </a:pPr>
            <a:r>
              <a:rPr lang="en-US" altLang="zh-CN" sz="1600" b="1" dirty="0">
                <a:latin typeface="+mn-ea"/>
              </a:rPr>
              <a:t>n + a     n=7 a=8 </a:t>
            </a:r>
            <a:r>
              <a:rPr lang="zh-CN" altLang="en-US" sz="1600" b="1" dirty="0">
                <a:latin typeface="+mn-ea"/>
              </a:rPr>
              <a:t>和</a:t>
            </a:r>
            <a:r>
              <a:rPr lang="en-US" altLang="zh-CN" sz="1600" b="1" baseline="-25000" dirty="0">
                <a:latin typeface="+mn-ea"/>
              </a:rPr>
              <a:t>2</a:t>
            </a:r>
            <a:r>
              <a:rPr lang="en-US" altLang="zh-CN" sz="1600" b="1" dirty="0">
                <a:latin typeface="+mn-ea"/>
              </a:rPr>
              <a:t>=15</a:t>
            </a:r>
            <a:r>
              <a:rPr lang="zh-CN" altLang="en-US" sz="1600" b="1" dirty="0">
                <a:latin typeface="+mn-ea"/>
              </a:rPr>
              <a:t>存放在中间变量中</a:t>
            </a:r>
            <a:endParaRPr lang="en-US" altLang="zh-CN" sz="1600" b="1" dirty="0">
              <a:latin typeface="+mn-ea"/>
            </a:endParaRPr>
          </a:p>
          <a:p>
            <a:pPr marL="342900" indent="-342900">
              <a:buAutoNum type="arabicParenBoth"/>
            </a:pPr>
            <a:r>
              <a:rPr lang="en-US" altLang="zh-CN" sz="1600" b="1" dirty="0">
                <a:latin typeface="+mn-ea"/>
              </a:rPr>
              <a:t>n = </a:t>
            </a:r>
            <a:r>
              <a:rPr lang="zh-CN" altLang="en-US" sz="1600" b="1" dirty="0">
                <a:latin typeface="+mn-ea"/>
              </a:rPr>
              <a:t>和</a:t>
            </a:r>
            <a:r>
              <a:rPr lang="en-US" altLang="zh-CN" sz="1600" b="1" baseline="-25000" dirty="0">
                <a:latin typeface="+mn-ea"/>
              </a:rPr>
              <a:t>2</a:t>
            </a:r>
            <a:r>
              <a:rPr lang="en-US" altLang="zh-CN" sz="1600" b="1" dirty="0">
                <a:latin typeface="+mn-ea"/>
              </a:rPr>
              <a:t>   a=8 n=15</a:t>
            </a:r>
          </a:p>
        </p:txBody>
      </p:sp>
      <p:pic>
        <p:nvPicPr>
          <p:cNvPr id="4" name="图片 3">
            <a:extLst>
              <a:ext uri="{FF2B5EF4-FFF2-40B4-BE49-F238E27FC236}">
                <a16:creationId xmlns:a16="http://schemas.microsoft.com/office/drawing/2014/main" id="{6479C20B-5169-5AA0-6E55-5CA99D6B8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1445" y="4051172"/>
            <a:ext cx="3988005" cy="2482978"/>
          </a:xfrm>
          <a:prstGeom prst="rect">
            <a:avLst/>
          </a:prstGeom>
        </p:spPr>
      </p:pic>
    </p:spTree>
    <p:extLst>
      <p:ext uri="{BB962C8B-B14F-4D97-AF65-F5344CB8AC3E}">
        <p14:creationId xmlns:p14="http://schemas.microsoft.com/office/powerpoint/2010/main" val="2455238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7</a:t>
            </a:r>
            <a:r>
              <a:rPr lang="zh-CN" altLang="en-US" sz="1600" b="1" dirty="0">
                <a:latin typeface="+mn-ea"/>
              </a:rPr>
              <a:t>、求复合赋值表达式的值（要求给出计算过程、每步计算结果及数据类型、对应的验证程序及结果截图，具体见下）</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600" b="1" dirty="0">
                <a:latin typeface="+mn-ea"/>
              </a:rPr>
              <a:t>假设</a:t>
            </a:r>
            <a:r>
              <a:rPr lang="en-US" altLang="zh-CN" sz="1600" b="1" dirty="0">
                <a:latin typeface="+mn-ea"/>
              </a:rPr>
              <a:t>int a = 3, n = 7;</a:t>
            </a:r>
          </a:p>
          <a:p>
            <a:endParaRPr lang="en-US" altLang="zh-CN" sz="1600" b="1" dirty="0">
              <a:latin typeface="+mn-ea"/>
            </a:endParaRPr>
          </a:p>
          <a:p>
            <a:r>
              <a:rPr lang="en-US" altLang="zh-CN" sz="1600" b="1" dirty="0">
                <a:latin typeface="+mn-ea"/>
              </a:rPr>
              <a:t>C. a += a %= a -= a</a:t>
            </a:r>
          </a:p>
          <a:p>
            <a:r>
              <a:rPr lang="en-US" altLang="zh-CN" sz="1600" b="1" dirty="0">
                <a:latin typeface="+mn-ea"/>
              </a:rPr>
              <a:t>a = a – a</a:t>
            </a:r>
          </a:p>
          <a:p>
            <a:r>
              <a:rPr lang="en-US" altLang="zh-CN" sz="1600" b="1" dirty="0">
                <a:latin typeface="+mn-ea"/>
              </a:rPr>
              <a:t>a = a % a</a:t>
            </a:r>
          </a:p>
          <a:p>
            <a:r>
              <a:rPr lang="en-US" altLang="zh-CN" sz="1600" b="1" dirty="0">
                <a:latin typeface="+mn-ea"/>
              </a:rPr>
              <a:t>a = a + a</a:t>
            </a:r>
          </a:p>
          <a:p>
            <a:pPr marL="342900" indent="-342900">
              <a:buAutoNum type="arabicParenBoth"/>
            </a:pPr>
            <a:r>
              <a:rPr lang="en-US" altLang="zh-CN" sz="1600" b="1" dirty="0">
                <a:latin typeface="+mn-ea"/>
              </a:rPr>
              <a:t>a – a   </a:t>
            </a:r>
            <a:r>
              <a:rPr lang="en-US" altLang="zh-CN" sz="1600" b="1" dirty="0" err="1">
                <a:latin typeface="+mn-ea"/>
              </a:rPr>
              <a:t>a</a:t>
            </a:r>
            <a:r>
              <a:rPr lang="en-US" altLang="zh-CN" sz="1600" b="1" dirty="0">
                <a:latin typeface="+mn-ea"/>
              </a:rPr>
              <a:t> = 3 </a:t>
            </a:r>
            <a:r>
              <a:rPr lang="zh-CN" altLang="en-US" sz="1600" b="1" dirty="0">
                <a:latin typeface="+mn-ea"/>
              </a:rPr>
              <a:t>差</a:t>
            </a:r>
            <a:r>
              <a:rPr lang="en-US" altLang="zh-CN" sz="1600" b="1" dirty="0">
                <a:latin typeface="+mn-ea"/>
              </a:rPr>
              <a:t>=0 </a:t>
            </a:r>
            <a:r>
              <a:rPr lang="zh-CN" altLang="en-US" sz="1600" b="1" dirty="0">
                <a:latin typeface="+mn-ea"/>
              </a:rPr>
              <a:t>存放在中间变量中</a:t>
            </a:r>
            <a:endParaRPr lang="en-US" altLang="zh-CN" sz="1600" b="1" dirty="0">
              <a:latin typeface="+mn-ea"/>
            </a:endParaRPr>
          </a:p>
          <a:p>
            <a:pPr marL="342900" indent="-342900">
              <a:buAutoNum type="arabicParenBoth"/>
            </a:pPr>
            <a:r>
              <a:rPr lang="zh-CN" altLang="en-US" sz="1600" b="1" dirty="0">
                <a:latin typeface="+mn-ea"/>
              </a:rPr>
              <a:t>差 </a:t>
            </a:r>
            <a:r>
              <a:rPr lang="en-US" altLang="zh-CN" sz="1600" b="1" dirty="0">
                <a:latin typeface="+mn-ea"/>
              </a:rPr>
              <a:t>% </a:t>
            </a:r>
            <a:r>
              <a:rPr lang="zh-CN" altLang="en-US" sz="1600" b="1" dirty="0">
                <a:latin typeface="+mn-ea"/>
              </a:rPr>
              <a:t>差 ，也就是</a:t>
            </a:r>
            <a:r>
              <a:rPr lang="en-US" altLang="zh-CN" sz="1600" b="1" dirty="0">
                <a:latin typeface="+mn-ea"/>
              </a:rPr>
              <a:t>0%0</a:t>
            </a:r>
            <a:r>
              <a:rPr lang="zh-CN" altLang="en-US" sz="1600" b="1" dirty="0">
                <a:latin typeface="+mn-ea"/>
              </a:rPr>
              <a:t>，无法运算</a:t>
            </a:r>
            <a:endParaRPr lang="en-US" altLang="zh-CN" sz="1600" b="1" dirty="0">
              <a:latin typeface="+mn-ea"/>
            </a:endParaRPr>
          </a:p>
          <a:p>
            <a:endParaRPr lang="en-US" altLang="zh-CN" sz="1600" b="1" dirty="0">
              <a:latin typeface="+mn-ea"/>
            </a:endParaRPr>
          </a:p>
        </p:txBody>
      </p:sp>
      <p:pic>
        <p:nvPicPr>
          <p:cNvPr id="4" name="图片 3">
            <a:extLst>
              <a:ext uri="{FF2B5EF4-FFF2-40B4-BE49-F238E27FC236}">
                <a16:creationId xmlns:a16="http://schemas.microsoft.com/office/drawing/2014/main" id="{937D073F-A963-F187-FF3B-EFC1AF93E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14" y="3792824"/>
            <a:ext cx="10247336" cy="2741326"/>
          </a:xfrm>
          <a:prstGeom prst="rect">
            <a:avLst/>
          </a:prstGeom>
        </p:spPr>
      </p:pic>
    </p:spTree>
    <p:extLst>
      <p:ext uri="{BB962C8B-B14F-4D97-AF65-F5344CB8AC3E}">
        <p14:creationId xmlns:p14="http://schemas.microsoft.com/office/powerpoint/2010/main" val="604804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7</a:t>
            </a:r>
            <a:r>
              <a:rPr lang="zh-CN" altLang="en-US" sz="1600" b="1" dirty="0">
                <a:latin typeface="+mn-ea"/>
              </a:rPr>
              <a:t>、求复合赋值表达式的值（要求给出计算过程、每步计算结果及数据类型、对应的验证程序及结果截图，具体见下）</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600" b="1" dirty="0">
                <a:latin typeface="+mn-ea"/>
              </a:rPr>
              <a:t>假设</a:t>
            </a:r>
            <a:r>
              <a:rPr lang="en-US" altLang="zh-CN" sz="1600" b="1" dirty="0">
                <a:latin typeface="+mn-ea"/>
              </a:rPr>
              <a:t>int a = 3, n = 7;</a:t>
            </a:r>
          </a:p>
          <a:p>
            <a:endParaRPr lang="en-US" altLang="zh-CN" sz="1600" b="1" dirty="0">
              <a:latin typeface="+mn-ea"/>
            </a:endParaRPr>
          </a:p>
          <a:p>
            <a:r>
              <a:rPr lang="en-US" altLang="zh-CN" sz="1600" b="1" dirty="0">
                <a:latin typeface="+mn-ea"/>
              </a:rPr>
              <a:t>D. a %= n %= 3  </a:t>
            </a:r>
            <a:r>
              <a:rPr lang="zh-CN" altLang="en-US" sz="1600" b="1" dirty="0">
                <a:latin typeface="+mn-ea"/>
              </a:rPr>
              <a:t>本题需要解释，为什么编译不报错，但运行无输出、返回代码为负值、且运行时间比</a:t>
            </a:r>
            <a:r>
              <a:rPr lang="en-US" altLang="zh-CN" sz="1600" b="1" dirty="0">
                <a:latin typeface="+mn-ea"/>
              </a:rPr>
              <a:t>7.ABC</a:t>
            </a:r>
            <a:r>
              <a:rPr lang="zh-CN" altLang="en-US" sz="1600" b="1" dirty="0">
                <a:latin typeface="+mn-ea"/>
              </a:rPr>
              <a:t>长</a:t>
            </a:r>
            <a:endParaRPr lang="en-US" altLang="zh-CN" sz="1600" b="1" dirty="0">
              <a:latin typeface="+mn-ea"/>
            </a:endParaRPr>
          </a:p>
          <a:p>
            <a:r>
              <a:rPr lang="en-US" altLang="zh-CN" sz="1600" b="1" dirty="0">
                <a:latin typeface="+mn-ea"/>
              </a:rPr>
              <a:t>             </a:t>
            </a:r>
            <a:r>
              <a:rPr lang="zh-CN" altLang="en-US" sz="1600" b="1" dirty="0">
                <a:latin typeface="+mn-ea"/>
              </a:rPr>
              <a:t>（无法理解或说清楚原因的，给出合理猜测也可）</a:t>
            </a:r>
            <a:endParaRPr lang="en-US" altLang="zh-CN" sz="1600" b="1" dirty="0">
              <a:latin typeface="+mn-ea"/>
            </a:endParaRPr>
          </a:p>
          <a:p>
            <a:r>
              <a:rPr lang="zh-CN" altLang="en-US" sz="1600" b="1" dirty="0">
                <a:latin typeface="+mn-ea"/>
              </a:rPr>
              <a:t>程序中没有语法错误，因此编译不报错。因为在运算过程中会出现</a:t>
            </a:r>
            <a:r>
              <a:rPr lang="en-US" altLang="zh-CN" sz="1600" b="1" dirty="0">
                <a:latin typeface="+mn-ea"/>
              </a:rPr>
              <a:t>n%0</a:t>
            </a:r>
            <a:r>
              <a:rPr lang="zh-CN" altLang="en-US" sz="1600" b="1" dirty="0">
                <a:latin typeface="+mn-ea"/>
              </a:rPr>
              <a:t>，无法运算，所以运行无</a:t>
            </a:r>
            <a:r>
              <a:rPr lang="zh-CN" altLang="en-US" sz="1600" b="1">
                <a:latin typeface="+mn-ea"/>
              </a:rPr>
              <a:t>输出。猜测返回代码为负值的原因是用随机负值表示程序无语法错误但无输出的情况。因为</a:t>
            </a:r>
            <a:r>
              <a:rPr lang="zh-CN" altLang="en-US" sz="1600" b="1" dirty="0">
                <a:latin typeface="+mn-ea"/>
              </a:rPr>
              <a:t>计算机没有</a:t>
            </a:r>
            <a:r>
              <a:rPr lang="en-US" altLang="zh-CN" sz="1600" b="1" dirty="0">
                <a:latin typeface="+mn-ea"/>
              </a:rPr>
              <a:t>%0</a:t>
            </a:r>
            <a:r>
              <a:rPr lang="zh-CN" altLang="en-US" sz="1600" b="1" dirty="0">
                <a:latin typeface="+mn-ea"/>
              </a:rPr>
              <a:t>的规则，要不断查找替代方案，所以运行时间更长。</a:t>
            </a:r>
            <a:endParaRPr lang="en-US" altLang="zh-CN" sz="1600" b="1" dirty="0">
              <a:latin typeface="+mn-ea"/>
            </a:endParaRPr>
          </a:p>
          <a:p>
            <a:endParaRPr lang="en-US" altLang="zh-CN" sz="1600" b="1" dirty="0">
              <a:latin typeface="+mn-ea"/>
            </a:endParaRPr>
          </a:p>
        </p:txBody>
      </p:sp>
      <p:pic>
        <p:nvPicPr>
          <p:cNvPr id="2" name="图片 1">
            <a:extLst>
              <a:ext uri="{FF2B5EF4-FFF2-40B4-BE49-F238E27FC236}">
                <a16:creationId xmlns:a16="http://schemas.microsoft.com/office/drawing/2014/main" id="{9EAC8E07-DBCF-4818-AB15-2A1722B04FB4}"/>
              </a:ext>
            </a:extLst>
          </p:cNvPr>
          <p:cNvPicPr>
            <a:picLocks noChangeAspect="1"/>
          </p:cNvPicPr>
          <p:nvPr/>
        </p:nvPicPr>
        <p:blipFill>
          <a:blip r:embed="rId2"/>
          <a:stretch>
            <a:fillRect/>
          </a:stretch>
        </p:blipFill>
        <p:spPr>
          <a:xfrm>
            <a:off x="947402" y="3184199"/>
            <a:ext cx="8761905" cy="3266667"/>
          </a:xfrm>
          <a:prstGeom prst="rect">
            <a:avLst/>
          </a:prstGeom>
          <a:ln>
            <a:solidFill>
              <a:schemeClr val="tx1"/>
            </a:solidFill>
          </a:ln>
        </p:spPr>
      </p:pic>
    </p:spTree>
    <p:extLst>
      <p:ext uri="{BB962C8B-B14F-4D97-AF65-F5344CB8AC3E}">
        <p14:creationId xmlns:p14="http://schemas.microsoft.com/office/powerpoint/2010/main" val="1117283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4</a:t>
            </a:r>
            <a:r>
              <a:rPr lang="zh-CN" altLang="en-US" sz="1600" b="1" dirty="0">
                <a:latin typeface="+mn-ea"/>
              </a:rPr>
              <a:t>、给出下列程序段中变量</a:t>
            </a:r>
            <a:r>
              <a:rPr lang="en-US" altLang="zh-CN" sz="1600" b="1" dirty="0">
                <a:latin typeface="+mn-ea"/>
              </a:rPr>
              <a:t>b</a:t>
            </a:r>
            <a:r>
              <a:rPr lang="zh-CN" altLang="en-US" sz="1600" b="1" dirty="0">
                <a:latin typeface="+mn-ea"/>
              </a:rPr>
              <a:t>的值（要综合参考课件</a:t>
            </a:r>
            <a:r>
              <a:rPr lang="en-US" altLang="zh-CN" sz="1600" b="1" dirty="0">
                <a:latin typeface="+mn-ea"/>
              </a:rPr>
              <a:t>P.45-51 </a:t>
            </a:r>
            <a:r>
              <a:rPr lang="zh-CN" altLang="en-US" sz="1600" b="1" dirty="0">
                <a:latin typeface="+mn-ea"/>
              </a:rPr>
              <a:t>和 </a:t>
            </a:r>
            <a:r>
              <a:rPr lang="en-US" altLang="zh-CN" sz="1600" b="1" dirty="0">
                <a:latin typeface="+mn-ea"/>
              </a:rPr>
              <a:t>P.86-89</a:t>
            </a:r>
            <a:r>
              <a:rPr lang="zh-CN" altLang="en-US" sz="1600" b="1" dirty="0">
                <a:latin typeface="+mn-ea"/>
              </a:rPr>
              <a:t>，给出包含整型提升</a:t>
            </a:r>
            <a:r>
              <a:rPr lang="en-US" altLang="zh-CN" sz="1600" b="1" dirty="0">
                <a:latin typeface="+mn-ea"/>
              </a:rPr>
              <a:t>+</a:t>
            </a:r>
            <a:r>
              <a:rPr lang="zh-CN" altLang="en-US" sz="1600" b="1" dirty="0">
                <a:latin typeface="+mn-ea"/>
              </a:rPr>
              <a:t>丢弃的过程，具体见下）</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tLang="zh-CN" sz="1600" b="1" dirty="0">
              <a:latin typeface="+mn-ea"/>
            </a:endParaRPr>
          </a:p>
          <a:p>
            <a:r>
              <a:rPr lang="zh-CN" altLang="en-US" sz="1600" b="1" dirty="0">
                <a:latin typeface="+mn-ea"/>
              </a:rPr>
              <a:t>例：</a:t>
            </a:r>
            <a:r>
              <a:rPr lang="en-US" altLang="zh-CN" sz="1600" b="1" dirty="0">
                <a:latin typeface="+mn-ea"/>
              </a:rPr>
              <a:t>short a=1;</a:t>
            </a:r>
          </a:p>
          <a:p>
            <a:r>
              <a:rPr lang="en-US" altLang="zh-CN" sz="1600" b="1" dirty="0">
                <a:latin typeface="+mn-ea"/>
              </a:rPr>
              <a:t>    short b=a-2;</a:t>
            </a:r>
          </a:p>
          <a:p>
            <a:endParaRPr lang="en-US" altLang="zh-CN" sz="1600" b="1" dirty="0">
              <a:latin typeface="+mn-ea"/>
            </a:endParaRPr>
          </a:p>
          <a:p>
            <a:r>
              <a:rPr lang="en-US" altLang="zh-CN" sz="1600" b="1" dirty="0">
                <a:latin typeface="+mn-ea"/>
              </a:rPr>
              <a:t>Step1</a:t>
            </a:r>
            <a:r>
              <a:rPr lang="zh-CN" altLang="en-US" sz="1600" b="1" dirty="0">
                <a:latin typeface="+mn-ea"/>
              </a:rPr>
              <a:t>：</a:t>
            </a:r>
            <a:r>
              <a:rPr lang="en-US" altLang="zh-CN" sz="1600" b="1" dirty="0">
                <a:latin typeface="+mn-ea"/>
              </a:rPr>
              <a:t>b=a-2</a:t>
            </a:r>
            <a:r>
              <a:rPr lang="zh-CN" altLang="en-US" sz="1600" b="1" dirty="0">
                <a:latin typeface="+mn-ea"/>
              </a:rPr>
              <a:t>，得</a:t>
            </a:r>
            <a:r>
              <a:rPr lang="en-US" altLang="zh-CN" sz="1600" b="1" dirty="0">
                <a:latin typeface="+mn-ea"/>
              </a:rPr>
              <a:t>b</a:t>
            </a:r>
            <a:r>
              <a:rPr lang="zh-CN" altLang="en-US" sz="1600" b="1" dirty="0">
                <a:latin typeface="+mn-ea"/>
              </a:rPr>
              <a:t>二进制补码形式</a:t>
            </a:r>
            <a:endParaRPr lang="en-US" altLang="zh-CN" sz="1600" b="1" dirty="0">
              <a:latin typeface="+mn-ea"/>
            </a:endParaRPr>
          </a:p>
          <a:p>
            <a:r>
              <a:rPr lang="en-US" altLang="zh-CN" sz="1600" b="1" dirty="0">
                <a:latin typeface="+mn-ea"/>
              </a:rPr>
              <a:t>      a = </a:t>
            </a:r>
            <a:r>
              <a:rPr lang="en-US" altLang="zh-CN" sz="1600" b="1" dirty="0">
                <a:solidFill>
                  <a:srgbClr val="FF0000"/>
                </a:solidFill>
                <a:latin typeface="+mn-ea"/>
              </a:rPr>
              <a:t>00000000 00000000</a:t>
            </a:r>
            <a:r>
              <a:rPr lang="en-US" altLang="zh-CN" sz="1600" b="1" dirty="0">
                <a:latin typeface="+mn-ea"/>
              </a:rPr>
              <a:t> 00000000 00000001  -&gt; a </a:t>
            </a:r>
            <a:r>
              <a:rPr lang="zh-CN" altLang="en-US" sz="1600" b="1" dirty="0">
                <a:latin typeface="+mn-ea"/>
              </a:rPr>
              <a:t>（红色表示整型提升的填充位）</a:t>
            </a:r>
            <a:endParaRPr lang="en-US" altLang="zh-CN" sz="1600" b="1" dirty="0">
              <a:latin typeface="+mn-ea"/>
            </a:endParaRPr>
          </a:p>
          <a:p>
            <a:r>
              <a:rPr lang="en-US" altLang="zh-CN" sz="1600" b="1" dirty="0">
                <a:latin typeface="+mn-ea"/>
              </a:rPr>
              <a:t>  -)  2 = 00000000 00000000 00000000 00000010  -&gt; 2</a:t>
            </a:r>
          </a:p>
          <a:p>
            <a:r>
              <a:rPr lang="en-US" altLang="zh-CN" sz="1600" b="1" dirty="0">
                <a:latin typeface="+mn-ea"/>
              </a:rPr>
              <a:t>  ---------------------------------------------------</a:t>
            </a:r>
          </a:p>
          <a:p>
            <a:r>
              <a:rPr lang="en-US" altLang="zh-CN" sz="1600" b="1" dirty="0">
                <a:latin typeface="+mn-ea"/>
              </a:rPr>
              <a:t>          11111111 11111111 11111111 11111111  -&gt; a-2(int</a:t>
            </a:r>
            <a:r>
              <a:rPr lang="zh-CN" altLang="en-US" sz="1600" b="1" dirty="0">
                <a:latin typeface="+mn-ea"/>
              </a:rPr>
              <a:t>型</a:t>
            </a:r>
            <a:r>
              <a:rPr lang="en-US" altLang="zh-CN" sz="1600" b="1" dirty="0">
                <a:latin typeface="+mn-ea"/>
              </a:rPr>
              <a:t>)</a:t>
            </a:r>
          </a:p>
          <a:p>
            <a:r>
              <a:rPr lang="en-US" altLang="zh-CN" sz="1600" b="1" dirty="0">
                <a:latin typeface="+mn-ea"/>
              </a:rPr>
              <a:t>      b</a:t>
            </a:r>
            <a:r>
              <a:rPr lang="zh-CN" altLang="en-US" sz="1600" b="1" dirty="0">
                <a:latin typeface="+mn-ea"/>
              </a:rPr>
              <a:t> </a:t>
            </a:r>
            <a:r>
              <a:rPr lang="en-US" altLang="zh-CN" sz="1600" b="1" dirty="0">
                <a:latin typeface="+mn-ea"/>
              </a:rPr>
              <a:t>= </a:t>
            </a:r>
            <a:r>
              <a:rPr lang="en-US" altLang="zh-CN" sz="1600" b="1" strike="sngStrike" dirty="0">
                <a:solidFill>
                  <a:srgbClr val="FF0000"/>
                </a:solidFill>
                <a:latin typeface="+mn-ea"/>
              </a:rPr>
              <a:t>11111111 11111111</a:t>
            </a:r>
            <a:r>
              <a:rPr lang="en-US" altLang="zh-CN" sz="1600" b="1" dirty="0">
                <a:latin typeface="+mn-ea"/>
              </a:rPr>
              <a:t> 11111111 11111111  -&gt; b=a-2(</a:t>
            </a:r>
            <a:r>
              <a:rPr lang="zh-CN" altLang="en-US" sz="1600" b="1" dirty="0">
                <a:latin typeface="+mn-ea"/>
              </a:rPr>
              <a:t>二进制补码形式，删除线表示丢弃的位数</a:t>
            </a:r>
            <a:r>
              <a:rPr lang="en-US" altLang="zh-CN" sz="1600" b="1" dirty="0">
                <a:latin typeface="+mn-ea"/>
              </a:rPr>
              <a:t>)</a:t>
            </a:r>
          </a:p>
          <a:p>
            <a:endParaRPr lang="en-US" altLang="zh-CN" sz="1600" b="1" dirty="0">
              <a:latin typeface="+mn-ea"/>
            </a:endParaRPr>
          </a:p>
          <a:p>
            <a:r>
              <a:rPr lang="en-US" altLang="zh-CN" sz="1600" b="1" dirty="0">
                <a:latin typeface="+mn-ea"/>
              </a:rPr>
              <a:t>Step2</a:t>
            </a:r>
            <a:r>
              <a:rPr lang="zh-CN" altLang="en-US" sz="1600" b="1" dirty="0">
                <a:latin typeface="+mn-ea"/>
              </a:rPr>
              <a:t>：求</a:t>
            </a:r>
            <a:r>
              <a:rPr lang="en-US" altLang="zh-CN" sz="1600" b="1" dirty="0">
                <a:latin typeface="+mn-ea"/>
              </a:rPr>
              <a:t>b</a:t>
            </a:r>
            <a:r>
              <a:rPr lang="zh-CN" altLang="en-US" sz="1600" b="1" dirty="0">
                <a:latin typeface="+mn-ea"/>
              </a:rPr>
              <a:t>的十进制表示</a:t>
            </a:r>
            <a:endParaRPr lang="en-US" altLang="zh-CN" sz="1600" b="1" dirty="0">
              <a:latin typeface="+mn-ea"/>
            </a:endParaRPr>
          </a:p>
          <a:p>
            <a:r>
              <a:rPr lang="en-US" altLang="zh-CN" sz="1600" b="1" dirty="0">
                <a:latin typeface="+mn-ea"/>
              </a:rPr>
              <a:t>  </a:t>
            </a:r>
            <a:r>
              <a:rPr lang="zh-CN" altLang="en-US" sz="1600" b="1" dirty="0">
                <a:latin typeface="+mn-ea"/>
              </a:rPr>
              <a:t>（</a:t>
            </a:r>
            <a:r>
              <a:rPr lang="en-US" altLang="zh-CN" sz="1600" b="1" dirty="0">
                <a:latin typeface="+mn-ea"/>
              </a:rPr>
              <a:t>1</a:t>
            </a:r>
            <a:r>
              <a:rPr lang="zh-CN" altLang="en-US" sz="1600" b="1" dirty="0">
                <a:latin typeface="+mn-ea"/>
              </a:rPr>
              <a:t>）减一    </a:t>
            </a:r>
            <a:r>
              <a:rPr lang="en-US" altLang="zh-CN" sz="1600" b="1" dirty="0">
                <a:latin typeface="+mn-ea"/>
              </a:rPr>
              <a:t>11111111 11111111</a:t>
            </a:r>
          </a:p>
          <a:p>
            <a:r>
              <a:rPr lang="en-US" altLang="zh-CN" sz="1600" b="1" dirty="0">
                <a:latin typeface="+mn-ea"/>
              </a:rPr>
              <a:t>            -) 00000000 00000001</a:t>
            </a:r>
          </a:p>
          <a:p>
            <a:r>
              <a:rPr lang="en-US" altLang="zh-CN" sz="1600" b="1" dirty="0">
                <a:latin typeface="+mn-ea"/>
              </a:rPr>
              <a:t>           -----------------------</a:t>
            </a:r>
          </a:p>
          <a:p>
            <a:r>
              <a:rPr lang="en-US" altLang="zh-CN" sz="1600" b="1" dirty="0">
                <a:latin typeface="+mn-ea"/>
              </a:rPr>
              <a:t>               11111111 11111110</a:t>
            </a:r>
          </a:p>
          <a:p>
            <a:r>
              <a:rPr lang="en-US" altLang="zh-CN" sz="1600" b="1" dirty="0">
                <a:latin typeface="+mn-ea"/>
              </a:rPr>
              <a:t>  </a:t>
            </a:r>
            <a:r>
              <a:rPr lang="zh-CN" altLang="en-US" sz="1600" b="1" dirty="0">
                <a:latin typeface="+mn-ea"/>
              </a:rPr>
              <a:t>（</a:t>
            </a:r>
            <a:r>
              <a:rPr lang="en-US" altLang="zh-CN" sz="1600" b="1" dirty="0">
                <a:latin typeface="+mn-ea"/>
              </a:rPr>
              <a:t>2</a:t>
            </a:r>
            <a:r>
              <a:rPr lang="zh-CN" altLang="en-US" sz="1600" b="1" dirty="0">
                <a:latin typeface="+mn-ea"/>
              </a:rPr>
              <a:t>）取反    </a:t>
            </a:r>
            <a:r>
              <a:rPr lang="en-US" altLang="zh-CN" sz="1600" b="1" dirty="0">
                <a:latin typeface="+mn-ea"/>
              </a:rPr>
              <a:t>00000000 00000001</a:t>
            </a:r>
          </a:p>
          <a:p>
            <a:r>
              <a:rPr lang="en-US" altLang="zh-CN" sz="1600" b="1" dirty="0">
                <a:latin typeface="+mn-ea"/>
              </a:rPr>
              <a:t>  </a:t>
            </a:r>
            <a:r>
              <a:rPr lang="zh-CN" altLang="en-US" sz="1600" b="1" dirty="0">
                <a:latin typeface="+mn-ea"/>
              </a:rPr>
              <a:t>（</a:t>
            </a:r>
            <a:r>
              <a:rPr lang="en-US" altLang="zh-CN" sz="1600" b="1" dirty="0">
                <a:latin typeface="+mn-ea"/>
              </a:rPr>
              <a:t>3</a:t>
            </a:r>
            <a:r>
              <a:rPr lang="zh-CN" altLang="en-US" sz="1600" b="1" dirty="0">
                <a:latin typeface="+mn-ea"/>
              </a:rPr>
              <a:t>）绝对值  </a:t>
            </a:r>
            <a:r>
              <a:rPr lang="en-US" altLang="zh-CN" sz="1600" b="1" dirty="0">
                <a:latin typeface="+mn-ea"/>
              </a:rPr>
              <a:t>1  (</a:t>
            </a:r>
            <a:r>
              <a:rPr lang="zh-CN" altLang="en-US" sz="1600" b="1" dirty="0">
                <a:latin typeface="+mn-ea"/>
              </a:rPr>
              <a:t>十进制表示形式</a:t>
            </a:r>
            <a:r>
              <a:rPr lang="en-US" altLang="zh-CN" sz="1600" b="1" dirty="0">
                <a:latin typeface="+mn-ea"/>
              </a:rPr>
              <a:t>)</a:t>
            </a:r>
          </a:p>
          <a:p>
            <a:r>
              <a:rPr lang="en-US" altLang="zh-CN" sz="1600" b="1" dirty="0">
                <a:latin typeface="+mn-ea"/>
              </a:rPr>
              <a:t>  </a:t>
            </a:r>
            <a:r>
              <a:rPr lang="zh-CN" altLang="en-US" sz="1600" b="1" dirty="0">
                <a:latin typeface="+mn-ea"/>
              </a:rPr>
              <a:t>（</a:t>
            </a:r>
            <a:r>
              <a:rPr lang="en-US" altLang="zh-CN" sz="1600" b="1" dirty="0">
                <a:latin typeface="+mn-ea"/>
              </a:rPr>
              <a:t>4</a:t>
            </a:r>
            <a:r>
              <a:rPr lang="zh-CN" altLang="en-US" sz="1600" b="1" dirty="0">
                <a:latin typeface="+mn-ea"/>
              </a:rPr>
              <a:t>）加负号  </a:t>
            </a:r>
            <a:r>
              <a:rPr lang="en-US" altLang="zh-CN" sz="1600" b="1" dirty="0">
                <a:latin typeface="+mn-ea"/>
              </a:rPr>
              <a:t>-1 (</a:t>
            </a:r>
            <a:r>
              <a:rPr lang="zh-CN" altLang="en-US" sz="1600" b="1" dirty="0">
                <a:latin typeface="+mn-ea"/>
              </a:rPr>
              <a:t>十进制表示形式</a:t>
            </a:r>
            <a:r>
              <a:rPr lang="en-US" altLang="zh-CN" sz="1600" b="1" dirty="0">
                <a:latin typeface="+mn-ea"/>
              </a:rPr>
              <a:t>)</a:t>
            </a:r>
          </a:p>
        </p:txBody>
      </p:sp>
      <p:sp>
        <p:nvSpPr>
          <p:cNvPr id="2" name="椭圆 1">
            <a:extLst>
              <a:ext uri="{FF2B5EF4-FFF2-40B4-BE49-F238E27FC236}">
                <a16:creationId xmlns:a16="http://schemas.microsoft.com/office/drawing/2014/main" id="{D4E7FCCA-3A91-49F5-8CE6-FADA6A73DF53}"/>
              </a:ext>
            </a:extLst>
          </p:cNvPr>
          <p:cNvSpPr/>
          <p:nvPr/>
        </p:nvSpPr>
        <p:spPr bwMode="auto">
          <a:xfrm>
            <a:off x="8755118" y="6043448"/>
            <a:ext cx="2084332" cy="49070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dirty="0">
                <a:solidFill>
                  <a:srgbClr val="FF0000"/>
                </a:solidFill>
                <a:latin typeface="Times New Roman" pitchFamily="18" charset="0"/>
                <a:ea typeface="宋体" pitchFamily="2" charset="-122"/>
              </a:rPr>
              <a:t>本页不用作答</a:t>
            </a:r>
            <a:endParaRPr kumimoji="1" lang="zh-CN" altLang="en-US" sz="1600" b="1" i="0" u="none" strike="noStrike" cap="none" normalizeH="0" baseline="0" dirty="0">
              <a:ln>
                <a:noFill/>
              </a:ln>
              <a:solidFill>
                <a:srgbClr val="FF0000"/>
              </a:solidFill>
              <a:effectLst/>
              <a:latin typeface="Times New Roman" pitchFamily="18" charset="0"/>
              <a:ea typeface="宋体" pitchFamily="2" charset="-122"/>
            </a:endParaRPr>
          </a:p>
        </p:txBody>
      </p:sp>
    </p:spTree>
    <p:extLst>
      <p:ext uri="{BB962C8B-B14F-4D97-AF65-F5344CB8AC3E}">
        <p14:creationId xmlns:p14="http://schemas.microsoft.com/office/powerpoint/2010/main" val="1134962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4</a:t>
            </a:r>
            <a:r>
              <a:rPr lang="zh-CN" altLang="en-US" sz="1600" b="1" dirty="0">
                <a:latin typeface="+mn-ea"/>
              </a:rPr>
              <a:t>、给出下列程序段中变量</a:t>
            </a:r>
            <a:r>
              <a:rPr lang="en-US" altLang="zh-CN" sz="1600" b="1" dirty="0">
                <a:latin typeface="+mn-ea"/>
              </a:rPr>
              <a:t>b</a:t>
            </a:r>
            <a:r>
              <a:rPr lang="zh-CN" altLang="en-US" sz="1600" b="1" dirty="0">
                <a:latin typeface="+mn-ea"/>
              </a:rPr>
              <a:t>的值（要综合参考课件</a:t>
            </a:r>
            <a:r>
              <a:rPr lang="en-US" altLang="zh-CN" sz="1600" b="1" dirty="0">
                <a:latin typeface="+mn-ea"/>
              </a:rPr>
              <a:t>P.45-51 </a:t>
            </a:r>
            <a:r>
              <a:rPr lang="zh-CN" altLang="en-US" sz="1600" b="1" dirty="0">
                <a:latin typeface="+mn-ea"/>
              </a:rPr>
              <a:t>和 </a:t>
            </a:r>
            <a:r>
              <a:rPr lang="en-US" altLang="zh-CN" sz="1600" b="1" dirty="0">
                <a:latin typeface="+mn-ea"/>
              </a:rPr>
              <a:t>P.86-89</a:t>
            </a:r>
            <a:r>
              <a:rPr lang="zh-CN" altLang="en-US" sz="1600" b="1" dirty="0">
                <a:latin typeface="+mn-ea"/>
              </a:rPr>
              <a:t>，给出包含整型提升</a:t>
            </a:r>
            <a:r>
              <a:rPr lang="en-US" altLang="zh-CN" sz="1600" b="1" dirty="0">
                <a:latin typeface="+mn-ea"/>
              </a:rPr>
              <a:t>+</a:t>
            </a:r>
            <a:r>
              <a:rPr lang="zh-CN" altLang="en-US" sz="1600" b="1" dirty="0">
                <a:latin typeface="+mn-ea"/>
              </a:rPr>
              <a:t>丢弃的过程）</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tLang="zh-CN" sz="1600" b="1" dirty="0">
              <a:latin typeface="+mn-ea"/>
            </a:endParaRPr>
          </a:p>
          <a:p>
            <a:r>
              <a:rPr lang="en-US" altLang="zh-CN" sz="1600" b="1" dirty="0" err="1">
                <a:latin typeface="+mn-ea"/>
              </a:rPr>
              <a:t>A.short</a:t>
            </a:r>
            <a:r>
              <a:rPr lang="en-US" altLang="zh-CN" sz="1600" b="1" dirty="0">
                <a:latin typeface="+mn-ea"/>
              </a:rPr>
              <a:t> a=32750;</a:t>
            </a:r>
            <a:endParaRPr lang="zh-CN" altLang="zh-CN" sz="1600" b="1" dirty="0">
              <a:latin typeface="+mn-ea"/>
            </a:endParaRPr>
          </a:p>
          <a:p>
            <a:r>
              <a:rPr lang="en-US" altLang="zh-CN" sz="1600" b="1" dirty="0">
                <a:latin typeface="+mn-ea"/>
              </a:rPr>
              <a:t>  short b=a+24;</a:t>
            </a:r>
            <a:endParaRPr lang="en-US" altLang="zh-CN" sz="1600" b="1" dirty="0">
              <a:solidFill>
                <a:srgbClr val="FF0000"/>
              </a:solidFill>
              <a:latin typeface="+mn-ea"/>
            </a:endParaRPr>
          </a:p>
          <a:p>
            <a:endParaRPr lang="en-US" altLang="zh-CN" sz="1600" b="1" dirty="0">
              <a:latin typeface="+mn-ea"/>
            </a:endParaRPr>
          </a:p>
          <a:p>
            <a:r>
              <a:rPr lang="en-US" altLang="zh-CN" sz="1600" b="1" dirty="0">
                <a:latin typeface="+mn-ea"/>
              </a:rPr>
              <a:t>Step1</a:t>
            </a:r>
            <a:r>
              <a:rPr lang="zh-CN" altLang="en-US" sz="1600" b="1" dirty="0">
                <a:latin typeface="+mn-ea"/>
              </a:rPr>
              <a:t>：</a:t>
            </a:r>
            <a:r>
              <a:rPr lang="en-US" altLang="zh-CN" sz="1600" b="1" dirty="0">
                <a:latin typeface="+mn-ea"/>
              </a:rPr>
              <a:t>b=a+24</a:t>
            </a:r>
            <a:r>
              <a:rPr lang="zh-CN" altLang="en-US" sz="1600" b="1" dirty="0">
                <a:latin typeface="+mn-ea"/>
              </a:rPr>
              <a:t>，得</a:t>
            </a:r>
            <a:r>
              <a:rPr lang="en-US" altLang="zh-CN" sz="1600" b="1" dirty="0">
                <a:latin typeface="+mn-ea"/>
              </a:rPr>
              <a:t>b</a:t>
            </a:r>
            <a:r>
              <a:rPr lang="zh-CN" altLang="en-US" sz="1600" b="1" dirty="0">
                <a:latin typeface="+mn-ea"/>
              </a:rPr>
              <a:t>二进制补码形式</a:t>
            </a:r>
            <a:endParaRPr lang="en-US" altLang="zh-CN" sz="1600" b="1" dirty="0">
              <a:latin typeface="+mn-ea"/>
            </a:endParaRPr>
          </a:p>
          <a:p>
            <a:r>
              <a:rPr lang="en-US" altLang="zh-CN" sz="1600" b="1" dirty="0">
                <a:latin typeface="+mn-ea"/>
              </a:rPr>
              <a:t>      a = </a:t>
            </a:r>
            <a:r>
              <a:rPr lang="en-US" altLang="zh-CN" sz="1600" b="1" dirty="0">
                <a:solidFill>
                  <a:srgbClr val="FF0000"/>
                </a:solidFill>
                <a:latin typeface="+mn-ea"/>
              </a:rPr>
              <a:t>00000000 00000000</a:t>
            </a:r>
            <a:r>
              <a:rPr lang="en-US" altLang="zh-CN" sz="1600" b="1" dirty="0">
                <a:latin typeface="+mn-ea"/>
              </a:rPr>
              <a:t> 01111111 11101110  -&gt; a</a:t>
            </a:r>
          </a:p>
          <a:p>
            <a:r>
              <a:rPr lang="en-US" altLang="zh-CN" sz="1600" b="1" dirty="0">
                <a:latin typeface="+mn-ea"/>
              </a:rPr>
              <a:t>  +) 24 = 00000000 00000000 00000000 00011000  -&gt; 24</a:t>
            </a:r>
          </a:p>
          <a:p>
            <a:r>
              <a:rPr lang="en-US" altLang="zh-CN" sz="1600" b="1" dirty="0">
                <a:latin typeface="+mn-ea"/>
              </a:rPr>
              <a:t>  ---------------------------------------------------</a:t>
            </a:r>
          </a:p>
          <a:p>
            <a:r>
              <a:rPr lang="en-US" altLang="zh-CN" sz="1600" b="1" dirty="0">
                <a:latin typeface="+mn-ea"/>
              </a:rPr>
              <a:t>          00000000 00000000 10000000 00000110  -&gt; a+24(int</a:t>
            </a:r>
            <a:r>
              <a:rPr lang="zh-CN" altLang="en-US" sz="1600" b="1" dirty="0">
                <a:latin typeface="+mn-ea"/>
              </a:rPr>
              <a:t>型</a:t>
            </a:r>
            <a:r>
              <a:rPr lang="en-US" altLang="zh-CN" sz="1600" b="1" dirty="0">
                <a:latin typeface="+mn-ea"/>
              </a:rPr>
              <a:t>)</a:t>
            </a:r>
          </a:p>
          <a:p>
            <a:r>
              <a:rPr lang="en-US" altLang="zh-CN" sz="1600" b="1" dirty="0">
                <a:latin typeface="+mn-ea"/>
              </a:rPr>
              <a:t>      b = </a:t>
            </a:r>
            <a:r>
              <a:rPr lang="en-US" altLang="zh-CN" sz="1600" b="1" strike="sngStrike" dirty="0">
                <a:solidFill>
                  <a:srgbClr val="FF0000"/>
                </a:solidFill>
                <a:latin typeface="+mn-ea"/>
              </a:rPr>
              <a:t>00000000 00000000</a:t>
            </a:r>
            <a:r>
              <a:rPr lang="en-US" altLang="zh-CN" sz="1600" b="1" dirty="0">
                <a:latin typeface="+mn-ea"/>
              </a:rPr>
              <a:t> 10000000 00000110  -&gt; b=a+24</a:t>
            </a:r>
          </a:p>
          <a:p>
            <a:endParaRPr lang="en-US" altLang="zh-CN" sz="1600" b="1" dirty="0">
              <a:latin typeface="+mn-ea"/>
            </a:endParaRPr>
          </a:p>
          <a:p>
            <a:r>
              <a:rPr lang="en-US" altLang="zh-CN" sz="1600" b="1" dirty="0">
                <a:latin typeface="+mn-ea"/>
              </a:rPr>
              <a:t>Step2</a:t>
            </a:r>
            <a:r>
              <a:rPr lang="zh-CN" altLang="en-US" sz="1600" b="1" dirty="0">
                <a:latin typeface="+mn-ea"/>
              </a:rPr>
              <a:t>：求</a:t>
            </a:r>
            <a:r>
              <a:rPr lang="en-US" altLang="zh-CN" sz="1600" b="1" dirty="0">
                <a:latin typeface="+mn-ea"/>
              </a:rPr>
              <a:t>b</a:t>
            </a:r>
            <a:r>
              <a:rPr lang="zh-CN" altLang="en-US" sz="1600" b="1" dirty="0">
                <a:latin typeface="+mn-ea"/>
              </a:rPr>
              <a:t>的十进制表示</a:t>
            </a:r>
            <a:endParaRPr lang="en-US" altLang="zh-CN" sz="1600" b="1" dirty="0">
              <a:latin typeface="+mn-ea"/>
            </a:endParaRPr>
          </a:p>
          <a:p>
            <a:r>
              <a:rPr lang="en-US" altLang="zh-CN" sz="1600" b="1" dirty="0">
                <a:latin typeface="+mn-ea"/>
              </a:rPr>
              <a:t>  </a:t>
            </a:r>
            <a:r>
              <a:rPr lang="zh-CN" altLang="en-US" sz="1600" b="1" dirty="0">
                <a:latin typeface="+mn-ea"/>
              </a:rPr>
              <a:t>（</a:t>
            </a:r>
            <a:r>
              <a:rPr lang="en-US" altLang="zh-CN" sz="1600" b="1" dirty="0">
                <a:latin typeface="+mn-ea"/>
              </a:rPr>
              <a:t>1</a:t>
            </a:r>
            <a:r>
              <a:rPr lang="zh-CN" altLang="en-US" sz="1600" b="1" dirty="0">
                <a:latin typeface="+mn-ea"/>
              </a:rPr>
              <a:t>）减一    </a:t>
            </a:r>
            <a:r>
              <a:rPr lang="en-US" altLang="zh-CN" sz="1600" b="1" dirty="0">
                <a:latin typeface="+mn-ea"/>
              </a:rPr>
              <a:t>10000000 00000110</a:t>
            </a:r>
          </a:p>
          <a:p>
            <a:r>
              <a:rPr lang="en-US" altLang="zh-CN" sz="1600" b="1" dirty="0">
                <a:latin typeface="+mn-ea"/>
              </a:rPr>
              <a:t>            -) 00000000 00000001</a:t>
            </a:r>
          </a:p>
          <a:p>
            <a:r>
              <a:rPr lang="en-US" altLang="zh-CN" sz="1600" b="1" dirty="0">
                <a:latin typeface="+mn-ea"/>
              </a:rPr>
              <a:t>           -----------------------</a:t>
            </a:r>
          </a:p>
          <a:p>
            <a:r>
              <a:rPr lang="en-US" altLang="zh-CN" sz="1600" b="1" dirty="0">
                <a:latin typeface="+mn-ea"/>
              </a:rPr>
              <a:t>               10000000 00000101</a:t>
            </a:r>
          </a:p>
          <a:p>
            <a:r>
              <a:rPr lang="en-US" altLang="zh-CN" sz="1600" b="1" dirty="0">
                <a:latin typeface="+mn-ea"/>
              </a:rPr>
              <a:t>  </a:t>
            </a:r>
            <a:r>
              <a:rPr lang="zh-CN" altLang="en-US" sz="1600" b="1" dirty="0">
                <a:latin typeface="+mn-ea"/>
              </a:rPr>
              <a:t>（</a:t>
            </a:r>
            <a:r>
              <a:rPr lang="en-US" altLang="zh-CN" sz="1600" b="1" dirty="0">
                <a:latin typeface="+mn-ea"/>
              </a:rPr>
              <a:t>2</a:t>
            </a:r>
            <a:r>
              <a:rPr lang="zh-CN" altLang="en-US" sz="1600" b="1" dirty="0">
                <a:latin typeface="+mn-ea"/>
              </a:rPr>
              <a:t>）取反    </a:t>
            </a:r>
            <a:r>
              <a:rPr lang="en-US" altLang="zh-CN" sz="1600" b="1" dirty="0">
                <a:latin typeface="+mn-ea"/>
              </a:rPr>
              <a:t>01111111 11111010</a:t>
            </a:r>
          </a:p>
          <a:p>
            <a:r>
              <a:rPr lang="en-US" altLang="zh-CN" sz="1600" b="1" dirty="0">
                <a:latin typeface="+mn-ea"/>
              </a:rPr>
              <a:t>  </a:t>
            </a:r>
            <a:r>
              <a:rPr lang="zh-CN" altLang="en-US" sz="1600" b="1" dirty="0">
                <a:latin typeface="+mn-ea"/>
              </a:rPr>
              <a:t>（</a:t>
            </a:r>
            <a:r>
              <a:rPr lang="en-US" altLang="zh-CN" sz="1600" b="1" dirty="0">
                <a:latin typeface="+mn-ea"/>
              </a:rPr>
              <a:t>3</a:t>
            </a:r>
            <a:r>
              <a:rPr lang="zh-CN" altLang="en-US" sz="1600" b="1" dirty="0">
                <a:latin typeface="+mn-ea"/>
              </a:rPr>
              <a:t>）绝对值  </a:t>
            </a:r>
            <a:r>
              <a:rPr lang="en-US" altLang="zh-CN" sz="1600" b="1" dirty="0">
                <a:latin typeface="+mn-ea"/>
              </a:rPr>
              <a:t>32762(</a:t>
            </a:r>
            <a:r>
              <a:rPr lang="zh-CN" altLang="en-US" sz="1600" b="1" dirty="0">
                <a:latin typeface="+mn-ea"/>
              </a:rPr>
              <a:t>十进制表示形式</a:t>
            </a:r>
            <a:r>
              <a:rPr lang="en-US" altLang="zh-CN" sz="1600" b="1" dirty="0">
                <a:latin typeface="+mn-ea"/>
              </a:rPr>
              <a:t>)</a:t>
            </a:r>
          </a:p>
          <a:p>
            <a:r>
              <a:rPr lang="en-US" altLang="zh-CN" sz="1600" b="1" dirty="0">
                <a:latin typeface="+mn-ea"/>
              </a:rPr>
              <a:t>  </a:t>
            </a:r>
            <a:r>
              <a:rPr lang="zh-CN" altLang="en-US" sz="1600" b="1" dirty="0">
                <a:latin typeface="+mn-ea"/>
              </a:rPr>
              <a:t>（</a:t>
            </a:r>
            <a:r>
              <a:rPr lang="en-US" altLang="zh-CN" sz="1600" b="1" dirty="0">
                <a:latin typeface="+mn-ea"/>
              </a:rPr>
              <a:t>4</a:t>
            </a:r>
            <a:r>
              <a:rPr lang="zh-CN" altLang="en-US" sz="1600" b="1" dirty="0">
                <a:latin typeface="+mn-ea"/>
              </a:rPr>
              <a:t>）加负号  </a:t>
            </a:r>
            <a:r>
              <a:rPr lang="en-US" altLang="zh-CN" sz="1600" b="1" dirty="0">
                <a:latin typeface="+mn-ea"/>
              </a:rPr>
              <a:t>-32762 (</a:t>
            </a:r>
            <a:r>
              <a:rPr lang="zh-CN" altLang="en-US" sz="1600" b="1" dirty="0">
                <a:latin typeface="+mn-ea"/>
              </a:rPr>
              <a:t>十进制表示形式</a:t>
            </a:r>
            <a:r>
              <a:rPr lang="en-US" altLang="zh-CN" sz="1600" b="1" dirty="0">
                <a:latin typeface="+mn-ea"/>
              </a:rPr>
              <a:t>)</a:t>
            </a:r>
          </a:p>
          <a:p>
            <a:endParaRPr lang="zh-CN" altLang="zh-CN" sz="1600" b="1" dirty="0">
              <a:latin typeface="+mn-ea"/>
            </a:endParaRPr>
          </a:p>
        </p:txBody>
      </p:sp>
    </p:spTree>
    <p:extLst>
      <p:ext uri="{BB962C8B-B14F-4D97-AF65-F5344CB8AC3E}">
        <p14:creationId xmlns:p14="http://schemas.microsoft.com/office/powerpoint/2010/main" val="2315454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4</a:t>
            </a:r>
            <a:r>
              <a:rPr lang="zh-CN" altLang="en-US" sz="1600" b="1" dirty="0">
                <a:latin typeface="+mn-ea"/>
              </a:rPr>
              <a:t>、给出下列程序段中变量</a:t>
            </a:r>
            <a:r>
              <a:rPr lang="en-US" altLang="zh-CN" sz="1600" b="1" dirty="0">
                <a:latin typeface="+mn-ea"/>
              </a:rPr>
              <a:t>b</a:t>
            </a:r>
            <a:r>
              <a:rPr lang="zh-CN" altLang="en-US" sz="1600" b="1" dirty="0">
                <a:latin typeface="+mn-ea"/>
              </a:rPr>
              <a:t>的值（要综合参考课件</a:t>
            </a:r>
            <a:r>
              <a:rPr lang="en-US" altLang="zh-CN" sz="1600" b="1" dirty="0">
                <a:latin typeface="+mn-ea"/>
              </a:rPr>
              <a:t>P.45-51 </a:t>
            </a:r>
            <a:r>
              <a:rPr lang="zh-CN" altLang="en-US" sz="1600" b="1" dirty="0">
                <a:latin typeface="+mn-ea"/>
              </a:rPr>
              <a:t>和 </a:t>
            </a:r>
            <a:r>
              <a:rPr lang="en-US" altLang="zh-CN" sz="1600" b="1" dirty="0">
                <a:latin typeface="+mn-ea"/>
              </a:rPr>
              <a:t>P.86-89</a:t>
            </a:r>
            <a:r>
              <a:rPr lang="zh-CN" altLang="en-US" sz="1600" b="1" dirty="0">
                <a:latin typeface="+mn-ea"/>
              </a:rPr>
              <a:t>，给出包含整型提升</a:t>
            </a:r>
            <a:r>
              <a:rPr lang="en-US" altLang="zh-CN" sz="1600" b="1" dirty="0">
                <a:latin typeface="+mn-ea"/>
              </a:rPr>
              <a:t>+</a:t>
            </a:r>
            <a:r>
              <a:rPr lang="zh-CN" altLang="en-US" sz="1600" b="1" dirty="0">
                <a:latin typeface="+mn-ea"/>
              </a:rPr>
              <a:t>丢弃的过程）</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tLang="zh-CN" sz="1600" b="1" dirty="0">
              <a:latin typeface="+mn-ea"/>
            </a:endParaRPr>
          </a:p>
          <a:p>
            <a:r>
              <a:rPr lang="en-US" altLang="zh-CN" sz="1600" b="1" dirty="0" err="1">
                <a:latin typeface="+mn-ea"/>
              </a:rPr>
              <a:t>B.unsigned</a:t>
            </a:r>
            <a:r>
              <a:rPr lang="en-US" altLang="zh-CN" sz="1600" b="1" dirty="0">
                <a:latin typeface="+mn-ea"/>
              </a:rPr>
              <a:t> short a=65520;</a:t>
            </a:r>
            <a:endParaRPr lang="zh-CN" altLang="zh-CN" sz="1600" b="1" dirty="0">
              <a:latin typeface="+mn-ea"/>
            </a:endParaRPr>
          </a:p>
          <a:p>
            <a:r>
              <a:rPr lang="en-US" altLang="zh-CN" sz="1600" b="1" dirty="0">
                <a:latin typeface="+mn-ea"/>
              </a:rPr>
              <a:t>  short b=a;</a:t>
            </a:r>
          </a:p>
          <a:p>
            <a:endParaRPr lang="en-US" altLang="zh-CN" sz="1600" b="1" dirty="0">
              <a:latin typeface="+mn-ea"/>
            </a:endParaRPr>
          </a:p>
          <a:p>
            <a:r>
              <a:rPr lang="en-US" altLang="zh-CN" sz="1600" b="1" dirty="0">
                <a:latin typeface="+mn-ea"/>
              </a:rPr>
              <a:t>Step1</a:t>
            </a:r>
            <a:r>
              <a:rPr lang="zh-CN" altLang="en-US" sz="1600" b="1" dirty="0">
                <a:latin typeface="+mn-ea"/>
              </a:rPr>
              <a:t>：</a:t>
            </a:r>
            <a:r>
              <a:rPr lang="en-US" altLang="zh-CN" sz="1600" b="1" dirty="0">
                <a:latin typeface="+mn-ea"/>
              </a:rPr>
              <a:t>b=a</a:t>
            </a:r>
            <a:r>
              <a:rPr lang="zh-CN" altLang="en-US" sz="1600" b="1" dirty="0">
                <a:latin typeface="+mn-ea"/>
              </a:rPr>
              <a:t>，得</a:t>
            </a:r>
            <a:r>
              <a:rPr lang="en-US" altLang="zh-CN" sz="1600" b="1" dirty="0">
                <a:latin typeface="+mn-ea"/>
              </a:rPr>
              <a:t>b</a:t>
            </a:r>
            <a:r>
              <a:rPr lang="zh-CN" altLang="en-US" sz="1600" b="1" dirty="0">
                <a:latin typeface="+mn-ea"/>
              </a:rPr>
              <a:t>二进制补码形式</a:t>
            </a:r>
            <a:endParaRPr lang="en-US" altLang="zh-CN" sz="1600" b="1" dirty="0">
              <a:latin typeface="+mn-ea"/>
            </a:endParaRPr>
          </a:p>
          <a:p>
            <a:r>
              <a:rPr lang="en-US" altLang="zh-CN" sz="1600" b="1" dirty="0">
                <a:latin typeface="+mn-ea"/>
              </a:rPr>
              <a:t>a = 11111111 11110000</a:t>
            </a:r>
          </a:p>
          <a:p>
            <a:r>
              <a:rPr lang="en-US" altLang="zh-CN" sz="1600" b="1" dirty="0">
                <a:latin typeface="+mn-ea"/>
              </a:rPr>
              <a:t>b = 11111111 11110000</a:t>
            </a:r>
          </a:p>
          <a:p>
            <a:endParaRPr lang="en-US" altLang="zh-CN" sz="1600" b="1" dirty="0">
              <a:latin typeface="+mn-ea"/>
            </a:endParaRPr>
          </a:p>
          <a:p>
            <a:r>
              <a:rPr lang="en-US" altLang="zh-CN" sz="1600" b="1" dirty="0">
                <a:latin typeface="+mn-ea"/>
              </a:rPr>
              <a:t>Step2</a:t>
            </a:r>
            <a:r>
              <a:rPr lang="zh-CN" altLang="en-US" sz="1600" b="1" dirty="0">
                <a:latin typeface="+mn-ea"/>
              </a:rPr>
              <a:t>：求</a:t>
            </a:r>
            <a:r>
              <a:rPr lang="en-US" altLang="zh-CN" sz="1600" b="1" dirty="0">
                <a:latin typeface="+mn-ea"/>
              </a:rPr>
              <a:t>b</a:t>
            </a:r>
            <a:r>
              <a:rPr lang="zh-CN" altLang="en-US" sz="1600" b="1" dirty="0">
                <a:latin typeface="+mn-ea"/>
              </a:rPr>
              <a:t>的十进制表示</a:t>
            </a:r>
            <a:endParaRPr lang="en-US" altLang="zh-CN" sz="1600" b="1" dirty="0">
              <a:latin typeface="+mn-ea"/>
            </a:endParaRPr>
          </a:p>
          <a:p>
            <a:r>
              <a:rPr lang="en-US" altLang="zh-CN" sz="1600" b="1" dirty="0">
                <a:latin typeface="+mn-ea"/>
              </a:rPr>
              <a:t>  </a:t>
            </a:r>
            <a:r>
              <a:rPr lang="zh-CN" altLang="en-US" sz="1600" b="1" dirty="0">
                <a:latin typeface="+mn-ea"/>
              </a:rPr>
              <a:t>（</a:t>
            </a:r>
            <a:r>
              <a:rPr lang="en-US" altLang="zh-CN" sz="1600" b="1" dirty="0">
                <a:latin typeface="+mn-ea"/>
              </a:rPr>
              <a:t>1</a:t>
            </a:r>
            <a:r>
              <a:rPr lang="zh-CN" altLang="en-US" sz="1600" b="1" dirty="0">
                <a:latin typeface="+mn-ea"/>
              </a:rPr>
              <a:t>）减一    </a:t>
            </a:r>
            <a:r>
              <a:rPr lang="en-US" altLang="zh-CN" sz="1600" b="1" dirty="0">
                <a:latin typeface="+mn-ea"/>
              </a:rPr>
              <a:t>11111111 11110000</a:t>
            </a:r>
          </a:p>
          <a:p>
            <a:r>
              <a:rPr lang="en-US" altLang="zh-CN" sz="1600" b="1" dirty="0">
                <a:latin typeface="+mn-ea"/>
              </a:rPr>
              <a:t>            -) 00000000 00000001</a:t>
            </a:r>
          </a:p>
          <a:p>
            <a:r>
              <a:rPr lang="en-US" altLang="zh-CN" sz="1600" b="1" dirty="0">
                <a:latin typeface="+mn-ea"/>
              </a:rPr>
              <a:t>           -----------------------</a:t>
            </a:r>
          </a:p>
          <a:p>
            <a:r>
              <a:rPr lang="en-US" altLang="zh-CN" sz="1600" b="1" dirty="0">
                <a:latin typeface="+mn-ea"/>
              </a:rPr>
              <a:t>               11111111 11101111</a:t>
            </a:r>
          </a:p>
          <a:p>
            <a:r>
              <a:rPr lang="en-US" altLang="zh-CN" sz="1600" b="1" dirty="0">
                <a:latin typeface="+mn-ea"/>
              </a:rPr>
              <a:t>  </a:t>
            </a:r>
            <a:r>
              <a:rPr lang="zh-CN" altLang="en-US" sz="1600" b="1" dirty="0">
                <a:latin typeface="+mn-ea"/>
              </a:rPr>
              <a:t>（</a:t>
            </a:r>
            <a:r>
              <a:rPr lang="en-US" altLang="zh-CN" sz="1600" b="1" dirty="0">
                <a:latin typeface="+mn-ea"/>
              </a:rPr>
              <a:t>2</a:t>
            </a:r>
            <a:r>
              <a:rPr lang="zh-CN" altLang="en-US" sz="1600" b="1" dirty="0">
                <a:latin typeface="+mn-ea"/>
              </a:rPr>
              <a:t>）取反    </a:t>
            </a:r>
            <a:r>
              <a:rPr lang="en-US" altLang="zh-CN" sz="1600" b="1" dirty="0">
                <a:latin typeface="+mn-ea"/>
              </a:rPr>
              <a:t>00000000 00010000</a:t>
            </a:r>
          </a:p>
          <a:p>
            <a:r>
              <a:rPr lang="en-US" altLang="zh-CN" sz="1600" b="1" dirty="0">
                <a:latin typeface="+mn-ea"/>
              </a:rPr>
              <a:t>  </a:t>
            </a:r>
            <a:r>
              <a:rPr lang="zh-CN" altLang="en-US" sz="1600" b="1" dirty="0">
                <a:latin typeface="+mn-ea"/>
              </a:rPr>
              <a:t>（</a:t>
            </a:r>
            <a:r>
              <a:rPr lang="en-US" altLang="zh-CN" sz="1600" b="1" dirty="0">
                <a:latin typeface="+mn-ea"/>
              </a:rPr>
              <a:t>3</a:t>
            </a:r>
            <a:r>
              <a:rPr lang="zh-CN" altLang="en-US" sz="1600" b="1" dirty="0">
                <a:latin typeface="+mn-ea"/>
              </a:rPr>
              <a:t>）绝对值  </a:t>
            </a:r>
            <a:r>
              <a:rPr lang="en-US" altLang="zh-CN" sz="1600" b="1" dirty="0">
                <a:latin typeface="+mn-ea"/>
              </a:rPr>
              <a:t>16(</a:t>
            </a:r>
            <a:r>
              <a:rPr lang="zh-CN" altLang="en-US" sz="1600" b="1" dirty="0">
                <a:latin typeface="+mn-ea"/>
              </a:rPr>
              <a:t>十进制表示形式</a:t>
            </a:r>
            <a:r>
              <a:rPr lang="en-US" altLang="zh-CN" sz="1600" b="1" dirty="0">
                <a:latin typeface="+mn-ea"/>
              </a:rPr>
              <a:t>)</a:t>
            </a:r>
          </a:p>
          <a:p>
            <a:r>
              <a:rPr lang="en-US" altLang="zh-CN" sz="1600" b="1" dirty="0">
                <a:latin typeface="+mn-ea"/>
              </a:rPr>
              <a:t>  </a:t>
            </a:r>
            <a:r>
              <a:rPr lang="zh-CN" altLang="en-US" sz="1600" b="1" dirty="0">
                <a:latin typeface="+mn-ea"/>
              </a:rPr>
              <a:t>（</a:t>
            </a:r>
            <a:r>
              <a:rPr lang="en-US" altLang="zh-CN" sz="1600" b="1" dirty="0">
                <a:latin typeface="+mn-ea"/>
              </a:rPr>
              <a:t>4</a:t>
            </a:r>
            <a:r>
              <a:rPr lang="zh-CN" altLang="en-US" sz="1600" b="1" dirty="0">
                <a:latin typeface="+mn-ea"/>
              </a:rPr>
              <a:t>）加负号  </a:t>
            </a:r>
            <a:r>
              <a:rPr lang="en-US" altLang="zh-CN" sz="1600" b="1" dirty="0">
                <a:latin typeface="+mn-ea"/>
              </a:rPr>
              <a:t>-16 (</a:t>
            </a:r>
            <a:r>
              <a:rPr lang="zh-CN" altLang="en-US" sz="1600" b="1" dirty="0">
                <a:latin typeface="+mn-ea"/>
              </a:rPr>
              <a:t>十进制表示形式</a:t>
            </a:r>
            <a:r>
              <a:rPr lang="en-US" altLang="zh-CN" sz="1600" b="1" dirty="0">
                <a:latin typeface="+mn-ea"/>
              </a:rPr>
              <a:t>)</a:t>
            </a:r>
          </a:p>
          <a:p>
            <a:endParaRPr lang="zh-CN" altLang="zh-CN" sz="1600" b="1" dirty="0">
              <a:latin typeface="+mn-ea"/>
            </a:endParaRPr>
          </a:p>
        </p:txBody>
      </p:sp>
    </p:spTree>
    <p:extLst>
      <p:ext uri="{BB962C8B-B14F-4D97-AF65-F5344CB8AC3E}">
        <p14:creationId xmlns:p14="http://schemas.microsoft.com/office/powerpoint/2010/main" val="3871601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4</a:t>
            </a:r>
            <a:r>
              <a:rPr lang="zh-CN" altLang="en-US" sz="1600" b="1" dirty="0">
                <a:latin typeface="+mn-ea"/>
              </a:rPr>
              <a:t>、给出下列程序段中变量</a:t>
            </a:r>
            <a:r>
              <a:rPr lang="en-US" altLang="zh-CN" sz="1600" b="1" dirty="0">
                <a:latin typeface="+mn-ea"/>
              </a:rPr>
              <a:t>b</a:t>
            </a:r>
            <a:r>
              <a:rPr lang="zh-CN" altLang="en-US" sz="1600" b="1" dirty="0">
                <a:latin typeface="+mn-ea"/>
              </a:rPr>
              <a:t>的值（要综合参考课件</a:t>
            </a:r>
            <a:r>
              <a:rPr lang="en-US" altLang="zh-CN" sz="1600" b="1" dirty="0">
                <a:latin typeface="+mn-ea"/>
              </a:rPr>
              <a:t>P.45-51 </a:t>
            </a:r>
            <a:r>
              <a:rPr lang="zh-CN" altLang="en-US" sz="1600" b="1" dirty="0">
                <a:latin typeface="+mn-ea"/>
              </a:rPr>
              <a:t>和 </a:t>
            </a:r>
            <a:r>
              <a:rPr lang="en-US" altLang="zh-CN" sz="1600" b="1" dirty="0">
                <a:latin typeface="+mn-ea"/>
              </a:rPr>
              <a:t>P.86-89</a:t>
            </a:r>
            <a:r>
              <a:rPr lang="zh-CN" altLang="en-US" sz="1600" b="1" dirty="0">
                <a:latin typeface="+mn-ea"/>
              </a:rPr>
              <a:t>，给出包含整型提升</a:t>
            </a:r>
            <a:r>
              <a:rPr lang="en-US" altLang="zh-CN" sz="1600" b="1" dirty="0">
                <a:latin typeface="+mn-ea"/>
              </a:rPr>
              <a:t>+</a:t>
            </a:r>
            <a:r>
              <a:rPr lang="zh-CN" altLang="en-US" sz="1600" b="1" dirty="0">
                <a:latin typeface="+mn-ea"/>
              </a:rPr>
              <a:t>丢弃的过程）</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b="1" dirty="0" err="1">
                <a:latin typeface="+mn-ea"/>
              </a:rPr>
              <a:t>C.short</a:t>
            </a:r>
            <a:r>
              <a:rPr lang="en-US" altLang="zh-CN" sz="1600" b="1" dirty="0">
                <a:latin typeface="+mn-ea"/>
              </a:rPr>
              <a:t> a=-4095;</a:t>
            </a:r>
            <a:endParaRPr lang="zh-CN" altLang="zh-CN" sz="1600" b="1" dirty="0">
              <a:latin typeface="+mn-ea"/>
            </a:endParaRPr>
          </a:p>
          <a:p>
            <a:r>
              <a:rPr lang="en-US" altLang="zh-CN" sz="1600" b="1" dirty="0">
                <a:latin typeface="+mn-ea"/>
              </a:rPr>
              <a:t>  int b=a;</a:t>
            </a:r>
          </a:p>
          <a:p>
            <a:endParaRPr lang="en-US" altLang="zh-CN" sz="1600" b="1" dirty="0">
              <a:latin typeface="+mn-ea"/>
            </a:endParaRPr>
          </a:p>
          <a:p>
            <a:r>
              <a:rPr lang="en-US" altLang="zh-CN" sz="1600" b="1" dirty="0">
                <a:latin typeface="+mn-ea"/>
              </a:rPr>
              <a:t>Step1: </a:t>
            </a:r>
            <a:r>
              <a:rPr lang="zh-CN" altLang="en-US" sz="1600" b="1" dirty="0">
                <a:latin typeface="+mn-ea"/>
              </a:rPr>
              <a:t>求</a:t>
            </a:r>
            <a:r>
              <a:rPr lang="en-US" altLang="zh-CN" sz="1600" b="1" dirty="0">
                <a:latin typeface="+mn-ea"/>
              </a:rPr>
              <a:t>a</a:t>
            </a:r>
            <a:r>
              <a:rPr lang="zh-CN" altLang="en-US" sz="1600" b="1" dirty="0">
                <a:latin typeface="+mn-ea"/>
              </a:rPr>
              <a:t>的二进制表示</a:t>
            </a:r>
            <a:endParaRPr lang="en-US" altLang="zh-CN" sz="1600" b="1" dirty="0">
              <a:latin typeface="+mn-ea"/>
            </a:endParaRPr>
          </a:p>
          <a:p>
            <a:r>
              <a:rPr lang="en-US" altLang="zh-CN" sz="1600" b="1" dirty="0">
                <a:latin typeface="+mn-ea"/>
              </a:rPr>
              <a:t>  </a:t>
            </a:r>
            <a:r>
              <a:rPr lang="zh-CN" altLang="en-US" sz="1600" b="1" dirty="0">
                <a:latin typeface="+mn-ea"/>
              </a:rPr>
              <a:t>（</a:t>
            </a:r>
            <a:r>
              <a:rPr lang="en-US" altLang="zh-CN" sz="1600" b="1" dirty="0">
                <a:latin typeface="+mn-ea"/>
              </a:rPr>
              <a:t>1</a:t>
            </a:r>
            <a:r>
              <a:rPr lang="zh-CN" altLang="en-US" sz="1600" b="1" dirty="0">
                <a:latin typeface="+mn-ea"/>
              </a:rPr>
              <a:t>）绝对值  </a:t>
            </a:r>
            <a:r>
              <a:rPr lang="en-US" altLang="zh-CN" sz="1600" b="1" dirty="0">
                <a:latin typeface="+mn-ea"/>
              </a:rPr>
              <a:t>4095</a:t>
            </a:r>
          </a:p>
          <a:p>
            <a:r>
              <a:rPr lang="en-US" altLang="zh-CN" sz="1600" b="1" dirty="0">
                <a:latin typeface="+mn-ea"/>
              </a:rPr>
              <a:t>  </a:t>
            </a:r>
            <a:r>
              <a:rPr lang="zh-CN" altLang="en-US" sz="1600" b="1" dirty="0">
                <a:latin typeface="+mn-ea"/>
              </a:rPr>
              <a:t>（</a:t>
            </a:r>
            <a:r>
              <a:rPr lang="en-US" altLang="zh-CN" sz="1600" b="1" dirty="0">
                <a:latin typeface="+mn-ea"/>
              </a:rPr>
              <a:t>2</a:t>
            </a:r>
            <a:r>
              <a:rPr lang="zh-CN" altLang="en-US" sz="1600" b="1" dirty="0">
                <a:latin typeface="+mn-ea"/>
              </a:rPr>
              <a:t>）二进制  </a:t>
            </a:r>
            <a:r>
              <a:rPr lang="en-US" altLang="zh-CN" sz="1600" b="1" dirty="0">
                <a:latin typeface="+mn-ea"/>
              </a:rPr>
              <a:t>00001111 11111111</a:t>
            </a:r>
          </a:p>
          <a:p>
            <a:r>
              <a:rPr lang="en-US" altLang="zh-CN" sz="1600" b="1" dirty="0">
                <a:latin typeface="+mn-ea"/>
              </a:rPr>
              <a:t>  </a:t>
            </a:r>
            <a:r>
              <a:rPr lang="zh-CN" altLang="en-US" sz="1600" b="1" dirty="0">
                <a:latin typeface="+mn-ea"/>
              </a:rPr>
              <a:t>（</a:t>
            </a:r>
            <a:r>
              <a:rPr lang="en-US" altLang="zh-CN" sz="1600" b="1" dirty="0">
                <a:latin typeface="+mn-ea"/>
              </a:rPr>
              <a:t>3</a:t>
            </a:r>
            <a:r>
              <a:rPr lang="zh-CN" altLang="en-US" sz="1600" b="1" dirty="0">
                <a:latin typeface="+mn-ea"/>
              </a:rPr>
              <a:t>）取反  </a:t>
            </a:r>
            <a:r>
              <a:rPr lang="en-US" altLang="zh-CN" sz="1600" b="1" dirty="0">
                <a:latin typeface="+mn-ea"/>
              </a:rPr>
              <a:t>11110000 00000000</a:t>
            </a:r>
          </a:p>
          <a:p>
            <a:r>
              <a:rPr lang="en-US" altLang="zh-CN" sz="1600" b="1" dirty="0">
                <a:latin typeface="+mn-ea"/>
              </a:rPr>
              <a:t>  </a:t>
            </a:r>
            <a:r>
              <a:rPr lang="zh-CN" altLang="en-US" sz="1600" b="1" dirty="0">
                <a:latin typeface="+mn-ea"/>
              </a:rPr>
              <a:t>（</a:t>
            </a:r>
            <a:r>
              <a:rPr lang="en-US" altLang="zh-CN" sz="1600" b="1" dirty="0">
                <a:latin typeface="+mn-ea"/>
              </a:rPr>
              <a:t>4</a:t>
            </a:r>
            <a:r>
              <a:rPr lang="zh-CN" altLang="en-US" sz="1600" b="1" dirty="0">
                <a:latin typeface="+mn-ea"/>
              </a:rPr>
              <a:t>）加一  </a:t>
            </a:r>
            <a:r>
              <a:rPr lang="en-US" altLang="zh-CN" sz="1600" b="1" dirty="0">
                <a:latin typeface="+mn-ea"/>
              </a:rPr>
              <a:t>11110000 00000000</a:t>
            </a:r>
          </a:p>
          <a:p>
            <a:r>
              <a:rPr lang="en-US" altLang="zh-CN" sz="1600" b="1" dirty="0">
                <a:latin typeface="+mn-ea"/>
              </a:rPr>
              <a:t>          +) 00000000 00000001</a:t>
            </a:r>
          </a:p>
          <a:p>
            <a:r>
              <a:rPr lang="en-US" altLang="zh-CN" sz="1600" b="1" dirty="0">
                <a:latin typeface="+mn-ea"/>
              </a:rPr>
              <a:t>         -----------------------</a:t>
            </a:r>
          </a:p>
          <a:p>
            <a:r>
              <a:rPr lang="en-US" altLang="zh-CN" sz="1600" b="1" dirty="0">
                <a:latin typeface="+mn-ea"/>
              </a:rPr>
              <a:t>             11110000 00000001</a:t>
            </a:r>
          </a:p>
          <a:p>
            <a:r>
              <a:rPr lang="en-US" altLang="zh-CN" sz="1600" b="1" dirty="0">
                <a:latin typeface="+mn-ea"/>
              </a:rPr>
              <a:t>Step2: b=a</a:t>
            </a:r>
            <a:r>
              <a:rPr lang="zh-CN" altLang="en-US" sz="1600" b="1" dirty="0">
                <a:latin typeface="+mn-ea"/>
              </a:rPr>
              <a:t>，得</a:t>
            </a:r>
            <a:r>
              <a:rPr lang="en-US" altLang="zh-CN" sz="1600" b="1" dirty="0">
                <a:latin typeface="+mn-ea"/>
              </a:rPr>
              <a:t>b</a:t>
            </a:r>
            <a:r>
              <a:rPr lang="zh-CN" altLang="en-US" sz="1600" b="1" dirty="0">
                <a:latin typeface="+mn-ea"/>
              </a:rPr>
              <a:t>二进制补码形式</a:t>
            </a:r>
            <a:endParaRPr lang="en-US" altLang="zh-CN" sz="1600" b="1" dirty="0">
              <a:latin typeface="+mn-ea"/>
            </a:endParaRPr>
          </a:p>
          <a:p>
            <a:r>
              <a:rPr lang="en-US" altLang="zh-CN" sz="1600" b="1" dirty="0">
                <a:latin typeface="+mn-ea"/>
              </a:rPr>
              <a:t>b = </a:t>
            </a:r>
            <a:r>
              <a:rPr lang="en-US" altLang="zh-CN" sz="1600" b="1" dirty="0">
                <a:solidFill>
                  <a:srgbClr val="FF0000"/>
                </a:solidFill>
                <a:latin typeface="+mn-ea"/>
              </a:rPr>
              <a:t>11111111 11111111 </a:t>
            </a:r>
            <a:r>
              <a:rPr lang="en-US" altLang="zh-CN" sz="1600" b="1" dirty="0">
                <a:latin typeface="+mn-ea"/>
              </a:rPr>
              <a:t>11110000 00000001</a:t>
            </a:r>
          </a:p>
          <a:p>
            <a:r>
              <a:rPr lang="en-US" altLang="zh-CN" sz="1600" b="1" dirty="0">
                <a:latin typeface="+mn-ea"/>
              </a:rPr>
              <a:t>Step3</a:t>
            </a:r>
            <a:r>
              <a:rPr lang="zh-CN" altLang="en-US" sz="1600" b="1" dirty="0">
                <a:latin typeface="+mn-ea"/>
              </a:rPr>
              <a:t>：求</a:t>
            </a:r>
            <a:r>
              <a:rPr lang="en-US" altLang="zh-CN" sz="1600" b="1" dirty="0">
                <a:latin typeface="+mn-ea"/>
              </a:rPr>
              <a:t>b</a:t>
            </a:r>
            <a:r>
              <a:rPr lang="zh-CN" altLang="en-US" sz="1600" b="1" dirty="0">
                <a:latin typeface="+mn-ea"/>
              </a:rPr>
              <a:t>的十进制表示</a:t>
            </a:r>
            <a:endParaRPr lang="en-US" altLang="zh-CN" sz="1600" b="1" dirty="0">
              <a:latin typeface="+mn-ea"/>
            </a:endParaRPr>
          </a:p>
          <a:p>
            <a:r>
              <a:rPr lang="en-US" altLang="zh-CN" sz="1600" b="1" dirty="0">
                <a:latin typeface="+mn-ea"/>
              </a:rPr>
              <a:t>  </a:t>
            </a:r>
            <a:r>
              <a:rPr lang="zh-CN" altLang="en-US" sz="1600" b="1" dirty="0">
                <a:latin typeface="+mn-ea"/>
              </a:rPr>
              <a:t>（</a:t>
            </a:r>
            <a:r>
              <a:rPr lang="en-US" altLang="zh-CN" sz="1600" b="1" dirty="0">
                <a:latin typeface="+mn-ea"/>
              </a:rPr>
              <a:t>1</a:t>
            </a:r>
            <a:r>
              <a:rPr lang="zh-CN" altLang="en-US" sz="1600" b="1" dirty="0">
                <a:latin typeface="+mn-ea"/>
              </a:rPr>
              <a:t>）减一    </a:t>
            </a:r>
            <a:r>
              <a:rPr lang="en-US" altLang="zh-CN" sz="1600" b="1" dirty="0">
                <a:latin typeface="+mn-ea"/>
              </a:rPr>
              <a:t>11111111 11111111 11110000 00000001</a:t>
            </a:r>
          </a:p>
          <a:p>
            <a:r>
              <a:rPr lang="en-US" altLang="zh-CN" sz="1600" b="1" dirty="0">
                <a:latin typeface="+mn-ea"/>
              </a:rPr>
              <a:t>            -) 00000000 00000000 00000000 00000001</a:t>
            </a:r>
          </a:p>
          <a:p>
            <a:r>
              <a:rPr lang="en-US" altLang="zh-CN" sz="1600" b="1" dirty="0">
                <a:latin typeface="+mn-ea"/>
              </a:rPr>
              <a:t>           ----------------------------------------</a:t>
            </a:r>
          </a:p>
          <a:p>
            <a:r>
              <a:rPr lang="en-US" altLang="zh-CN" sz="1600" b="1" dirty="0">
                <a:latin typeface="+mn-ea"/>
              </a:rPr>
              <a:t>               11111111 11111111 11110000 00000000</a:t>
            </a:r>
          </a:p>
          <a:p>
            <a:r>
              <a:rPr lang="en-US" altLang="zh-CN" sz="1600" b="1" dirty="0">
                <a:latin typeface="+mn-ea"/>
              </a:rPr>
              <a:t>  </a:t>
            </a:r>
            <a:r>
              <a:rPr lang="zh-CN" altLang="en-US" sz="1600" b="1" dirty="0">
                <a:latin typeface="+mn-ea"/>
              </a:rPr>
              <a:t>（</a:t>
            </a:r>
            <a:r>
              <a:rPr lang="en-US" altLang="zh-CN" sz="1600" b="1" dirty="0">
                <a:latin typeface="+mn-ea"/>
              </a:rPr>
              <a:t>2</a:t>
            </a:r>
            <a:r>
              <a:rPr lang="zh-CN" altLang="en-US" sz="1600" b="1" dirty="0">
                <a:latin typeface="+mn-ea"/>
              </a:rPr>
              <a:t>）取反    </a:t>
            </a:r>
            <a:r>
              <a:rPr lang="en-US" altLang="zh-CN" sz="1600" b="1" dirty="0">
                <a:latin typeface="+mn-ea"/>
              </a:rPr>
              <a:t>00000000 00000000 00001111 11111111</a:t>
            </a:r>
          </a:p>
          <a:p>
            <a:r>
              <a:rPr lang="en-US" altLang="zh-CN" sz="1600" b="1" dirty="0">
                <a:latin typeface="+mn-ea"/>
              </a:rPr>
              <a:t>  </a:t>
            </a:r>
            <a:r>
              <a:rPr lang="zh-CN" altLang="en-US" sz="1600" b="1" dirty="0">
                <a:latin typeface="+mn-ea"/>
              </a:rPr>
              <a:t>（</a:t>
            </a:r>
            <a:r>
              <a:rPr lang="en-US" altLang="zh-CN" sz="1600" b="1" dirty="0">
                <a:latin typeface="+mn-ea"/>
              </a:rPr>
              <a:t>3</a:t>
            </a:r>
            <a:r>
              <a:rPr lang="zh-CN" altLang="en-US" sz="1600" b="1" dirty="0">
                <a:latin typeface="+mn-ea"/>
              </a:rPr>
              <a:t>）绝对值  </a:t>
            </a:r>
            <a:r>
              <a:rPr lang="en-US" altLang="zh-CN" sz="1600" b="1" dirty="0">
                <a:latin typeface="+mn-ea"/>
              </a:rPr>
              <a:t>4095(</a:t>
            </a:r>
            <a:r>
              <a:rPr lang="zh-CN" altLang="en-US" sz="1600" b="1" dirty="0">
                <a:latin typeface="+mn-ea"/>
              </a:rPr>
              <a:t>十进制表示形式</a:t>
            </a:r>
            <a:r>
              <a:rPr lang="en-US" altLang="zh-CN" sz="1600" b="1" dirty="0">
                <a:latin typeface="+mn-ea"/>
              </a:rPr>
              <a:t>)</a:t>
            </a:r>
          </a:p>
          <a:p>
            <a:r>
              <a:rPr lang="en-US" altLang="zh-CN" sz="1600" b="1" dirty="0">
                <a:latin typeface="+mn-ea"/>
              </a:rPr>
              <a:t>  </a:t>
            </a:r>
            <a:r>
              <a:rPr lang="zh-CN" altLang="en-US" sz="1600" b="1" dirty="0">
                <a:latin typeface="+mn-ea"/>
              </a:rPr>
              <a:t>（</a:t>
            </a:r>
            <a:r>
              <a:rPr lang="en-US" altLang="zh-CN" sz="1600" b="1" dirty="0">
                <a:latin typeface="+mn-ea"/>
              </a:rPr>
              <a:t>4</a:t>
            </a:r>
            <a:r>
              <a:rPr lang="zh-CN" altLang="en-US" sz="1600" b="1" dirty="0">
                <a:latin typeface="+mn-ea"/>
              </a:rPr>
              <a:t>）加负号  </a:t>
            </a:r>
            <a:r>
              <a:rPr lang="en-US" altLang="zh-CN" sz="1600" b="1" dirty="0">
                <a:latin typeface="+mn-ea"/>
              </a:rPr>
              <a:t>-4095 (</a:t>
            </a:r>
            <a:r>
              <a:rPr lang="zh-CN" altLang="en-US" sz="1600" b="1" dirty="0">
                <a:latin typeface="+mn-ea"/>
              </a:rPr>
              <a:t>十进制表示形式</a:t>
            </a:r>
            <a:r>
              <a:rPr lang="en-US" altLang="zh-CN" sz="1600" b="1" dirty="0">
                <a:latin typeface="+mn-ea"/>
              </a:rPr>
              <a:t>)</a:t>
            </a:r>
          </a:p>
          <a:p>
            <a:endParaRPr lang="en-US" altLang="zh-CN" sz="1600" b="1" dirty="0">
              <a:latin typeface="+mn-ea"/>
            </a:endParaRPr>
          </a:p>
          <a:p>
            <a:endParaRPr lang="en-US" altLang="zh-CN" sz="1600" b="1" dirty="0">
              <a:latin typeface="+mn-ea"/>
            </a:endParaRPr>
          </a:p>
          <a:p>
            <a:endParaRPr lang="en-US" altLang="zh-CN" sz="1600" b="1" dirty="0">
              <a:latin typeface="+mn-ea"/>
            </a:endParaRPr>
          </a:p>
        </p:txBody>
      </p:sp>
    </p:spTree>
    <p:extLst>
      <p:ext uri="{BB962C8B-B14F-4D97-AF65-F5344CB8AC3E}">
        <p14:creationId xmlns:p14="http://schemas.microsoft.com/office/powerpoint/2010/main" val="210672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4</a:t>
            </a:r>
            <a:r>
              <a:rPr lang="zh-CN" altLang="en-US" sz="1600" b="1" dirty="0">
                <a:latin typeface="+mn-ea"/>
              </a:rPr>
              <a:t>、给出下列程序段中变量</a:t>
            </a:r>
            <a:r>
              <a:rPr lang="en-US" altLang="zh-CN" sz="1600" b="1" dirty="0">
                <a:latin typeface="+mn-ea"/>
              </a:rPr>
              <a:t>b</a:t>
            </a:r>
            <a:r>
              <a:rPr lang="zh-CN" altLang="en-US" sz="1600" b="1" dirty="0">
                <a:latin typeface="+mn-ea"/>
              </a:rPr>
              <a:t>的值（要综合参考课件</a:t>
            </a:r>
            <a:r>
              <a:rPr lang="en-US" altLang="zh-CN" sz="1600" b="1" dirty="0">
                <a:latin typeface="+mn-ea"/>
              </a:rPr>
              <a:t>P.45-51 </a:t>
            </a:r>
            <a:r>
              <a:rPr lang="zh-CN" altLang="en-US" sz="1600" b="1" dirty="0">
                <a:latin typeface="+mn-ea"/>
              </a:rPr>
              <a:t>和 </a:t>
            </a:r>
            <a:r>
              <a:rPr lang="en-US" altLang="zh-CN" sz="1600" b="1" dirty="0">
                <a:latin typeface="+mn-ea"/>
              </a:rPr>
              <a:t>P.86-89</a:t>
            </a:r>
            <a:r>
              <a:rPr lang="zh-CN" altLang="en-US" sz="1600" b="1" dirty="0">
                <a:latin typeface="+mn-ea"/>
              </a:rPr>
              <a:t>，给出包含整型提升</a:t>
            </a:r>
            <a:r>
              <a:rPr lang="en-US" altLang="zh-CN" sz="1600" b="1" dirty="0">
                <a:latin typeface="+mn-ea"/>
              </a:rPr>
              <a:t>+</a:t>
            </a:r>
            <a:r>
              <a:rPr lang="zh-CN" altLang="en-US" sz="1600" b="1" dirty="0">
                <a:latin typeface="+mn-ea"/>
              </a:rPr>
              <a:t>丢弃的过程）</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tLang="zh-CN" sz="1600" b="1" dirty="0">
              <a:latin typeface="+mn-ea"/>
            </a:endParaRPr>
          </a:p>
          <a:p>
            <a:r>
              <a:rPr lang="en-US" altLang="zh-CN" sz="1600" b="1" dirty="0" err="1">
                <a:latin typeface="+mn-ea"/>
              </a:rPr>
              <a:t>D.unsigned</a:t>
            </a:r>
            <a:r>
              <a:rPr lang="en-US" altLang="zh-CN" sz="1600" b="1" dirty="0">
                <a:latin typeface="+mn-ea"/>
              </a:rPr>
              <a:t> short a=65520;</a:t>
            </a:r>
            <a:endParaRPr lang="zh-CN" altLang="zh-CN" sz="1600" b="1" dirty="0">
              <a:latin typeface="+mn-ea"/>
            </a:endParaRPr>
          </a:p>
          <a:p>
            <a:r>
              <a:rPr lang="en-US" altLang="zh-CN" sz="1600" b="1" dirty="0">
                <a:latin typeface="+mn-ea"/>
              </a:rPr>
              <a:t>  long </a:t>
            </a:r>
            <a:r>
              <a:rPr lang="en-US" altLang="zh-CN" sz="1600" b="1" dirty="0" err="1">
                <a:latin typeface="+mn-ea"/>
              </a:rPr>
              <a:t>long</a:t>
            </a:r>
            <a:r>
              <a:rPr lang="en-US" altLang="zh-CN" sz="1600" b="1" dirty="0">
                <a:latin typeface="+mn-ea"/>
              </a:rPr>
              <a:t> int b=a;</a:t>
            </a:r>
          </a:p>
          <a:p>
            <a:endParaRPr lang="en-US" altLang="zh-CN" sz="1600" b="1" dirty="0">
              <a:latin typeface="+mn-ea"/>
            </a:endParaRPr>
          </a:p>
          <a:p>
            <a:r>
              <a:rPr lang="en-US" altLang="zh-CN" sz="1600" b="1" dirty="0">
                <a:latin typeface="+mn-ea"/>
              </a:rPr>
              <a:t>Step1</a:t>
            </a:r>
            <a:r>
              <a:rPr lang="zh-CN" altLang="en-US" sz="1600" b="1" dirty="0">
                <a:latin typeface="+mn-ea"/>
              </a:rPr>
              <a:t>：</a:t>
            </a:r>
            <a:r>
              <a:rPr lang="en-US" altLang="zh-CN" sz="1600" b="1" dirty="0">
                <a:latin typeface="+mn-ea"/>
              </a:rPr>
              <a:t>b=a</a:t>
            </a:r>
            <a:r>
              <a:rPr lang="zh-CN" altLang="en-US" sz="1600" b="1" dirty="0">
                <a:latin typeface="+mn-ea"/>
              </a:rPr>
              <a:t>，得</a:t>
            </a:r>
            <a:r>
              <a:rPr lang="en-US" altLang="zh-CN" sz="1600" b="1" dirty="0">
                <a:latin typeface="+mn-ea"/>
              </a:rPr>
              <a:t>b</a:t>
            </a:r>
            <a:r>
              <a:rPr lang="zh-CN" altLang="en-US" sz="1600" b="1" dirty="0">
                <a:latin typeface="+mn-ea"/>
              </a:rPr>
              <a:t>二进制补码形式</a:t>
            </a:r>
            <a:endParaRPr lang="en-US" altLang="zh-CN" sz="1600" b="1" dirty="0">
              <a:latin typeface="+mn-ea"/>
            </a:endParaRPr>
          </a:p>
          <a:p>
            <a:r>
              <a:rPr lang="en-US" altLang="zh-CN" sz="1600" b="1" dirty="0">
                <a:latin typeface="+mn-ea"/>
              </a:rPr>
              <a:t>      a = 11111111 11110000  -&gt; a </a:t>
            </a:r>
          </a:p>
          <a:p>
            <a:r>
              <a:rPr lang="en-US" altLang="zh-CN" sz="1600" b="1" dirty="0">
                <a:latin typeface="+mn-ea"/>
              </a:rPr>
              <a:t>      b</a:t>
            </a:r>
            <a:r>
              <a:rPr lang="zh-CN" altLang="en-US" sz="1600" b="1" dirty="0">
                <a:latin typeface="+mn-ea"/>
              </a:rPr>
              <a:t> </a:t>
            </a:r>
            <a:r>
              <a:rPr lang="en-US" altLang="zh-CN" sz="1600" b="1" dirty="0">
                <a:latin typeface="+mn-ea"/>
              </a:rPr>
              <a:t>= </a:t>
            </a:r>
            <a:r>
              <a:rPr lang="en-US" altLang="zh-CN" sz="1600" b="1" dirty="0">
                <a:solidFill>
                  <a:srgbClr val="FF0000"/>
                </a:solidFill>
                <a:latin typeface="+mn-ea"/>
              </a:rPr>
              <a:t>00000000 00000000 00000000 00000000 </a:t>
            </a:r>
            <a:r>
              <a:rPr lang="en-US" altLang="zh-CN" sz="1600" b="1" dirty="0">
                <a:latin typeface="+mn-ea"/>
              </a:rPr>
              <a:t>11111111 11110000  -&gt; b=a</a:t>
            </a:r>
          </a:p>
          <a:p>
            <a:endParaRPr lang="en-US" altLang="zh-CN" sz="1600" b="1" dirty="0">
              <a:latin typeface="+mn-ea"/>
            </a:endParaRPr>
          </a:p>
          <a:p>
            <a:r>
              <a:rPr lang="en-US" altLang="zh-CN" sz="1600" b="1" dirty="0">
                <a:latin typeface="+mn-ea"/>
              </a:rPr>
              <a:t>Step2</a:t>
            </a:r>
            <a:r>
              <a:rPr lang="zh-CN" altLang="en-US" sz="1600" b="1" dirty="0">
                <a:latin typeface="+mn-ea"/>
              </a:rPr>
              <a:t>：求</a:t>
            </a:r>
            <a:r>
              <a:rPr lang="en-US" altLang="zh-CN" sz="1600" b="1" dirty="0">
                <a:latin typeface="+mn-ea"/>
              </a:rPr>
              <a:t>b</a:t>
            </a:r>
            <a:r>
              <a:rPr lang="zh-CN" altLang="en-US" sz="1600" b="1" dirty="0">
                <a:latin typeface="+mn-ea"/>
              </a:rPr>
              <a:t>的十进制表示</a:t>
            </a:r>
            <a:endParaRPr lang="en-US" altLang="zh-CN" sz="1600" b="1" dirty="0">
              <a:latin typeface="+mn-ea"/>
            </a:endParaRPr>
          </a:p>
          <a:p>
            <a:r>
              <a:rPr lang="en-US" altLang="zh-CN" sz="1600" b="1" dirty="0">
                <a:latin typeface="+mn-ea"/>
              </a:rPr>
              <a:t>  </a:t>
            </a:r>
            <a:r>
              <a:rPr lang="zh-CN" altLang="en-US" sz="1600" b="1" dirty="0">
                <a:latin typeface="+mn-ea"/>
              </a:rPr>
              <a:t>   </a:t>
            </a:r>
            <a:r>
              <a:rPr lang="en-US" altLang="zh-CN" sz="1600" b="1" dirty="0">
                <a:latin typeface="+mn-ea"/>
              </a:rPr>
              <a:t>b = 65520</a:t>
            </a:r>
            <a:endParaRPr lang="zh-CN" altLang="zh-CN" sz="1600" b="1" dirty="0">
              <a:latin typeface="+mn-ea"/>
            </a:endParaRPr>
          </a:p>
        </p:txBody>
      </p:sp>
    </p:spTree>
    <p:extLst>
      <p:ext uri="{BB962C8B-B14F-4D97-AF65-F5344CB8AC3E}">
        <p14:creationId xmlns:p14="http://schemas.microsoft.com/office/powerpoint/2010/main" val="1383855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a:t>
            </a:r>
            <a:endParaRPr lang="en-US" altLang="zh-CN" sz="2800" b="1" dirty="0">
              <a:latin typeface="+mn-ea"/>
            </a:endParaRPr>
          </a:p>
          <a:p>
            <a:pPr algn="l" eaLnBrk="1" hangingPunct="1"/>
            <a:r>
              <a:rPr lang="en-US" altLang="zh-CN" sz="1600" b="1" dirty="0">
                <a:latin typeface="+mn-ea"/>
              </a:rPr>
              <a:t>4</a:t>
            </a:r>
            <a:r>
              <a:rPr lang="zh-CN" altLang="en-US" sz="1600" b="1" dirty="0">
                <a:latin typeface="+mn-ea"/>
              </a:rPr>
              <a:t>、给出下列程序段中变量</a:t>
            </a:r>
            <a:r>
              <a:rPr lang="en-US" altLang="zh-CN" sz="1600" b="1" dirty="0">
                <a:latin typeface="+mn-ea"/>
              </a:rPr>
              <a:t>b</a:t>
            </a:r>
            <a:r>
              <a:rPr lang="zh-CN" altLang="en-US" sz="1600" b="1" dirty="0">
                <a:latin typeface="+mn-ea"/>
              </a:rPr>
              <a:t>的值（要综合参考课件</a:t>
            </a:r>
            <a:r>
              <a:rPr lang="en-US" altLang="zh-CN" sz="1600" b="1" dirty="0">
                <a:latin typeface="+mn-ea"/>
              </a:rPr>
              <a:t>P.45-51 </a:t>
            </a:r>
            <a:r>
              <a:rPr lang="zh-CN" altLang="en-US" sz="1600" b="1" dirty="0">
                <a:latin typeface="+mn-ea"/>
              </a:rPr>
              <a:t>和 </a:t>
            </a:r>
            <a:r>
              <a:rPr lang="en-US" altLang="zh-CN" sz="1600" b="1" dirty="0">
                <a:latin typeface="+mn-ea"/>
              </a:rPr>
              <a:t>P.86-89</a:t>
            </a:r>
            <a:r>
              <a:rPr lang="zh-CN" altLang="en-US" sz="1600" b="1" dirty="0">
                <a:latin typeface="+mn-ea"/>
              </a:rPr>
              <a:t>，给出包含整型提升</a:t>
            </a:r>
            <a:r>
              <a:rPr lang="en-US" altLang="zh-CN" sz="1600" b="1" dirty="0">
                <a:latin typeface="+mn-ea"/>
              </a:rPr>
              <a:t>+</a:t>
            </a:r>
            <a:r>
              <a:rPr lang="zh-CN" altLang="en-US" sz="1600" b="1" dirty="0">
                <a:latin typeface="+mn-ea"/>
              </a:rPr>
              <a:t>丢弃的过程）</a:t>
            </a:r>
            <a:endParaRPr lang="en-US" altLang="zh-CN" sz="1600" b="1" dirty="0">
              <a:latin typeface="+mn-ea"/>
            </a:endParaRP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081263"/>
            <a:ext cx="10247336" cy="54528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tLang="zh-CN" sz="1600" b="1" dirty="0">
              <a:latin typeface="+mn-ea"/>
            </a:endParaRPr>
          </a:p>
          <a:p>
            <a:r>
              <a:rPr lang="en-US" altLang="zh-CN" sz="1600" b="1" dirty="0" err="1">
                <a:latin typeface="+mn-ea"/>
              </a:rPr>
              <a:t>E.long</a:t>
            </a:r>
            <a:r>
              <a:rPr lang="en-US" altLang="zh-CN" sz="1600" b="1" dirty="0">
                <a:latin typeface="+mn-ea"/>
              </a:rPr>
              <a:t> long int a=4207654321;</a:t>
            </a:r>
            <a:endParaRPr lang="zh-CN" altLang="zh-CN" sz="1600" b="1" dirty="0">
              <a:latin typeface="+mn-ea"/>
            </a:endParaRPr>
          </a:p>
          <a:p>
            <a:r>
              <a:rPr lang="en-US" altLang="zh-CN" sz="1600" b="1" dirty="0">
                <a:latin typeface="+mn-ea"/>
              </a:rPr>
              <a:t>  int b=a;</a:t>
            </a:r>
          </a:p>
          <a:p>
            <a:endParaRPr lang="en-US" altLang="zh-CN" sz="1600" b="1" dirty="0">
              <a:latin typeface="+mn-ea"/>
            </a:endParaRPr>
          </a:p>
          <a:p>
            <a:r>
              <a:rPr lang="en-US" altLang="zh-CN" sz="1600" b="1" dirty="0">
                <a:latin typeface="+mn-ea"/>
              </a:rPr>
              <a:t>Step1</a:t>
            </a:r>
            <a:r>
              <a:rPr lang="zh-CN" altLang="en-US" sz="1600" b="1" dirty="0">
                <a:latin typeface="+mn-ea"/>
              </a:rPr>
              <a:t>：</a:t>
            </a:r>
            <a:r>
              <a:rPr lang="en-US" altLang="zh-CN" sz="1600" b="1" dirty="0">
                <a:latin typeface="+mn-ea"/>
              </a:rPr>
              <a:t>b=a</a:t>
            </a:r>
            <a:r>
              <a:rPr lang="zh-CN" altLang="en-US" sz="1600" b="1" dirty="0">
                <a:latin typeface="+mn-ea"/>
              </a:rPr>
              <a:t>，得</a:t>
            </a:r>
            <a:r>
              <a:rPr lang="en-US" altLang="zh-CN" sz="1600" b="1" dirty="0">
                <a:latin typeface="+mn-ea"/>
              </a:rPr>
              <a:t>b</a:t>
            </a:r>
            <a:r>
              <a:rPr lang="zh-CN" altLang="en-US" sz="1600" b="1" dirty="0">
                <a:latin typeface="+mn-ea"/>
              </a:rPr>
              <a:t>二进制补码形式</a:t>
            </a:r>
            <a:endParaRPr lang="en-US" altLang="zh-CN" sz="1600" b="1" dirty="0">
              <a:latin typeface="+mn-ea"/>
            </a:endParaRPr>
          </a:p>
          <a:p>
            <a:r>
              <a:rPr lang="en-US" altLang="zh-CN" sz="1600" b="1" dirty="0">
                <a:latin typeface="+mn-ea"/>
              </a:rPr>
              <a:t>      a = 00000000 00000000 00000000 00000000 11111010 11001011 10110101 10110001  -&gt; a</a:t>
            </a:r>
          </a:p>
          <a:p>
            <a:r>
              <a:rPr lang="en-US" altLang="zh-CN" sz="1600" b="1" dirty="0">
                <a:latin typeface="+mn-ea"/>
              </a:rPr>
              <a:t>      b = </a:t>
            </a:r>
            <a:r>
              <a:rPr lang="en-US" altLang="zh-CN" sz="1600" b="1" strike="sngStrike" dirty="0">
                <a:solidFill>
                  <a:srgbClr val="FF0000"/>
                </a:solidFill>
                <a:latin typeface="+mn-ea"/>
              </a:rPr>
              <a:t>00000000 00000000 00000000 00000000 </a:t>
            </a:r>
            <a:r>
              <a:rPr lang="en-US" altLang="zh-CN" sz="1600" b="1" dirty="0">
                <a:latin typeface="+mn-ea"/>
              </a:rPr>
              <a:t>11111010 11001011 10110101 10110001  -&gt; b</a:t>
            </a:r>
          </a:p>
          <a:p>
            <a:r>
              <a:rPr lang="en-US" altLang="zh-CN" sz="1600" b="1" dirty="0">
                <a:latin typeface="+mn-ea"/>
              </a:rPr>
              <a:t>  </a:t>
            </a:r>
          </a:p>
          <a:p>
            <a:r>
              <a:rPr lang="en-US" altLang="zh-CN" sz="1600" b="1" dirty="0">
                <a:latin typeface="+mn-ea"/>
              </a:rPr>
              <a:t>Step2</a:t>
            </a:r>
            <a:r>
              <a:rPr lang="zh-CN" altLang="en-US" sz="1600" b="1" dirty="0">
                <a:latin typeface="+mn-ea"/>
              </a:rPr>
              <a:t>：求</a:t>
            </a:r>
            <a:r>
              <a:rPr lang="en-US" altLang="zh-CN" sz="1600" b="1" dirty="0">
                <a:latin typeface="+mn-ea"/>
              </a:rPr>
              <a:t>b</a:t>
            </a:r>
            <a:r>
              <a:rPr lang="zh-CN" altLang="en-US" sz="1600" b="1" dirty="0">
                <a:latin typeface="+mn-ea"/>
              </a:rPr>
              <a:t>的十进制表示</a:t>
            </a:r>
            <a:endParaRPr lang="en-US" altLang="zh-CN" sz="1600" b="1" dirty="0">
              <a:latin typeface="+mn-ea"/>
            </a:endParaRPr>
          </a:p>
          <a:p>
            <a:r>
              <a:rPr lang="en-US" altLang="zh-CN" sz="1600" b="1" dirty="0">
                <a:latin typeface="+mn-ea"/>
              </a:rPr>
              <a:t>  </a:t>
            </a:r>
            <a:r>
              <a:rPr lang="zh-CN" altLang="en-US" sz="1600" b="1" dirty="0">
                <a:latin typeface="+mn-ea"/>
              </a:rPr>
              <a:t>（</a:t>
            </a:r>
            <a:r>
              <a:rPr lang="en-US" altLang="zh-CN" sz="1600" b="1" dirty="0">
                <a:latin typeface="+mn-ea"/>
              </a:rPr>
              <a:t>1</a:t>
            </a:r>
            <a:r>
              <a:rPr lang="zh-CN" altLang="en-US" sz="1600" b="1" dirty="0">
                <a:latin typeface="+mn-ea"/>
              </a:rPr>
              <a:t>）减一    </a:t>
            </a:r>
            <a:r>
              <a:rPr lang="en-US" altLang="zh-CN" sz="1600" b="1" dirty="0">
                <a:latin typeface="+mn-ea"/>
              </a:rPr>
              <a:t>11111010 11001011 10110101 10110001</a:t>
            </a:r>
          </a:p>
          <a:p>
            <a:r>
              <a:rPr lang="en-US" altLang="zh-CN" sz="1600" b="1" dirty="0">
                <a:latin typeface="+mn-ea"/>
              </a:rPr>
              <a:t>            -) 00000000 00000000 00000000 00000001</a:t>
            </a:r>
          </a:p>
          <a:p>
            <a:r>
              <a:rPr lang="en-US" altLang="zh-CN" sz="1600" b="1" dirty="0">
                <a:latin typeface="+mn-ea"/>
              </a:rPr>
              <a:t>           ----------------------------------------</a:t>
            </a:r>
          </a:p>
          <a:p>
            <a:r>
              <a:rPr lang="en-US" altLang="zh-CN" sz="1600" b="1" dirty="0">
                <a:latin typeface="+mn-ea"/>
              </a:rPr>
              <a:t>               11111010 11001011 10110101 10110000</a:t>
            </a:r>
          </a:p>
          <a:p>
            <a:r>
              <a:rPr lang="en-US" altLang="zh-CN" sz="1600" b="1" dirty="0">
                <a:latin typeface="+mn-ea"/>
              </a:rPr>
              <a:t>  </a:t>
            </a:r>
            <a:r>
              <a:rPr lang="zh-CN" altLang="en-US" sz="1600" b="1" dirty="0">
                <a:latin typeface="+mn-ea"/>
              </a:rPr>
              <a:t>（</a:t>
            </a:r>
            <a:r>
              <a:rPr lang="en-US" altLang="zh-CN" sz="1600" b="1" dirty="0">
                <a:latin typeface="+mn-ea"/>
              </a:rPr>
              <a:t>2</a:t>
            </a:r>
            <a:r>
              <a:rPr lang="zh-CN" altLang="en-US" sz="1600" b="1" dirty="0">
                <a:latin typeface="+mn-ea"/>
              </a:rPr>
              <a:t>）取反    </a:t>
            </a:r>
            <a:r>
              <a:rPr lang="en-US" altLang="zh-CN" sz="1600" b="1" dirty="0">
                <a:latin typeface="+mn-ea"/>
              </a:rPr>
              <a:t>00000101 00110100 01001010 01001111</a:t>
            </a:r>
          </a:p>
          <a:p>
            <a:r>
              <a:rPr lang="en-US" altLang="zh-CN" sz="1600" b="1" dirty="0">
                <a:latin typeface="+mn-ea"/>
              </a:rPr>
              <a:t>  </a:t>
            </a:r>
            <a:r>
              <a:rPr lang="zh-CN" altLang="en-US" sz="1600" b="1" dirty="0">
                <a:latin typeface="+mn-ea"/>
              </a:rPr>
              <a:t>（</a:t>
            </a:r>
            <a:r>
              <a:rPr lang="en-US" altLang="zh-CN" sz="1600" b="1" dirty="0">
                <a:latin typeface="+mn-ea"/>
              </a:rPr>
              <a:t>3</a:t>
            </a:r>
            <a:r>
              <a:rPr lang="zh-CN" altLang="en-US" sz="1600" b="1" dirty="0">
                <a:latin typeface="+mn-ea"/>
              </a:rPr>
              <a:t>）绝对值  </a:t>
            </a:r>
            <a:r>
              <a:rPr lang="en-US" altLang="zh-CN" sz="1600" b="1" dirty="0">
                <a:latin typeface="+mn-ea"/>
              </a:rPr>
              <a:t>87312975(</a:t>
            </a:r>
            <a:r>
              <a:rPr lang="zh-CN" altLang="en-US" sz="1600" b="1" dirty="0">
                <a:latin typeface="+mn-ea"/>
              </a:rPr>
              <a:t>十进制表示形式</a:t>
            </a:r>
            <a:r>
              <a:rPr lang="en-US" altLang="zh-CN" sz="1600" b="1" dirty="0">
                <a:latin typeface="+mn-ea"/>
              </a:rPr>
              <a:t>)</a:t>
            </a:r>
          </a:p>
          <a:p>
            <a:r>
              <a:rPr lang="en-US" altLang="zh-CN" sz="1600" b="1" dirty="0">
                <a:latin typeface="+mn-ea"/>
              </a:rPr>
              <a:t>  </a:t>
            </a:r>
            <a:r>
              <a:rPr lang="zh-CN" altLang="en-US" sz="1600" b="1" dirty="0">
                <a:latin typeface="+mn-ea"/>
              </a:rPr>
              <a:t>（</a:t>
            </a:r>
            <a:r>
              <a:rPr lang="en-US" altLang="zh-CN" sz="1600" b="1" dirty="0">
                <a:latin typeface="+mn-ea"/>
              </a:rPr>
              <a:t>4</a:t>
            </a:r>
            <a:r>
              <a:rPr lang="zh-CN" altLang="en-US" sz="1600" b="1" dirty="0">
                <a:latin typeface="+mn-ea"/>
              </a:rPr>
              <a:t>）加负号  </a:t>
            </a:r>
            <a:r>
              <a:rPr lang="en-US" altLang="zh-CN" sz="1600" b="1" dirty="0">
                <a:latin typeface="+mn-ea"/>
              </a:rPr>
              <a:t>-87312975 (</a:t>
            </a:r>
            <a:r>
              <a:rPr lang="zh-CN" altLang="en-US" sz="1600" b="1" dirty="0">
                <a:latin typeface="+mn-ea"/>
              </a:rPr>
              <a:t>十进制表示形式</a:t>
            </a:r>
            <a:r>
              <a:rPr lang="en-US" altLang="zh-CN" sz="1600" b="1" dirty="0">
                <a:latin typeface="+mn-ea"/>
              </a:rPr>
              <a:t>)</a:t>
            </a:r>
          </a:p>
          <a:p>
            <a:endParaRPr lang="en-US" altLang="zh-CN" sz="1600" b="1" dirty="0">
              <a:latin typeface="+mn-ea"/>
            </a:endParaRPr>
          </a:p>
        </p:txBody>
      </p:sp>
    </p:spTree>
    <p:extLst>
      <p:ext uri="{BB962C8B-B14F-4D97-AF65-F5344CB8AC3E}">
        <p14:creationId xmlns:p14="http://schemas.microsoft.com/office/powerpoint/2010/main" val="1909278066"/>
      </p:ext>
    </p:extLst>
  </p:cSld>
  <p:clrMapOvr>
    <a:masterClrMapping/>
  </p:clrMapOvr>
</p:sld>
</file>

<file path=ppt/theme/theme1.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1605</TotalTime>
  <Words>4211</Words>
  <Application>Microsoft Office PowerPoint</Application>
  <PresentationFormat>宽屏</PresentationFormat>
  <Paragraphs>486</Paragraphs>
  <Slides>35</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等线</vt:lpstr>
      <vt:lpstr>宋体</vt:lpstr>
      <vt:lpstr>Symbol</vt:lpstr>
      <vt:lpstr>Times New Roman</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即a=15, a=b=24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 Y</dc:creator>
  <cp:lastModifiedBy>苗 君文</cp:lastModifiedBy>
  <cp:revision>154</cp:revision>
  <dcterms:created xsi:type="dcterms:W3CDTF">2020-08-13T13:39:53Z</dcterms:created>
  <dcterms:modified xsi:type="dcterms:W3CDTF">2023-03-07T12:15:47Z</dcterms:modified>
</cp:coreProperties>
</file>