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notesMasterIdLst>
    <p:notesMasterId r:id="rId22"/>
  </p:notesMasterIdLst>
  <p:sldIdLst>
    <p:sldId id="449" r:id="rId2"/>
    <p:sldId id="1237" r:id="rId3"/>
    <p:sldId id="1238" r:id="rId4"/>
    <p:sldId id="850" r:id="rId5"/>
    <p:sldId id="1239" r:id="rId6"/>
    <p:sldId id="1240" r:id="rId7"/>
    <p:sldId id="1241" r:id="rId8"/>
    <p:sldId id="522" r:id="rId9"/>
    <p:sldId id="839" r:id="rId10"/>
    <p:sldId id="849" r:id="rId11"/>
    <p:sldId id="840" r:id="rId12"/>
    <p:sldId id="841" r:id="rId13"/>
    <p:sldId id="842" r:id="rId14"/>
    <p:sldId id="843" r:id="rId15"/>
    <p:sldId id="844" r:id="rId16"/>
    <p:sldId id="845" r:id="rId17"/>
    <p:sldId id="846" r:id="rId18"/>
    <p:sldId id="1243" r:id="rId19"/>
    <p:sldId id="1242" r:id="rId20"/>
    <p:sldId id="815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32" y="5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F4E512-F0DE-40DA-A281-500184A3244D}" type="datetimeFigureOut">
              <a:rPr lang="zh-CN" altLang="en-US" smtClean="0"/>
              <a:t>2023/3/7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490452-1689-4497-A9A0-B842EEA687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2755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490452-1689-4497-A9A0-B842EEA687A2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49300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490452-1689-4497-A9A0-B842EEA687A2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81096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12E6EC-216D-470E-A96A-BC8CC8B96AD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8687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05A884-3C3A-4699-8B3B-C69DDDD6951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19415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686800" y="609600"/>
            <a:ext cx="25908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609600"/>
            <a:ext cx="75692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3CE23E-6955-41AF-80A9-A97169205E6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56304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E28A78-612C-405C-9C40-0619174AABB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94244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B67344-9CCA-4817-A165-2280803A3B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56883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CE27D7-7FC2-48E5-AC23-EE005EF046D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40106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0BEE40-6653-4306-94D9-CE901F87AD5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09886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208D2F-C807-4635-ADFC-DDA32FA08C2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2643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C667F2-D47F-4AFE-AD36-03B6E797272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3498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9831D1-1FD2-4C1F-81EF-D089EAA70AC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00631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296484-9390-436A-B97F-750A172083C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70744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10363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981200"/>
            <a:ext cx="10363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77E57CD3-3E80-4DCD-8FBA-A1013BE7165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54A6FD2A-795C-490F-87D9-42F72FAEA4F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2268" y="5786"/>
            <a:ext cx="1183064" cy="1183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4260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webp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zhuanlan.zhihu.com/p/343033661" TargetMode="External"/><Relationship Id="rId2" Type="http://schemas.openxmlformats.org/officeDocument/2006/relationships/hyperlink" Target="https://baike.baidu.com/item/IEEE%20754/3869922?fr=aladdin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h-schmidt.net/FloatConverter/IEEE754.html" TargetMode="External"/><Relationship Id="rId5" Type="http://schemas.openxmlformats.org/officeDocument/2006/relationships/hyperlink" Target="https://blog.csdn.net/gao_zhennan/article/details/120717424" TargetMode="External"/><Relationship Id="rId4" Type="http://schemas.openxmlformats.org/officeDocument/2006/relationships/hyperlink" Target="https://www.bilibili.com/video/BV1iW411d7hd?is_story_h5=false&amp;p=4&amp;share_from=ugc&amp;share_medium=android&amp;share_plat=android&amp;share_session_id=e12b54be-6ffa-4381-9582-9d5b53c50fb3&amp;share_source=QQ&amp;share_tag=s_i&amp;timestamp=1662273598&amp;unique_k=AuouMEO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浮点数机内存储格式</a:t>
            </a:r>
            <a:r>
              <a:rPr lang="en-US" altLang="zh-CN" sz="2800" b="1" dirty="0">
                <a:latin typeface="+mn-ea"/>
              </a:rPr>
              <a:t>(IEEE 754)</a:t>
            </a:r>
            <a:r>
              <a:rPr lang="zh-CN" altLang="en-US" sz="2800" b="1" dirty="0">
                <a:latin typeface="+mn-ea"/>
              </a:rPr>
              <a:t>理解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要求：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、完成本文档中所有的题目并写出分析、运行结果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、无特殊说明，均使用</a:t>
            </a:r>
            <a:r>
              <a:rPr lang="en-US" altLang="zh-CN" sz="1600" b="1" dirty="0">
                <a:latin typeface="+mn-ea"/>
              </a:rPr>
              <a:t>VS2022</a:t>
            </a:r>
            <a:r>
              <a:rPr lang="zh-CN" altLang="en-US" sz="1600" b="1" dirty="0">
                <a:latin typeface="+mn-ea"/>
              </a:rPr>
              <a:t>编译即可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3</a:t>
            </a:r>
            <a:r>
              <a:rPr lang="zh-CN" altLang="en-US" sz="1600" b="1" dirty="0">
                <a:latin typeface="+mn-ea"/>
              </a:rPr>
              <a:t>、直接在本文件上作答，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写出答案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/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截图（不允许手写、手写拍照截图）</a:t>
            </a:r>
            <a:r>
              <a:rPr lang="zh-CN" altLang="en-US" sz="1600" b="1" dirty="0">
                <a:latin typeface="+mn-ea"/>
              </a:rPr>
              <a:t>即可；填写答案时，为适应所填内容或贴图，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  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允许调整</a:t>
            </a:r>
            <a:r>
              <a:rPr lang="zh-CN" altLang="en-US" sz="1600" b="1" dirty="0">
                <a:latin typeface="+mn-ea"/>
              </a:rPr>
              <a:t>页面的字体大小、颜色、文本框的位置等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latin typeface="+mn-ea"/>
              </a:rPr>
              <a:t>贴图要有效部分即可，不需要全部内容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latin typeface="+mn-ea"/>
              </a:rPr>
              <a:t>在保证一页一题的前提下，具体页面布局可以自行发挥，简单易读即可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不允许</a:t>
            </a:r>
            <a:r>
              <a:rPr lang="zh-CN" altLang="en-US" sz="1600" b="1" dirty="0">
                <a:latin typeface="+mn-ea"/>
              </a:rPr>
              <a:t>手写在纸上，再拍照贴图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允许</a:t>
            </a:r>
            <a:r>
              <a:rPr lang="zh-CN" altLang="en-US" sz="1600" b="1" dirty="0">
                <a:latin typeface="+mn-ea"/>
              </a:rPr>
              <a:t>在各种软件工具上完成（不含手写），再截图贴图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4</a:t>
            </a:r>
            <a:r>
              <a:rPr lang="zh-CN" altLang="en-US" sz="1600" b="1" dirty="0">
                <a:latin typeface="+mn-ea"/>
              </a:rPr>
              <a:t>、转换为</a:t>
            </a:r>
            <a:r>
              <a:rPr lang="en-US" altLang="zh-CN" sz="1600" b="1" dirty="0">
                <a:latin typeface="+mn-ea"/>
              </a:rPr>
              <a:t>pdf</a:t>
            </a:r>
            <a:r>
              <a:rPr lang="zh-CN" altLang="en-US" sz="1600" b="1" dirty="0">
                <a:latin typeface="+mn-ea"/>
              </a:rPr>
              <a:t>后提交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5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3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月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7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日前</a:t>
            </a:r>
            <a:r>
              <a:rPr lang="zh-CN" altLang="en-US" sz="1600" b="1" dirty="0">
                <a:latin typeface="+mn-ea"/>
              </a:rPr>
              <a:t>网上提交本次作业（在“文档作业”中提交）</a:t>
            </a:r>
          </a:p>
        </p:txBody>
      </p:sp>
    </p:spTree>
    <p:extLst>
      <p:ext uri="{BB962C8B-B14F-4D97-AF65-F5344CB8AC3E}">
        <p14:creationId xmlns:p14="http://schemas.microsoft.com/office/powerpoint/2010/main" val="39820005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浮点数机内存储格式</a:t>
            </a:r>
            <a:r>
              <a:rPr lang="en-US" altLang="zh-CN" sz="2800" b="1" dirty="0">
                <a:latin typeface="+mn-ea"/>
              </a:rPr>
              <a:t>(IEEE 754)</a:t>
            </a:r>
            <a:r>
              <a:rPr lang="zh-CN" altLang="en-US" sz="2800" b="1" dirty="0">
                <a:latin typeface="+mn-ea"/>
              </a:rPr>
              <a:t>理解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>
                <a:latin typeface="+mn-ea"/>
              </a:rPr>
              <a:t>float</a:t>
            </a:r>
            <a:r>
              <a:rPr lang="zh-CN" altLang="en-US" sz="1600" b="1" dirty="0">
                <a:latin typeface="+mn-ea"/>
              </a:rPr>
              <a:t>型数的机内表示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081263"/>
            <a:ext cx="10247336" cy="545288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sz="1600" b="1" dirty="0">
                <a:latin typeface="+mn-ea"/>
              </a:rPr>
              <a:t>格式要求：多字节时，每</a:t>
            </a:r>
            <a:r>
              <a:rPr lang="en-US" altLang="zh-CN" sz="1600" b="1" dirty="0">
                <a:latin typeface="+mn-ea"/>
              </a:rPr>
              <a:t>4bit</a:t>
            </a:r>
            <a:r>
              <a:rPr lang="zh-CN" altLang="en-US" sz="1600" b="1" dirty="0">
                <a:latin typeface="+mn-ea"/>
              </a:rPr>
              <a:t>中间加一个空格或</a:t>
            </a:r>
            <a:r>
              <a:rPr lang="en-US" altLang="zh-CN" sz="1600" b="1" dirty="0">
                <a:latin typeface="+mn-ea"/>
              </a:rPr>
              <a:t>-(</a:t>
            </a:r>
            <a:r>
              <a:rPr lang="zh-CN" altLang="en-US" sz="1600" b="1" dirty="0">
                <a:latin typeface="+mn-ea"/>
              </a:rPr>
              <a:t>例：</a:t>
            </a:r>
            <a:r>
              <a:rPr lang="en-US" altLang="zh-CN" sz="1600" b="1" dirty="0">
                <a:latin typeface="+mn-ea"/>
              </a:rPr>
              <a:t>"1101 0100 0011 0001" </a:t>
            </a:r>
            <a:r>
              <a:rPr lang="zh-CN" altLang="en-US" sz="1600" b="1" dirty="0">
                <a:latin typeface="+mn-ea"/>
              </a:rPr>
              <a:t>或 </a:t>
            </a:r>
            <a:r>
              <a:rPr lang="en-US" altLang="zh-CN" sz="1600" b="1" dirty="0">
                <a:latin typeface="+mn-ea"/>
              </a:rPr>
              <a:t>"1101-0100-0011-0001")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B.-3983522.2253893  </a:t>
            </a:r>
            <a:r>
              <a:rPr lang="zh-CN" altLang="en-US" sz="16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（设学号为</a:t>
            </a:r>
            <a:r>
              <a:rPr lang="en-US" altLang="zh-CN" sz="16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1234567</a:t>
            </a:r>
            <a:r>
              <a:rPr lang="zh-CN" altLang="en-US" sz="16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，按规则更换为学号和学号逆序）</a:t>
            </a:r>
            <a:endParaRPr lang="en-US" altLang="zh-CN" sz="1600" b="1" dirty="0">
              <a:solidFill>
                <a:srgbClr val="FF0000"/>
              </a:solidFill>
              <a:highlight>
                <a:srgbClr val="FFFF00"/>
              </a:highlight>
              <a:latin typeface="+mn-ea"/>
            </a:endParaRPr>
          </a:p>
          <a:p>
            <a:r>
              <a:rPr lang="zh-CN" altLang="en-US" sz="1600" b="1" dirty="0">
                <a:solidFill>
                  <a:schemeClr val="accent2"/>
                </a:solidFill>
                <a:latin typeface="+mn-ea"/>
              </a:rPr>
              <a:t>注：尾数为负、指数为正</a:t>
            </a:r>
            <a:endParaRPr lang="en-US" altLang="zh-CN" sz="1600" b="1" dirty="0">
              <a:solidFill>
                <a:schemeClr val="accent2"/>
              </a:solidFill>
              <a:latin typeface="+mn-ea"/>
            </a:endParaRPr>
          </a:p>
          <a:p>
            <a:endParaRPr lang="en-US" altLang="zh-CN" sz="1600" b="1" dirty="0">
              <a:highlight>
                <a:srgbClr val="FFFF00"/>
              </a:highlight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(1) </a:t>
            </a:r>
            <a:r>
              <a:rPr lang="zh-CN" altLang="en-US" sz="1600" b="1" dirty="0">
                <a:latin typeface="+mn-ea"/>
              </a:rPr>
              <a:t>得到的</a:t>
            </a:r>
            <a:r>
              <a:rPr lang="en-US" altLang="zh-CN" sz="1600" b="1" dirty="0">
                <a:latin typeface="+mn-ea"/>
              </a:rPr>
              <a:t>32bit</a:t>
            </a:r>
            <a:r>
              <a:rPr lang="zh-CN" altLang="en-US" sz="1600" b="1" dirty="0">
                <a:latin typeface="+mn-ea"/>
              </a:rPr>
              <a:t>的机内表示是：</a:t>
            </a:r>
            <a:r>
              <a:rPr lang="en-US" altLang="zh-CN" sz="1600" b="1" dirty="0">
                <a:latin typeface="+mn-ea"/>
              </a:rPr>
              <a:t>_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1</a:t>
            </a:r>
            <a:r>
              <a:rPr lang="en-US" altLang="zh-CN" sz="1600" b="1" dirty="0">
                <a:solidFill>
                  <a:srgbClr val="0070C0"/>
                </a:solidFill>
                <a:latin typeface="+mn-ea"/>
              </a:rPr>
              <a:t>100 1010 0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111 0011 0010 0010 1000 1001</a:t>
            </a:r>
            <a:r>
              <a:rPr lang="en-US" altLang="zh-CN" sz="1600" b="1" dirty="0">
                <a:latin typeface="+mn-ea"/>
              </a:rPr>
              <a:t>_(</a:t>
            </a:r>
            <a:r>
              <a:rPr lang="zh-CN" altLang="en-US" sz="1600" b="1" dirty="0">
                <a:latin typeface="+mn-ea"/>
              </a:rPr>
              <a:t>不是手算，用</a:t>
            </a:r>
            <a:r>
              <a:rPr lang="en-US" altLang="zh-CN" sz="1600" b="1" dirty="0">
                <a:latin typeface="+mn-ea"/>
              </a:rPr>
              <a:t>P.4</a:t>
            </a:r>
            <a:r>
              <a:rPr lang="zh-CN" altLang="en-US" sz="1600" b="1" dirty="0">
                <a:latin typeface="+mn-ea"/>
              </a:rPr>
              <a:t>方式打印</a:t>
            </a:r>
            <a:r>
              <a:rPr lang="en-US" altLang="zh-CN" sz="1600" b="1" dirty="0">
                <a:latin typeface="+mn-ea"/>
              </a:rPr>
              <a:t>)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(2)</a:t>
            </a:r>
            <a:r>
              <a:rPr lang="zh-CN" altLang="en-US" sz="1600" b="1" dirty="0">
                <a:latin typeface="+mn-ea"/>
              </a:rPr>
              <a:t> 其中：符号位是</a:t>
            </a:r>
            <a:r>
              <a:rPr lang="en-US" altLang="zh-CN" sz="1600" b="1" dirty="0">
                <a:latin typeface="+mn-ea"/>
              </a:rPr>
              <a:t>____1____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      </a:t>
            </a:r>
            <a:r>
              <a:rPr lang="zh-CN" altLang="en-US" sz="1600" b="1" dirty="0">
                <a:latin typeface="+mn-ea"/>
              </a:rPr>
              <a:t>指数是</a:t>
            </a:r>
            <a:r>
              <a:rPr lang="en-US" altLang="zh-CN" sz="1600" b="1" dirty="0">
                <a:latin typeface="+mn-ea"/>
              </a:rPr>
              <a:t>_</a:t>
            </a:r>
            <a:r>
              <a:rPr lang="en-US" altLang="zh-CN" sz="1600" b="1" dirty="0">
                <a:solidFill>
                  <a:srgbClr val="0070C0"/>
                </a:solidFill>
                <a:latin typeface="+mn-ea"/>
              </a:rPr>
              <a:t>1001 0100</a:t>
            </a:r>
            <a:r>
              <a:rPr lang="en-US" altLang="zh-CN" sz="1600" b="1" dirty="0">
                <a:latin typeface="+mn-ea"/>
              </a:rPr>
              <a:t>_(</a:t>
            </a:r>
            <a:r>
              <a:rPr lang="zh-CN" altLang="en-US" sz="1600" b="1" dirty="0">
                <a:latin typeface="+mn-ea"/>
              </a:rPr>
              <a:t>填</a:t>
            </a:r>
            <a:r>
              <a:rPr lang="en-US" altLang="zh-CN" sz="1600" b="1" dirty="0">
                <a:latin typeface="+mn-ea"/>
              </a:rPr>
              <a:t>32bit</a:t>
            </a:r>
            <a:r>
              <a:rPr lang="zh-CN" altLang="en-US" sz="1600" b="1" dirty="0">
                <a:latin typeface="+mn-ea"/>
              </a:rPr>
              <a:t>中的原始形式</a:t>
            </a:r>
            <a:r>
              <a:rPr lang="en-US" altLang="zh-CN" sz="1600" b="1" dirty="0">
                <a:latin typeface="+mn-ea"/>
              </a:rPr>
              <a:t>)</a:t>
            </a:r>
          </a:p>
          <a:p>
            <a:r>
              <a:rPr lang="en-US" altLang="zh-CN" sz="1600" b="1" dirty="0">
                <a:latin typeface="+mn-ea"/>
              </a:rPr>
              <a:t>          </a:t>
            </a:r>
            <a:r>
              <a:rPr lang="zh-CN" altLang="en-US" sz="1600" b="1" dirty="0">
                <a:latin typeface="+mn-ea"/>
              </a:rPr>
              <a:t>指数转换为十进制形式是</a:t>
            </a:r>
            <a:r>
              <a:rPr lang="en-US" altLang="zh-CN" sz="1600" b="1" dirty="0">
                <a:latin typeface="+mn-ea"/>
              </a:rPr>
              <a:t>___148__(32bit</a:t>
            </a:r>
            <a:r>
              <a:rPr lang="zh-CN" altLang="en-US" sz="1600" b="1" dirty="0">
                <a:latin typeface="+mn-ea"/>
              </a:rPr>
              <a:t>中的原始形式按二进制原码形式转换</a:t>
            </a:r>
            <a:r>
              <a:rPr lang="en-US" altLang="zh-CN" sz="1600" b="1" dirty="0">
                <a:latin typeface="+mn-ea"/>
              </a:rPr>
              <a:t>)</a:t>
            </a:r>
          </a:p>
          <a:p>
            <a:r>
              <a:rPr lang="en-US" altLang="zh-CN" sz="1600" b="1" dirty="0">
                <a:latin typeface="+mn-ea"/>
              </a:rPr>
              <a:t>          </a:t>
            </a:r>
            <a:r>
              <a:rPr lang="zh-CN" altLang="en-US" sz="1600" b="1" dirty="0">
                <a:latin typeface="+mn-ea"/>
              </a:rPr>
              <a:t>指数表示的十进制形式是</a:t>
            </a:r>
            <a:r>
              <a:rPr lang="en-US" altLang="zh-CN" sz="1600" b="1" dirty="0">
                <a:latin typeface="+mn-ea"/>
              </a:rPr>
              <a:t>____21_____(32bit</a:t>
            </a:r>
            <a:r>
              <a:rPr lang="zh-CN" altLang="en-US" sz="1600" b="1" dirty="0">
                <a:latin typeface="+mn-ea"/>
              </a:rPr>
              <a:t>中的原始形式按</a:t>
            </a:r>
            <a:r>
              <a:rPr lang="en-US" altLang="zh-CN" sz="1600" b="1" dirty="0">
                <a:latin typeface="+mn-ea"/>
              </a:rPr>
              <a:t>IEEE754</a:t>
            </a:r>
            <a:r>
              <a:rPr lang="zh-CN" altLang="en-US" sz="1600" b="1" dirty="0">
                <a:latin typeface="+mn-ea"/>
              </a:rPr>
              <a:t>的规则转换</a:t>
            </a:r>
            <a:r>
              <a:rPr lang="en-US" altLang="zh-CN" sz="1600" b="1" dirty="0">
                <a:latin typeface="+mn-ea"/>
              </a:rPr>
              <a:t>)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      </a:t>
            </a:r>
            <a:r>
              <a:rPr lang="zh-CN" altLang="en-US" sz="1600" b="1" dirty="0">
                <a:latin typeface="+mn-ea"/>
              </a:rPr>
              <a:t>尾数是</a:t>
            </a:r>
            <a:r>
              <a:rPr lang="en-US" altLang="zh-CN" sz="1600" b="1" dirty="0">
                <a:latin typeface="+mn-ea"/>
              </a:rPr>
              <a:t>_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111 0011 0010 0010 1000 1001</a:t>
            </a:r>
            <a:r>
              <a:rPr lang="en-US" altLang="zh-CN" sz="1600" b="1" dirty="0">
                <a:latin typeface="+mn-ea"/>
              </a:rPr>
              <a:t>_(</a:t>
            </a:r>
            <a:r>
              <a:rPr lang="zh-CN" altLang="en-US" sz="1600" b="1" dirty="0">
                <a:latin typeface="+mn-ea"/>
              </a:rPr>
              <a:t>填</a:t>
            </a:r>
            <a:r>
              <a:rPr lang="en-US" altLang="zh-CN" sz="1600" b="1" dirty="0">
                <a:latin typeface="+mn-ea"/>
              </a:rPr>
              <a:t>32bit</a:t>
            </a:r>
            <a:r>
              <a:rPr lang="zh-CN" altLang="en-US" sz="1600" b="1" dirty="0">
                <a:latin typeface="+mn-ea"/>
              </a:rPr>
              <a:t>中的原始形式</a:t>
            </a:r>
            <a:r>
              <a:rPr lang="en-US" altLang="zh-CN" sz="1600" b="1" dirty="0">
                <a:latin typeface="+mn-ea"/>
              </a:rPr>
              <a:t>)</a:t>
            </a:r>
          </a:p>
          <a:p>
            <a:r>
              <a:rPr lang="en-US" altLang="zh-CN" sz="1600" b="1" dirty="0">
                <a:latin typeface="+mn-ea"/>
              </a:rPr>
              <a:t>          </a:t>
            </a:r>
            <a:r>
              <a:rPr lang="zh-CN" altLang="en-US" sz="1600" b="1" dirty="0">
                <a:latin typeface="+mn-ea"/>
              </a:rPr>
              <a:t>尾数转换为十进制小数形式是</a:t>
            </a:r>
            <a:r>
              <a:rPr lang="en-US" altLang="zh-CN" sz="1600" b="1" dirty="0">
                <a:latin typeface="+mn-ea"/>
              </a:rPr>
              <a:t>_0.899491429328918_(32bit</a:t>
            </a:r>
            <a:r>
              <a:rPr lang="zh-CN" altLang="en-US" sz="1600" b="1" dirty="0">
                <a:latin typeface="+mn-ea"/>
              </a:rPr>
              <a:t>中的原始形式按二进制原码形式转换</a:t>
            </a:r>
            <a:r>
              <a:rPr lang="en-US" altLang="zh-CN" sz="1600" b="1" dirty="0">
                <a:latin typeface="+mn-ea"/>
              </a:rPr>
              <a:t>)</a:t>
            </a:r>
          </a:p>
          <a:p>
            <a:r>
              <a:rPr lang="zh-CN" altLang="en-US" sz="1600" b="1" dirty="0">
                <a:latin typeface="+mn-ea"/>
              </a:rPr>
              <a:t>          尾数表示的十进制小数形式是</a:t>
            </a:r>
            <a:r>
              <a:rPr lang="en-US" altLang="zh-CN" sz="1600" b="1" dirty="0">
                <a:latin typeface="+mn-ea"/>
              </a:rPr>
              <a:t>_1.899491429328918_(</a:t>
            </a:r>
            <a:r>
              <a:rPr lang="zh-CN" altLang="en-US" sz="1600" b="1" dirty="0">
                <a:latin typeface="+mn-ea"/>
              </a:rPr>
              <a:t>加整数部分的</a:t>
            </a:r>
            <a:r>
              <a:rPr lang="en-US" altLang="zh-CN" sz="1600" b="1" dirty="0">
                <a:latin typeface="+mn-ea"/>
              </a:rPr>
              <a:t>1)</a:t>
            </a:r>
          </a:p>
        </p:txBody>
      </p:sp>
    </p:spTree>
    <p:extLst>
      <p:ext uri="{BB962C8B-B14F-4D97-AF65-F5344CB8AC3E}">
        <p14:creationId xmlns:p14="http://schemas.microsoft.com/office/powerpoint/2010/main" val="6131966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浮点数机内存储格式</a:t>
            </a:r>
            <a:r>
              <a:rPr lang="en-US" altLang="zh-CN" sz="2800" b="1" dirty="0">
                <a:latin typeface="+mn-ea"/>
              </a:rPr>
              <a:t>(IEEE 754)</a:t>
            </a:r>
            <a:r>
              <a:rPr lang="zh-CN" altLang="en-US" sz="2800" b="1" dirty="0">
                <a:latin typeface="+mn-ea"/>
              </a:rPr>
              <a:t>理解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>
                <a:latin typeface="+mn-ea"/>
              </a:rPr>
              <a:t>float</a:t>
            </a:r>
            <a:r>
              <a:rPr lang="zh-CN" altLang="en-US" sz="1600" b="1" dirty="0">
                <a:latin typeface="+mn-ea"/>
              </a:rPr>
              <a:t>型数的机内表示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081263"/>
            <a:ext cx="10247336" cy="545288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sz="1600" b="1" dirty="0">
                <a:latin typeface="+mn-ea"/>
              </a:rPr>
              <a:t>格式要求：多字节时，每</a:t>
            </a:r>
            <a:r>
              <a:rPr lang="en-US" altLang="zh-CN" sz="1600" b="1" dirty="0">
                <a:latin typeface="+mn-ea"/>
              </a:rPr>
              <a:t>4bit</a:t>
            </a:r>
            <a:r>
              <a:rPr lang="zh-CN" altLang="en-US" sz="1600" b="1" dirty="0">
                <a:latin typeface="+mn-ea"/>
              </a:rPr>
              <a:t>中间加一个空格或</a:t>
            </a:r>
            <a:r>
              <a:rPr lang="en-US" altLang="zh-CN" sz="1600" b="1" dirty="0">
                <a:latin typeface="+mn-ea"/>
              </a:rPr>
              <a:t>-(</a:t>
            </a:r>
            <a:r>
              <a:rPr lang="zh-CN" altLang="en-US" sz="1600" b="1" dirty="0">
                <a:latin typeface="+mn-ea"/>
              </a:rPr>
              <a:t>例：</a:t>
            </a:r>
            <a:r>
              <a:rPr lang="en-US" altLang="zh-CN" sz="1600" b="1" dirty="0">
                <a:latin typeface="+mn-ea"/>
              </a:rPr>
              <a:t>"1101 0100 0011 0001" </a:t>
            </a:r>
            <a:r>
              <a:rPr lang="zh-CN" altLang="en-US" sz="1600" b="1" dirty="0">
                <a:latin typeface="+mn-ea"/>
              </a:rPr>
              <a:t>或 </a:t>
            </a:r>
            <a:r>
              <a:rPr lang="en-US" altLang="zh-CN" sz="1600" b="1" dirty="0">
                <a:latin typeface="+mn-ea"/>
              </a:rPr>
              <a:t>"1101-0100-0011-0001")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C.0.002253893 </a:t>
            </a:r>
            <a:r>
              <a:rPr lang="zh-CN" altLang="en-US" sz="16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（设学号为</a:t>
            </a:r>
            <a:r>
              <a:rPr lang="en-US" altLang="zh-CN" sz="16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1234567</a:t>
            </a:r>
            <a:r>
              <a:rPr lang="zh-CN" altLang="en-US" sz="16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，按规则更换为学号和学号逆序）</a:t>
            </a:r>
            <a:endParaRPr lang="en-US" altLang="zh-CN" sz="1600" b="1" dirty="0">
              <a:solidFill>
                <a:srgbClr val="FF0000"/>
              </a:solidFill>
              <a:highlight>
                <a:srgbClr val="FFFF00"/>
              </a:highlight>
              <a:latin typeface="+mn-ea"/>
            </a:endParaRPr>
          </a:p>
          <a:p>
            <a:r>
              <a:rPr lang="zh-CN" altLang="en-US" sz="1600" b="1" dirty="0">
                <a:solidFill>
                  <a:schemeClr val="accent2"/>
                </a:solidFill>
                <a:latin typeface="+mn-ea"/>
              </a:rPr>
              <a:t>注：尾数为正、指数为负</a:t>
            </a:r>
            <a:endParaRPr lang="en-US" altLang="zh-CN" sz="1600" b="1" dirty="0">
              <a:solidFill>
                <a:schemeClr val="accent2"/>
              </a:solidFill>
              <a:latin typeface="+mn-ea"/>
            </a:endParaRPr>
          </a:p>
          <a:p>
            <a:endParaRPr lang="en-US" altLang="zh-CN" sz="1600" b="1" dirty="0">
              <a:highlight>
                <a:srgbClr val="FFFF00"/>
              </a:highlight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(1) </a:t>
            </a:r>
            <a:r>
              <a:rPr lang="zh-CN" altLang="en-US" sz="1600" b="1" dirty="0">
                <a:latin typeface="+mn-ea"/>
              </a:rPr>
              <a:t>得到的</a:t>
            </a:r>
            <a:r>
              <a:rPr lang="en-US" altLang="zh-CN" sz="1600" b="1" dirty="0">
                <a:latin typeface="+mn-ea"/>
              </a:rPr>
              <a:t>32bit</a:t>
            </a:r>
            <a:r>
              <a:rPr lang="zh-CN" altLang="en-US" sz="1600" b="1" dirty="0">
                <a:latin typeface="+mn-ea"/>
              </a:rPr>
              <a:t>的机内表示是：</a:t>
            </a:r>
            <a:r>
              <a:rPr lang="en-US" altLang="zh-CN" sz="1600" b="1" dirty="0">
                <a:latin typeface="+mn-ea"/>
              </a:rPr>
              <a:t>_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0</a:t>
            </a:r>
            <a:r>
              <a:rPr lang="en-US" altLang="zh-CN" sz="1600" b="1" dirty="0">
                <a:solidFill>
                  <a:srgbClr val="0070C0"/>
                </a:solidFill>
                <a:latin typeface="+mn-ea"/>
              </a:rPr>
              <a:t>011 1011 0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001 0011 1011 0110 0000 1101</a:t>
            </a:r>
            <a:r>
              <a:rPr lang="en-US" altLang="zh-CN" sz="1600" b="1" dirty="0">
                <a:latin typeface="+mn-ea"/>
              </a:rPr>
              <a:t>_(</a:t>
            </a:r>
            <a:r>
              <a:rPr lang="zh-CN" altLang="en-US" sz="1600" b="1" dirty="0">
                <a:latin typeface="+mn-ea"/>
              </a:rPr>
              <a:t>不是手算，用</a:t>
            </a:r>
            <a:r>
              <a:rPr lang="en-US" altLang="zh-CN" sz="1600" b="1" dirty="0">
                <a:latin typeface="+mn-ea"/>
              </a:rPr>
              <a:t>P.4</a:t>
            </a:r>
            <a:r>
              <a:rPr lang="zh-CN" altLang="en-US" sz="1600" b="1" dirty="0">
                <a:latin typeface="+mn-ea"/>
              </a:rPr>
              <a:t>方式打印</a:t>
            </a:r>
            <a:r>
              <a:rPr lang="en-US" altLang="zh-CN" sz="1600" b="1" dirty="0">
                <a:latin typeface="+mn-ea"/>
              </a:rPr>
              <a:t>)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(2)</a:t>
            </a:r>
            <a:r>
              <a:rPr lang="zh-CN" altLang="en-US" sz="1600" b="1" dirty="0">
                <a:latin typeface="+mn-ea"/>
              </a:rPr>
              <a:t> 其中：符号位是</a:t>
            </a:r>
            <a:r>
              <a:rPr lang="en-US" altLang="zh-CN" sz="1600" b="1" dirty="0">
                <a:latin typeface="+mn-ea"/>
              </a:rPr>
              <a:t>____0____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      </a:t>
            </a:r>
            <a:r>
              <a:rPr lang="zh-CN" altLang="en-US" sz="1600" b="1" dirty="0">
                <a:latin typeface="+mn-ea"/>
              </a:rPr>
              <a:t>指数是</a:t>
            </a:r>
            <a:r>
              <a:rPr lang="en-US" altLang="zh-CN" sz="1600" b="1" dirty="0">
                <a:latin typeface="+mn-ea"/>
              </a:rPr>
              <a:t>__</a:t>
            </a:r>
            <a:r>
              <a:rPr lang="en-US" altLang="zh-CN" sz="1600" b="1" dirty="0">
                <a:solidFill>
                  <a:srgbClr val="0070C0"/>
                </a:solidFill>
                <a:latin typeface="+mn-ea"/>
              </a:rPr>
              <a:t>0111 0110</a:t>
            </a:r>
            <a:r>
              <a:rPr lang="en-US" altLang="zh-CN" sz="1600" b="1" dirty="0">
                <a:latin typeface="+mn-ea"/>
              </a:rPr>
              <a:t>__(</a:t>
            </a:r>
            <a:r>
              <a:rPr lang="zh-CN" altLang="en-US" sz="1600" b="1" dirty="0">
                <a:latin typeface="+mn-ea"/>
              </a:rPr>
              <a:t>填</a:t>
            </a:r>
            <a:r>
              <a:rPr lang="en-US" altLang="zh-CN" sz="1600" b="1" dirty="0">
                <a:latin typeface="+mn-ea"/>
              </a:rPr>
              <a:t>32bit</a:t>
            </a:r>
            <a:r>
              <a:rPr lang="zh-CN" altLang="en-US" sz="1600" b="1" dirty="0">
                <a:latin typeface="+mn-ea"/>
              </a:rPr>
              <a:t>中的原始形式</a:t>
            </a:r>
            <a:r>
              <a:rPr lang="en-US" altLang="zh-CN" sz="1600" b="1" dirty="0">
                <a:latin typeface="+mn-ea"/>
              </a:rPr>
              <a:t>)</a:t>
            </a:r>
          </a:p>
          <a:p>
            <a:r>
              <a:rPr lang="en-US" altLang="zh-CN" sz="1600" b="1" dirty="0">
                <a:latin typeface="+mn-ea"/>
              </a:rPr>
              <a:t>          </a:t>
            </a:r>
            <a:r>
              <a:rPr lang="zh-CN" altLang="en-US" sz="1600" b="1" dirty="0">
                <a:latin typeface="+mn-ea"/>
              </a:rPr>
              <a:t>指数转换为十进制形式是</a:t>
            </a:r>
            <a:r>
              <a:rPr lang="en-US" altLang="zh-CN" sz="1600" b="1" dirty="0">
                <a:latin typeface="+mn-ea"/>
              </a:rPr>
              <a:t>___118__(32bit</a:t>
            </a:r>
            <a:r>
              <a:rPr lang="zh-CN" altLang="en-US" sz="1600" b="1" dirty="0">
                <a:latin typeface="+mn-ea"/>
              </a:rPr>
              <a:t>中的原始形式按二进制原码形式转换</a:t>
            </a:r>
            <a:r>
              <a:rPr lang="en-US" altLang="zh-CN" sz="1600" b="1" dirty="0">
                <a:latin typeface="+mn-ea"/>
              </a:rPr>
              <a:t>)</a:t>
            </a:r>
          </a:p>
          <a:p>
            <a:r>
              <a:rPr lang="en-US" altLang="zh-CN" sz="1600" b="1" dirty="0">
                <a:latin typeface="+mn-ea"/>
              </a:rPr>
              <a:t>          </a:t>
            </a:r>
            <a:r>
              <a:rPr lang="zh-CN" altLang="en-US" sz="1600" b="1" dirty="0">
                <a:latin typeface="+mn-ea"/>
              </a:rPr>
              <a:t>指数表示的十进制形式是</a:t>
            </a:r>
            <a:r>
              <a:rPr lang="en-US" altLang="zh-CN" sz="1600" b="1" dirty="0">
                <a:latin typeface="+mn-ea"/>
              </a:rPr>
              <a:t>___-9___(32bit</a:t>
            </a:r>
            <a:r>
              <a:rPr lang="zh-CN" altLang="en-US" sz="1600" b="1" dirty="0">
                <a:latin typeface="+mn-ea"/>
              </a:rPr>
              <a:t>中的原始形式按</a:t>
            </a:r>
            <a:r>
              <a:rPr lang="en-US" altLang="zh-CN" sz="1600" b="1" dirty="0">
                <a:latin typeface="+mn-ea"/>
              </a:rPr>
              <a:t>IEEE754</a:t>
            </a:r>
            <a:r>
              <a:rPr lang="zh-CN" altLang="en-US" sz="1600" b="1" dirty="0">
                <a:latin typeface="+mn-ea"/>
              </a:rPr>
              <a:t>的规则转换</a:t>
            </a:r>
            <a:r>
              <a:rPr lang="en-US" altLang="zh-CN" sz="1600" b="1" dirty="0">
                <a:latin typeface="+mn-ea"/>
              </a:rPr>
              <a:t>)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      </a:t>
            </a:r>
            <a:r>
              <a:rPr lang="zh-CN" altLang="en-US" sz="1600" b="1" dirty="0">
                <a:latin typeface="+mn-ea"/>
              </a:rPr>
              <a:t>尾数是</a:t>
            </a:r>
            <a:r>
              <a:rPr lang="en-US" altLang="zh-CN" sz="1600" b="1" dirty="0">
                <a:latin typeface="+mn-ea"/>
              </a:rPr>
              <a:t>_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001 0011 1011 0110 0000 1101</a:t>
            </a:r>
            <a:r>
              <a:rPr lang="en-US" altLang="zh-CN" sz="1600" b="1" dirty="0">
                <a:latin typeface="+mn-ea"/>
              </a:rPr>
              <a:t>_(</a:t>
            </a:r>
            <a:r>
              <a:rPr lang="zh-CN" altLang="en-US" sz="1600" b="1" dirty="0">
                <a:latin typeface="+mn-ea"/>
              </a:rPr>
              <a:t>填</a:t>
            </a:r>
            <a:r>
              <a:rPr lang="en-US" altLang="zh-CN" sz="1600" b="1" dirty="0">
                <a:latin typeface="+mn-ea"/>
              </a:rPr>
              <a:t>32bit</a:t>
            </a:r>
            <a:r>
              <a:rPr lang="zh-CN" altLang="en-US" sz="1600" b="1" dirty="0">
                <a:latin typeface="+mn-ea"/>
              </a:rPr>
              <a:t>中的原始形式</a:t>
            </a:r>
            <a:r>
              <a:rPr lang="en-US" altLang="zh-CN" sz="1600" b="1" dirty="0">
                <a:latin typeface="+mn-ea"/>
              </a:rPr>
              <a:t>)</a:t>
            </a:r>
          </a:p>
          <a:p>
            <a:r>
              <a:rPr lang="en-US" altLang="zh-CN" sz="1600" b="1" dirty="0">
                <a:latin typeface="+mn-ea"/>
              </a:rPr>
              <a:t>          </a:t>
            </a:r>
            <a:r>
              <a:rPr lang="zh-CN" altLang="en-US" sz="1600" b="1" dirty="0">
                <a:latin typeface="+mn-ea"/>
              </a:rPr>
              <a:t>尾数转换为十进制小数形式是</a:t>
            </a:r>
            <a:r>
              <a:rPr lang="en-US" altLang="zh-CN" sz="1600" b="1" dirty="0">
                <a:latin typeface="+mn-ea"/>
              </a:rPr>
              <a:t>__0.153993248939514__(32bit</a:t>
            </a:r>
            <a:r>
              <a:rPr lang="zh-CN" altLang="en-US" sz="1600" b="1" dirty="0">
                <a:latin typeface="+mn-ea"/>
              </a:rPr>
              <a:t>中的原始形式按二进制原码形式转换</a:t>
            </a:r>
            <a:r>
              <a:rPr lang="en-US" altLang="zh-CN" sz="1600" b="1" dirty="0">
                <a:latin typeface="+mn-ea"/>
              </a:rPr>
              <a:t>)</a:t>
            </a:r>
          </a:p>
          <a:p>
            <a:r>
              <a:rPr lang="zh-CN" altLang="en-US" sz="1600" b="1" dirty="0">
                <a:latin typeface="+mn-ea"/>
              </a:rPr>
              <a:t>          尾数表示的十进制小数形式是</a:t>
            </a:r>
            <a:r>
              <a:rPr lang="en-US" altLang="zh-CN" sz="1600" b="1" dirty="0">
                <a:latin typeface="+mn-ea"/>
              </a:rPr>
              <a:t>_1.153993248939514_ (</a:t>
            </a:r>
            <a:r>
              <a:rPr lang="zh-CN" altLang="en-US" sz="1600" b="1" dirty="0">
                <a:latin typeface="+mn-ea"/>
              </a:rPr>
              <a:t>加整数部分的</a:t>
            </a:r>
            <a:r>
              <a:rPr lang="en-US" altLang="zh-CN" sz="1600" b="1" dirty="0">
                <a:latin typeface="+mn-ea"/>
              </a:rPr>
              <a:t>1)</a:t>
            </a:r>
          </a:p>
        </p:txBody>
      </p:sp>
    </p:spTree>
    <p:extLst>
      <p:ext uri="{BB962C8B-B14F-4D97-AF65-F5344CB8AC3E}">
        <p14:creationId xmlns:p14="http://schemas.microsoft.com/office/powerpoint/2010/main" val="41270461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浮点数机内存储格式</a:t>
            </a:r>
            <a:r>
              <a:rPr lang="en-US" altLang="zh-CN" sz="2800" b="1" dirty="0">
                <a:latin typeface="+mn-ea"/>
              </a:rPr>
              <a:t>(IEEE 754)</a:t>
            </a:r>
            <a:r>
              <a:rPr lang="zh-CN" altLang="en-US" sz="2800" b="1" dirty="0">
                <a:latin typeface="+mn-ea"/>
              </a:rPr>
              <a:t>理解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>
                <a:latin typeface="+mn-ea"/>
              </a:rPr>
              <a:t>float</a:t>
            </a:r>
            <a:r>
              <a:rPr lang="zh-CN" altLang="en-US" sz="1600" b="1" dirty="0">
                <a:latin typeface="+mn-ea"/>
              </a:rPr>
              <a:t>型数的机内表示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081263"/>
            <a:ext cx="10465746" cy="545288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sz="1600" b="1" dirty="0">
                <a:latin typeface="+mn-ea"/>
              </a:rPr>
              <a:t>格式要求：多字节时，每</a:t>
            </a:r>
            <a:r>
              <a:rPr lang="en-US" altLang="zh-CN" sz="1600" b="1" dirty="0">
                <a:latin typeface="+mn-ea"/>
              </a:rPr>
              <a:t>4bit</a:t>
            </a:r>
            <a:r>
              <a:rPr lang="zh-CN" altLang="en-US" sz="1600" b="1" dirty="0">
                <a:latin typeface="+mn-ea"/>
              </a:rPr>
              <a:t>中间加一个空格或</a:t>
            </a:r>
            <a:r>
              <a:rPr lang="en-US" altLang="zh-CN" sz="1600" b="1" dirty="0">
                <a:latin typeface="+mn-ea"/>
              </a:rPr>
              <a:t>-(</a:t>
            </a:r>
            <a:r>
              <a:rPr lang="zh-CN" altLang="en-US" sz="1600" b="1" dirty="0">
                <a:latin typeface="+mn-ea"/>
              </a:rPr>
              <a:t>例：</a:t>
            </a:r>
            <a:r>
              <a:rPr lang="en-US" altLang="zh-CN" sz="1600" b="1" dirty="0">
                <a:latin typeface="+mn-ea"/>
              </a:rPr>
              <a:t>"1101 0100 0011 0001" </a:t>
            </a:r>
            <a:r>
              <a:rPr lang="zh-CN" altLang="en-US" sz="1600" b="1" dirty="0">
                <a:latin typeface="+mn-ea"/>
              </a:rPr>
              <a:t>或 </a:t>
            </a:r>
            <a:r>
              <a:rPr lang="en-US" altLang="zh-CN" sz="1600" b="1" dirty="0">
                <a:latin typeface="+mn-ea"/>
              </a:rPr>
              <a:t>"1101-0100-0011-0001")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D.-0.003983522 </a:t>
            </a:r>
            <a:r>
              <a:rPr lang="zh-CN" altLang="en-US" sz="16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（设学号为</a:t>
            </a:r>
            <a:r>
              <a:rPr lang="en-US" altLang="zh-CN" sz="16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1234567</a:t>
            </a:r>
            <a:r>
              <a:rPr lang="zh-CN" altLang="en-US" sz="16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，按规则更换为学号和学号逆序）</a:t>
            </a:r>
            <a:endParaRPr lang="en-US" altLang="zh-CN" sz="1600" b="1" dirty="0">
              <a:solidFill>
                <a:srgbClr val="FF0000"/>
              </a:solidFill>
              <a:highlight>
                <a:srgbClr val="FFFF00"/>
              </a:highlight>
              <a:latin typeface="+mn-ea"/>
            </a:endParaRPr>
          </a:p>
          <a:p>
            <a:r>
              <a:rPr lang="zh-CN" altLang="en-US" sz="1600" b="1" dirty="0">
                <a:solidFill>
                  <a:schemeClr val="accent2"/>
                </a:solidFill>
                <a:latin typeface="+mn-ea"/>
              </a:rPr>
              <a:t>注：尾数为负、指数为负</a:t>
            </a:r>
            <a:endParaRPr lang="en-US" altLang="zh-CN" sz="1600" b="1" dirty="0">
              <a:solidFill>
                <a:schemeClr val="accent2"/>
              </a:solidFill>
              <a:latin typeface="+mn-ea"/>
            </a:endParaRPr>
          </a:p>
          <a:p>
            <a:endParaRPr lang="en-US" altLang="zh-CN" sz="1600" b="1" dirty="0">
              <a:highlight>
                <a:srgbClr val="FFFF00"/>
              </a:highlight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(1) </a:t>
            </a:r>
            <a:r>
              <a:rPr lang="zh-CN" altLang="en-US" sz="1600" b="1" dirty="0">
                <a:latin typeface="+mn-ea"/>
              </a:rPr>
              <a:t>得到的</a:t>
            </a:r>
            <a:r>
              <a:rPr lang="en-US" altLang="zh-CN" sz="1600" b="1" dirty="0">
                <a:latin typeface="+mn-ea"/>
              </a:rPr>
              <a:t>32bit</a:t>
            </a:r>
            <a:r>
              <a:rPr lang="zh-CN" altLang="en-US" sz="1600" b="1" dirty="0">
                <a:latin typeface="+mn-ea"/>
              </a:rPr>
              <a:t>的机内表示是：</a:t>
            </a:r>
            <a:r>
              <a:rPr lang="en-US" altLang="zh-CN" sz="1600" b="1" dirty="0">
                <a:latin typeface="+mn-ea"/>
              </a:rPr>
              <a:t>_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1</a:t>
            </a:r>
            <a:r>
              <a:rPr lang="en-US" altLang="zh-CN" sz="1600" b="1" dirty="0">
                <a:solidFill>
                  <a:srgbClr val="0070C0"/>
                </a:solidFill>
                <a:latin typeface="+mn-ea"/>
              </a:rPr>
              <a:t>011</a:t>
            </a:r>
            <a:r>
              <a:rPr lang="en-US" altLang="zh-CN" sz="1600" b="1" dirty="0">
                <a:solidFill>
                  <a:srgbClr val="00B0F0"/>
                </a:solidFill>
                <a:latin typeface="+mn-ea"/>
              </a:rPr>
              <a:t> </a:t>
            </a:r>
            <a:r>
              <a:rPr lang="en-US" altLang="zh-CN" sz="1600" b="1" dirty="0">
                <a:solidFill>
                  <a:srgbClr val="0070C0"/>
                </a:solidFill>
                <a:latin typeface="+mn-ea"/>
              </a:rPr>
              <a:t>1011</a:t>
            </a:r>
            <a:r>
              <a:rPr lang="en-US" altLang="zh-CN" sz="1600" b="1" dirty="0">
                <a:solidFill>
                  <a:srgbClr val="00B0F0"/>
                </a:solidFill>
                <a:latin typeface="+mn-ea"/>
              </a:rPr>
              <a:t> </a:t>
            </a:r>
            <a:r>
              <a:rPr lang="en-US" altLang="zh-CN" sz="1600" b="1" dirty="0">
                <a:solidFill>
                  <a:srgbClr val="0070C0"/>
                </a:solidFill>
                <a:latin typeface="+mn-ea"/>
              </a:rPr>
              <a:t>1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000 0010 1000 1000 0011 0100</a:t>
            </a:r>
            <a:r>
              <a:rPr lang="en-US" altLang="zh-CN" sz="1600" b="1" dirty="0">
                <a:latin typeface="+mn-ea"/>
              </a:rPr>
              <a:t>_(</a:t>
            </a:r>
            <a:r>
              <a:rPr lang="zh-CN" altLang="en-US" sz="1600" b="1" dirty="0">
                <a:latin typeface="+mn-ea"/>
              </a:rPr>
              <a:t>不是手算，用</a:t>
            </a:r>
            <a:r>
              <a:rPr lang="en-US" altLang="zh-CN" sz="1600" b="1" dirty="0">
                <a:latin typeface="+mn-ea"/>
              </a:rPr>
              <a:t>P.4</a:t>
            </a:r>
            <a:r>
              <a:rPr lang="zh-CN" altLang="en-US" sz="1600" b="1" dirty="0">
                <a:latin typeface="+mn-ea"/>
              </a:rPr>
              <a:t>方式打印</a:t>
            </a:r>
            <a:r>
              <a:rPr lang="en-US" altLang="zh-CN" sz="1600" b="1" dirty="0">
                <a:latin typeface="+mn-ea"/>
              </a:rPr>
              <a:t>)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(2)</a:t>
            </a:r>
            <a:r>
              <a:rPr lang="zh-CN" altLang="en-US" sz="1600" b="1" dirty="0">
                <a:latin typeface="+mn-ea"/>
              </a:rPr>
              <a:t> 其中：符号位是</a:t>
            </a:r>
            <a:r>
              <a:rPr lang="en-US" altLang="zh-CN" sz="1600" b="1" dirty="0">
                <a:latin typeface="+mn-ea"/>
              </a:rPr>
              <a:t>___1____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      </a:t>
            </a:r>
            <a:r>
              <a:rPr lang="zh-CN" altLang="en-US" sz="1600" b="1" dirty="0">
                <a:latin typeface="+mn-ea"/>
              </a:rPr>
              <a:t>指数是</a:t>
            </a:r>
            <a:r>
              <a:rPr lang="en-US" altLang="zh-CN" sz="1600" b="1" dirty="0">
                <a:latin typeface="+mn-ea"/>
              </a:rPr>
              <a:t>_</a:t>
            </a:r>
            <a:r>
              <a:rPr lang="en-US" altLang="zh-CN" sz="1600" b="1" dirty="0">
                <a:solidFill>
                  <a:srgbClr val="0070C0"/>
                </a:solidFill>
                <a:latin typeface="+mn-ea"/>
              </a:rPr>
              <a:t>0111 0111</a:t>
            </a:r>
            <a:r>
              <a:rPr lang="en-US" altLang="zh-CN" sz="1600" b="1" dirty="0">
                <a:latin typeface="+mn-ea"/>
              </a:rPr>
              <a:t>_(</a:t>
            </a:r>
            <a:r>
              <a:rPr lang="zh-CN" altLang="en-US" sz="1600" b="1" dirty="0">
                <a:latin typeface="+mn-ea"/>
              </a:rPr>
              <a:t>填</a:t>
            </a:r>
            <a:r>
              <a:rPr lang="en-US" altLang="zh-CN" sz="1600" b="1" dirty="0">
                <a:latin typeface="+mn-ea"/>
              </a:rPr>
              <a:t>32bit</a:t>
            </a:r>
            <a:r>
              <a:rPr lang="zh-CN" altLang="en-US" sz="1600" b="1" dirty="0">
                <a:latin typeface="+mn-ea"/>
              </a:rPr>
              <a:t>中的原始形式</a:t>
            </a:r>
            <a:r>
              <a:rPr lang="en-US" altLang="zh-CN" sz="1600" b="1" dirty="0">
                <a:latin typeface="+mn-ea"/>
              </a:rPr>
              <a:t>)</a:t>
            </a:r>
          </a:p>
          <a:p>
            <a:r>
              <a:rPr lang="en-US" altLang="zh-CN" sz="1600" b="1" dirty="0">
                <a:latin typeface="+mn-ea"/>
              </a:rPr>
              <a:t>          </a:t>
            </a:r>
            <a:r>
              <a:rPr lang="zh-CN" altLang="en-US" sz="1600" b="1" dirty="0">
                <a:latin typeface="+mn-ea"/>
              </a:rPr>
              <a:t>指数转换为十进制形式是</a:t>
            </a:r>
            <a:r>
              <a:rPr lang="en-US" altLang="zh-CN" sz="1600" b="1" dirty="0">
                <a:latin typeface="+mn-ea"/>
              </a:rPr>
              <a:t>___119____(32bit</a:t>
            </a:r>
            <a:r>
              <a:rPr lang="zh-CN" altLang="en-US" sz="1600" b="1" dirty="0">
                <a:latin typeface="+mn-ea"/>
              </a:rPr>
              <a:t>中的原始形式按二进制原码形式转换</a:t>
            </a:r>
            <a:r>
              <a:rPr lang="en-US" altLang="zh-CN" sz="1600" b="1" dirty="0">
                <a:latin typeface="+mn-ea"/>
              </a:rPr>
              <a:t>)</a:t>
            </a:r>
          </a:p>
          <a:p>
            <a:r>
              <a:rPr lang="en-US" altLang="zh-CN" sz="1600" b="1" dirty="0">
                <a:latin typeface="+mn-ea"/>
              </a:rPr>
              <a:t>          </a:t>
            </a:r>
            <a:r>
              <a:rPr lang="zh-CN" altLang="en-US" sz="1600" b="1" dirty="0">
                <a:latin typeface="+mn-ea"/>
              </a:rPr>
              <a:t>指数表示的十进制形式是</a:t>
            </a:r>
            <a:r>
              <a:rPr lang="en-US" altLang="zh-CN" sz="1600" b="1" dirty="0">
                <a:latin typeface="+mn-ea"/>
              </a:rPr>
              <a:t>__-8___(32bit</a:t>
            </a:r>
            <a:r>
              <a:rPr lang="zh-CN" altLang="en-US" sz="1600" b="1" dirty="0">
                <a:latin typeface="+mn-ea"/>
              </a:rPr>
              <a:t>中的原始形式按</a:t>
            </a:r>
            <a:r>
              <a:rPr lang="en-US" altLang="zh-CN" sz="1600" b="1" dirty="0">
                <a:latin typeface="+mn-ea"/>
              </a:rPr>
              <a:t>IEEE754</a:t>
            </a:r>
            <a:r>
              <a:rPr lang="zh-CN" altLang="en-US" sz="1600" b="1" dirty="0">
                <a:latin typeface="+mn-ea"/>
              </a:rPr>
              <a:t>的规则转换</a:t>
            </a:r>
            <a:r>
              <a:rPr lang="en-US" altLang="zh-CN" sz="1600" b="1" dirty="0">
                <a:latin typeface="+mn-ea"/>
              </a:rPr>
              <a:t>)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      </a:t>
            </a:r>
            <a:r>
              <a:rPr lang="zh-CN" altLang="en-US" sz="1600" b="1" dirty="0">
                <a:latin typeface="+mn-ea"/>
              </a:rPr>
              <a:t>尾数是</a:t>
            </a:r>
            <a:r>
              <a:rPr lang="en-US" altLang="zh-CN" sz="1600" b="1" dirty="0">
                <a:latin typeface="+mn-ea"/>
              </a:rPr>
              <a:t>_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000 0010 1000 1000 0011 0100</a:t>
            </a:r>
            <a:r>
              <a:rPr lang="en-US" altLang="zh-CN" sz="1600" b="1" dirty="0">
                <a:latin typeface="+mn-ea"/>
              </a:rPr>
              <a:t>_(</a:t>
            </a:r>
            <a:r>
              <a:rPr lang="zh-CN" altLang="en-US" sz="1600" b="1" dirty="0">
                <a:latin typeface="+mn-ea"/>
              </a:rPr>
              <a:t>填</a:t>
            </a:r>
            <a:r>
              <a:rPr lang="en-US" altLang="zh-CN" sz="1600" b="1" dirty="0">
                <a:latin typeface="+mn-ea"/>
              </a:rPr>
              <a:t>32bit</a:t>
            </a:r>
            <a:r>
              <a:rPr lang="zh-CN" altLang="en-US" sz="1600" b="1" dirty="0">
                <a:latin typeface="+mn-ea"/>
              </a:rPr>
              <a:t>中的原始形式</a:t>
            </a:r>
            <a:r>
              <a:rPr lang="en-US" altLang="zh-CN" sz="1600" b="1" dirty="0">
                <a:latin typeface="+mn-ea"/>
              </a:rPr>
              <a:t>)</a:t>
            </a:r>
          </a:p>
          <a:p>
            <a:r>
              <a:rPr lang="en-US" altLang="zh-CN" sz="1600" b="1" dirty="0">
                <a:latin typeface="+mn-ea"/>
              </a:rPr>
              <a:t>          </a:t>
            </a:r>
            <a:r>
              <a:rPr lang="zh-CN" altLang="en-US" sz="1600" b="1" dirty="0">
                <a:latin typeface="+mn-ea"/>
              </a:rPr>
              <a:t>尾数转换为十进制小数形式是</a:t>
            </a:r>
            <a:r>
              <a:rPr lang="en-US" altLang="zh-CN" sz="1600" b="1" dirty="0">
                <a:latin typeface="+mn-ea"/>
              </a:rPr>
              <a:t>_0.019781589508056640625_(32bit</a:t>
            </a:r>
            <a:r>
              <a:rPr lang="zh-CN" altLang="en-US" sz="1600" b="1" dirty="0">
                <a:latin typeface="+mn-ea"/>
              </a:rPr>
              <a:t>中的原始形式按二进制原码形式转换</a:t>
            </a:r>
            <a:r>
              <a:rPr lang="en-US" altLang="zh-CN" sz="1600" b="1" dirty="0">
                <a:latin typeface="+mn-ea"/>
              </a:rPr>
              <a:t>)</a:t>
            </a:r>
          </a:p>
          <a:p>
            <a:r>
              <a:rPr lang="zh-CN" altLang="en-US" sz="1600" b="1" dirty="0">
                <a:latin typeface="+mn-ea"/>
              </a:rPr>
              <a:t>          尾数表示的十进制小数形式是</a:t>
            </a:r>
            <a:r>
              <a:rPr lang="en-US" altLang="zh-CN" sz="1600" b="1" dirty="0">
                <a:latin typeface="+mn-ea"/>
              </a:rPr>
              <a:t>_1.019781589508056640625_(</a:t>
            </a:r>
            <a:r>
              <a:rPr lang="zh-CN" altLang="en-US" sz="1600" b="1" dirty="0">
                <a:latin typeface="+mn-ea"/>
              </a:rPr>
              <a:t>加整数部分的</a:t>
            </a:r>
            <a:r>
              <a:rPr lang="en-US" altLang="zh-CN" sz="1600" b="1" dirty="0">
                <a:latin typeface="+mn-ea"/>
              </a:rPr>
              <a:t>1)</a:t>
            </a:r>
          </a:p>
        </p:txBody>
      </p:sp>
    </p:spTree>
    <p:extLst>
      <p:ext uri="{BB962C8B-B14F-4D97-AF65-F5344CB8AC3E}">
        <p14:creationId xmlns:p14="http://schemas.microsoft.com/office/powerpoint/2010/main" val="32445311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浮点数机内存储格式</a:t>
            </a:r>
            <a:r>
              <a:rPr lang="en-US" altLang="zh-CN" sz="2800" b="1" dirty="0">
                <a:latin typeface="+mn-ea"/>
              </a:rPr>
              <a:t>(IEEE 754)</a:t>
            </a:r>
            <a:r>
              <a:rPr lang="zh-CN" altLang="en-US" sz="2800" b="1" dirty="0">
                <a:latin typeface="+mn-ea"/>
              </a:rPr>
              <a:t>理解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>
                <a:latin typeface="+mn-ea"/>
              </a:rPr>
              <a:t>double</a:t>
            </a:r>
            <a:r>
              <a:rPr lang="zh-CN" altLang="en-US" sz="1600" b="1" dirty="0">
                <a:latin typeface="+mn-ea"/>
              </a:rPr>
              <a:t>型数的机内表示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081263"/>
            <a:ext cx="10247336" cy="545288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sz="1600" b="1" dirty="0">
                <a:latin typeface="+mn-ea"/>
              </a:rPr>
              <a:t>格式要求：多字节时，每</a:t>
            </a:r>
            <a:r>
              <a:rPr lang="en-US" altLang="zh-CN" sz="1600" b="1" dirty="0">
                <a:latin typeface="+mn-ea"/>
              </a:rPr>
              <a:t>4bit</a:t>
            </a:r>
            <a:r>
              <a:rPr lang="zh-CN" altLang="en-US" sz="1600" b="1" dirty="0">
                <a:latin typeface="+mn-ea"/>
              </a:rPr>
              <a:t>中间加一个空格或</a:t>
            </a:r>
            <a:r>
              <a:rPr lang="en-US" altLang="zh-CN" sz="1600" b="1" dirty="0">
                <a:latin typeface="+mn-ea"/>
              </a:rPr>
              <a:t>-(</a:t>
            </a:r>
            <a:r>
              <a:rPr lang="zh-CN" altLang="en-US" sz="1600" b="1" dirty="0">
                <a:latin typeface="+mn-ea"/>
              </a:rPr>
              <a:t>例：</a:t>
            </a:r>
            <a:r>
              <a:rPr lang="en-US" altLang="zh-CN" sz="1600" b="1" dirty="0">
                <a:latin typeface="+mn-ea"/>
              </a:rPr>
              <a:t>"1101 0100 0011 0001" </a:t>
            </a:r>
            <a:r>
              <a:rPr lang="zh-CN" altLang="en-US" sz="1600" b="1" dirty="0">
                <a:latin typeface="+mn-ea"/>
              </a:rPr>
              <a:t>或 </a:t>
            </a:r>
            <a:r>
              <a:rPr lang="en-US" altLang="zh-CN" sz="1600" b="1" dirty="0">
                <a:latin typeface="+mn-ea"/>
              </a:rPr>
              <a:t>"1101-0100-0011-0001")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A.2253893.3983522 </a:t>
            </a:r>
            <a:r>
              <a:rPr lang="zh-CN" altLang="en-US" sz="16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（设学号为</a:t>
            </a:r>
            <a:r>
              <a:rPr lang="en-US" altLang="zh-CN" sz="16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1234567</a:t>
            </a:r>
            <a:r>
              <a:rPr lang="zh-CN" altLang="en-US" sz="16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，按规则更换为学号和学号逆序）</a:t>
            </a:r>
            <a:endParaRPr lang="en-US" altLang="zh-CN" sz="1600" b="1" dirty="0">
              <a:solidFill>
                <a:srgbClr val="FF0000"/>
              </a:solidFill>
              <a:highlight>
                <a:srgbClr val="FFFF00"/>
              </a:highlight>
              <a:latin typeface="+mn-ea"/>
            </a:endParaRPr>
          </a:p>
          <a:p>
            <a:r>
              <a:rPr lang="zh-CN" altLang="en-US" sz="1600" b="1" dirty="0">
                <a:solidFill>
                  <a:schemeClr val="accent2"/>
                </a:solidFill>
                <a:latin typeface="+mn-ea"/>
              </a:rPr>
              <a:t>注：尾数为正、指数为正</a:t>
            </a:r>
            <a:endParaRPr lang="en-US" altLang="zh-CN" sz="1600" b="1" dirty="0">
              <a:solidFill>
                <a:schemeClr val="accent2"/>
              </a:solidFill>
              <a:latin typeface="+mn-ea"/>
            </a:endParaRPr>
          </a:p>
          <a:p>
            <a:endParaRPr lang="en-US" altLang="zh-CN" sz="1600" b="1" dirty="0">
              <a:highlight>
                <a:srgbClr val="FFFF00"/>
              </a:highlight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(1) </a:t>
            </a:r>
            <a:r>
              <a:rPr lang="zh-CN" altLang="en-US" sz="1600" b="1" dirty="0">
                <a:latin typeface="+mn-ea"/>
              </a:rPr>
              <a:t>得到的</a:t>
            </a:r>
            <a:r>
              <a:rPr lang="en-US" altLang="zh-CN" sz="1600" b="1" dirty="0">
                <a:latin typeface="+mn-ea"/>
              </a:rPr>
              <a:t>64bit</a:t>
            </a:r>
            <a:r>
              <a:rPr lang="zh-CN" altLang="en-US" sz="1600" b="1" dirty="0">
                <a:latin typeface="+mn-ea"/>
              </a:rPr>
              <a:t>的机内表示是：</a:t>
            </a:r>
            <a:r>
              <a:rPr lang="en-US" altLang="zh-CN" sz="1600" b="1" dirty="0">
                <a:latin typeface="+mn-ea"/>
              </a:rPr>
              <a:t>_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0</a:t>
            </a:r>
            <a:r>
              <a:rPr lang="en-US" altLang="zh-CN" sz="1600" b="1" dirty="0">
                <a:solidFill>
                  <a:srgbClr val="0070C0"/>
                </a:solidFill>
                <a:latin typeface="+mn-ea"/>
              </a:rPr>
              <a:t>100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zh-CN" sz="1600" b="1" dirty="0">
                <a:solidFill>
                  <a:srgbClr val="0070C0"/>
                </a:solidFill>
                <a:latin typeface="+mn-ea"/>
              </a:rPr>
              <a:t>0001 0100 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0001 0011 0010 0010 0010 1011 0010 1111 1101 0011 0100 0111 0100</a:t>
            </a:r>
            <a:r>
              <a:rPr lang="en-US" altLang="zh-CN" sz="1600" b="1" dirty="0">
                <a:latin typeface="+mn-ea"/>
              </a:rPr>
              <a:t>_(</a:t>
            </a:r>
            <a:r>
              <a:rPr lang="zh-CN" altLang="en-US" sz="1600" b="1" dirty="0">
                <a:latin typeface="+mn-ea"/>
              </a:rPr>
              <a:t>不是手算，用</a:t>
            </a:r>
            <a:r>
              <a:rPr lang="en-US" altLang="zh-CN" sz="1600" b="1" dirty="0">
                <a:latin typeface="+mn-ea"/>
              </a:rPr>
              <a:t>P.5</a:t>
            </a:r>
            <a:r>
              <a:rPr lang="zh-CN" altLang="en-US" sz="1600" b="1" dirty="0">
                <a:latin typeface="+mn-ea"/>
              </a:rPr>
              <a:t>方式打印</a:t>
            </a:r>
            <a:r>
              <a:rPr lang="en-US" altLang="zh-CN" sz="1600" b="1" dirty="0">
                <a:latin typeface="+mn-ea"/>
              </a:rPr>
              <a:t>)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(2)</a:t>
            </a:r>
            <a:r>
              <a:rPr lang="zh-CN" altLang="en-US" sz="1600" b="1" dirty="0">
                <a:latin typeface="+mn-ea"/>
              </a:rPr>
              <a:t> 其中：符号位是</a:t>
            </a:r>
            <a:r>
              <a:rPr lang="en-US" altLang="zh-CN" sz="1600" b="1" dirty="0">
                <a:latin typeface="+mn-ea"/>
              </a:rPr>
              <a:t>___0____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      </a:t>
            </a:r>
            <a:r>
              <a:rPr lang="zh-CN" altLang="en-US" sz="1600" b="1" dirty="0">
                <a:latin typeface="+mn-ea"/>
              </a:rPr>
              <a:t>指数是</a:t>
            </a:r>
            <a:r>
              <a:rPr lang="en-US" altLang="zh-CN" sz="1600" b="1" dirty="0">
                <a:latin typeface="+mn-ea"/>
              </a:rPr>
              <a:t>_</a:t>
            </a:r>
            <a:r>
              <a:rPr lang="en-US" altLang="zh-CN" sz="1600" b="1" dirty="0">
                <a:solidFill>
                  <a:srgbClr val="0070C0"/>
                </a:solidFill>
                <a:latin typeface="+mn-ea"/>
              </a:rPr>
              <a:t>100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zh-CN" sz="1600" b="1" dirty="0">
                <a:solidFill>
                  <a:srgbClr val="0070C0"/>
                </a:solidFill>
                <a:latin typeface="+mn-ea"/>
              </a:rPr>
              <a:t>0001 0100</a:t>
            </a:r>
            <a:r>
              <a:rPr lang="en-US" altLang="zh-CN" sz="1600" b="1" dirty="0">
                <a:latin typeface="+mn-ea"/>
              </a:rPr>
              <a:t>_(</a:t>
            </a:r>
            <a:r>
              <a:rPr lang="zh-CN" altLang="en-US" sz="1600" b="1" dirty="0">
                <a:latin typeface="+mn-ea"/>
              </a:rPr>
              <a:t>填</a:t>
            </a:r>
            <a:r>
              <a:rPr lang="en-US" altLang="zh-CN" sz="1600" b="1" dirty="0">
                <a:latin typeface="+mn-ea"/>
              </a:rPr>
              <a:t>64bit</a:t>
            </a:r>
            <a:r>
              <a:rPr lang="zh-CN" altLang="en-US" sz="1600" b="1" dirty="0">
                <a:latin typeface="+mn-ea"/>
              </a:rPr>
              <a:t>中的原始形式</a:t>
            </a:r>
            <a:r>
              <a:rPr lang="en-US" altLang="zh-CN" sz="1600" b="1" dirty="0">
                <a:latin typeface="+mn-ea"/>
              </a:rPr>
              <a:t>)</a:t>
            </a:r>
          </a:p>
          <a:p>
            <a:r>
              <a:rPr lang="en-US" altLang="zh-CN" sz="1600" b="1" dirty="0">
                <a:latin typeface="+mn-ea"/>
              </a:rPr>
              <a:t>          </a:t>
            </a:r>
            <a:r>
              <a:rPr lang="zh-CN" altLang="en-US" sz="1600" b="1" dirty="0">
                <a:latin typeface="+mn-ea"/>
              </a:rPr>
              <a:t>指数转换为十进制形式是</a:t>
            </a:r>
            <a:r>
              <a:rPr lang="en-US" altLang="zh-CN" sz="1600" b="1" dirty="0">
                <a:latin typeface="+mn-ea"/>
              </a:rPr>
              <a:t>_1044__(64bit</a:t>
            </a:r>
            <a:r>
              <a:rPr lang="zh-CN" altLang="en-US" sz="1600" b="1" dirty="0">
                <a:latin typeface="+mn-ea"/>
              </a:rPr>
              <a:t>中的原始形式按二进制原码形式转换</a:t>
            </a:r>
            <a:r>
              <a:rPr lang="en-US" altLang="zh-CN" sz="1600" b="1" dirty="0">
                <a:latin typeface="+mn-ea"/>
              </a:rPr>
              <a:t>)</a:t>
            </a:r>
          </a:p>
          <a:p>
            <a:r>
              <a:rPr lang="en-US" altLang="zh-CN" sz="1600" b="1" dirty="0">
                <a:latin typeface="+mn-ea"/>
              </a:rPr>
              <a:t>          </a:t>
            </a:r>
            <a:r>
              <a:rPr lang="zh-CN" altLang="en-US" sz="1600" b="1" dirty="0">
                <a:latin typeface="+mn-ea"/>
              </a:rPr>
              <a:t>指数表示的十进制形式是</a:t>
            </a:r>
            <a:r>
              <a:rPr lang="en-US" altLang="zh-CN" sz="1600" b="1" dirty="0">
                <a:latin typeface="+mn-ea"/>
              </a:rPr>
              <a:t>___21____(64bit</a:t>
            </a:r>
            <a:r>
              <a:rPr lang="zh-CN" altLang="en-US" sz="1600" b="1" dirty="0">
                <a:latin typeface="+mn-ea"/>
              </a:rPr>
              <a:t>中的原始形式按</a:t>
            </a:r>
            <a:r>
              <a:rPr lang="en-US" altLang="zh-CN" sz="1600" b="1" dirty="0">
                <a:latin typeface="+mn-ea"/>
              </a:rPr>
              <a:t>IEEE754</a:t>
            </a:r>
            <a:r>
              <a:rPr lang="zh-CN" altLang="en-US" sz="1600" b="1" dirty="0">
                <a:latin typeface="+mn-ea"/>
              </a:rPr>
              <a:t>的规则转换</a:t>
            </a:r>
            <a:r>
              <a:rPr lang="en-US" altLang="zh-CN" sz="1600" b="1" dirty="0">
                <a:latin typeface="+mn-ea"/>
              </a:rPr>
              <a:t>)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      </a:t>
            </a:r>
            <a:r>
              <a:rPr lang="zh-CN" altLang="en-US" sz="1600" b="1" dirty="0">
                <a:latin typeface="+mn-ea"/>
              </a:rPr>
              <a:t>尾数是</a:t>
            </a:r>
            <a:r>
              <a:rPr lang="en-US" altLang="zh-CN" sz="1600" b="1" dirty="0">
                <a:latin typeface="+mn-ea"/>
              </a:rPr>
              <a:t>_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0001 0011 0010 0010 0010 1011 0010 1111 1101 0011 0100 0111 0100</a:t>
            </a:r>
            <a:r>
              <a:rPr lang="en-US" altLang="zh-CN" sz="1600" b="1" dirty="0">
                <a:latin typeface="+mn-ea"/>
              </a:rPr>
              <a:t>_(</a:t>
            </a:r>
            <a:r>
              <a:rPr lang="zh-CN" altLang="en-US" sz="1600" b="1" dirty="0">
                <a:latin typeface="+mn-ea"/>
              </a:rPr>
              <a:t>填</a:t>
            </a:r>
            <a:r>
              <a:rPr lang="en-US" altLang="zh-CN" sz="1600" b="1" dirty="0">
                <a:latin typeface="+mn-ea"/>
              </a:rPr>
              <a:t>64bit</a:t>
            </a:r>
            <a:r>
              <a:rPr lang="zh-CN" altLang="en-US" sz="1600" b="1" dirty="0">
                <a:latin typeface="+mn-ea"/>
              </a:rPr>
              <a:t>中的原始形式</a:t>
            </a:r>
            <a:r>
              <a:rPr lang="en-US" altLang="zh-CN" sz="1600" b="1" dirty="0">
                <a:latin typeface="+mn-ea"/>
              </a:rPr>
              <a:t>)</a:t>
            </a:r>
          </a:p>
          <a:p>
            <a:r>
              <a:rPr lang="en-US" altLang="zh-CN" sz="1600" b="1" dirty="0">
                <a:latin typeface="+mn-ea"/>
              </a:rPr>
              <a:t>          </a:t>
            </a:r>
            <a:r>
              <a:rPr lang="zh-CN" altLang="en-US" sz="1600" b="1" dirty="0">
                <a:latin typeface="+mn-ea"/>
              </a:rPr>
              <a:t>尾数转换为十进制小数形式是</a:t>
            </a:r>
            <a:r>
              <a:rPr lang="en-US" altLang="zh-CN" sz="1600" b="1" dirty="0">
                <a:latin typeface="+mn-ea"/>
              </a:rPr>
              <a:t>_0.07474012296304710645244995248504_(64bit</a:t>
            </a:r>
            <a:r>
              <a:rPr lang="zh-CN" altLang="en-US" sz="1600" b="1" dirty="0">
                <a:latin typeface="+mn-ea"/>
              </a:rPr>
              <a:t>中的原始形式按二进制原码形式转换</a:t>
            </a:r>
            <a:r>
              <a:rPr lang="en-US" altLang="zh-CN" sz="1600" b="1" dirty="0">
                <a:latin typeface="+mn-ea"/>
              </a:rPr>
              <a:t>)</a:t>
            </a:r>
          </a:p>
          <a:p>
            <a:r>
              <a:rPr lang="zh-CN" altLang="en-US" sz="1600" b="1" dirty="0">
                <a:latin typeface="+mn-ea"/>
              </a:rPr>
              <a:t>          尾数表示的十进制小数形式是</a:t>
            </a:r>
            <a:r>
              <a:rPr lang="en-US" altLang="zh-CN" sz="1600" b="1" dirty="0">
                <a:latin typeface="+mn-ea"/>
              </a:rPr>
              <a:t>_1.07474012296304710645244995248504_(</a:t>
            </a:r>
            <a:r>
              <a:rPr lang="zh-CN" altLang="en-US" sz="1600" b="1" dirty="0">
                <a:latin typeface="+mn-ea"/>
              </a:rPr>
              <a:t>加整数部分的</a:t>
            </a:r>
            <a:r>
              <a:rPr lang="en-US" altLang="zh-CN" sz="1600" b="1" dirty="0">
                <a:latin typeface="+mn-ea"/>
              </a:rPr>
              <a:t>1)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EC4E9B9-B0BC-A9CB-0DF9-CC35573D04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9305" y="2945765"/>
            <a:ext cx="317516" cy="1517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8754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浮点数机内存储格式</a:t>
            </a:r>
            <a:r>
              <a:rPr lang="en-US" altLang="zh-CN" sz="2800" b="1" dirty="0">
                <a:latin typeface="+mn-ea"/>
              </a:rPr>
              <a:t>(IEEE 754)</a:t>
            </a:r>
            <a:r>
              <a:rPr lang="zh-CN" altLang="en-US" sz="2800" b="1" dirty="0">
                <a:latin typeface="+mn-ea"/>
              </a:rPr>
              <a:t>理解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>
                <a:latin typeface="+mn-ea"/>
              </a:rPr>
              <a:t>double</a:t>
            </a:r>
            <a:r>
              <a:rPr lang="zh-CN" altLang="en-US" sz="1600" b="1" dirty="0">
                <a:latin typeface="+mn-ea"/>
              </a:rPr>
              <a:t>型数的机内表示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081263"/>
            <a:ext cx="10247336" cy="545288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sz="1600" b="1" dirty="0">
                <a:latin typeface="+mn-ea"/>
              </a:rPr>
              <a:t>格式要求：多字节时，每</a:t>
            </a:r>
            <a:r>
              <a:rPr lang="en-US" altLang="zh-CN" sz="1600" b="1" dirty="0">
                <a:latin typeface="+mn-ea"/>
              </a:rPr>
              <a:t>4bit</a:t>
            </a:r>
            <a:r>
              <a:rPr lang="zh-CN" altLang="en-US" sz="1600" b="1" dirty="0">
                <a:latin typeface="+mn-ea"/>
              </a:rPr>
              <a:t>中间加一个空格或</a:t>
            </a:r>
            <a:r>
              <a:rPr lang="en-US" altLang="zh-CN" sz="1600" b="1" dirty="0">
                <a:latin typeface="+mn-ea"/>
              </a:rPr>
              <a:t>-(</a:t>
            </a:r>
            <a:r>
              <a:rPr lang="zh-CN" altLang="en-US" sz="1600" b="1" dirty="0">
                <a:latin typeface="+mn-ea"/>
              </a:rPr>
              <a:t>例：</a:t>
            </a:r>
            <a:r>
              <a:rPr lang="en-US" altLang="zh-CN" sz="1600" b="1" dirty="0">
                <a:latin typeface="+mn-ea"/>
              </a:rPr>
              <a:t>"1101 0100 0011 0001" </a:t>
            </a:r>
            <a:r>
              <a:rPr lang="zh-CN" altLang="en-US" sz="1600" b="1" dirty="0">
                <a:latin typeface="+mn-ea"/>
              </a:rPr>
              <a:t>或 </a:t>
            </a:r>
            <a:r>
              <a:rPr lang="en-US" altLang="zh-CN" sz="1600" b="1" dirty="0">
                <a:latin typeface="+mn-ea"/>
              </a:rPr>
              <a:t>"1101-0100-0011-0001")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B.-3983522.2253893 </a:t>
            </a:r>
            <a:r>
              <a:rPr lang="zh-CN" altLang="en-US" sz="16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（设学号为</a:t>
            </a:r>
            <a:r>
              <a:rPr lang="en-US" altLang="zh-CN" sz="16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1234567</a:t>
            </a:r>
            <a:r>
              <a:rPr lang="zh-CN" altLang="en-US" sz="16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，按规则更换为学号和学号逆序）</a:t>
            </a:r>
            <a:endParaRPr lang="en-US" altLang="zh-CN" sz="1600" b="1" dirty="0">
              <a:solidFill>
                <a:srgbClr val="FF0000"/>
              </a:solidFill>
              <a:highlight>
                <a:srgbClr val="FFFF00"/>
              </a:highlight>
              <a:latin typeface="+mn-ea"/>
            </a:endParaRPr>
          </a:p>
          <a:p>
            <a:r>
              <a:rPr lang="zh-CN" altLang="en-US" sz="1600" b="1" dirty="0">
                <a:solidFill>
                  <a:schemeClr val="accent2"/>
                </a:solidFill>
                <a:latin typeface="+mn-ea"/>
              </a:rPr>
              <a:t>注：尾数为负、指数为正</a:t>
            </a:r>
            <a:endParaRPr lang="en-US" altLang="zh-CN" sz="1600" b="1" dirty="0">
              <a:solidFill>
                <a:schemeClr val="accent2"/>
              </a:solidFill>
              <a:latin typeface="+mn-ea"/>
            </a:endParaRPr>
          </a:p>
          <a:p>
            <a:endParaRPr lang="en-US" altLang="zh-CN" sz="1600" b="1" dirty="0">
              <a:highlight>
                <a:srgbClr val="FFFF00"/>
              </a:highlight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(1) </a:t>
            </a:r>
            <a:r>
              <a:rPr lang="zh-CN" altLang="en-US" sz="1600" b="1" dirty="0">
                <a:latin typeface="+mn-ea"/>
              </a:rPr>
              <a:t>得到的</a:t>
            </a:r>
            <a:r>
              <a:rPr lang="en-US" altLang="zh-CN" sz="1600" b="1" dirty="0">
                <a:latin typeface="+mn-ea"/>
              </a:rPr>
              <a:t>64bit</a:t>
            </a:r>
            <a:r>
              <a:rPr lang="zh-CN" altLang="en-US" sz="1600" b="1" dirty="0">
                <a:latin typeface="+mn-ea"/>
              </a:rPr>
              <a:t>的机内表示是：</a:t>
            </a:r>
            <a:r>
              <a:rPr lang="en-US" altLang="zh-CN" sz="1600" b="1" dirty="0">
                <a:latin typeface="+mn-ea"/>
              </a:rPr>
              <a:t>_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1</a:t>
            </a:r>
            <a:r>
              <a:rPr lang="en-US" altLang="zh-CN" sz="1600" b="1" dirty="0">
                <a:solidFill>
                  <a:srgbClr val="0070C0"/>
                </a:solidFill>
                <a:latin typeface="+mn-ea"/>
              </a:rPr>
              <a:t>100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zh-CN" sz="1600" b="1" dirty="0">
                <a:solidFill>
                  <a:srgbClr val="0070C0"/>
                </a:solidFill>
                <a:latin typeface="+mn-ea"/>
              </a:rPr>
              <a:t>0001 0100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 1110 0110 0100 0101 0001 0001 1100 1101 1001 1000 1110 0111 1100</a:t>
            </a:r>
            <a:r>
              <a:rPr lang="en-US" altLang="zh-CN" sz="1600" b="1" dirty="0">
                <a:latin typeface="+mn-ea"/>
              </a:rPr>
              <a:t> _(</a:t>
            </a:r>
            <a:r>
              <a:rPr lang="zh-CN" altLang="en-US" sz="1600" b="1" dirty="0">
                <a:latin typeface="+mn-ea"/>
              </a:rPr>
              <a:t>不是手算，用</a:t>
            </a:r>
            <a:r>
              <a:rPr lang="en-US" altLang="zh-CN" sz="1600" b="1" dirty="0">
                <a:latin typeface="+mn-ea"/>
              </a:rPr>
              <a:t>P.5</a:t>
            </a:r>
            <a:r>
              <a:rPr lang="zh-CN" altLang="en-US" sz="1600" b="1" dirty="0">
                <a:latin typeface="+mn-ea"/>
              </a:rPr>
              <a:t>方式打印</a:t>
            </a:r>
            <a:r>
              <a:rPr lang="en-US" altLang="zh-CN" sz="1600" b="1" dirty="0">
                <a:latin typeface="+mn-ea"/>
              </a:rPr>
              <a:t>)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(2)</a:t>
            </a:r>
            <a:r>
              <a:rPr lang="zh-CN" altLang="en-US" sz="1600" b="1" dirty="0">
                <a:latin typeface="+mn-ea"/>
              </a:rPr>
              <a:t> 其中：符号位是</a:t>
            </a:r>
            <a:r>
              <a:rPr lang="en-US" altLang="zh-CN" sz="1600" b="1" dirty="0">
                <a:latin typeface="+mn-ea"/>
              </a:rPr>
              <a:t>____1___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      </a:t>
            </a:r>
            <a:r>
              <a:rPr lang="zh-CN" altLang="en-US" sz="1600" b="1" dirty="0">
                <a:latin typeface="+mn-ea"/>
              </a:rPr>
              <a:t>指数是</a:t>
            </a:r>
            <a:r>
              <a:rPr lang="en-US" altLang="zh-CN" sz="1600" b="1" dirty="0">
                <a:latin typeface="+mn-ea"/>
              </a:rPr>
              <a:t>_</a:t>
            </a:r>
            <a:r>
              <a:rPr lang="en-US" altLang="zh-CN" sz="1600" b="1" dirty="0">
                <a:solidFill>
                  <a:srgbClr val="0070C0"/>
                </a:solidFill>
                <a:latin typeface="+mn-ea"/>
              </a:rPr>
              <a:t>100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zh-CN" sz="1600" b="1" dirty="0">
                <a:solidFill>
                  <a:srgbClr val="0070C0"/>
                </a:solidFill>
                <a:latin typeface="+mn-ea"/>
              </a:rPr>
              <a:t>0001 0100</a:t>
            </a:r>
            <a:r>
              <a:rPr lang="en-US" altLang="zh-CN" sz="1600" b="1" dirty="0">
                <a:latin typeface="+mn-ea"/>
              </a:rPr>
              <a:t>_(</a:t>
            </a:r>
            <a:r>
              <a:rPr lang="zh-CN" altLang="en-US" sz="1600" b="1" dirty="0">
                <a:latin typeface="+mn-ea"/>
              </a:rPr>
              <a:t>填</a:t>
            </a:r>
            <a:r>
              <a:rPr lang="en-US" altLang="zh-CN" sz="1600" b="1" dirty="0">
                <a:latin typeface="+mn-ea"/>
              </a:rPr>
              <a:t>64bit</a:t>
            </a:r>
            <a:r>
              <a:rPr lang="zh-CN" altLang="en-US" sz="1600" b="1" dirty="0">
                <a:latin typeface="+mn-ea"/>
              </a:rPr>
              <a:t>中的原始形式</a:t>
            </a:r>
            <a:r>
              <a:rPr lang="en-US" altLang="zh-CN" sz="1600" b="1" dirty="0">
                <a:latin typeface="+mn-ea"/>
              </a:rPr>
              <a:t>)</a:t>
            </a:r>
          </a:p>
          <a:p>
            <a:r>
              <a:rPr lang="en-US" altLang="zh-CN" sz="1600" b="1" dirty="0">
                <a:latin typeface="+mn-ea"/>
              </a:rPr>
              <a:t>          </a:t>
            </a:r>
            <a:r>
              <a:rPr lang="zh-CN" altLang="en-US" sz="1600" b="1" dirty="0">
                <a:latin typeface="+mn-ea"/>
              </a:rPr>
              <a:t>指数转换为十进制形式是</a:t>
            </a:r>
            <a:r>
              <a:rPr lang="en-US" altLang="zh-CN" sz="1600" b="1" dirty="0">
                <a:latin typeface="+mn-ea"/>
              </a:rPr>
              <a:t>___1044___(64bit</a:t>
            </a:r>
            <a:r>
              <a:rPr lang="zh-CN" altLang="en-US" sz="1600" b="1" dirty="0">
                <a:latin typeface="+mn-ea"/>
              </a:rPr>
              <a:t>中的原始形式按二进制原码形式转换</a:t>
            </a:r>
            <a:r>
              <a:rPr lang="en-US" altLang="zh-CN" sz="1600" b="1" dirty="0">
                <a:latin typeface="+mn-ea"/>
              </a:rPr>
              <a:t>)</a:t>
            </a:r>
          </a:p>
          <a:p>
            <a:r>
              <a:rPr lang="en-US" altLang="zh-CN" sz="1600" b="1" dirty="0">
                <a:latin typeface="+mn-ea"/>
              </a:rPr>
              <a:t>          </a:t>
            </a:r>
            <a:r>
              <a:rPr lang="zh-CN" altLang="en-US" sz="1600" b="1" dirty="0">
                <a:latin typeface="+mn-ea"/>
              </a:rPr>
              <a:t>指数表示的十进制形式是</a:t>
            </a:r>
            <a:r>
              <a:rPr lang="en-US" altLang="zh-CN" sz="1600" b="1" dirty="0">
                <a:latin typeface="+mn-ea"/>
              </a:rPr>
              <a:t>___21___(64bit</a:t>
            </a:r>
            <a:r>
              <a:rPr lang="zh-CN" altLang="en-US" sz="1600" b="1" dirty="0">
                <a:latin typeface="+mn-ea"/>
              </a:rPr>
              <a:t>中的原始形式按</a:t>
            </a:r>
            <a:r>
              <a:rPr lang="en-US" altLang="zh-CN" sz="1600" b="1" dirty="0">
                <a:latin typeface="+mn-ea"/>
              </a:rPr>
              <a:t>IEEE754</a:t>
            </a:r>
            <a:r>
              <a:rPr lang="zh-CN" altLang="en-US" sz="1600" b="1" dirty="0">
                <a:latin typeface="+mn-ea"/>
              </a:rPr>
              <a:t>的规则转换</a:t>
            </a:r>
            <a:r>
              <a:rPr lang="en-US" altLang="zh-CN" sz="1600" b="1" dirty="0">
                <a:latin typeface="+mn-ea"/>
              </a:rPr>
              <a:t>)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      </a:t>
            </a:r>
            <a:r>
              <a:rPr lang="zh-CN" altLang="en-US" sz="1600" b="1" dirty="0">
                <a:latin typeface="+mn-ea"/>
              </a:rPr>
              <a:t>尾数是</a:t>
            </a:r>
            <a:r>
              <a:rPr lang="en-US" altLang="zh-CN" sz="1600" b="1" dirty="0">
                <a:latin typeface="+mn-ea"/>
              </a:rPr>
              <a:t>_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1110 0110 0100 0101 0001 0001 1100 1101 1001 1000 1110 0111 1100</a:t>
            </a:r>
            <a:r>
              <a:rPr lang="en-US" altLang="zh-CN" sz="1600" b="1" dirty="0">
                <a:latin typeface="+mn-ea"/>
              </a:rPr>
              <a:t>_(</a:t>
            </a:r>
            <a:r>
              <a:rPr lang="zh-CN" altLang="en-US" sz="1600" b="1" dirty="0">
                <a:latin typeface="+mn-ea"/>
              </a:rPr>
              <a:t>填</a:t>
            </a:r>
            <a:r>
              <a:rPr lang="en-US" altLang="zh-CN" sz="1600" b="1" dirty="0">
                <a:latin typeface="+mn-ea"/>
              </a:rPr>
              <a:t>64bit</a:t>
            </a:r>
            <a:r>
              <a:rPr lang="zh-CN" altLang="en-US" sz="1600" b="1" dirty="0">
                <a:latin typeface="+mn-ea"/>
              </a:rPr>
              <a:t>中的原始形式</a:t>
            </a:r>
            <a:r>
              <a:rPr lang="en-US" altLang="zh-CN" sz="1600" b="1" dirty="0">
                <a:latin typeface="+mn-ea"/>
              </a:rPr>
              <a:t>)</a:t>
            </a:r>
          </a:p>
          <a:p>
            <a:r>
              <a:rPr lang="en-US" altLang="zh-CN" sz="1600" b="1" dirty="0">
                <a:latin typeface="+mn-ea"/>
              </a:rPr>
              <a:t>          </a:t>
            </a:r>
            <a:r>
              <a:rPr lang="zh-CN" altLang="en-US" sz="1600" b="1" dirty="0">
                <a:latin typeface="+mn-ea"/>
              </a:rPr>
              <a:t>尾数转换为十进制小数形式是</a:t>
            </a:r>
            <a:r>
              <a:rPr lang="en-US" altLang="zh-CN" sz="1600" b="1" dirty="0">
                <a:latin typeface="+mn-ea"/>
              </a:rPr>
              <a:t>_0.90046798009362216674844603403471_(64bit</a:t>
            </a:r>
            <a:r>
              <a:rPr lang="zh-CN" altLang="en-US" sz="1600" b="1" dirty="0">
                <a:latin typeface="+mn-ea"/>
              </a:rPr>
              <a:t>中的原始形式按二进制原码形式转换</a:t>
            </a:r>
            <a:r>
              <a:rPr lang="en-US" altLang="zh-CN" sz="1600" b="1" dirty="0">
                <a:latin typeface="+mn-ea"/>
              </a:rPr>
              <a:t>)</a:t>
            </a:r>
          </a:p>
          <a:p>
            <a:r>
              <a:rPr lang="zh-CN" altLang="en-US" sz="1600" b="1" dirty="0">
                <a:latin typeface="+mn-ea"/>
              </a:rPr>
              <a:t>          尾数表示的十进制小数形式是</a:t>
            </a:r>
            <a:r>
              <a:rPr lang="en-US" altLang="zh-CN" sz="1600" b="1" dirty="0">
                <a:latin typeface="+mn-ea"/>
              </a:rPr>
              <a:t>_1.90046798009362216674844603403471_(</a:t>
            </a:r>
            <a:r>
              <a:rPr lang="zh-CN" altLang="en-US" sz="1600" b="1" dirty="0">
                <a:latin typeface="+mn-ea"/>
              </a:rPr>
              <a:t>加整数部分的</a:t>
            </a:r>
            <a:r>
              <a:rPr lang="en-US" altLang="zh-CN" sz="1600" b="1" dirty="0">
                <a:latin typeface="+mn-ea"/>
              </a:rPr>
              <a:t>1)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F6BBB4D-B3DC-A64D-9FBC-1904FB54EF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2883" y="2644101"/>
            <a:ext cx="336567" cy="1517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5081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浮点数机内存储格式</a:t>
            </a:r>
            <a:r>
              <a:rPr lang="en-US" altLang="zh-CN" sz="2800" b="1" dirty="0">
                <a:latin typeface="+mn-ea"/>
              </a:rPr>
              <a:t>(IEEE 754)</a:t>
            </a:r>
            <a:r>
              <a:rPr lang="zh-CN" altLang="en-US" sz="2800" b="1" dirty="0">
                <a:latin typeface="+mn-ea"/>
              </a:rPr>
              <a:t>理解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>
                <a:latin typeface="+mn-ea"/>
              </a:rPr>
              <a:t>double</a:t>
            </a:r>
            <a:r>
              <a:rPr lang="zh-CN" altLang="en-US" sz="1600" b="1" dirty="0">
                <a:latin typeface="+mn-ea"/>
              </a:rPr>
              <a:t>型数的机内表示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081263"/>
            <a:ext cx="10247336" cy="545288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sz="1600" b="1" dirty="0">
                <a:latin typeface="+mn-ea"/>
              </a:rPr>
              <a:t>格式要求：多字节时，每</a:t>
            </a:r>
            <a:r>
              <a:rPr lang="en-US" altLang="zh-CN" sz="1600" b="1" dirty="0">
                <a:latin typeface="+mn-ea"/>
              </a:rPr>
              <a:t>4bit</a:t>
            </a:r>
            <a:r>
              <a:rPr lang="zh-CN" altLang="en-US" sz="1600" b="1" dirty="0">
                <a:latin typeface="+mn-ea"/>
              </a:rPr>
              <a:t>中间加一个空格或</a:t>
            </a:r>
            <a:r>
              <a:rPr lang="en-US" altLang="zh-CN" sz="1600" b="1" dirty="0">
                <a:latin typeface="+mn-ea"/>
              </a:rPr>
              <a:t>-(</a:t>
            </a:r>
            <a:r>
              <a:rPr lang="zh-CN" altLang="en-US" sz="1600" b="1" dirty="0">
                <a:latin typeface="+mn-ea"/>
              </a:rPr>
              <a:t>例：</a:t>
            </a:r>
            <a:r>
              <a:rPr lang="en-US" altLang="zh-CN" sz="1600" b="1" dirty="0">
                <a:latin typeface="+mn-ea"/>
              </a:rPr>
              <a:t>"1101 0100 0011 0001" </a:t>
            </a:r>
            <a:r>
              <a:rPr lang="zh-CN" altLang="en-US" sz="1600" b="1" dirty="0">
                <a:latin typeface="+mn-ea"/>
              </a:rPr>
              <a:t>或 </a:t>
            </a:r>
            <a:r>
              <a:rPr lang="en-US" altLang="zh-CN" sz="1600" b="1" dirty="0">
                <a:latin typeface="+mn-ea"/>
              </a:rPr>
              <a:t>"1101-0100-0011-0001")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C.0.002253893 </a:t>
            </a:r>
            <a:r>
              <a:rPr lang="zh-CN" altLang="en-US" sz="16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（设学号为</a:t>
            </a:r>
            <a:r>
              <a:rPr lang="en-US" altLang="zh-CN" sz="16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1234567</a:t>
            </a:r>
            <a:r>
              <a:rPr lang="zh-CN" altLang="en-US" sz="16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，按规则更换为学号和学号逆序）</a:t>
            </a:r>
            <a:endParaRPr lang="en-US" altLang="zh-CN" sz="1600" b="1" dirty="0">
              <a:solidFill>
                <a:srgbClr val="FF0000"/>
              </a:solidFill>
              <a:highlight>
                <a:srgbClr val="FFFF00"/>
              </a:highlight>
              <a:latin typeface="+mn-ea"/>
            </a:endParaRPr>
          </a:p>
          <a:p>
            <a:r>
              <a:rPr lang="zh-CN" altLang="en-US" sz="1600" b="1" dirty="0">
                <a:solidFill>
                  <a:schemeClr val="accent2"/>
                </a:solidFill>
                <a:latin typeface="+mn-ea"/>
              </a:rPr>
              <a:t>注：尾数为正、指数为负</a:t>
            </a:r>
            <a:endParaRPr lang="en-US" altLang="zh-CN" sz="1600" b="1" dirty="0">
              <a:solidFill>
                <a:schemeClr val="accent2"/>
              </a:solidFill>
              <a:latin typeface="+mn-ea"/>
            </a:endParaRPr>
          </a:p>
          <a:p>
            <a:endParaRPr lang="en-US" altLang="zh-CN" sz="1600" b="1" dirty="0">
              <a:highlight>
                <a:srgbClr val="FFFF00"/>
              </a:highlight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(1) </a:t>
            </a:r>
            <a:r>
              <a:rPr lang="zh-CN" altLang="en-US" sz="1600" b="1" dirty="0">
                <a:latin typeface="+mn-ea"/>
              </a:rPr>
              <a:t>得到的</a:t>
            </a:r>
            <a:r>
              <a:rPr lang="en-US" altLang="zh-CN" sz="1600" b="1" dirty="0">
                <a:latin typeface="+mn-ea"/>
              </a:rPr>
              <a:t>64bit</a:t>
            </a:r>
            <a:r>
              <a:rPr lang="zh-CN" altLang="en-US" sz="1600" b="1" dirty="0">
                <a:latin typeface="+mn-ea"/>
              </a:rPr>
              <a:t>的机内表示是：</a:t>
            </a:r>
            <a:r>
              <a:rPr lang="en-US" altLang="zh-CN" sz="1600" b="1" dirty="0">
                <a:latin typeface="+mn-ea"/>
              </a:rPr>
              <a:t>_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0</a:t>
            </a:r>
            <a:r>
              <a:rPr lang="en-US" altLang="zh-CN" sz="1600" b="1" dirty="0">
                <a:solidFill>
                  <a:srgbClr val="0070C0"/>
                </a:solidFill>
                <a:latin typeface="+mn-ea"/>
              </a:rPr>
              <a:t>011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zh-CN" sz="1600" b="1" dirty="0">
                <a:solidFill>
                  <a:srgbClr val="0070C0"/>
                </a:solidFill>
                <a:latin typeface="+mn-ea"/>
              </a:rPr>
              <a:t>1111 0110 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0010 0111 0110 1100 0001 1001 0111 0010 1000 0110 1001 1111 0000</a:t>
            </a:r>
            <a:r>
              <a:rPr lang="en-US" altLang="zh-CN" sz="1600" b="1" dirty="0">
                <a:latin typeface="+mn-ea"/>
              </a:rPr>
              <a:t>_(</a:t>
            </a:r>
            <a:r>
              <a:rPr lang="zh-CN" altLang="en-US" sz="1600" b="1" dirty="0">
                <a:latin typeface="+mn-ea"/>
              </a:rPr>
              <a:t>不是手算，用</a:t>
            </a:r>
            <a:r>
              <a:rPr lang="en-US" altLang="zh-CN" sz="1600" b="1" dirty="0">
                <a:latin typeface="+mn-ea"/>
              </a:rPr>
              <a:t>P.5</a:t>
            </a:r>
            <a:r>
              <a:rPr lang="zh-CN" altLang="en-US" sz="1600" b="1" dirty="0">
                <a:latin typeface="+mn-ea"/>
              </a:rPr>
              <a:t>方式打印</a:t>
            </a:r>
            <a:r>
              <a:rPr lang="en-US" altLang="zh-CN" sz="1600" b="1" dirty="0">
                <a:latin typeface="+mn-ea"/>
              </a:rPr>
              <a:t>) 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(2)</a:t>
            </a:r>
            <a:r>
              <a:rPr lang="zh-CN" altLang="en-US" sz="1600" b="1" dirty="0">
                <a:latin typeface="+mn-ea"/>
              </a:rPr>
              <a:t> 其中：符号位是</a:t>
            </a:r>
            <a:r>
              <a:rPr lang="en-US" altLang="zh-CN" sz="1600" b="1" dirty="0">
                <a:latin typeface="+mn-ea"/>
              </a:rPr>
              <a:t>___0___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      </a:t>
            </a:r>
            <a:r>
              <a:rPr lang="zh-CN" altLang="en-US" sz="1600" b="1" dirty="0">
                <a:latin typeface="+mn-ea"/>
              </a:rPr>
              <a:t>指数是</a:t>
            </a:r>
            <a:r>
              <a:rPr lang="en-US" altLang="zh-CN" sz="1600" b="1" dirty="0">
                <a:latin typeface="+mn-ea"/>
              </a:rPr>
              <a:t>__</a:t>
            </a:r>
            <a:r>
              <a:rPr lang="en-US" altLang="zh-CN" sz="1600" b="1" dirty="0">
                <a:solidFill>
                  <a:srgbClr val="0070C0"/>
                </a:solidFill>
                <a:latin typeface="+mn-ea"/>
              </a:rPr>
              <a:t>011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zh-CN" sz="1600" b="1" dirty="0">
                <a:solidFill>
                  <a:srgbClr val="0070C0"/>
                </a:solidFill>
                <a:latin typeface="+mn-ea"/>
              </a:rPr>
              <a:t>1111 0110</a:t>
            </a:r>
            <a:r>
              <a:rPr lang="en-US" altLang="zh-CN" sz="1600" b="1" dirty="0">
                <a:latin typeface="+mn-ea"/>
              </a:rPr>
              <a:t>___(</a:t>
            </a:r>
            <a:r>
              <a:rPr lang="zh-CN" altLang="en-US" sz="1600" b="1" dirty="0">
                <a:latin typeface="+mn-ea"/>
              </a:rPr>
              <a:t>填</a:t>
            </a:r>
            <a:r>
              <a:rPr lang="en-US" altLang="zh-CN" sz="1600" b="1" dirty="0">
                <a:latin typeface="+mn-ea"/>
              </a:rPr>
              <a:t>64bit</a:t>
            </a:r>
            <a:r>
              <a:rPr lang="zh-CN" altLang="en-US" sz="1600" b="1" dirty="0">
                <a:latin typeface="+mn-ea"/>
              </a:rPr>
              <a:t>中的原始形式</a:t>
            </a:r>
            <a:r>
              <a:rPr lang="en-US" altLang="zh-CN" sz="1600" b="1" dirty="0">
                <a:latin typeface="+mn-ea"/>
              </a:rPr>
              <a:t>)</a:t>
            </a:r>
          </a:p>
          <a:p>
            <a:r>
              <a:rPr lang="en-US" altLang="zh-CN" sz="1600" b="1" dirty="0">
                <a:latin typeface="+mn-ea"/>
              </a:rPr>
              <a:t>          </a:t>
            </a:r>
            <a:r>
              <a:rPr lang="zh-CN" altLang="en-US" sz="1600" b="1" dirty="0">
                <a:latin typeface="+mn-ea"/>
              </a:rPr>
              <a:t>指数转换为十进制形式是</a:t>
            </a:r>
            <a:r>
              <a:rPr lang="en-US" altLang="zh-CN" sz="1600" b="1" dirty="0">
                <a:latin typeface="+mn-ea"/>
              </a:rPr>
              <a:t>__1014__(64bit</a:t>
            </a:r>
            <a:r>
              <a:rPr lang="zh-CN" altLang="en-US" sz="1600" b="1" dirty="0">
                <a:latin typeface="+mn-ea"/>
              </a:rPr>
              <a:t>中的原始形式按二进制原码形式转换</a:t>
            </a:r>
            <a:r>
              <a:rPr lang="en-US" altLang="zh-CN" sz="1600" b="1" dirty="0">
                <a:latin typeface="+mn-ea"/>
              </a:rPr>
              <a:t>)</a:t>
            </a:r>
          </a:p>
          <a:p>
            <a:r>
              <a:rPr lang="en-US" altLang="zh-CN" sz="1600" b="1" dirty="0">
                <a:latin typeface="+mn-ea"/>
              </a:rPr>
              <a:t>          </a:t>
            </a:r>
            <a:r>
              <a:rPr lang="zh-CN" altLang="en-US" sz="1600" b="1" dirty="0">
                <a:latin typeface="+mn-ea"/>
              </a:rPr>
              <a:t>指数表示的十进制形式是</a:t>
            </a:r>
            <a:r>
              <a:rPr lang="en-US" altLang="zh-CN" sz="1600" b="1" dirty="0">
                <a:latin typeface="+mn-ea"/>
              </a:rPr>
              <a:t>___-9__(64bit</a:t>
            </a:r>
            <a:r>
              <a:rPr lang="zh-CN" altLang="en-US" sz="1600" b="1" dirty="0">
                <a:latin typeface="+mn-ea"/>
              </a:rPr>
              <a:t>中的原始形式按</a:t>
            </a:r>
            <a:r>
              <a:rPr lang="en-US" altLang="zh-CN" sz="1600" b="1" dirty="0">
                <a:latin typeface="+mn-ea"/>
              </a:rPr>
              <a:t>IEEE754</a:t>
            </a:r>
            <a:r>
              <a:rPr lang="zh-CN" altLang="en-US" sz="1600" b="1" dirty="0">
                <a:latin typeface="+mn-ea"/>
              </a:rPr>
              <a:t>的规则转换</a:t>
            </a:r>
            <a:r>
              <a:rPr lang="en-US" altLang="zh-CN" sz="1600" b="1" dirty="0">
                <a:latin typeface="+mn-ea"/>
              </a:rPr>
              <a:t>)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      </a:t>
            </a:r>
            <a:r>
              <a:rPr lang="zh-CN" altLang="en-US" sz="1600" b="1" dirty="0">
                <a:latin typeface="+mn-ea"/>
              </a:rPr>
              <a:t>尾数是</a:t>
            </a:r>
            <a:r>
              <a:rPr lang="en-US" altLang="zh-CN" sz="1600" b="1" dirty="0">
                <a:latin typeface="+mn-ea"/>
              </a:rPr>
              <a:t>_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0010 0111 0110 1100 0001 1001 0111 0010 1000 0110 1001 1111 0000</a:t>
            </a:r>
            <a:r>
              <a:rPr lang="en-US" altLang="zh-CN" sz="1600" b="1" dirty="0">
                <a:latin typeface="+mn-ea"/>
              </a:rPr>
              <a:t>_(</a:t>
            </a:r>
            <a:r>
              <a:rPr lang="zh-CN" altLang="en-US" sz="1600" b="1" dirty="0">
                <a:latin typeface="+mn-ea"/>
              </a:rPr>
              <a:t>填</a:t>
            </a:r>
            <a:r>
              <a:rPr lang="en-US" altLang="zh-CN" sz="1600" b="1" dirty="0">
                <a:latin typeface="+mn-ea"/>
              </a:rPr>
              <a:t>64bit</a:t>
            </a:r>
            <a:r>
              <a:rPr lang="zh-CN" altLang="en-US" sz="1600" b="1" dirty="0">
                <a:latin typeface="+mn-ea"/>
              </a:rPr>
              <a:t>中的原始形式</a:t>
            </a:r>
            <a:r>
              <a:rPr lang="en-US" altLang="zh-CN" sz="1600" b="1" dirty="0">
                <a:latin typeface="+mn-ea"/>
              </a:rPr>
              <a:t>)</a:t>
            </a:r>
          </a:p>
          <a:p>
            <a:r>
              <a:rPr lang="en-US" altLang="zh-CN" sz="1600" b="1" dirty="0">
                <a:latin typeface="+mn-ea"/>
              </a:rPr>
              <a:t>          </a:t>
            </a:r>
            <a:r>
              <a:rPr lang="zh-CN" altLang="en-US" sz="1600" b="1" dirty="0">
                <a:latin typeface="+mn-ea"/>
              </a:rPr>
              <a:t>尾数转换为十进制小数形式是</a:t>
            </a:r>
            <a:r>
              <a:rPr lang="en-US" altLang="zh-CN" sz="1600" b="1" dirty="0">
                <a:latin typeface="+mn-ea"/>
              </a:rPr>
              <a:t>_0.15399321599999993281926435884088_(64bit</a:t>
            </a:r>
            <a:r>
              <a:rPr lang="zh-CN" altLang="en-US" sz="1600" b="1" dirty="0">
                <a:latin typeface="+mn-ea"/>
              </a:rPr>
              <a:t>中的原始形式按二进制原码形式转换</a:t>
            </a:r>
            <a:r>
              <a:rPr lang="en-US" altLang="zh-CN" sz="1600" b="1" dirty="0">
                <a:latin typeface="+mn-ea"/>
              </a:rPr>
              <a:t>)</a:t>
            </a:r>
          </a:p>
          <a:p>
            <a:r>
              <a:rPr lang="zh-CN" altLang="en-US" sz="1600" b="1" dirty="0">
                <a:latin typeface="+mn-ea"/>
              </a:rPr>
              <a:t>          尾数表示的十进制小数形式是</a:t>
            </a:r>
            <a:r>
              <a:rPr lang="en-US" altLang="zh-CN" sz="1600" b="1" dirty="0">
                <a:latin typeface="+mn-ea"/>
              </a:rPr>
              <a:t>_1.15399321599999993281926435884088_(</a:t>
            </a:r>
            <a:r>
              <a:rPr lang="zh-CN" altLang="en-US" sz="1600" b="1" dirty="0">
                <a:latin typeface="+mn-ea"/>
              </a:rPr>
              <a:t>加整数部分的</a:t>
            </a:r>
            <a:r>
              <a:rPr lang="en-US" altLang="zh-CN" sz="1600" b="1" dirty="0">
                <a:latin typeface="+mn-ea"/>
              </a:rPr>
              <a:t>1)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648360E-A172-934E-432B-6081BD9F8B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685" y="1562696"/>
            <a:ext cx="285765" cy="1517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7727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浮点数机内存储格式</a:t>
            </a:r>
            <a:r>
              <a:rPr lang="en-US" altLang="zh-CN" sz="2800" b="1" dirty="0">
                <a:latin typeface="+mn-ea"/>
              </a:rPr>
              <a:t>(IEEE 754)</a:t>
            </a:r>
            <a:r>
              <a:rPr lang="zh-CN" altLang="en-US" sz="2800" b="1" dirty="0">
                <a:latin typeface="+mn-ea"/>
              </a:rPr>
              <a:t>理解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>
                <a:latin typeface="+mn-ea"/>
              </a:rPr>
              <a:t>double</a:t>
            </a:r>
            <a:r>
              <a:rPr lang="zh-CN" altLang="en-US" sz="1600" b="1" dirty="0">
                <a:latin typeface="+mn-ea"/>
              </a:rPr>
              <a:t>型数的机内表示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081263"/>
            <a:ext cx="10247336" cy="545288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sz="1600" b="1" dirty="0">
                <a:latin typeface="+mn-ea"/>
              </a:rPr>
              <a:t>格式要求：多字节时，每</a:t>
            </a:r>
            <a:r>
              <a:rPr lang="en-US" altLang="zh-CN" sz="1600" b="1" dirty="0">
                <a:latin typeface="+mn-ea"/>
              </a:rPr>
              <a:t>4bit</a:t>
            </a:r>
            <a:r>
              <a:rPr lang="zh-CN" altLang="en-US" sz="1600" b="1" dirty="0">
                <a:latin typeface="+mn-ea"/>
              </a:rPr>
              <a:t>中间加一个空格或</a:t>
            </a:r>
            <a:r>
              <a:rPr lang="en-US" altLang="zh-CN" sz="1600" b="1" dirty="0">
                <a:latin typeface="+mn-ea"/>
              </a:rPr>
              <a:t>-(</a:t>
            </a:r>
            <a:r>
              <a:rPr lang="zh-CN" altLang="en-US" sz="1600" b="1" dirty="0">
                <a:latin typeface="+mn-ea"/>
              </a:rPr>
              <a:t>例：</a:t>
            </a:r>
            <a:r>
              <a:rPr lang="en-US" altLang="zh-CN" sz="1600" b="1" dirty="0">
                <a:latin typeface="+mn-ea"/>
              </a:rPr>
              <a:t>"1101 0100 0011 0001" </a:t>
            </a:r>
            <a:r>
              <a:rPr lang="zh-CN" altLang="en-US" sz="1600" b="1" dirty="0">
                <a:latin typeface="+mn-ea"/>
              </a:rPr>
              <a:t>或 </a:t>
            </a:r>
            <a:r>
              <a:rPr lang="en-US" altLang="zh-CN" sz="1600" b="1" dirty="0">
                <a:latin typeface="+mn-ea"/>
              </a:rPr>
              <a:t>"1101-0100-0011-0001")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D.-0.003983522 </a:t>
            </a:r>
            <a:r>
              <a:rPr lang="zh-CN" altLang="en-US" sz="16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（设学号为</a:t>
            </a:r>
            <a:r>
              <a:rPr lang="en-US" altLang="zh-CN" sz="16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1234567</a:t>
            </a:r>
            <a:r>
              <a:rPr lang="zh-CN" altLang="en-US" sz="16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，按规则更换为学号和学号逆序）</a:t>
            </a:r>
            <a:endParaRPr lang="en-US" altLang="zh-CN" sz="1600" b="1" dirty="0">
              <a:solidFill>
                <a:srgbClr val="FF0000"/>
              </a:solidFill>
              <a:highlight>
                <a:srgbClr val="FFFF00"/>
              </a:highlight>
              <a:latin typeface="+mn-ea"/>
            </a:endParaRPr>
          </a:p>
          <a:p>
            <a:r>
              <a:rPr lang="zh-CN" altLang="en-US" sz="1600" b="1" dirty="0">
                <a:solidFill>
                  <a:schemeClr val="accent2"/>
                </a:solidFill>
                <a:latin typeface="+mn-ea"/>
              </a:rPr>
              <a:t>注：尾数为负、指数为负</a:t>
            </a:r>
            <a:endParaRPr lang="en-US" altLang="zh-CN" sz="1600" b="1" dirty="0">
              <a:solidFill>
                <a:schemeClr val="accent2"/>
              </a:solidFill>
              <a:latin typeface="+mn-ea"/>
            </a:endParaRPr>
          </a:p>
          <a:p>
            <a:endParaRPr lang="en-US" altLang="zh-CN" sz="1600" b="1" dirty="0">
              <a:highlight>
                <a:srgbClr val="FFFF00"/>
              </a:highlight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(1) </a:t>
            </a:r>
            <a:r>
              <a:rPr lang="zh-CN" altLang="en-US" sz="1600" b="1" dirty="0">
                <a:latin typeface="+mn-ea"/>
              </a:rPr>
              <a:t>得到的</a:t>
            </a:r>
            <a:r>
              <a:rPr lang="en-US" altLang="zh-CN" sz="1600" b="1" dirty="0">
                <a:latin typeface="+mn-ea"/>
              </a:rPr>
              <a:t>64bit</a:t>
            </a:r>
            <a:r>
              <a:rPr lang="zh-CN" altLang="en-US" sz="1600" b="1" dirty="0">
                <a:latin typeface="+mn-ea"/>
              </a:rPr>
              <a:t>的机内表示是：</a:t>
            </a:r>
            <a:r>
              <a:rPr lang="en-US" altLang="zh-CN" sz="1600" b="1" dirty="0">
                <a:latin typeface="+mn-ea"/>
              </a:rPr>
              <a:t>_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1</a:t>
            </a:r>
            <a:r>
              <a:rPr lang="en-US" altLang="zh-CN" sz="1600" b="1" dirty="0">
                <a:solidFill>
                  <a:srgbClr val="0070C0"/>
                </a:solidFill>
                <a:latin typeface="+mn-ea"/>
              </a:rPr>
              <a:t>011 1111 0111 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0000 0101 0001 0000 0110 1000 1011 0110 1000 0000 0110 0010 1100</a:t>
            </a:r>
            <a:r>
              <a:rPr lang="en-US" altLang="zh-CN" sz="1600" b="1" dirty="0">
                <a:latin typeface="+mn-ea"/>
              </a:rPr>
              <a:t>_(</a:t>
            </a:r>
            <a:r>
              <a:rPr lang="zh-CN" altLang="en-US" sz="1600" b="1" dirty="0">
                <a:latin typeface="+mn-ea"/>
              </a:rPr>
              <a:t>不是手算，用</a:t>
            </a:r>
            <a:r>
              <a:rPr lang="en-US" altLang="zh-CN" sz="1600" b="1" dirty="0">
                <a:latin typeface="+mn-ea"/>
              </a:rPr>
              <a:t>P.5</a:t>
            </a:r>
            <a:r>
              <a:rPr lang="zh-CN" altLang="en-US" sz="1600" b="1" dirty="0">
                <a:latin typeface="+mn-ea"/>
              </a:rPr>
              <a:t>方式打印</a:t>
            </a:r>
            <a:r>
              <a:rPr lang="en-US" altLang="zh-CN" sz="1600" b="1" dirty="0">
                <a:latin typeface="+mn-ea"/>
              </a:rPr>
              <a:t>)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(2)</a:t>
            </a:r>
            <a:r>
              <a:rPr lang="zh-CN" altLang="en-US" sz="1600" b="1" dirty="0">
                <a:latin typeface="+mn-ea"/>
              </a:rPr>
              <a:t> 其中：符号位是</a:t>
            </a:r>
            <a:r>
              <a:rPr lang="en-US" altLang="zh-CN" sz="1600" b="1" dirty="0">
                <a:latin typeface="+mn-ea"/>
              </a:rPr>
              <a:t>__1____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      </a:t>
            </a:r>
            <a:r>
              <a:rPr lang="zh-CN" altLang="en-US" sz="1600" b="1" dirty="0">
                <a:latin typeface="+mn-ea"/>
              </a:rPr>
              <a:t>指数是</a:t>
            </a:r>
            <a:r>
              <a:rPr lang="en-US" altLang="zh-CN" sz="1600" b="1" dirty="0">
                <a:latin typeface="+mn-ea"/>
              </a:rPr>
              <a:t>_</a:t>
            </a:r>
            <a:r>
              <a:rPr lang="en-US" altLang="zh-CN" sz="1600" b="1" dirty="0">
                <a:solidFill>
                  <a:srgbClr val="0070C0"/>
                </a:solidFill>
                <a:latin typeface="+mn-ea"/>
              </a:rPr>
              <a:t>011 1111 0111</a:t>
            </a:r>
            <a:r>
              <a:rPr lang="en-US" altLang="zh-CN" sz="1600" b="1" dirty="0">
                <a:latin typeface="+mn-ea"/>
              </a:rPr>
              <a:t>__(</a:t>
            </a:r>
            <a:r>
              <a:rPr lang="zh-CN" altLang="en-US" sz="1600" b="1" dirty="0">
                <a:latin typeface="+mn-ea"/>
              </a:rPr>
              <a:t>填</a:t>
            </a:r>
            <a:r>
              <a:rPr lang="en-US" altLang="zh-CN" sz="1600" b="1" dirty="0">
                <a:latin typeface="+mn-ea"/>
              </a:rPr>
              <a:t>64bit</a:t>
            </a:r>
            <a:r>
              <a:rPr lang="zh-CN" altLang="en-US" sz="1600" b="1" dirty="0">
                <a:latin typeface="+mn-ea"/>
              </a:rPr>
              <a:t>中的原始形式</a:t>
            </a:r>
            <a:r>
              <a:rPr lang="en-US" altLang="zh-CN" sz="1600" b="1" dirty="0">
                <a:latin typeface="+mn-ea"/>
              </a:rPr>
              <a:t>)</a:t>
            </a:r>
          </a:p>
          <a:p>
            <a:r>
              <a:rPr lang="en-US" altLang="zh-CN" sz="1600" b="1" dirty="0">
                <a:latin typeface="+mn-ea"/>
              </a:rPr>
              <a:t>          </a:t>
            </a:r>
            <a:r>
              <a:rPr lang="zh-CN" altLang="en-US" sz="1600" b="1" dirty="0">
                <a:latin typeface="+mn-ea"/>
              </a:rPr>
              <a:t>指数转换为十进制形式是</a:t>
            </a:r>
            <a:r>
              <a:rPr lang="en-US" altLang="zh-CN" sz="1600" b="1" dirty="0">
                <a:latin typeface="+mn-ea"/>
              </a:rPr>
              <a:t>___1015___(64bit</a:t>
            </a:r>
            <a:r>
              <a:rPr lang="zh-CN" altLang="en-US" sz="1600" b="1" dirty="0">
                <a:latin typeface="+mn-ea"/>
              </a:rPr>
              <a:t>中的原始形式按二进制原码形式转换</a:t>
            </a:r>
            <a:r>
              <a:rPr lang="en-US" altLang="zh-CN" sz="1600" b="1" dirty="0">
                <a:latin typeface="+mn-ea"/>
              </a:rPr>
              <a:t>)</a:t>
            </a:r>
          </a:p>
          <a:p>
            <a:r>
              <a:rPr lang="en-US" altLang="zh-CN" sz="1600" b="1" dirty="0">
                <a:latin typeface="+mn-ea"/>
              </a:rPr>
              <a:t>          </a:t>
            </a:r>
            <a:r>
              <a:rPr lang="zh-CN" altLang="en-US" sz="1600" b="1" dirty="0">
                <a:latin typeface="+mn-ea"/>
              </a:rPr>
              <a:t>指数表示的十进制形式是</a:t>
            </a:r>
            <a:r>
              <a:rPr lang="en-US" altLang="zh-CN" sz="1600" b="1" dirty="0">
                <a:latin typeface="+mn-ea"/>
              </a:rPr>
              <a:t>___-8____(64bit</a:t>
            </a:r>
            <a:r>
              <a:rPr lang="zh-CN" altLang="en-US" sz="1600" b="1" dirty="0">
                <a:latin typeface="+mn-ea"/>
              </a:rPr>
              <a:t>中的原始形式按</a:t>
            </a:r>
            <a:r>
              <a:rPr lang="en-US" altLang="zh-CN" sz="1600" b="1" dirty="0">
                <a:latin typeface="+mn-ea"/>
              </a:rPr>
              <a:t>IEEE754</a:t>
            </a:r>
            <a:r>
              <a:rPr lang="zh-CN" altLang="en-US" sz="1600" b="1" dirty="0">
                <a:latin typeface="+mn-ea"/>
              </a:rPr>
              <a:t>的规则转换</a:t>
            </a:r>
            <a:r>
              <a:rPr lang="en-US" altLang="zh-CN" sz="1600" b="1" dirty="0">
                <a:latin typeface="+mn-ea"/>
              </a:rPr>
              <a:t>)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      </a:t>
            </a:r>
            <a:r>
              <a:rPr lang="zh-CN" altLang="en-US" sz="1600" b="1" dirty="0">
                <a:latin typeface="+mn-ea"/>
              </a:rPr>
              <a:t>尾数是</a:t>
            </a:r>
            <a:r>
              <a:rPr lang="en-US" altLang="zh-CN" sz="1600" b="1" dirty="0">
                <a:latin typeface="+mn-ea"/>
              </a:rPr>
              <a:t>_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0000 0101 0001 0000 0110 1000 1011 0110 1000 0000 0110 0010 1100</a:t>
            </a:r>
            <a:r>
              <a:rPr lang="en-US" altLang="zh-CN" sz="1600" b="1" dirty="0">
                <a:latin typeface="+mn-ea"/>
              </a:rPr>
              <a:t>_(</a:t>
            </a:r>
            <a:r>
              <a:rPr lang="zh-CN" altLang="en-US" sz="1600" b="1" dirty="0">
                <a:latin typeface="+mn-ea"/>
              </a:rPr>
              <a:t>填</a:t>
            </a:r>
            <a:r>
              <a:rPr lang="en-US" altLang="zh-CN" sz="1600" b="1" dirty="0">
                <a:latin typeface="+mn-ea"/>
              </a:rPr>
              <a:t>64bit</a:t>
            </a:r>
            <a:r>
              <a:rPr lang="zh-CN" altLang="en-US" sz="1600" b="1" dirty="0">
                <a:latin typeface="+mn-ea"/>
              </a:rPr>
              <a:t>中的原始形式</a:t>
            </a:r>
            <a:r>
              <a:rPr lang="en-US" altLang="zh-CN" sz="1600" b="1" dirty="0">
                <a:latin typeface="+mn-ea"/>
              </a:rPr>
              <a:t>)</a:t>
            </a:r>
          </a:p>
          <a:p>
            <a:r>
              <a:rPr lang="en-US" altLang="zh-CN" sz="1600" b="1" dirty="0">
                <a:latin typeface="+mn-ea"/>
              </a:rPr>
              <a:t>          </a:t>
            </a:r>
            <a:r>
              <a:rPr lang="zh-CN" altLang="en-US" sz="1600" b="1" dirty="0">
                <a:latin typeface="+mn-ea"/>
              </a:rPr>
              <a:t>尾数转换为十进制小数形式是</a:t>
            </a:r>
            <a:r>
              <a:rPr lang="en-US" altLang="zh-CN" sz="1600" b="1" dirty="0">
                <a:latin typeface="+mn-ea"/>
              </a:rPr>
              <a:t>__0.0197816319999999379319888248574__(64bit</a:t>
            </a:r>
            <a:r>
              <a:rPr lang="zh-CN" altLang="en-US" sz="1600" b="1" dirty="0">
                <a:latin typeface="+mn-ea"/>
              </a:rPr>
              <a:t>中的原始形式按二进制原码形式转换</a:t>
            </a:r>
            <a:r>
              <a:rPr lang="en-US" altLang="zh-CN" sz="1600" b="1" dirty="0">
                <a:latin typeface="+mn-ea"/>
              </a:rPr>
              <a:t>)</a:t>
            </a:r>
          </a:p>
          <a:p>
            <a:r>
              <a:rPr lang="zh-CN" altLang="en-US" sz="1600" b="1" dirty="0">
                <a:latin typeface="+mn-ea"/>
              </a:rPr>
              <a:t>          尾数表示的十进制小数形式是</a:t>
            </a:r>
            <a:r>
              <a:rPr lang="en-US" altLang="zh-CN" sz="1600" b="1" dirty="0">
                <a:latin typeface="+mn-ea"/>
              </a:rPr>
              <a:t>_1.0197816319999999379319888248574_(</a:t>
            </a:r>
            <a:r>
              <a:rPr lang="zh-CN" altLang="en-US" sz="1600" b="1" dirty="0">
                <a:latin typeface="+mn-ea"/>
              </a:rPr>
              <a:t>加整数部分的</a:t>
            </a:r>
            <a:r>
              <a:rPr lang="en-US" altLang="zh-CN" sz="1600" b="1" dirty="0">
                <a:latin typeface="+mn-ea"/>
              </a:rPr>
              <a:t>1)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1EB15D8-B0D4-43C7-D7CC-83537C9979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9233" y="1718271"/>
            <a:ext cx="330217" cy="1511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2405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浮点数机内存储格式</a:t>
            </a:r>
            <a:r>
              <a:rPr lang="en-US" altLang="zh-CN" sz="2800" b="1" dirty="0">
                <a:latin typeface="+mn-ea"/>
              </a:rPr>
              <a:t>(IEEE 754)</a:t>
            </a:r>
            <a:r>
              <a:rPr lang="zh-CN" altLang="en-US" sz="2800" b="1" dirty="0">
                <a:latin typeface="+mn-ea"/>
              </a:rPr>
              <a:t>理解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3</a:t>
            </a:r>
            <a:r>
              <a:rPr lang="zh-CN" altLang="en-US" sz="1600" b="1" dirty="0">
                <a:latin typeface="+mn-ea"/>
              </a:rPr>
              <a:t>、总结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(1) float</a:t>
            </a:r>
            <a:r>
              <a:rPr lang="zh-CN" altLang="en-US" sz="1600" b="1" dirty="0">
                <a:latin typeface="+mn-ea"/>
              </a:rPr>
              <a:t>型数据的</a:t>
            </a:r>
            <a:r>
              <a:rPr lang="en-US" altLang="zh-CN" sz="1600" b="1" dirty="0">
                <a:latin typeface="+mn-ea"/>
              </a:rPr>
              <a:t>32bit</a:t>
            </a:r>
            <a:r>
              <a:rPr lang="zh-CN" altLang="en-US" sz="1600" b="1" dirty="0">
                <a:latin typeface="+mn-ea"/>
              </a:rPr>
              <a:t>是如何分段来表示一个单精度的浮点数的</a:t>
            </a:r>
            <a:r>
              <a:rPr lang="en-US" altLang="zh-CN" sz="1600" b="1" dirty="0">
                <a:latin typeface="+mn-ea"/>
              </a:rPr>
              <a:t>? </a:t>
            </a:r>
            <a:r>
              <a:rPr lang="zh-CN" altLang="en-US" sz="1600" b="1" dirty="0">
                <a:latin typeface="+mn-ea"/>
              </a:rPr>
              <a:t>给出</a:t>
            </a:r>
            <a:r>
              <a:rPr lang="en-US" altLang="zh-CN" sz="1600" b="1" dirty="0">
                <a:latin typeface="+mn-ea"/>
              </a:rPr>
              <a:t>bit</a:t>
            </a:r>
            <a:r>
              <a:rPr lang="zh-CN" altLang="en-US" sz="1600" b="1" dirty="0">
                <a:latin typeface="+mn-ea"/>
              </a:rPr>
              <a:t>位的分段解释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 </a:t>
            </a:r>
            <a:r>
              <a:rPr lang="zh-CN" altLang="en-US" sz="1600" b="1" dirty="0">
                <a:latin typeface="+mn-ea"/>
              </a:rPr>
              <a:t>尾数的正负如何表示</a:t>
            </a:r>
            <a:r>
              <a:rPr lang="en-US" altLang="zh-CN" sz="1600" b="1" dirty="0">
                <a:latin typeface="+mn-ea"/>
              </a:rPr>
              <a:t>? </a:t>
            </a:r>
            <a:r>
              <a:rPr lang="zh-CN" altLang="en-US" sz="1600" b="1" dirty="0">
                <a:latin typeface="+mn-ea"/>
              </a:rPr>
              <a:t>尾数如何表示</a:t>
            </a:r>
            <a:r>
              <a:rPr lang="en-US" altLang="zh-CN" sz="1600" b="1" dirty="0">
                <a:latin typeface="+mn-ea"/>
              </a:rPr>
              <a:t>? </a:t>
            </a:r>
            <a:r>
              <a:rPr lang="zh-CN" altLang="en-US" sz="1600" b="1" dirty="0">
                <a:latin typeface="+mn-ea"/>
              </a:rPr>
              <a:t>指数的正负如何表示</a:t>
            </a:r>
            <a:r>
              <a:rPr lang="en-US" altLang="zh-CN" sz="1600" b="1" dirty="0">
                <a:latin typeface="+mn-ea"/>
              </a:rPr>
              <a:t>? </a:t>
            </a:r>
            <a:r>
              <a:rPr lang="zh-CN" altLang="en-US" sz="1600" b="1" dirty="0">
                <a:latin typeface="+mn-ea"/>
              </a:rPr>
              <a:t>指数如何表示</a:t>
            </a:r>
            <a:r>
              <a:rPr lang="en-US" altLang="zh-CN" sz="1600" b="1" dirty="0">
                <a:latin typeface="+mn-ea"/>
              </a:rPr>
              <a:t>?</a:t>
            </a:r>
          </a:p>
          <a:p>
            <a:pPr algn="l"/>
            <a:r>
              <a:rPr lang="zh-CN" altLang="en-US" sz="1600" b="1" dirty="0">
                <a:latin typeface="+mn-ea"/>
              </a:rPr>
              <a:t>答：如图，这</a:t>
            </a:r>
            <a:r>
              <a:rPr lang="en-US" altLang="zh-CN" sz="1600" b="1" dirty="0">
                <a:latin typeface="+mn-ea"/>
              </a:rPr>
              <a:t>32</a:t>
            </a:r>
            <a:r>
              <a:rPr lang="zh-CN" altLang="en-US" sz="1600" b="1" dirty="0">
                <a:latin typeface="+mn-ea"/>
              </a:rPr>
              <a:t>个二进制位的内存编号从高到低 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从</a:t>
            </a:r>
            <a:r>
              <a:rPr lang="en-US" altLang="zh-CN" sz="1600" b="1" dirty="0">
                <a:latin typeface="+mn-ea"/>
              </a:rPr>
              <a:t>31</a:t>
            </a:r>
            <a:r>
              <a:rPr lang="zh-CN" altLang="en-US" sz="1600" b="1" dirty="0">
                <a:latin typeface="+mn-ea"/>
              </a:rPr>
              <a:t>到</a:t>
            </a:r>
            <a:r>
              <a:rPr lang="en-US" altLang="zh-CN" sz="1600" b="1" dirty="0">
                <a:latin typeface="+mn-ea"/>
              </a:rPr>
              <a:t>0), </a:t>
            </a:r>
            <a:r>
              <a:rPr lang="zh-CN" altLang="en-US" sz="1600" b="1" dirty="0">
                <a:latin typeface="+mn-ea"/>
              </a:rPr>
              <a:t>共包含如下几个部分</a:t>
            </a:r>
            <a:r>
              <a:rPr lang="en-US" altLang="zh-CN" sz="1600" b="1" dirty="0">
                <a:latin typeface="+mn-ea"/>
              </a:rPr>
              <a:t>: </a:t>
            </a:r>
            <a:r>
              <a:rPr lang="zh-CN" altLang="en-US" sz="1600" b="1" dirty="0">
                <a:latin typeface="+mn-ea"/>
              </a:rPr>
              <a:t>符号位，偏移后的指数位</a:t>
            </a:r>
            <a:r>
              <a:rPr lang="en-US" altLang="zh-CN" sz="1600" b="1" dirty="0">
                <a:latin typeface="+mn-ea"/>
              </a:rPr>
              <a:t>, </a:t>
            </a:r>
            <a:r>
              <a:rPr lang="zh-CN" altLang="en-US" sz="1600" b="1" dirty="0">
                <a:latin typeface="+mn-ea"/>
              </a:rPr>
              <a:t>尾数位。符号位</a:t>
            </a:r>
            <a:r>
              <a:rPr lang="en-US" altLang="zh-CN" sz="1600" b="1" dirty="0">
                <a:latin typeface="+mn-ea"/>
              </a:rPr>
              <a:t>: </a:t>
            </a:r>
            <a:r>
              <a:rPr lang="zh-CN" altLang="en-US" sz="1600" b="1" dirty="0">
                <a:latin typeface="+mn-ea"/>
              </a:rPr>
              <a:t>占据最高位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第</a:t>
            </a:r>
            <a:r>
              <a:rPr lang="en-US" altLang="zh-CN" sz="1600" b="1" dirty="0">
                <a:latin typeface="+mn-ea"/>
              </a:rPr>
              <a:t>31</a:t>
            </a:r>
            <a:r>
              <a:rPr lang="zh-CN" altLang="en-US" sz="1600" b="1" dirty="0">
                <a:latin typeface="+mn-ea"/>
              </a:rPr>
              <a:t>位</a:t>
            </a:r>
            <a:r>
              <a:rPr lang="en-US" altLang="zh-CN" sz="1600" b="1" dirty="0">
                <a:latin typeface="+mn-ea"/>
              </a:rPr>
              <a:t>)</a:t>
            </a:r>
            <a:r>
              <a:rPr lang="zh-CN" altLang="en-US" sz="1600" b="1" dirty="0">
                <a:latin typeface="+mn-ea"/>
              </a:rPr>
              <a:t>这一位</a:t>
            </a:r>
            <a:r>
              <a:rPr lang="en-US" altLang="zh-CN" sz="1600" b="1" dirty="0">
                <a:latin typeface="+mn-ea"/>
              </a:rPr>
              <a:t>, </a:t>
            </a:r>
            <a:r>
              <a:rPr lang="zh-CN" altLang="en-US" sz="1600" b="1" dirty="0">
                <a:latin typeface="+mn-ea"/>
              </a:rPr>
              <a:t>用于表示这个浮点数是正数还是负数</a:t>
            </a:r>
            <a:r>
              <a:rPr lang="en-US" altLang="zh-CN" sz="1600" b="1" dirty="0">
                <a:latin typeface="+mn-ea"/>
              </a:rPr>
              <a:t>, </a:t>
            </a:r>
            <a:r>
              <a:rPr lang="zh-CN" altLang="en-US" sz="1600" b="1" dirty="0">
                <a:latin typeface="+mn-ea"/>
              </a:rPr>
              <a:t>为</a:t>
            </a:r>
            <a:r>
              <a:rPr lang="en-US" altLang="zh-CN" sz="1600" b="1" dirty="0">
                <a:latin typeface="+mn-ea"/>
              </a:rPr>
              <a:t>0</a:t>
            </a:r>
            <a:r>
              <a:rPr lang="zh-CN" altLang="en-US" sz="1600" b="1" dirty="0">
                <a:latin typeface="+mn-ea"/>
              </a:rPr>
              <a:t>表示正数</a:t>
            </a:r>
            <a:r>
              <a:rPr lang="en-US" altLang="zh-CN" sz="1600" b="1" dirty="0">
                <a:latin typeface="+mn-ea"/>
              </a:rPr>
              <a:t>, </a:t>
            </a:r>
            <a:r>
              <a:rPr lang="zh-CN" altLang="en-US" sz="1600" b="1" dirty="0">
                <a:latin typeface="+mn-ea"/>
              </a:rPr>
              <a:t>为</a:t>
            </a:r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表示负数。指数位占据第</a:t>
            </a:r>
            <a:r>
              <a:rPr lang="en-US" altLang="zh-CN" sz="1600" b="1" dirty="0">
                <a:latin typeface="+mn-ea"/>
              </a:rPr>
              <a:t>30</a:t>
            </a:r>
            <a:r>
              <a:rPr lang="zh-CN" altLang="en-US" sz="1600" b="1" dirty="0">
                <a:latin typeface="+mn-ea"/>
              </a:rPr>
              <a:t>位到第</a:t>
            </a:r>
            <a:r>
              <a:rPr lang="en-US" altLang="zh-CN" sz="1600" b="1" dirty="0">
                <a:latin typeface="+mn-ea"/>
              </a:rPr>
              <a:t>23</a:t>
            </a:r>
            <a:r>
              <a:rPr lang="zh-CN" altLang="en-US" sz="1600" b="1" dirty="0">
                <a:latin typeface="+mn-ea"/>
              </a:rPr>
              <a:t>位这</a:t>
            </a:r>
            <a:r>
              <a:rPr lang="en-US" altLang="zh-CN" sz="1600" b="1" dirty="0">
                <a:latin typeface="+mn-ea"/>
              </a:rPr>
              <a:t>8</a:t>
            </a:r>
            <a:r>
              <a:rPr lang="zh-CN" altLang="en-US" sz="1600" b="1" dirty="0">
                <a:latin typeface="+mn-ea"/>
              </a:rPr>
              <a:t>位，用于表示以</a:t>
            </a:r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位底的指数，</a:t>
            </a:r>
            <a:r>
              <a:rPr lang="en-US" altLang="zh-CN" sz="1600" b="1" dirty="0">
                <a:latin typeface="+mn-ea"/>
              </a:rPr>
              <a:t>IEEE754</a:t>
            </a:r>
            <a:r>
              <a:rPr lang="zh-CN" altLang="en-US" sz="1600" b="1" dirty="0">
                <a:latin typeface="+mn-ea"/>
              </a:rPr>
              <a:t>规定</a:t>
            </a:r>
            <a:r>
              <a:rPr lang="en-US" altLang="zh-CN" sz="1600" b="1" dirty="0">
                <a:latin typeface="+mn-ea"/>
              </a:rPr>
              <a:t>, </a:t>
            </a:r>
            <a:r>
              <a:rPr lang="zh-CN" altLang="en-US" sz="1600" b="1" dirty="0">
                <a:latin typeface="+mn-ea"/>
              </a:rPr>
              <a:t>指数位用于表示</a:t>
            </a:r>
            <a:r>
              <a:rPr lang="en-US" altLang="zh-CN" sz="1600" b="1" dirty="0">
                <a:latin typeface="+mn-ea"/>
              </a:rPr>
              <a:t>[-127, 128]</a:t>
            </a:r>
            <a:r>
              <a:rPr lang="zh-CN" altLang="en-US" sz="1600" b="1" dirty="0">
                <a:latin typeface="+mn-ea"/>
              </a:rPr>
              <a:t>范围内的指数，不过为了表示起来更方便</a:t>
            </a:r>
            <a:r>
              <a:rPr lang="en-US" altLang="zh-CN" sz="1600" b="1" dirty="0">
                <a:latin typeface="+mn-ea"/>
              </a:rPr>
              <a:t>, </a:t>
            </a:r>
            <a:r>
              <a:rPr lang="zh-CN" altLang="en-US" sz="1600" b="1" dirty="0">
                <a:latin typeface="+mn-ea"/>
              </a:rPr>
              <a:t>浮点型的指数位都有一个固定的偏移量</a:t>
            </a:r>
            <a:r>
              <a:rPr lang="en-US" altLang="zh-CN" sz="1600" b="1" dirty="0">
                <a:latin typeface="+mn-ea"/>
              </a:rPr>
              <a:t>(bias), </a:t>
            </a:r>
            <a:r>
              <a:rPr lang="zh-CN" altLang="en-US" sz="1600" b="1" dirty="0">
                <a:latin typeface="+mn-ea"/>
              </a:rPr>
              <a:t>用于使 指数 </a:t>
            </a:r>
            <a:r>
              <a:rPr lang="en-US" altLang="zh-CN" sz="1600" b="1" dirty="0">
                <a:latin typeface="+mn-ea"/>
              </a:rPr>
              <a:t>+ </a:t>
            </a:r>
            <a:r>
              <a:rPr lang="zh-CN" altLang="en-US" sz="1600" b="1" dirty="0">
                <a:latin typeface="+mn-ea"/>
              </a:rPr>
              <a:t>这个偏移量 </a:t>
            </a:r>
            <a:r>
              <a:rPr lang="en-US" altLang="zh-CN" sz="1600" b="1" dirty="0">
                <a:latin typeface="+mn-ea"/>
              </a:rPr>
              <a:t>= </a:t>
            </a:r>
            <a:r>
              <a:rPr lang="zh-CN" altLang="en-US" sz="1600" b="1" dirty="0">
                <a:latin typeface="+mn-ea"/>
              </a:rPr>
              <a:t>一个非负整数，规定</a:t>
            </a:r>
            <a:r>
              <a:rPr lang="en-US" altLang="zh-CN" sz="1600" b="1" dirty="0">
                <a:latin typeface="+mn-ea"/>
              </a:rPr>
              <a:t>: </a:t>
            </a:r>
            <a:r>
              <a:rPr lang="zh-CN" altLang="en-US" sz="1600" b="1" dirty="0">
                <a:latin typeface="+mn-ea"/>
              </a:rPr>
              <a:t>在</a:t>
            </a:r>
            <a:r>
              <a:rPr lang="en-US" altLang="zh-CN" sz="1600" b="1" dirty="0">
                <a:latin typeface="+mn-ea"/>
              </a:rPr>
              <a:t>32</a:t>
            </a:r>
            <a:r>
              <a:rPr lang="zh-CN" altLang="en-US" sz="1600" b="1" dirty="0">
                <a:latin typeface="+mn-ea"/>
              </a:rPr>
              <a:t>位单精度类型中</a:t>
            </a:r>
            <a:r>
              <a:rPr lang="en-US" altLang="zh-CN" sz="1600" b="1" dirty="0">
                <a:latin typeface="+mn-ea"/>
              </a:rPr>
              <a:t>, </a:t>
            </a:r>
            <a:r>
              <a:rPr lang="zh-CN" altLang="en-US" sz="1600" b="1" dirty="0">
                <a:latin typeface="+mn-ea"/>
              </a:rPr>
              <a:t>这个偏移量是</a:t>
            </a:r>
            <a:r>
              <a:rPr lang="en-US" altLang="zh-CN" sz="1600" b="1" dirty="0">
                <a:latin typeface="+mn-ea"/>
              </a:rPr>
              <a:t>127</a:t>
            </a:r>
            <a:r>
              <a:rPr lang="zh-CN" altLang="en-US" sz="1600" b="1" dirty="0">
                <a:latin typeface="+mn-ea"/>
              </a:rPr>
              <a:t>。尾数位</a:t>
            </a:r>
            <a:r>
              <a:rPr lang="en-US" altLang="zh-CN" sz="1600" b="1" dirty="0">
                <a:latin typeface="+mn-ea"/>
              </a:rPr>
              <a:t>: </a:t>
            </a:r>
            <a:r>
              <a:rPr lang="zh-CN" altLang="en-US" sz="1600" b="1" dirty="0">
                <a:latin typeface="+mn-ea"/>
              </a:rPr>
              <a:t>占据剩余的</a:t>
            </a:r>
            <a:r>
              <a:rPr lang="en-US" altLang="zh-CN" sz="1600" b="1" dirty="0">
                <a:latin typeface="+mn-ea"/>
              </a:rPr>
              <a:t>22</a:t>
            </a:r>
            <a:r>
              <a:rPr lang="zh-CN" altLang="en-US" sz="1600" b="1" dirty="0">
                <a:latin typeface="+mn-ea"/>
              </a:rPr>
              <a:t>位到</a:t>
            </a:r>
            <a:r>
              <a:rPr lang="en-US" altLang="zh-CN" sz="1600" b="1" dirty="0">
                <a:latin typeface="+mn-ea"/>
              </a:rPr>
              <a:t>0</a:t>
            </a:r>
            <a:r>
              <a:rPr lang="zh-CN" altLang="en-US" sz="1600" b="1" dirty="0">
                <a:latin typeface="+mn-ea"/>
              </a:rPr>
              <a:t>位这</a:t>
            </a:r>
            <a:r>
              <a:rPr lang="en-US" altLang="zh-CN" sz="1600" b="1" dirty="0">
                <a:latin typeface="+mn-ea"/>
              </a:rPr>
              <a:t>23</a:t>
            </a:r>
            <a:r>
              <a:rPr lang="zh-CN" altLang="en-US" sz="1600" b="1" dirty="0">
                <a:latin typeface="+mn-ea"/>
              </a:rPr>
              <a:t>位</a:t>
            </a:r>
            <a:r>
              <a:rPr lang="en-US" altLang="zh-CN" sz="1600" b="1" dirty="0">
                <a:latin typeface="+mn-ea"/>
              </a:rPr>
              <a:t>. </a:t>
            </a:r>
            <a:r>
              <a:rPr lang="zh-CN" altLang="en-US" sz="1600" b="1" dirty="0">
                <a:latin typeface="+mn-ea"/>
              </a:rPr>
              <a:t>用于存储尾数</a:t>
            </a:r>
            <a:r>
              <a:rPr lang="en-US" altLang="zh-CN" sz="1600" b="1" dirty="0">
                <a:latin typeface="+mn-ea"/>
              </a:rPr>
              <a:t>.</a:t>
            </a:r>
            <a:r>
              <a:rPr lang="zh-CN" altLang="en-US" sz="1600" b="1" dirty="0">
                <a:latin typeface="+mn-ea"/>
              </a:rPr>
              <a:t>在以二进制格式存储十进制浮点数时</a:t>
            </a:r>
            <a:r>
              <a:rPr lang="en-US" altLang="zh-CN" sz="1600" b="1" dirty="0">
                <a:latin typeface="+mn-ea"/>
              </a:rPr>
              <a:t>, </a:t>
            </a:r>
            <a:r>
              <a:rPr lang="zh-CN" altLang="en-US" sz="1600" b="1" dirty="0">
                <a:latin typeface="+mn-ea"/>
              </a:rPr>
              <a:t>首先需要把十进制浮点数表示为二进制格式</a:t>
            </a:r>
            <a:r>
              <a:rPr lang="en-US" altLang="zh-CN" sz="1600" b="1" dirty="0">
                <a:latin typeface="+mn-ea"/>
              </a:rPr>
              <a:t>, </a:t>
            </a:r>
            <a:r>
              <a:rPr lang="zh-CN" altLang="en-US" sz="1600" b="1" dirty="0">
                <a:latin typeface="+mn-ea"/>
              </a:rPr>
              <a:t>拿十进制数</a:t>
            </a:r>
            <a:r>
              <a:rPr lang="en-US" altLang="zh-CN" sz="1600" b="1" dirty="0">
                <a:latin typeface="+mn-ea"/>
              </a:rPr>
              <a:t>20.5</a:t>
            </a:r>
            <a:r>
              <a:rPr lang="zh-CN" altLang="en-US" sz="1600" b="1" dirty="0">
                <a:latin typeface="+mn-ea"/>
              </a:rPr>
              <a:t>举例</a:t>
            </a:r>
            <a:r>
              <a:rPr lang="en-US" altLang="zh-CN" sz="1600" b="1" dirty="0">
                <a:latin typeface="+mn-ea"/>
              </a:rPr>
              <a:t>:</a:t>
            </a:r>
            <a:r>
              <a:rPr lang="zh-CN" altLang="en-US" sz="1600" b="1" dirty="0">
                <a:latin typeface="+mn-ea"/>
              </a:rPr>
              <a:t>十进制浮点数</a:t>
            </a:r>
            <a:r>
              <a:rPr lang="en-US" altLang="zh-CN" sz="1600" b="1" dirty="0">
                <a:latin typeface="+mn-ea"/>
              </a:rPr>
              <a:t>20.5 = </a:t>
            </a:r>
            <a:r>
              <a:rPr lang="zh-CN" altLang="en-US" sz="1600" b="1" dirty="0">
                <a:latin typeface="+mn-ea"/>
              </a:rPr>
              <a:t>二进制</a:t>
            </a:r>
            <a:r>
              <a:rPr lang="en-US" altLang="zh-CN" sz="1600" b="1" dirty="0">
                <a:latin typeface="+mn-ea"/>
              </a:rPr>
              <a:t>10100.1</a:t>
            </a:r>
            <a:r>
              <a:rPr lang="zh-CN" altLang="en-US" sz="1600" b="1" dirty="0">
                <a:latin typeface="+mn-ea"/>
              </a:rPr>
              <a:t>然后</a:t>
            </a:r>
            <a:r>
              <a:rPr lang="en-US" altLang="zh-CN" sz="1600" b="1" dirty="0">
                <a:latin typeface="+mn-ea"/>
              </a:rPr>
              <a:t>, </a:t>
            </a:r>
            <a:r>
              <a:rPr lang="zh-CN" altLang="en-US" sz="1600" b="1" dirty="0">
                <a:latin typeface="+mn-ea"/>
              </a:rPr>
              <a:t>需要把这个二进制数转换为以</a:t>
            </a:r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为底的指数形式</a:t>
            </a:r>
            <a:r>
              <a:rPr lang="en-US" altLang="zh-CN" sz="1600" b="1" dirty="0">
                <a:latin typeface="+mn-ea"/>
              </a:rPr>
              <a:t>:</a:t>
            </a:r>
            <a:r>
              <a:rPr lang="zh-CN" altLang="en-US" sz="1600" b="1" dirty="0">
                <a:latin typeface="+mn-ea"/>
              </a:rPr>
              <a:t>二进制</a:t>
            </a:r>
            <a:r>
              <a:rPr lang="en-US" altLang="zh-CN" sz="1600" b="1" dirty="0">
                <a:latin typeface="+mn-ea"/>
              </a:rPr>
              <a:t>10100.1 = 1.01001</a:t>
            </a:r>
            <a:r>
              <a:rPr lang="zh-CN" altLang="en-US" sz="1600" b="1" dirty="0">
                <a:latin typeface="+mn-ea"/>
              </a:rPr>
              <a:t> * </a:t>
            </a:r>
            <a:r>
              <a:rPr lang="en-US" altLang="zh-CN" sz="1600" b="1" dirty="0">
                <a:latin typeface="+mn-ea"/>
              </a:rPr>
              <a:t>2^4</a:t>
            </a:r>
            <a:r>
              <a:rPr lang="zh-CN" altLang="en-US" sz="1600" b="1" dirty="0">
                <a:latin typeface="+mn-ea"/>
              </a:rPr>
              <a:t>注意转换时</a:t>
            </a:r>
            <a:r>
              <a:rPr lang="en-US" altLang="zh-CN" sz="1600" b="1" dirty="0">
                <a:latin typeface="+mn-ea"/>
              </a:rPr>
              <a:t>, </a:t>
            </a:r>
            <a:r>
              <a:rPr lang="zh-CN" altLang="en-US" sz="1600" b="1" dirty="0">
                <a:latin typeface="+mn-ea"/>
              </a:rPr>
              <a:t>对于乘号左边</a:t>
            </a:r>
            <a:r>
              <a:rPr lang="en-US" altLang="zh-CN" sz="1600" b="1" dirty="0">
                <a:latin typeface="+mn-ea"/>
              </a:rPr>
              <a:t>, </a:t>
            </a:r>
            <a:r>
              <a:rPr lang="zh-CN" altLang="en-US" sz="1600" b="1" dirty="0">
                <a:latin typeface="+mn-ea"/>
              </a:rPr>
              <a:t>加粗的那个二进制数</a:t>
            </a:r>
            <a:r>
              <a:rPr lang="en-US" altLang="zh-CN" sz="1600" b="1" dirty="0">
                <a:latin typeface="+mn-ea"/>
              </a:rPr>
              <a:t>1.01001, </a:t>
            </a:r>
            <a:r>
              <a:rPr lang="zh-CN" altLang="en-US" sz="1600" b="1" dirty="0">
                <a:latin typeface="+mn-ea"/>
              </a:rPr>
              <a:t>需要把小数点放在左起第一位和第二位之间</a:t>
            </a:r>
            <a:r>
              <a:rPr lang="en-US" altLang="zh-CN" sz="1600" b="1" dirty="0">
                <a:latin typeface="+mn-ea"/>
              </a:rPr>
              <a:t>. </a:t>
            </a:r>
            <a:r>
              <a:rPr lang="zh-CN" altLang="en-US" sz="1600" b="1" dirty="0">
                <a:latin typeface="+mn-ea"/>
              </a:rPr>
              <a:t>且第一位需要是个非</a:t>
            </a:r>
            <a:r>
              <a:rPr lang="en-US" altLang="zh-CN" sz="1600" b="1" dirty="0">
                <a:latin typeface="+mn-ea"/>
              </a:rPr>
              <a:t>0</a:t>
            </a:r>
            <a:r>
              <a:rPr lang="zh-CN" altLang="en-US" sz="1600" b="1" dirty="0">
                <a:latin typeface="+mn-ea"/>
              </a:rPr>
              <a:t>数</a:t>
            </a:r>
            <a:r>
              <a:rPr lang="en-US" altLang="zh-CN" sz="1600" b="1" dirty="0">
                <a:latin typeface="+mn-ea"/>
              </a:rPr>
              <a:t>. </a:t>
            </a:r>
            <a:r>
              <a:rPr lang="zh-CN" altLang="en-US" sz="1600" b="1" dirty="0">
                <a:latin typeface="+mn-ea"/>
              </a:rPr>
              <a:t>这样表示好之后</a:t>
            </a:r>
            <a:r>
              <a:rPr lang="en-US" altLang="zh-CN" sz="1600" b="1" dirty="0">
                <a:latin typeface="+mn-ea"/>
              </a:rPr>
              <a:t>, </a:t>
            </a:r>
            <a:r>
              <a:rPr lang="zh-CN" altLang="en-US" sz="1600" b="1" dirty="0">
                <a:latin typeface="+mn-ea"/>
              </a:rPr>
              <a:t>其中的</a:t>
            </a:r>
            <a:r>
              <a:rPr lang="en-US" altLang="zh-CN" sz="1600" b="1" dirty="0">
                <a:latin typeface="+mn-ea"/>
              </a:rPr>
              <a:t>1.01001</a:t>
            </a:r>
            <a:r>
              <a:rPr lang="zh-CN" altLang="en-US" sz="1600" b="1" dirty="0">
                <a:latin typeface="+mn-ea"/>
              </a:rPr>
              <a:t>就是尾数。</a:t>
            </a:r>
          </a:p>
          <a:p>
            <a:pPr algn="l"/>
            <a:endParaRPr lang="zh-CN" altLang="en-US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(2) </a:t>
            </a:r>
            <a:r>
              <a:rPr lang="zh-CN" altLang="en-US" sz="1600" b="1" dirty="0">
                <a:latin typeface="+mn-ea"/>
              </a:rPr>
              <a:t>为什么</a:t>
            </a:r>
            <a:r>
              <a:rPr lang="en-US" altLang="zh-CN" sz="1600" b="1" dirty="0">
                <a:latin typeface="+mn-ea"/>
              </a:rPr>
              <a:t>float</a:t>
            </a:r>
            <a:r>
              <a:rPr lang="zh-CN" altLang="en-US" sz="1600" b="1" dirty="0">
                <a:latin typeface="+mn-ea"/>
              </a:rPr>
              <a:t>型数据只有</a:t>
            </a:r>
            <a:r>
              <a:rPr lang="en-US" altLang="zh-CN" sz="1600" b="1" dirty="0">
                <a:latin typeface="+mn-ea"/>
              </a:rPr>
              <a:t>7</a:t>
            </a:r>
            <a:r>
              <a:rPr lang="zh-CN" altLang="en-US" sz="1600" b="1" dirty="0">
                <a:latin typeface="+mn-ea"/>
              </a:rPr>
              <a:t>位十进制有效数字</a:t>
            </a:r>
            <a:r>
              <a:rPr lang="en-US" altLang="zh-CN" sz="1600" b="1" dirty="0">
                <a:latin typeface="+mn-ea"/>
              </a:rPr>
              <a:t>? </a:t>
            </a:r>
            <a:r>
              <a:rPr lang="zh-CN" altLang="en-US" sz="1600" b="1" dirty="0">
                <a:latin typeface="+mn-ea"/>
              </a:rPr>
              <a:t>为什么最大只能是</a:t>
            </a:r>
            <a:r>
              <a:rPr lang="en-US" altLang="zh-CN" sz="1600" b="1" dirty="0">
                <a:latin typeface="+mn-ea"/>
              </a:rPr>
              <a:t>3.4x10</a:t>
            </a:r>
            <a:r>
              <a:rPr lang="en-US" altLang="zh-CN" sz="1600" b="1" baseline="30000" dirty="0">
                <a:latin typeface="+mn-ea"/>
              </a:rPr>
              <a:t>38</a:t>
            </a:r>
            <a:r>
              <a:rPr lang="en-US" altLang="zh-CN" sz="1600" b="1" dirty="0">
                <a:latin typeface="+mn-ea"/>
              </a:rPr>
              <a:t> ?</a:t>
            </a:r>
            <a:endParaRPr lang="zh-CN" altLang="en-US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 </a:t>
            </a:r>
            <a:r>
              <a:rPr lang="zh-CN" altLang="en-US" sz="1600" b="1" dirty="0">
                <a:latin typeface="+mn-ea"/>
              </a:rPr>
              <a:t>有些资料上说有效位数是</a:t>
            </a:r>
            <a:r>
              <a:rPr lang="en-US" altLang="zh-CN" sz="1600" b="1" dirty="0">
                <a:latin typeface="+mn-ea"/>
              </a:rPr>
              <a:t>6~7</a:t>
            </a:r>
            <a:r>
              <a:rPr lang="zh-CN" altLang="en-US" sz="1600" b="1" dirty="0">
                <a:latin typeface="+mn-ea"/>
              </a:rPr>
              <a:t>位，能找出</a:t>
            </a:r>
            <a:r>
              <a:rPr lang="en-US" altLang="zh-CN" sz="1600" b="1" dirty="0">
                <a:latin typeface="+mn-ea"/>
              </a:rPr>
              <a:t>6</a:t>
            </a:r>
            <a:r>
              <a:rPr lang="zh-CN" altLang="en-US" sz="1600" b="1" dirty="0">
                <a:latin typeface="+mn-ea"/>
              </a:rPr>
              <a:t>位</a:t>
            </a:r>
            <a:r>
              <a:rPr lang="en-US" altLang="zh-CN" sz="1600" b="1" dirty="0">
                <a:latin typeface="+mn-ea"/>
              </a:rPr>
              <a:t>/7</a:t>
            </a:r>
            <a:r>
              <a:rPr lang="zh-CN" altLang="en-US" sz="1600" b="1" dirty="0">
                <a:latin typeface="+mn-ea"/>
              </a:rPr>
              <a:t>位不同的例子吗</a:t>
            </a:r>
            <a:r>
              <a:rPr lang="en-US" altLang="zh-CN" sz="1600" b="1" dirty="0">
                <a:latin typeface="+mn-ea"/>
              </a:rPr>
              <a:t>?</a:t>
            </a:r>
          </a:p>
          <a:p>
            <a:pPr algn="l" eaLnBrk="1" hangingPunct="1"/>
            <a:r>
              <a:rPr lang="zh-CN" altLang="en-US" sz="1600" b="1" dirty="0">
                <a:latin typeface="+mn-ea"/>
              </a:rPr>
              <a:t>单精度数的尾数用</a:t>
            </a:r>
            <a:r>
              <a:rPr lang="en-US" altLang="zh-CN" sz="1600" b="1" dirty="0">
                <a:latin typeface="+mn-ea"/>
              </a:rPr>
              <a:t>23</a:t>
            </a:r>
            <a:r>
              <a:rPr lang="zh-CN" altLang="en-US" sz="1600" b="1" dirty="0">
                <a:latin typeface="+mn-ea"/>
              </a:rPr>
              <a:t>位存储，加上默认的小数点前的</a:t>
            </a:r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位</a:t>
            </a:r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，</a:t>
            </a:r>
            <a:r>
              <a:rPr lang="en-US" altLang="zh-CN" sz="1600" b="1" dirty="0">
                <a:latin typeface="+mn-ea"/>
              </a:rPr>
              <a:t>2^(23+1) = 16777216</a:t>
            </a:r>
            <a:r>
              <a:rPr lang="zh-CN" altLang="en-US" sz="1600" b="1" dirty="0">
                <a:latin typeface="+mn-ea"/>
              </a:rPr>
              <a:t>。因为 </a:t>
            </a:r>
            <a:r>
              <a:rPr lang="en-US" altLang="zh-CN" sz="1600" b="1" dirty="0">
                <a:latin typeface="+mn-ea"/>
              </a:rPr>
              <a:t>10^7 &lt; 16777216 &lt; 10^8</a:t>
            </a:r>
            <a:r>
              <a:rPr lang="zh-CN" altLang="en-US" sz="1600" b="1" dirty="0">
                <a:latin typeface="+mn-ea"/>
              </a:rPr>
              <a:t>，所以说单精度浮点数的有效位数是</a:t>
            </a:r>
            <a:r>
              <a:rPr lang="en-US" altLang="zh-CN" sz="1600" b="1" dirty="0">
                <a:latin typeface="+mn-ea"/>
              </a:rPr>
              <a:t>7</a:t>
            </a:r>
            <a:r>
              <a:rPr lang="zh-CN" altLang="en-US" sz="1600" b="1" dirty="0">
                <a:latin typeface="+mn-ea"/>
              </a:rPr>
              <a:t>位。但因为可能会有四舍五入，所以</a:t>
            </a:r>
            <a:r>
              <a:rPr lang="en-US" altLang="zh-CN" sz="1600" b="1" dirty="0">
                <a:latin typeface="+mn-ea"/>
              </a:rPr>
              <a:t>float</a:t>
            </a:r>
            <a:r>
              <a:rPr lang="zh-CN" altLang="en-US" sz="1600" b="1" dirty="0">
                <a:latin typeface="+mn-ea"/>
              </a:rPr>
              <a:t>型最少有</a:t>
            </a:r>
            <a:r>
              <a:rPr lang="en-US" altLang="zh-CN" sz="1600" b="1" dirty="0">
                <a:latin typeface="+mn-ea"/>
              </a:rPr>
              <a:t>6</a:t>
            </a:r>
            <a:r>
              <a:rPr lang="zh-CN" altLang="en-US" sz="1600" b="1" dirty="0">
                <a:latin typeface="+mn-ea"/>
              </a:rPr>
              <a:t>位有效数字。又因为指数位用于表示</a:t>
            </a:r>
            <a:r>
              <a:rPr lang="en-US" altLang="zh-CN" sz="1600" b="1" dirty="0">
                <a:latin typeface="+mn-ea"/>
              </a:rPr>
              <a:t>[-127, 128]</a:t>
            </a:r>
            <a:r>
              <a:rPr lang="zh-CN" altLang="en-US" sz="1600" b="1" dirty="0">
                <a:latin typeface="+mn-ea"/>
              </a:rPr>
              <a:t>范围内的指数，</a:t>
            </a:r>
            <a:r>
              <a:rPr lang="en-US" altLang="zh-CN" sz="1600" b="1" dirty="0">
                <a:latin typeface="+mn-ea"/>
              </a:rPr>
              <a:t>2</a:t>
            </a:r>
            <a:r>
              <a:rPr lang="en-US" altLang="zh-CN" sz="1600" b="1" baseline="30000" dirty="0">
                <a:latin typeface="+mn-ea"/>
              </a:rPr>
              <a:t>127 </a:t>
            </a:r>
            <a:r>
              <a:rPr lang="zh-CN" altLang="en-US" sz="1600" b="1" dirty="0">
                <a:latin typeface="+mn-ea"/>
              </a:rPr>
              <a:t>约为</a:t>
            </a:r>
            <a:r>
              <a:rPr lang="en-US" altLang="zh-CN" sz="1600" b="1" dirty="0">
                <a:latin typeface="+mn-ea"/>
              </a:rPr>
              <a:t>3.4x10</a:t>
            </a:r>
            <a:r>
              <a:rPr lang="en-US" altLang="zh-CN" sz="1600" b="1" baseline="30000" dirty="0">
                <a:latin typeface="+mn-ea"/>
              </a:rPr>
              <a:t>38</a:t>
            </a:r>
            <a:r>
              <a:rPr lang="zh-CN" altLang="en-US" sz="1600" b="1" dirty="0">
                <a:latin typeface="+mn-ea"/>
              </a:rPr>
              <a:t>，所以最大只能是</a:t>
            </a:r>
            <a:r>
              <a:rPr lang="en-US" altLang="zh-CN" sz="1600" b="1" dirty="0">
                <a:latin typeface="+mn-ea"/>
              </a:rPr>
              <a:t>3.4x10</a:t>
            </a:r>
            <a:r>
              <a:rPr lang="en-US" altLang="zh-CN" sz="1600" b="1" baseline="30000" dirty="0">
                <a:latin typeface="+mn-ea"/>
              </a:rPr>
              <a:t>38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latin typeface="+mn-ea"/>
              </a:rPr>
              <a:t>。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EFFD2F0-F8DB-C025-5562-8C862E59B6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1712" y="905983"/>
            <a:ext cx="3720288" cy="640286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529AB9B4-8DD5-1E1F-F559-E2A245AD75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8799" y="4977231"/>
            <a:ext cx="2732913" cy="188076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0F5DE7A-39E6-1EA3-6EA2-21FF1B5E23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873" y="5270504"/>
            <a:ext cx="3817862" cy="1587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0555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algn="l" eaLnBrk="1" hangingPunct="1"/>
            <a:r>
              <a:rPr lang="en-US" altLang="zh-CN" sz="1600" b="1" dirty="0">
                <a:latin typeface="+mn-ea"/>
              </a:rPr>
              <a:t>(3) double</a:t>
            </a:r>
            <a:r>
              <a:rPr lang="zh-CN" altLang="en-US" sz="1600" b="1" dirty="0">
                <a:latin typeface="+mn-ea"/>
              </a:rPr>
              <a:t>型数据的</a:t>
            </a:r>
            <a:r>
              <a:rPr lang="en-US" altLang="zh-CN" sz="1600" b="1" dirty="0">
                <a:latin typeface="+mn-ea"/>
              </a:rPr>
              <a:t>64bit</a:t>
            </a:r>
            <a:r>
              <a:rPr lang="zh-CN" altLang="en-US" sz="1600" b="1" dirty="0">
                <a:latin typeface="+mn-ea"/>
              </a:rPr>
              <a:t>是如何分段来表示一个双精度的浮点数的</a:t>
            </a:r>
            <a:r>
              <a:rPr lang="en-US" altLang="zh-CN" sz="1600" b="1" dirty="0">
                <a:latin typeface="+mn-ea"/>
              </a:rPr>
              <a:t>? </a:t>
            </a:r>
            <a:r>
              <a:rPr lang="zh-CN" altLang="en-US" sz="1600" b="1" dirty="0">
                <a:latin typeface="+mn-ea"/>
              </a:rPr>
              <a:t>给出</a:t>
            </a:r>
            <a:r>
              <a:rPr lang="en-US" altLang="zh-CN" sz="1600" b="1" dirty="0">
                <a:latin typeface="+mn-ea"/>
              </a:rPr>
              <a:t>bit</a:t>
            </a:r>
            <a:r>
              <a:rPr lang="zh-CN" altLang="en-US" sz="1600" b="1" dirty="0">
                <a:latin typeface="+mn-ea"/>
              </a:rPr>
              <a:t>位的分段解释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 </a:t>
            </a:r>
            <a:r>
              <a:rPr lang="zh-CN" altLang="en-US" sz="1600" b="1" dirty="0">
                <a:latin typeface="+mn-ea"/>
              </a:rPr>
              <a:t>尾数的正负如何表示</a:t>
            </a:r>
            <a:r>
              <a:rPr lang="en-US" altLang="zh-CN" sz="1600" b="1" dirty="0">
                <a:latin typeface="+mn-ea"/>
              </a:rPr>
              <a:t>? </a:t>
            </a:r>
            <a:r>
              <a:rPr lang="zh-CN" altLang="en-US" sz="1600" b="1" dirty="0">
                <a:latin typeface="+mn-ea"/>
              </a:rPr>
              <a:t>尾数如何表示</a:t>
            </a:r>
            <a:r>
              <a:rPr lang="en-US" altLang="zh-CN" sz="1600" b="1" dirty="0">
                <a:latin typeface="+mn-ea"/>
              </a:rPr>
              <a:t>? </a:t>
            </a:r>
            <a:r>
              <a:rPr lang="zh-CN" altLang="en-US" sz="1600" b="1" dirty="0">
                <a:latin typeface="+mn-ea"/>
              </a:rPr>
              <a:t>指数的正负如何表示</a:t>
            </a:r>
            <a:r>
              <a:rPr lang="en-US" altLang="zh-CN" sz="1600" b="1" dirty="0">
                <a:latin typeface="+mn-ea"/>
              </a:rPr>
              <a:t>? </a:t>
            </a:r>
            <a:r>
              <a:rPr lang="zh-CN" altLang="en-US" sz="1600" b="1" dirty="0">
                <a:latin typeface="+mn-ea"/>
              </a:rPr>
              <a:t>指数如何表示</a:t>
            </a:r>
            <a:r>
              <a:rPr lang="en-US" altLang="zh-CN" sz="1600" b="1" dirty="0">
                <a:latin typeface="+mn-ea"/>
              </a:rPr>
              <a:t>?</a:t>
            </a:r>
            <a:endParaRPr lang="zh-CN" altLang="en-US" sz="1600" b="1" dirty="0">
              <a:latin typeface="+mn-ea"/>
            </a:endParaRPr>
          </a:p>
          <a:p>
            <a:pPr algn="l" eaLnBrk="1" hangingPunct="1"/>
            <a:r>
              <a:rPr lang="zh-CN" altLang="en-US" sz="1600" b="1" dirty="0">
                <a:latin typeface="+mn-ea"/>
              </a:rPr>
              <a:t>答：如图，这</a:t>
            </a:r>
            <a:r>
              <a:rPr lang="en-US" altLang="zh-CN" sz="1600" b="1" dirty="0">
                <a:latin typeface="+mn-ea"/>
              </a:rPr>
              <a:t>64</a:t>
            </a:r>
            <a:r>
              <a:rPr lang="zh-CN" altLang="en-US" sz="1600" b="1" dirty="0">
                <a:latin typeface="+mn-ea"/>
              </a:rPr>
              <a:t>个二进制位的内存编号从高到低 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从</a:t>
            </a:r>
            <a:r>
              <a:rPr lang="en-US" altLang="zh-CN" sz="1600" b="1" dirty="0">
                <a:latin typeface="+mn-ea"/>
              </a:rPr>
              <a:t>63</a:t>
            </a:r>
            <a:r>
              <a:rPr lang="zh-CN" altLang="en-US" sz="1600" b="1" dirty="0">
                <a:latin typeface="+mn-ea"/>
              </a:rPr>
              <a:t>到</a:t>
            </a:r>
            <a:r>
              <a:rPr lang="en-US" altLang="zh-CN" sz="1600" b="1" dirty="0">
                <a:latin typeface="+mn-ea"/>
              </a:rPr>
              <a:t>0), </a:t>
            </a:r>
            <a:r>
              <a:rPr lang="zh-CN" altLang="en-US" sz="1600" b="1" dirty="0">
                <a:latin typeface="+mn-ea"/>
              </a:rPr>
              <a:t>共包含如下几个部分</a:t>
            </a:r>
            <a:r>
              <a:rPr lang="en-US" altLang="zh-CN" sz="1600" b="1" dirty="0">
                <a:latin typeface="+mn-ea"/>
              </a:rPr>
              <a:t>: </a:t>
            </a:r>
            <a:r>
              <a:rPr lang="zh-CN" altLang="en-US" sz="1600" b="1" dirty="0">
                <a:latin typeface="+mn-ea"/>
              </a:rPr>
              <a:t>符号位，偏移后的指数位</a:t>
            </a:r>
            <a:r>
              <a:rPr lang="en-US" altLang="zh-CN" sz="1600" b="1" dirty="0">
                <a:latin typeface="+mn-ea"/>
              </a:rPr>
              <a:t>, </a:t>
            </a:r>
            <a:r>
              <a:rPr lang="zh-CN" altLang="en-US" sz="1600" b="1" dirty="0">
                <a:latin typeface="+mn-ea"/>
              </a:rPr>
              <a:t>尾数位。符号位</a:t>
            </a:r>
            <a:r>
              <a:rPr lang="en-US" altLang="zh-CN" sz="1600" b="1" dirty="0">
                <a:latin typeface="+mn-ea"/>
              </a:rPr>
              <a:t>: </a:t>
            </a:r>
            <a:r>
              <a:rPr lang="zh-CN" altLang="en-US" sz="1600" b="1" dirty="0">
                <a:latin typeface="+mn-ea"/>
              </a:rPr>
              <a:t>占据最高位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第</a:t>
            </a:r>
            <a:r>
              <a:rPr lang="en-US" altLang="zh-CN" sz="1600" b="1" dirty="0">
                <a:latin typeface="+mn-ea"/>
              </a:rPr>
              <a:t>63</a:t>
            </a:r>
            <a:r>
              <a:rPr lang="zh-CN" altLang="en-US" sz="1600" b="1" dirty="0">
                <a:latin typeface="+mn-ea"/>
              </a:rPr>
              <a:t>位</a:t>
            </a:r>
            <a:r>
              <a:rPr lang="en-US" altLang="zh-CN" sz="1600" b="1" dirty="0">
                <a:latin typeface="+mn-ea"/>
              </a:rPr>
              <a:t>)</a:t>
            </a:r>
            <a:r>
              <a:rPr lang="zh-CN" altLang="en-US" sz="1600" b="1" dirty="0">
                <a:latin typeface="+mn-ea"/>
              </a:rPr>
              <a:t>这一位</a:t>
            </a:r>
            <a:r>
              <a:rPr lang="en-US" altLang="zh-CN" sz="1600" b="1" dirty="0">
                <a:latin typeface="+mn-ea"/>
              </a:rPr>
              <a:t>, </a:t>
            </a:r>
            <a:r>
              <a:rPr lang="zh-CN" altLang="en-US" sz="1600" b="1" dirty="0">
                <a:latin typeface="+mn-ea"/>
              </a:rPr>
              <a:t>用于表示这个浮点数是正数还是负数</a:t>
            </a:r>
            <a:r>
              <a:rPr lang="en-US" altLang="zh-CN" sz="1600" b="1" dirty="0">
                <a:latin typeface="+mn-ea"/>
              </a:rPr>
              <a:t>, </a:t>
            </a:r>
            <a:r>
              <a:rPr lang="zh-CN" altLang="en-US" sz="1600" b="1" dirty="0">
                <a:latin typeface="+mn-ea"/>
              </a:rPr>
              <a:t>为</a:t>
            </a:r>
            <a:r>
              <a:rPr lang="en-US" altLang="zh-CN" sz="1600" b="1" dirty="0">
                <a:latin typeface="+mn-ea"/>
              </a:rPr>
              <a:t>0</a:t>
            </a:r>
            <a:r>
              <a:rPr lang="zh-CN" altLang="en-US" sz="1600" b="1" dirty="0">
                <a:latin typeface="+mn-ea"/>
              </a:rPr>
              <a:t>表示正数</a:t>
            </a:r>
            <a:r>
              <a:rPr lang="en-US" altLang="zh-CN" sz="1600" b="1" dirty="0">
                <a:latin typeface="+mn-ea"/>
              </a:rPr>
              <a:t>, </a:t>
            </a:r>
            <a:r>
              <a:rPr lang="zh-CN" altLang="en-US" sz="1600" b="1" dirty="0">
                <a:latin typeface="+mn-ea"/>
              </a:rPr>
              <a:t>为</a:t>
            </a:r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表示负数。指数位占据第</a:t>
            </a:r>
            <a:r>
              <a:rPr lang="en-US" altLang="zh-CN" sz="1600" b="1" dirty="0">
                <a:latin typeface="+mn-ea"/>
              </a:rPr>
              <a:t>62</a:t>
            </a:r>
            <a:r>
              <a:rPr lang="zh-CN" altLang="en-US" sz="1600" b="1" dirty="0">
                <a:latin typeface="+mn-ea"/>
              </a:rPr>
              <a:t>位到第</a:t>
            </a:r>
            <a:r>
              <a:rPr lang="en-US" altLang="zh-CN" sz="1600" b="1" dirty="0">
                <a:latin typeface="+mn-ea"/>
              </a:rPr>
              <a:t>52</a:t>
            </a:r>
            <a:r>
              <a:rPr lang="zh-CN" altLang="en-US" sz="1600" b="1" dirty="0">
                <a:latin typeface="+mn-ea"/>
              </a:rPr>
              <a:t>位这</a:t>
            </a:r>
            <a:r>
              <a:rPr lang="en-US" altLang="zh-CN" sz="1600" b="1" dirty="0">
                <a:latin typeface="+mn-ea"/>
              </a:rPr>
              <a:t>11</a:t>
            </a:r>
            <a:r>
              <a:rPr lang="zh-CN" altLang="en-US" sz="1600" b="1" dirty="0">
                <a:latin typeface="+mn-ea"/>
              </a:rPr>
              <a:t>位，用于表示以</a:t>
            </a:r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位底的指数，</a:t>
            </a:r>
            <a:r>
              <a:rPr lang="en-US" altLang="zh-CN" sz="1600" b="1" dirty="0">
                <a:latin typeface="+mn-ea"/>
              </a:rPr>
              <a:t>IEEE754</a:t>
            </a:r>
            <a:r>
              <a:rPr lang="zh-CN" altLang="en-US" sz="1600" b="1" dirty="0">
                <a:latin typeface="+mn-ea"/>
              </a:rPr>
              <a:t>规定</a:t>
            </a:r>
            <a:r>
              <a:rPr lang="en-US" altLang="zh-CN" sz="1600" b="1" dirty="0">
                <a:latin typeface="+mn-ea"/>
              </a:rPr>
              <a:t>, </a:t>
            </a:r>
            <a:r>
              <a:rPr lang="zh-CN" altLang="en-US" sz="1600" b="1" dirty="0">
                <a:latin typeface="+mn-ea"/>
              </a:rPr>
              <a:t>指数位用于表示</a:t>
            </a:r>
            <a:r>
              <a:rPr lang="en-US" altLang="zh-CN" sz="1600" b="1" dirty="0">
                <a:latin typeface="+mn-ea"/>
              </a:rPr>
              <a:t>[-1023, 1024]</a:t>
            </a:r>
            <a:r>
              <a:rPr lang="zh-CN" altLang="en-US" sz="1600" b="1" dirty="0">
                <a:latin typeface="+mn-ea"/>
              </a:rPr>
              <a:t>范围内的指数，不过为了表示起来更方便</a:t>
            </a:r>
            <a:r>
              <a:rPr lang="en-US" altLang="zh-CN" sz="1600" b="1" dirty="0">
                <a:latin typeface="+mn-ea"/>
              </a:rPr>
              <a:t>, </a:t>
            </a:r>
            <a:r>
              <a:rPr lang="zh-CN" altLang="en-US" sz="1600" b="1" dirty="0">
                <a:latin typeface="+mn-ea"/>
              </a:rPr>
              <a:t>浮点型的指数位都有一个固定的偏移量</a:t>
            </a:r>
            <a:r>
              <a:rPr lang="en-US" altLang="zh-CN" sz="1600" b="1" dirty="0">
                <a:latin typeface="+mn-ea"/>
              </a:rPr>
              <a:t>(bias), </a:t>
            </a:r>
            <a:r>
              <a:rPr lang="zh-CN" altLang="en-US" sz="1600" b="1" dirty="0">
                <a:latin typeface="+mn-ea"/>
              </a:rPr>
              <a:t>用于使 指数 </a:t>
            </a:r>
            <a:r>
              <a:rPr lang="en-US" altLang="zh-CN" sz="1600" b="1" dirty="0">
                <a:latin typeface="+mn-ea"/>
              </a:rPr>
              <a:t>+ </a:t>
            </a:r>
            <a:r>
              <a:rPr lang="zh-CN" altLang="en-US" sz="1600" b="1" dirty="0">
                <a:latin typeface="+mn-ea"/>
              </a:rPr>
              <a:t>这个偏移量 </a:t>
            </a:r>
            <a:r>
              <a:rPr lang="en-US" altLang="zh-CN" sz="1600" b="1" dirty="0">
                <a:latin typeface="+mn-ea"/>
              </a:rPr>
              <a:t>= </a:t>
            </a:r>
            <a:r>
              <a:rPr lang="zh-CN" altLang="en-US" sz="1600" b="1" dirty="0">
                <a:latin typeface="+mn-ea"/>
              </a:rPr>
              <a:t>一个非负整数，规定</a:t>
            </a:r>
            <a:r>
              <a:rPr lang="en-US" altLang="zh-CN" sz="1600" b="1" dirty="0">
                <a:latin typeface="+mn-ea"/>
              </a:rPr>
              <a:t>: </a:t>
            </a:r>
            <a:r>
              <a:rPr lang="zh-CN" altLang="en-US" sz="1600" b="1" dirty="0">
                <a:latin typeface="+mn-ea"/>
              </a:rPr>
              <a:t>在</a:t>
            </a:r>
            <a:r>
              <a:rPr lang="en-US" altLang="zh-CN" sz="1600" b="1" dirty="0">
                <a:latin typeface="+mn-ea"/>
              </a:rPr>
              <a:t>32</a:t>
            </a:r>
            <a:r>
              <a:rPr lang="zh-CN" altLang="en-US" sz="1600" b="1" dirty="0">
                <a:latin typeface="+mn-ea"/>
              </a:rPr>
              <a:t>位单精度类型中</a:t>
            </a:r>
            <a:r>
              <a:rPr lang="en-US" altLang="zh-CN" sz="1600" b="1" dirty="0">
                <a:latin typeface="+mn-ea"/>
              </a:rPr>
              <a:t>, </a:t>
            </a:r>
            <a:r>
              <a:rPr lang="zh-CN" altLang="en-US" sz="1600" b="1" dirty="0">
                <a:latin typeface="+mn-ea"/>
              </a:rPr>
              <a:t>这个偏移量是</a:t>
            </a:r>
            <a:r>
              <a:rPr lang="en-US" altLang="zh-CN" sz="1600" b="1" dirty="0">
                <a:latin typeface="+mn-ea"/>
              </a:rPr>
              <a:t>1023</a:t>
            </a:r>
            <a:r>
              <a:rPr lang="zh-CN" altLang="en-US" sz="1600" b="1" dirty="0">
                <a:latin typeface="+mn-ea"/>
              </a:rPr>
              <a:t>。尾数位</a:t>
            </a:r>
            <a:r>
              <a:rPr lang="en-US" altLang="zh-CN" sz="1600" b="1" dirty="0">
                <a:latin typeface="+mn-ea"/>
              </a:rPr>
              <a:t>: </a:t>
            </a:r>
            <a:r>
              <a:rPr lang="zh-CN" altLang="en-US" sz="1600" b="1" dirty="0">
                <a:latin typeface="+mn-ea"/>
              </a:rPr>
              <a:t>占据剩余的</a:t>
            </a:r>
            <a:r>
              <a:rPr lang="en-US" altLang="zh-CN" sz="1600" b="1" dirty="0">
                <a:latin typeface="+mn-ea"/>
              </a:rPr>
              <a:t>51</a:t>
            </a:r>
            <a:r>
              <a:rPr lang="zh-CN" altLang="en-US" sz="1600" b="1" dirty="0">
                <a:latin typeface="+mn-ea"/>
              </a:rPr>
              <a:t>位到</a:t>
            </a:r>
            <a:r>
              <a:rPr lang="en-US" altLang="zh-CN" sz="1600" b="1" dirty="0">
                <a:latin typeface="+mn-ea"/>
              </a:rPr>
              <a:t>0</a:t>
            </a:r>
            <a:r>
              <a:rPr lang="zh-CN" altLang="en-US" sz="1600" b="1" dirty="0">
                <a:latin typeface="+mn-ea"/>
              </a:rPr>
              <a:t>位这</a:t>
            </a:r>
            <a:r>
              <a:rPr lang="en-US" altLang="zh-CN" sz="1600" b="1" dirty="0">
                <a:latin typeface="+mn-ea"/>
              </a:rPr>
              <a:t>52</a:t>
            </a:r>
            <a:r>
              <a:rPr lang="zh-CN" altLang="en-US" sz="1600" b="1" dirty="0">
                <a:latin typeface="+mn-ea"/>
              </a:rPr>
              <a:t>位</a:t>
            </a:r>
            <a:r>
              <a:rPr lang="en-US" altLang="zh-CN" sz="1600" b="1" dirty="0">
                <a:latin typeface="+mn-ea"/>
              </a:rPr>
              <a:t>. </a:t>
            </a:r>
            <a:r>
              <a:rPr lang="zh-CN" altLang="en-US" sz="1600" b="1" dirty="0">
                <a:latin typeface="+mn-ea"/>
              </a:rPr>
              <a:t>用于存储尾数。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(4) </a:t>
            </a:r>
            <a:r>
              <a:rPr lang="zh-CN" altLang="en-US" sz="1600" b="1" dirty="0">
                <a:latin typeface="+mn-ea"/>
              </a:rPr>
              <a:t>为什么</a:t>
            </a:r>
            <a:r>
              <a:rPr lang="en-US" altLang="zh-CN" sz="1600" b="1" dirty="0">
                <a:latin typeface="+mn-ea"/>
              </a:rPr>
              <a:t>double</a:t>
            </a:r>
            <a:r>
              <a:rPr lang="zh-CN" altLang="en-US" sz="1600" b="1" dirty="0">
                <a:latin typeface="+mn-ea"/>
              </a:rPr>
              <a:t>型数据只有</a:t>
            </a:r>
            <a:r>
              <a:rPr lang="en-US" altLang="zh-CN" sz="1600" b="1" dirty="0">
                <a:latin typeface="+mn-ea"/>
              </a:rPr>
              <a:t>15</a:t>
            </a:r>
            <a:r>
              <a:rPr lang="zh-CN" altLang="en-US" sz="1600" b="1" dirty="0">
                <a:latin typeface="+mn-ea"/>
              </a:rPr>
              <a:t>位十进制有效数字</a:t>
            </a:r>
            <a:r>
              <a:rPr lang="en-US" altLang="zh-CN" sz="1600" b="1" dirty="0">
                <a:latin typeface="+mn-ea"/>
              </a:rPr>
              <a:t>? </a:t>
            </a:r>
            <a:r>
              <a:rPr lang="zh-CN" altLang="en-US" sz="1600" b="1" dirty="0">
                <a:latin typeface="+mn-ea"/>
              </a:rPr>
              <a:t>为什么最大只能是</a:t>
            </a:r>
            <a:r>
              <a:rPr lang="en-US" altLang="zh-CN" sz="1600" b="1" dirty="0">
                <a:latin typeface="+mn-ea"/>
              </a:rPr>
              <a:t>1.7x10</a:t>
            </a:r>
            <a:r>
              <a:rPr lang="en-US" altLang="zh-CN" sz="1600" b="1" baseline="30000" dirty="0">
                <a:latin typeface="+mn-ea"/>
              </a:rPr>
              <a:t>308</a:t>
            </a:r>
            <a:r>
              <a:rPr lang="en-US" altLang="zh-CN" sz="1600" b="1" dirty="0">
                <a:latin typeface="+mn-ea"/>
              </a:rPr>
              <a:t> ?</a:t>
            </a:r>
            <a:endParaRPr lang="zh-CN" altLang="en-US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 </a:t>
            </a:r>
            <a:r>
              <a:rPr lang="zh-CN" altLang="en-US" sz="1600" b="1" dirty="0">
                <a:latin typeface="+mn-ea"/>
              </a:rPr>
              <a:t>有些资料上说有效位数是</a:t>
            </a:r>
            <a:r>
              <a:rPr lang="en-US" altLang="zh-CN" sz="1600" b="1" dirty="0">
                <a:latin typeface="+mn-ea"/>
              </a:rPr>
              <a:t>15~16</a:t>
            </a:r>
            <a:r>
              <a:rPr lang="zh-CN" altLang="en-US" sz="1600" b="1" dirty="0">
                <a:latin typeface="+mn-ea"/>
              </a:rPr>
              <a:t>位，能找出</a:t>
            </a:r>
            <a:r>
              <a:rPr lang="en-US" altLang="zh-CN" sz="1600" b="1" dirty="0">
                <a:latin typeface="+mn-ea"/>
              </a:rPr>
              <a:t>15</a:t>
            </a:r>
            <a:r>
              <a:rPr lang="zh-CN" altLang="en-US" sz="1600" b="1" dirty="0">
                <a:latin typeface="+mn-ea"/>
              </a:rPr>
              <a:t>位</a:t>
            </a:r>
            <a:r>
              <a:rPr lang="en-US" altLang="zh-CN" sz="1600" b="1" dirty="0">
                <a:latin typeface="+mn-ea"/>
              </a:rPr>
              <a:t>/16</a:t>
            </a:r>
            <a:r>
              <a:rPr lang="zh-CN" altLang="en-US" sz="1600" b="1" dirty="0">
                <a:latin typeface="+mn-ea"/>
              </a:rPr>
              <a:t>位不同的例子吗？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zh-CN" altLang="en-US" sz="1600" b="1" dirty="0">
                <a:latin typeface="+mn-ea"/>
              </a:rPr>
              <a:t>双精度的尾数用</a:t>
            </a:r>
            <a:r>
              <a:rPr lang="en-US" altLang="zh-CN" sz="1600" b="1" dirty="0">
                <a:latin typeface="+mn-ea"/>
              </a:rPr>
              <a:t>52</a:t>
            </a:r>
            <a:r>
              <a:rPr lang="zh-CN" altLang="en-US" sz="1600" b="1" dirty="0">
                <a:latin typeface="+mn-ea"/>
              </a:rPr>
              <a:t>位存储，</a:t>
            </a:r>
            <a:r>
              <a:rPr lang="en-US" altLang="zh-CN" sz="1600" b="1" dirty="0">
                <a:latin typeface="+mn-ea"/>
              </a:rPr>
              <a:t>2^(52+1) = 9007199254740992</a:t>
            </a:r>
            <a:r>
              <a:rPr lang="zh-CN" altLang="en-US" sz="1600" b="1" dirty="0">
                <a:latin typeface="+mn-ea"/>
              </a:rPr>
              <a:t>，</a:t>
            </a:r>
            <a:r>
              <a:rPr lang="en-US" altLang="zh-CN" sz="1600" b="1" dirty="0">
                <a:latin typeface="+mn-ea"/>
              </a:rPr>
              <a:t>10^16 &lt; 9007199254740992 &lt; 10^17</a:t>
            </a:r>
            <a:r>
              <a:rPr lang="zh-CN" altLang="en-US" sz="1600" b="1" dirty="0">
                <a:latin typeface="+mn-ea"/>
              </a:rPr>
              <a:t>，所以双精度的有效位数是</a:t>
            </a:r>
            <a:r>
              <a:rPr lang="en-US" altLang="zh-CN" sz="1600" b="1" dirty="0">
                <a:latin typeface="+mn-ea"/>
              </a:rPr>
              <a:t>16</a:t>
            </a:r>
            <a:r>
              <a:rPr lang="zh-CN" altLang="en-US" sz="1600" b="1" dirty="0">
                <a:latin typeface="+mn-ea"/>
              </a:rPr>
              <a:t>位。但因为可能会有四舍五入，所以</a:t>
            </a:r>
            <a:r>
              <a:rPr lang="en-US" altLang="zh-CN" sz="1600" b="1" dirty="0">
                <a:latin typeface="+mn-ea"/>
              </a:rPr>
              <a:t>double</a:t>
            </a:r>
            <a:r>
              <a:rPr lang="zh-CN" altLang="en-US" sz="1600" b="1" dirty="0">
                <a:latin typeface="+mn-ea"/>
              </a:rPr>
              <a:t>型最少有</a:t>
            </a:r>
            <a:r>
              <a:rPr lang="en-US" altLang="zh-CN" sz="1600" b="1" dirty="0">
                <a:latin typeface="+mn-ea"/>
              </a:rPr>
              <a:t>15</a:t>
            </a:r>
            <a:r>
              <a:rPr lang="zh-CN" altLang="en-US" sz="1600" b="1" dirty="0">
                <a:latin typeface="+mn-ea"/>
              </a:rPr>
              <a:t>位有效数字。又因为指数位用于表示</a:t>
            </a:r>
            <a:r>
              <a:rPr lang="en-US" altLang="zh-CN" sz="1600" b="1" dirty="0">
                <a:latin typeface="+mn-ea"/>
              </a:rPr>
              <a:t>[-1023, 1024]</a:t>
            </a:r>
            <a:r>
              <a:rPr lang="zh-CN" altLang="en-US" sz="1600" b="1" dirty="0">
                <a:latin typeface="+mn-ea"/>
              </a:rPr>
              <a:t>范围内的指数，</a:t>
            </a:r>
            <a:r>
              <a:rPr lang="en-US" altLang="zh-CN" sz="1600" b="1" dirty="0">
                <a:latin typeface="+mn-ea"/>
              </a:rPr>
              <a:t>2^1024</a:t>
            </a:r>
            <a:r>
              <a:rPr lang="zh-CN" altLang="en-US" sz="1600" b="1" dirty="0">
                <a:latin typeface="+mn-ea"/>
              </a:rPr>
              <a:t>约为</a:t>
            </a:r>
            <a:r>
              <a:rPr lang="en-US" altLang="zh-CN" sz="1600" b="1" dirty="0">
                <a:latin typeface="+mn-ea"/>
              </a:rPr>
              <a:t>1.7x10</a:t>
            </a:r>
            <a:r>
              <a:rPr lang="en-US" altLang="zh-CN" sz="1600" b="1" baseline="30000" dirty="0">
                <a:latin typeface="+mn-ea"/>
              </a:rPr>
              <a:t>308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latin typeface="+mn-ea"/>
              </a:rPr>
              <a:t>，所以最大只能是</a:t>
            </a:r>
            <a:r>
              <a:rPr lang="en-US" altLang="zh-CN" sz="1600" b="1" dirty="0">
                <a:latin typeface="+mn-ea"/>
              </a:rPr>
              <a:t>1.7x10</a:t>
            </a:r>
            <a:r>
              <a:rPr lang="en-US" altLang="zh-CN" sz="1600" b="1" baseline="30000" dirty="0">
                <a:latin typeface="+mn-ea"/>
              </a:rPr>
              <a:t>308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latin typeface="+mn-ea"/>
              </a:rPr>
              <a:t>。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zh-CN" altLang="en-US" sz="1600" b="1" dirty="0">
                <a:latin typeface="+mn-ea"/>
              </a:rPr>
              <a:t>注：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● </a:t>
            </a:r>
            <a:r>
              <a:rPr lang="zh-CN" altLang="en-US" sz="1600" b="1" dirty="0">
                <a:latin typeface="+mn-ea"/>
              </a:rPr>
              <a:t>文档用自己的语言组织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● </a:t>
            </a:r>
            <a:r>
              <a:rPr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篇幅不够允许加页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● </a:t>
            </a:r>
            <a:r>
              <a:rPr lang="zh-CN" altLang="en-US" sz="1600" b="1" dirty="0">
                <a:latin typeface="+mn-ea"/>
              </a:rPr>
              <a:t>如果用到某些小测试程序进行说明，可以贴上小测试程序的源码及运行结果</a:t>
            </a:r>
          </a:p>
          <a:p>
            <a:pPr algn="l" eaLnBrk="1" hangingPunct="1"/>
            <a:r>
              <a:rPr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● </a:t>
            </a:r>
            <a:r>
              <a:rPr lang="zh-CN" altLang="en-US" sz="1600" b="1" dirty="0">
                <a:latin typeface="+mn-ea"/>
              </a:rPr>
              <a:t>为了使文档更清晰，允许将网上的部分图示资料截图后贴入</a:t>
            </a:r>
          </a:p>
          <a:p>
            <a:pPr algn="l" eaLnBrk="1" hangingPunct="1"/>
            <a:r>
              <a:rPr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● </a:t>
            </a:r>
            <a:r>
              <a:rPr lang="zh-CN" altLang="en-US" sz="1600" b="1" dirty="0">
                <a:latin typeface="+mn-ea"/>
              </a:rPr>
              <a:t>不允许在答案处直接贴某网址，再附上“见**”（或类似行为），否则文档作业部分直接总分</a:t>
            </a:r>
            <a:r>
              <a:rPr lang="en-US" altLang="zh-CN" sz="1600" b="1" dirty="0">
                <a:latin typeface="+mn-ea"/>
              </a:rPr>
              <a:t>-50</a:t>
            </a:r>
          </a:p>
          <a:p>
            <a:pPr algn="l" eaLnBrk="1" hangingPunct="1"/>
            <a:endParaRPr lang="zh-CN" altLang="en-US" sz="2400" b="1" dirty="0">
              <a:latin typeface="+mn-ea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2DCE2F8-1A34-406D-A8FF-DB896880BA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2975" y="0"/>
            <a:ext cx="3629025" cy="78105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38EF003-61C3-0581-61F5-83ABF11183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6727" y="3594254"/>
            <a:ext cx="3848298" cy="57152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2C8520D-2026-810D-F9E6-BFE0D6189A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1851" y="4111806"/>
            <a:ext cx="1803493" cy="38737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D615A847-D0FA-5426-174A-714E74EEA1A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3616" y="3651251"/>
            <a:ext cx="3848298" cy="457534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2874CB54-0A20-6FB3-8E7D-FB72A9A5E1D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2679" y="4110437"/>
            <a:ext cx="1734430" cy="305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2575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浮点数机内存储格式</a:t>
            </a:r>
            <a:r>
              <a:rPr lang="en-US" altLang="zh-CN" sz="2800" b="1" dirty="0">
                <a:latin typeface="+mn-ea"/>
              </a:rPr>
              <a:t>(IEEE 754)</a:t>
            </a:r>
            <a:r>
              <a:rPr lang="zh-CN" altLang="en-US" sz="2800" b="1" dirty="0">
                <a:latin typeface="+mn-ea"/>
              </a:rPr>
              <a:t>理解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4</a:t>
            </a:r>
            <a:r>
              <a:rPr lang="zh-CN" altLang="en-US" sz="1600" b="1" dirty="0">
                <a:latin typeface="+mn-ea"/>
              </a:rPr>
              <a:t>、思考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(1) 8/11bit</a:t>
            </a:r>
            <a:r>
              <a:rPr lang="zh-CN" altLang="en-US" sz="1600" b="1" dirty="0">
                <a:latin typeface="+mn-ea"/>
              </a:rPr>
              <a:t>的指数的表示形式是</a:t>
            </a:r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进制补码吗</a:t>
            </a:r>
            <a:r>
              <a:rPr lang="en-US" altLang="zh-CN" sz="1600" b="1" dirty="0">
                <a:latin typeface="+mn-ea"/>
              </a:rPr>
              <a:t>? </a:t>
            </a:r>
            <a:r>
              <a:rPr lang="zh-CN" altLang="en-US" sz="1600" b="1" dirty="0">
                <a:latin typeface="+mn-ea"/>
              </a:rPr>
              <a:t>如果不是，一般称为什么方式表示</a:t>
            </a:r>
            <a:r>
              <a:rPr lang="en-US" altLang="zh-CN" sz="1600" b="1" dirty="0">
                <a:latin typeface="+mn-ea"/>
              </a:rPr>
              <a:t>?</a:t>
            </a:r>
          </a:p>
          <a:p>
            <a:pPr algn="l" eaLnBrk="1" hangingPunct="1"/>
            <a:r>
              <a:rPr lang="zh-CN" altLang="en-US" sz="1600" b="1" dirty="0">
                <a:latin typeface="+mn-ea"/>
              </a:rPr>
              <a:t>    不是，是指数部分</a:t>
            </a:r>
            <a:r>
              <a:rPr lang="en-US" altLang="zh-CN" sz="1600" b="1" dirty="0">
                <a:latin typeface="+mn-ea"/>
              </a:rPr>
              <a:t>+</a:t>
            </a:r>
            <a:r>
              <a:rPr lang="zh-CN" altLang="en-US" sz="1600" b="1" dirty="0">
                <a:latin typeface="+mn-ea"/>
              </a:rPr>
              <a:t>偏移量得到的非负整数的</a:t>
            </a:r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进制原码。</a:t>
            </a:r>
          </a:p>
          <a:p>
            <a:pPr algn="l" eaLnBrk="1" hangingPunct="1"/>
            <a:r>
              <a:rPr lang="en-US" altLang="zh-CN" sz="1600" b="1" dirty="0">
                <a:latin typeface="+mn-ea"/>
              </a:rPr>
              <a:t>(2) double</a:t>
            </a:r>
            <a:r>
              <a:rPr lang="zh-CN" altLang="en-US" sz="1600" b="1" dirty="0">
                <a:latin typeface="+mn-ea"/>
              </a:rPr>
              <a:t>赋值给</a:t>
            </a:r>
            <a:r>
              <a:rPr lang="en-US" altLang="zh-CN" sz="1600" b="1" dirty="0">
                <a:latin typeface="+mn-ea"/>
              </a:rPr>
              <a:t>float</a:t>
            </a:r>
            <a:r>
              <a:rPr lang="zh-CN" altLang="en-US" sz="1600" b="1" dirty="0">
                <a:latin typeface="+mn-ea"/>
              </a:rPr>
              <a:t>时，下面两个程序，</a:t>
            </a:r>
            <a:r>
              <a:rPr lang="en-US" altLang="zh-CN" sz="1600" b="1" dirty="0">
                <a:latin typeface="+mn-ea"/>
              </a:rPr>
              <a:t>double</a:t>
            </a:r>
            <a:r>
              <a:rPr lang="zh-CN" altLang="en-US" sz="1600" b="1" dirty="0">
                <a:latin typeface="+mn-ea"/>
              </a:rPr>
              <a:t>型常量不加</a:t>
            </a:r>
            <a:r>
              <a:rPr lang="en-US" altLang="zh-CN" sz="1600" b="1" dirty="0">
                <a:latin typeface="+mn-ea"/>
              </a:rPr>
              <a:t>F</a:t>
            </a:r>
            <a:r>
              <a:rPr lang="zh-CN" altLang="en-US" sz="1600" b="1" dirty="0">
                <a:latin typeface="+mn-ea"/>
              </a:rPr>
              <a:t>的情况下，左侧有</a:t>
            </a:r>
            <a:r>
              <a:rPr lang="en-US" altLang="zh-CN" sz="1600" b="1" dirty="0">
                <a:latin typeface="+mn-ea"/>
              </a:rPr>
              <a:t>warning</a:t>
            </a:r>
            <a:r>
              <a:rPr lang="zh-CN" altLang="en-US" sz="1600" b="1" dirty="0">
                <a:latin typeface="+mn-ea"/>
              </a:rPr>
              <a:t>，右侧无</a:t>
            </a:r>
            <a:r>
              <a:rPr lang="en-US" altLang="zh-CN" sz="1600" b="1" dirty="0">
                <a:latin typeface="+mn-ea"/>
              </a:rPr>
              <a:t>warning</a:t>
            </a:r>
            <a:r>
              <a:rPr lang="zh-CN" altLang="en-US" sz="1600" b="1" dirty="0">
                <a:latin typeface="+mn-ea"/>
              </a:rPr>
              <a:t>，为什么</a:t>
            </a:r>
            <a:r>
              <a:rPr lang="en-US" altLang="zh-CN" sz="1600" b="1" dirty="0">
                <a:latin typeface="+mn-ea"/>
              </a:rPr>
              <a:t>?</a:t>
            </a: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 </a:t>
            </a:r>
            <a:r>
              <a:rPr lang="zh-CN" altLang="en-US" sz="1600" b="1" dirty="0">
                <a:latin typeface="+mn-ea"/>
              </a:rPr>
              <a:t>总结一下规律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endParaRPr lang="en-US" altLang="zh-CN" sz="1600" b="1" dirty="0">
              <a:latin typeface="+mn-ea"/>
            </a:endParaRPr>
          </a:p>
          <a:p>
            <a:pPr algn="l" eaLnBrk="1" hangingPunct="1"/>
            <a:endParaRPr lang="en-US" altLang="zh-CN" sz="1600" b="1" dirty="0">
              <a:latin typeface="+mn-ea"/>
            </a:endParaRPr>
          </a:p>
          <a:p>
            <a:pPr algn="l" eaLnBrk="1" hangingPunct="1"/>
            <a:endParaRPr lang="en-US" altLang="zh-CN" sz="1600" b="1" dirty="0">
              <a:latin typeface="+mn-ea"/>
            </a:endParaRPr>
          </a:p>
          <a:p>
            <a:pPr algn="l" eaLnBrk="1" hangingPunct="1"/>
            <a:endParaRPr lang="en-US" altLang="zh-CN" sz="1600" b="1" dirty="0">
              <a:latin typeface="+mn-ea"/>
            </a:endParaRPr>
          </a:p>
          <a:p>
            <a:pPr algn="l" eaLnBrk="1" hangingPunct="1"/>
            <a:endParaRPr lang="en-US" altLang="zh-CN" sz="1600" b="1" dirty="0">
              <a:latin typeface="+mn-ea"/>
            </a:endParaRPr>
          </a:p>
          <a:p>
            <a:pPr algn="l" eaLnBrk="1" hangingPunct="1"/>
            <a:endParaRPr lang="en-US" altLang="zh-CN" sz="1600" b="1" dirty="0">
              <a:latin typeface="+mn-ea"/>
            </a:endParaRPr>
          </a:p>
          <a:p>
            <a:pPr algn="l" eaLnBrk="1" hangingPunct="1"/>
            <a:endParaRPr lang="en-US" altLang="zh-CN" sz="1600" b="1" dirty="0">
              <a:latin typeface="+mn-ea"/>
            </a:endParaRPr>
          </a:p>
          <a:p>
            <a:pPr algn="l" eaLnBrk="1" hangingPunct="1"/>
            <a:endParaRPr lang="en-US" altLang="zh-CN" sz="1600" b="1" dirty="0">
              <a:latin typeface="+mn-ea"/>
            </a:endParaRPr>
          </a:p>
          <a:p>
            <a:pPr algn="l" eaLnBrk="1" hangingPunct="1"/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zh-CN" altLang="en-US" sz="1600" b="1" dirty="0">
                <a:latin typeface="+mn-ea"/>
              </a:rPr>
              <a:t>左侧程序</a:t>
            </a:r>
            <a:r>
              <a:rPr lang="en-US" altLang="zh-CN" sz="1600" b="1" dirty="0">
                <a:latin typeface="+mn-ea"/>
              </a:rPr>
              <a:t>1.2</a:t>
            </a:r>
            <a:r>
              <a:rPr lang="zh-CN" altLang="en-US" sz="1600" b="1" dirty="0">
                <a:latin typeface="+mn-ea"/>
              </a:rPr>
              <a:t>转化成二进制，小数部分</a:t>
            </a:r>
            <a:r>
              <a:rPr lang="en-US" altLang="zh-CN" sz="1600" b="1" dirty="0">
                <a:latin typeface="+mn-ea"/>
              </a:rPr>
              <a:t>0.2</a:t>
            </a:r>
            <a:r>
              <a:rPr lang="zh-CN" altLang="en-US" sz="1600" b="1" dirty="0">
                <a:latin typeface="+mn-ea"/>
              </a:rPr>
              <a:t>无限循环，</a:t>
            </a:r>
            <a:r>
              <a:rPr lang="en-US" altLang="zh-CN" sz="1600" b="1" dirty="0">
                <a:latin typeface="+mn-ea"/>
              </a:rPr>
              <a:t>double</a:t>
            </a:r>
            <a:r>
              <a:rPr lang="zh-CN" altLang="en-US" sz="1600" b="1" dirty="0">
                <a:latin typeface="+mn-ea"/>
              </a:rPr>
              <a:t>中用</a:t>
            </a:r>
            <a:r>
              <a:rPr lang="en-US" altLang="zh-CN" sz="1600" b="1" dirty="0">
                <a:latin typeface="+mn-ea"/>
              </a:rPr>
              <a:t>52</a:t>
            </a:r>
            <a:r>
              <a:rPr lang="zh-CN" altLang="en-US" sz="1600" b="1" dirty="0">
                <a:latin typeface="+mn-ea"/>
              </a:rPr>
              <a:t>位存储，将</a:t>
            </a:r>
            <a:r>
              <a:rPr lang="en-US" altLang="zh-CN" sz="1600" b="1" dirty="0">
                <a:latin typeface="+mn-ea"/>
              </a:rPr>
              <a:t>double</a:t>
            </a:r>
            <a:r>
              <a:rPr lang="zh-CN" altLang="en-US" sz="1600" b="1" dirty="0">
                <a:latin typeface="+mn-ea"/>
              </a:rPr>
              <a:t>赋值给</a:t>
            </a:r>
            <a:r>
              <a:rPr lang="en-US" altLang="zh-CN" sz="1600" b="1" dirty="0">
                <a:latin typeface="+mn-ea"/>
              </a:rPr>
              <a:t>float</a:t>
            </a:r>
            <a:r>
              <a:rPr lang="zh-CN" altLang="en-US" sz="1600" b="1" dirty="0">
                <a:latin typeface="+mn-ea"/>
              </a:rPr>
              <a:t>时，用</a:t>
            </a:r>
            <a:r>
              <a:rPr lang="en-US" altLang="zh-CN" sz="1600" b="1" dirty="0">
                <a:latin typeface="+mn-ea"/>
              </a:rPr>
              <a:t>23</a:t>
            </a:r>
            <a:r>
              <a:rPr lang="zh-CN" altLang="en-US" sz="1600" b="1" dirty="0">
                <a:latin typeface="+mn-ea"/>
              </a:rPr>
              <a:t>位存储，丢失了</a:t>
            </a:r>
            <a:r>
              <a:rPr lang="en-US" altLang="zh-CN" sz="1600" b="1" dirty="0">
                <a:latin typeface="+mn-ea"/>
              </a:rPr>
              <a:t>32</a:t>
            </a:r>
            <a:r>
              <a:rPr lang="zh-CN" altLang="en-US" sz="1600" b="1" dirty="0">
                <a:latin typeface="+mn-ea"/>
              </a:rPr>
              <a:t>位，精度下降，数据截断。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zh-CN" altLang="en-US" sz="1600" b="1" dirty="0">
                <a:latin typeface="+mn-ea"/>
              </a:rPr>
              <a:t>右侧程序</a:t>
            </a:r>
            <a:r>
              <a:rPr lang="en-US" altLang="zh-CN" sz="1600" b="1" dirty="0">
                <a:latin typeface="+mn-ea"/>
              </a:rPr>
              <a:t>100.25</a:t>
            </a:r>
            <a:r>
              <a:rPr lang="zh-CN" altLang="en-US" sz="1600" b="1" dirty="0">
                <a:latin typeface="+mn-ea"/>
              </a:rPr>
              <a:t>转化成二进制，小数部分</a:t>
            </a:r>
            <a:r>
              <a:rPr lang="en-US" altLang="zh-CN" sz="1600" b="1" dirty="0">
                <a:latin typeface="+mn-ea"/>
              </a:rPr>
              <a:t>0.25</a:t>
            </a:r>
            <a:r>
              <a:rPr lang="zh-CN" altLang="en-US" sz="1600" b="1" dirty="0">
                <a:latin typeface="+mn-ea"/>
              </a:rPr>
              <a:t>有限循环，</a:t>
            </a:r>
            <a:r>
              <a:rPr lang="en-US" altLang="zh-CN" sz="1600" b="1" dirty="0">
                <a:latin typeface="+mn-ea"/>
              </a:rPr>
              <a:t>double</a:t>
            </a:r>
            <a:r>
              <a:rPr lang="zh-CN" altLang="en-US" sz="1600" b="1" dirty="0">
                <a:latin typeface="+mn-ea"/>
              </a:rPr>
              <a:t>中只需要</a:t>
            </a:r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位，用</a:t>
            </a:r>
            <a:r>
              <a:rPr lang="en-US" altLang="zh-CN" sz="1600" b="1" dirty="0">
                <a:latin typeface="+mn-ea"/>
              </a:rPr>
              <a:t>0</a:t>
            </a:r>
            <a:r>
              <a:rPr lang="zh-CN" altLang="en-US" sz="1600" b="1" dirty="0">
                <a:latin typeface="+mn-ea"/>
              </a:rPr>
              <a:t>补齐到</a:t>
            </a:r>
            <a:r>
              <a:rPr lang="en-US" altLang="zh-CN" sz="1600" b="1" dirty="0">
                <a:latin typeface="+mn-ea"/>
              </a:rPr>
              <a:t>52</a:t>
            </a:r>
            <a:r>
              <a:rPr lang="zh-CN" altLang="en-US" sz="1600" b="1" dirty="0">
                <a:latin typeface="+mn-ea"/>
              </a:rPr>
              <a:t>位，将</a:t>
            </a:r>
            <a:r>
              <a:rPr lang="en-US" altLang="zh-CN" sz="1600" b="1" dirty="0">
                <a:latin typeface="+mn-ea"/>
              </a:rPr>
              <a:t>double</a:t>
            </a:r>
            <a:r>
              <a:rPr lang="zh-CN" altLang="en-US" sz="1600" b="1" dirty="0">
                <a:latin typeface="+mn-ea"/>
              </a:rPr>
              <a:t>赋值给</a:t>
            </a:r>
            <a:r>
              <a:rPr lang="en-US" altLang="zh-CN" sz="1600" b="1" dirty="0">
                <a:latin typeface="+mn-ea"/>
              </a:rPr>
              <a:t>float</a:t>
            </a:r>
            <a:r>
              <a:rPr lang="zh-CN" altLang="en-US" sz="1600" b="1" dirty="0">
                <a:latin typeface="+mn-ea"/>
              </a:rPr>
              <a:t>时，用</a:t>
            </a:r>
            <a:r>
              <a:rPr lang="en-US" altLang="zh-CN" sz="1600" b="1" dirty="0">
                <a:latin typeface="+mn-ea"/>
              </a:rPr>
              <a:t>23</a:t>
            </a:r>
            <a:r>
              <a:rPr lang="zh-CN" altLang="en-US" sz="1600" b="1" dirty="0">
                <a:latin typeface="+mn-ea"/>
              </a:rPr>
              <a:t>位存储，截掉的是</a:t>
            </a:r>
            <a:r>
              <a:rPr lang="en-US" altLang="zh-CN" sz="1600" b="1" dirty="0">
                <a:latin typeface="+mn-ea"/>
              </a:rPr>
              <a:t>32</a:t>
            </a:r>
            <a:r>
              <a:rPr lang="zh-CN" altLang="en-US" sz="1600" b="1" dirty="0">
                <a:latin typeface="+mn-ea"/>
              </a:rPr>
              <a:t>位</a:t>
            </a:r>
            <a:r>
              <a:rPr lang="en-US" altLang="zh-CN" sz="1600" b="1" dirty="0">
                <a:latin typeface="+mn-ea"/>
              </a:rPr>
              <a:t>0</a:t>
            </a:r>
            <a:r>
              <a:rPr lang="zh-CN" altLang="en-US" sz="1600" b="1" dirty="0">
                <a:latin typeface="+mn-ea"/>
              </a:rPr>
              <a:t>，不影响结果。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zh-CN" altLang="en-US" sz="1600" b="1" dirty="0">
                <a:latin typeface="+mn-ea"/>
              </a:rPr>
              <a:t>规律：</a:t>
            </a:r>
            <a:r>
              <a:rPr lang="en-US" altLang="zh-CN" sz="1600" b="1" dirty="0">
                <a:latin typeface="+mn-ea"/>
              </a:rPr>
              <a:t> double</a:t>
            </a:r>
            <a:r>
              <a:rPr lang="zh-CN" altLang="en-US" sz="1600" b="1" dirty="0">
                <a:latin typeface="+mn-ea"/>
              </a:rPr>
              <a:t>赋值给</a:t>
            </a:r>
            <a:r>
              <a:rPr lang="en-US" altLang="zh-CN" sz="1600" b="1" dirty="0">
                <a:latin typeface="+mn-ea"/>
              </a:rPr>
              <a:t>float</a:t>
            </a:r>
            <a:r>
              <a:rPr lang="zh-CN" altLang="en-US" sz="1600" b="1" dirty="0">
                <a:latin typeface="+mn-ea"/>
              </a:rPr>
              <a:t>时，</a:t>
            </a:r>
            <a:r>
              <a:rPr lang="en-US" altLang="zh-CN" sz="1600" b="1" dirty="0">
                <a:latin typeface="+mn-ea"/>
              </a:rPr>
              <a:t>double</a:t>
            </a:r>
            <a:r>
              <a:rPr lang="zh-CN" altLang="en-US" sz="1600" b="1" dirty="0">
                <a:latin typeface="+mn-ea"/>
              </a:rPr>
              <a:t>型常量不加</a:t>
            </a:r>
            <a:r>
              <a:rPr lang="en-US" altLang="zh-CN" sz="1600" b="1" dirty="0">
                <a:latin typeface="+mn-ea"/>
              </a:rPr>
              <a:t>F</a:t>
            </a:r>
            <a:r>
              <a:rPr lang="zh-CN" altLang="en-US" sz="1600" b="1" dirty="0">
                <a:latin typeface="+mn-ea"/>
              </a:rPr>
              <a:t>的情况下，小数部分若为</a:t>
            </a:r>
            <a:r>
              <a:rPr lang="en-US" altLang="zh-CN" sz="1600" b="1" dirty="0">
                <a:latin typeface="+mn-ea"/>
              </a:rPr>
              <a:t>5</a:t>
            </a:r>
            <a:r>
              <a:rPr lang="zh-CN" altLang="en-US" sz="1600" b="1" dirty="0">
                <a:latin typeface="+mn-ea"/>
              </a:rPr>
              <a:t>的倍数，则不会发生截断。</a:t>
            </a:r>
            <a:endParaRPr lang="en-US" altLang="zh-CN" sz="1600" b="1" dirty="0">
              <a:latin typeface="+mn-ea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4145BA51-CE2C-4D32-A048-F6F09243AE41}"/>
              </a:ext>
            </a:extLst>
          </p:cNvPr>
          <p:cNvGrpSpPr/>
          <p:nvPr/>
        </p:nvGrpSpPr>
        <p:grpSpPr>
          <a:xfrm>
            <a:off x="707112" y="2200328"/>
            <a:ext cx="4045957" cy="2389774"/>
            <a:chOff x="707112" y="1928730"/>
            <a:chExt cx="4045957" cy="2389774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07F96E63-74B1-441A-9A95-3B824C928A4B}"/>
                </a:ext>
              </a:extLst>
            </p:cNvPr>
            <p:cNvSpPr/>
            <p:nvPr/>
          </p:nvSpPr>
          <p:spPr bwMode="auto">
            <a:xfrm>
              <a:off x="707112" y="1928730"/>
              <a:ext cx="4045957" cy="2389774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r>
                <a:rPr lang="en-US" altLang="zh-CN" sz="1200" b="1" dirty="0">
                  <a:latin typeface="+mn-ea"/>
                </a:rPr>
                <a:t>#include &lt;iostream&gt;</a:t>
              </a:r>
              <a:endParaRPr lang="zh-CN" altLang="zh-CN" sz="1200" dirty="0">
                <a:latin typeface="+mn-ea"/>
              </a:endParaRPr>
            </a:p>
            <a:p>
              <a:r>
                <a:rPr lang="en-US" altLang="zh-CN" sz="1200" b="1" dirty="0">
                  <a:latin typeface="+mn-ea"/>
                </a:rPr>
                <a:t>using namespace std;</a:t>
              </a:r>
              <a:endParaRPr lang="zh-CN" altLang="zh-CN" sz="1200" dirty="0">
                <a:latin typeface="+mn-ea"/>
              </a:endParaRPr>
            </a:p>
            <a:p>
              <a:r>
                <a:rPr lang="en-US" altLang="zh-CN" sz="1200" b="1" dirty="0">
                  <a:latin typeface="+mn-ea"/>
                </a:rPr>
                <a:t>int main()</a:t>
              </a:r>
              <a:endParaRPr lang="zh-CN" altLang="zh-CN" sz="1200" dirty="0">
                <a:latin typeface="+mn-ea"/>
              </a:endParaRPr>
            </a:p>
            <a:p>
              <a:r>
                <a:rPr lang="en-US" altLang="zh-CN" sz="1200" b="1" dirty="0">
                  <a:latin typeface="+mn-ea"/>
                </a:rPr>
                <a:t>{</a:t>
              </a:r>
              <a:endParaRPr lang="zh-CN" altLang="zh-CN" sz="1200" dirty="0">
                <a:latin typeface="+mn-ea"/>
              </a:endParaRPr>
            </a:p>
            <a:p>
              <a:r>
                <a:rPr lang="en-US" altLang="zh-CN" sz="1200" b="1" dirty="0">
                  <a:latin typeface="+mn-ea"/>
                </a:rPr>
                <a:t>    float f = </a:t>
              </a:r>
              <a:r>
                <a:rPr lang="en-US" altLang="zh-CN" sz="1200" b="1" dirty="0">
                  <a:solidFill>
                    <a:srgbClr val="FF0000"/>
                  </a:solidFill>
                  <a:highlight>
                    <a:srgbClr val="FFFF00"/>
                  </a:highlight>
                  <a:latin typeface="+mn-ea"/>
                </a:rPr>
                <a:t>1.2</a:t>
              </a:r>
              <a:r>
                <a:rPr lang="en-US" altLang="zh-CN" sz="1200" b="1" dirty="0">
                  <a:latin typeface="+mn-ea"/>
                </a:rPr>
                <a:t>;</a:t>
              </a:r>
              <a:endParaRPr lang="zh-CN" altLang="zh-CN" sz="1200" dirty="0">
                <a:latin typeface="+mn-ea"/>
              </a:endParaRPr>
            </a:p>
            <a:p>
              <a:r>
                <a:rPr lang="en-US" altLang="zh-CN" sz="1200" b="1" dirty="0">
                  <a:latin typeface="+mn-ea"/>
                </a:rPr>
                <a:t>    unsigned char* p = (unsigned char*)&amp;f;</a:t>
              </a:r>
              <a:endParaRPr lang="zh-CN" altLang="zh-CN" sz="1200" dirty="0">
                <a:latin typeface="+mn-ea"/>
              </a:endParaRPr>
            </a:p>
            <a:p>
              <a:r>
                <a:rPr lang="fr-FR" altLang="zh-CN" sz="1200" b="1" dirty="0">
                  <a:latin typeface="+mn-ea"/>
                </a:rPr>
                <a:t>    cout &lt;&lt; hex &lt;&lt; (int)(*p)     &lt;&lt; endl;</a:t>
              </a:r>
              <a:endParaRPr lang="zh-CN" altLang="zh-CN" sz="1200" dirty="0">
                <a:latin typeface="+mn-ea"/>
              </a:endParaRPr>
            </a:p>
            <a:p>
              <a:r>
                <a:rPr lang="fr-FR" altLang="zh-CN" sz="1200" b="1" dirty="0">
                  <a:latin typeface="+mn-ea"/>
                </a:rPr>
                <a:t>    cout &lt;&lt; hex &lt;&lt; (int)(*(p+1)) &lt;&lt; endl;</a:t>
              </a:r>
              <a:endParaRPr lang="zh-CN" altLang="zh-CN" sz="1200" dirty="0">
                <a:latin typeface="+mn-ea"/>
              </a:endParaRPr>
            </a:p>
            <a:p>
              <a:r>
                <a:rPr lang="fr-FR" altLang="zh-CN" sz="1200" b="1" dirty="0">
                  <a:latin typeface="+mn-ea"/>
                </a:rPr>
                <a:t>    cout &lt;&lt; hex &lt;&lt; (int)(*(p+2)) &lt;&lt; endl;</a:t>
              </a:r>
              <a:endParaRPr lang="zh-CN" altLang="zh-CN" sz="1200" dirty="0">
                <a:latin typeface="+mn-ea"/>
              </a:endParaRPr>
            </a:p>
            <a:p>
              <a:r>
                <a:rPr lang="fr-FR" altLang="zh-CN" sz="1200" b="1" dirty="0">
                  <a:latin typeface="+mn-ea"/>
                </a:rPr>
                <a:t>    cout &lt;&lt; hex &lt;&lt; (int)(*(p+3)) &lt;&lt; endl;</a:t>
              </a:r>
              <a:endParaRPr lang="zh-CN" altLang="zh-CN" sz="1200" dirty="0">
                <a:latin typeface="+mn-ea"/>
              </a:endParaRPr>
            </a:p>
            <a:p>
              <a:r>
                <a:rPr lang="en-US" altLang="zh-CN" sz="1200" b="1" dirty="0">
                  <a:latin typeface="+mn-ea"/>
                </a:rPr>
                <a:t>    return 0;</a:t>
              </a:r>
              <a:endParaRPr lang="zh-CN" altLang="zh-CN" sz="1200" dirty="0">
                <a:latin typeface="+mn-ea"/>
              </a:endParaRPr>
            </a:p>
            <a:p>
              <a:r>
                <a:rPr lang="en-US" altLang="zh-CN" sz="1200" b="1" dirty="0">
                  <a:latin typeface="+mn-ea"/>
                </a:rPr>
                <a:t>}</a:t>
              </a:r>
            </a:p>
          </p:txBody>
        </p:sp>
        <p:pic>
          <p:nvPicPr>
            <p:cNvPr id="2" name="图片 1">
              <a:extLst>
                <a:ext uri="{FF2B5EF4-FFF2-40B4-BE49-F238E27FC236}">
                  <a16:creationId xmlns:a16="http://schemas.microsoft.com/office/drawing/2014/main" id="{70B48F18-0827-430A-900B-F21E72EEAD6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34021" y="4099456"/>
              <a:ext cx="3219048" cy="21904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sp>
        <p:nvSpPr>
          <p:cNvPr id="5" name="矩形 4">
            <a:extLst>
              <a:ext uri="{FF2B5EF4-FFF2-40B4-BE49-F238E27FC236}">
                <a16:creationId xmlns:a16="http://schemas.microsoft.com/office/drawing/2014/main" id="{6F989B03-5E2B-4B9F-9D9B-73D653AC6451}"/>
              </a:ext>
            </a:extLst>
          </p:cNvPr>
          <p:cNvSpPr/>
          <p:nvPr/>
        </p:nvSpPr>
        <p:spPr bwMode="auto">
          <a:xfrm>
            <a:off x="5098043" y="2200328"/>
            <a:ext cx="4045957" cy="238977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200" b="1" dirty="0">
                <a:latin typeface="+mn-ea"/>
              </a:rPr>
              <a:t>#include &lt;iostream&gt;</a:t>
            </a:r>
            <a:endParaRPr lang="zh-CN" altLang="zh-CN" sz="1200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using namespace std;</a:t>
            </a:r>
            <a:endParaRPr lang="zh-CN" altLang="zh-CN" sz="1200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int main()</a:t>
            </a:r>
            <a:endParaRPr lang="zh-CN" altLang="zh-CN" sz="1200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{</a:t>
            </a:r>
            <a:endParaRPr lang="zh-CN" altLang="zh-CN" sz="1200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float f = </a:t>
            </a:r>
            <a:r>
              <a:rPr lang="en-US" altLang="zh-CN" sz="12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100.25</a:t>
            </a:r>
            <a:r>
              <a:rPr lang="en-US" altLang="zh-CN" sz="1200" b="1" dirty="0">
                <a:latin typeface="+mn-ea"/>
              </a:rPr>
              <a:t>;</a:t>
            </a:r>
            <a:endParaRPr lang="zh-CN" altLang="zh-CN" sz="1200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unsigned char* p = (unsigned char*)&amp;f;</a:t>
            </a:r>
            <a:endParaRPr lang="zh-CN" altLang="zh-CN" sz="1200" dirty="0">
              <a:latin typeface="+mn-ea"/>
            </a:endParaRPr>
          </a:p>
          <a:p>
            <a:r>
              <a:rPr lang="fr-FR" altLang="zh-CN" sz="1200" b="1" dirty="0">
                <a:latin typeface="+mn-ea"/>
              </a:rPr>
              <a:t>    cout &lt;&lt; hex &lt;&lt; (int)(*p)     &lt;&lt; endl;</a:t>
            </a:r>
            <a:endParaRPr lang="zh-CN" altLang="zh-CN" sz="1200" dirty="0">
              <a:latin typeface="+mn-ea"/>
            </a:endParaRPr>
          </a:p>
          <a:p>
            <a:r>
              <a:rPr lang="fr-FR" altLang="zh-CN" sz="1200" b="1" dirty="0">
                <a:latin typeface="+mn-ea"/>
              </a:rPr>
              <a:t>    cout &lt;&lt; hex &lt;&lt; (int)(*(p+1)) &lt;&lt; endl;</a:t>
            </a:r>
            <a:endParaRPr lang="zh-CN" altLang="zh-CN" sz="1200" dirty="0">
              <a:latin typeface="+mn-ea"/>
            </a:endParaRPr>
          </a:p>
          <a:p>
            <a:r>
              <a:rPr lang="fr-FR" altLang="zh-CN" sz="1200" b="1" dirty="0">
                <a:latin typeface="+mn-ea"/>
              </a:rPr>
              <a:t>    cout &lt;&lt; hex &lt;&lt; (int)(*(p+2)) &lt;&lt; endl;</a:t>
            </a:r>
            <a:endParaRPr lang="zh-CN" altLang="zh-CN" sz="1200" dirty="0">
              <a:latin typeface="+mn-ea"/>
            </a:endParaRPr>
          </a:p>
          <a:p>
            <a:r>
              <a:rPr lang="fr-FR" altLang="zh-CN" sz="1200" b="1" dirty="0">
                <a:latin typeface="+mn-ea"/>
              </a:rPr>
              <a:t>    cout &lt;&lt; hex &lt;&lt; (int)(*(p+3)) &lt;&lt; endl;</a:t>
            </a:r>
            <a:endParaRPr lang="zh-CN" altLang="zh-CN" sz="1200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return 0;</a:t>
            </a:r>
            <a:endParaRPr lang="zh-CN" altLang="zh-CN" sz="1200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64915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浮点数机内存储格式</a:t>
            </a:r>
            <a:r>
              <a:rPr lang="en-US" altLang="zh-CN" sz="2800" b="1" dirty="0">
                <a:latin typeface="+mn-ea"/>
              </a:rPr>
              <a:t>(IEEE 754)</a:t>
            </a:r>
            <a:r>
              <a:rPr lang="zh-CN" altLang="en-US" sz="2800" b="1" dirty="0">
                <a:latin typeface="+mn-ea"/>
              </a:rPr>
              <a:t>理解</a:t>
            </a:r>
            <a:endParaRPr lang="en-US" altLang="zh-CN" sz="2800" b="1" dirty="0">
              <a:latin typeface="+mn-ea"/>
            </a:endParaRPr>
          </a:p>
          <a:p>
            <a:pPr eaLnBrk="1" hangingPunct="1"/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zh-CN" altLang="en-US" sz="1600" b="1" dirty="0">
                <a:latin typeface="+mn-ea"/>
              </a:rPr>
              <a:t>贴图要求：只需要截取输出窗口中的有效部分即可，如果全部截取</a:t>
            </a:r>
            <a:r>
              <a:rPr lang="en-US" altLang="zh-CN" sz="1600" b="1" dirty="0">
                <a:latin typeface="+mn-ea"/>
              </a:rPr>
              <a:t>/</a:t>
            </a:r>
            <a:r>
              <a:rPr lang="zh-CN" altLang="en-US" sz="1600" b="1" dirty="0">
                <a:latin typeface="+mn-ea"/>
              </a:rPr>
              <a:t>截取过大，则视为无效贴图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       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例：无效贴图                                                                       例：有效贴图</a:t>
            </a:r>
            <a:endParaRPr lang="en-US" altLang="zh-CN" sz="2800" b="1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FF2BCB20-A7D3-4325-B240-F17B741FF5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853" y="1614221"/>
            <a:ext cx="8291512" cy="489989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DC82EAA-7133-41BE-BA1F-9E1E133998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85148" y="1614221"/>
            <a:ext cx="2257143" cy="600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282973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endParaRPr lang="zh-CN" altLang="en-US" sz="2800" b="1" dirty="0">
              <a:latin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浮点数机内存储格式</a:t>
            </a:r>
            <a:r>
              <a:rPr lang="en-US" altLang="zh-CN" sz="2800" b="1" dirty="0">
                <a:latin typeface="+mn-ea"/>
              </a:rPr>
              <a:t>(IEEE 754)</a:t>
            </a:r>
            <a:r>
              <a:rPr lang="zh-CN" altLang="en-US" sz="2800" b="1" dirty="0">
                <a:latin typeface="+mn-ea"/>
              </a:rPr>
              <a:t>理解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附：用</a:t>
            </a:r>
            <a:r>
              <a:rPr lang="en-US" altLang="zh-CN" sz="1600" b="1" dirty="0">
                <a:latin typeface="+mn-ea"/>
              </a:rPr>
              <a:t>WPS</a:t>
            </a:r>
            <a:r>
              <a:rPr lang="zh-CN" altLang="en-US" sz="1600" b="1" dirty="0">
                <a:latin typeface="+mn-ea"/>
              </a:rPr>
              <a:t>等其他第三方软件打开</a:t>
            </a:r>
            <a:r>
              <a:rPr lang="en-US" altLang="zh-CN" sz="1600" b="1" dirty="0">
                <a:latin typeface="+mn-ea"/>
              </a:rPr>
              <a:t>PPT</a:t>
            </a:r>
            <a:r>
              <a:rPr lang="zh-CN" altLang="en-US" sz="1600" b="1" dirty="0">
                <a:latin typeface="+mn-ea"/>
              </a:rPr>
              <a:t>，将代码复制到</a:t>
            </a:r>
            <a:r>
              <a:rPr lang="en-US" altLang="zh-CN" sz="1600" b="1" dirty="0">
                <a:latin typeface="+mn-ea"/>
              </a:rPr>
              <a:t>VS2022</a:t>
            </a:r>
            <a:r>
              <a:rPr lang="zh-CN" altLang="en-US" sz="1600" b="1" dirty="0">
                <a:latin typeface="+mn-ea"/>
              </a:rPr>
              <a:t>中后，如果出现类似下面的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编译报错</a:t>
            </a:r>
            <a:r>
              <a:rPr lang="zh-CN" altLang="en-US" sz="1600" b="1" dirty="0">
                <a:latin typeface="+mn-ea"/>
              </a:rPr>
              <a:t>，则观察源程序编辑窗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                                                                           </a:t>
            </a:r>
            <a:r>
              <a:rPr lang="zh-CN" altLang="en-US" sz="1600" b="1" dirty="0">
                <a:latin typeface="+mn-ea"/>
              </a:rPr>
              <a:t>的右下角是否为</a:t>
            </a:r>
            <a:r>
              <a:rPr lang="en-US" altLang="zh-CN" sz="1600" b="1" dirty="0">
                <a:latin typeface="+mn-ea"/>
              </a:rPr>
              <a:t>CR</a:t>
            </a:r>
            <a:r>
              <a:rPr lang="zh-CN" altLang="en-US" sz="1600" b="1" dirty="0">
                <a:latin typeface="+mn-ea"/>
              </a:rPr>
              <a:t>，如果是，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                                                                           </a:t>
            </a:r>
            <a:r>
              <a:rPr lang="zh-CN" altLang="en-US" sz="1600" b="1" dirty="0">
                <a:latin typeface="+mn-ea"/>
              </a:rPr>
              <a:t>单击</a:t>
            </a:r>
            <a:r>
              <a:rPr lang="en-US" altLang="zh-CN" sz="1600" b="1" dirty="0">
                <a:latin typeface="+mn-ea"/>
              </a:rPr>
              <a:t>CR</a:t>
            </a:r>
            <a:r>
              <a:rPr lang="zh-CN" altLang="en-US" sz="1600" b="1" dirty="0">
                <a:latin typeface="+mn-ea"/>
              </a:rPr>
              <a:t>，在弹出中选择</a:t>
            </a:r>
            <a:r>
              <a:rPr lang="en-US" altLang="zh-CN" sz="1600" b="1" dirty="0">
                <a:latin typeface="+mn-ea"/>
              </a:rPr>
              <a:t>CRLF</a:t>
            </a:r>
            <a:r>
              <a:rPr lang="zh-CN" altLang="en-US" sz="1600" b="1" dirty="0">
                <a:latin typeface="+mn-ea"/>
              </a:rPr>
              <a:t>，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                                                                           </a:t>
            </a:r>
            <a:r>
              <a:rPr lang="zh-CN" altLang="en-US" sz="1600" b="1" dirty="0">
                <a:latin typeface="+mn-ea"/>
              </a:rPr>
              <a:t>再次</a:t>
            </a:r>
            <a:r>
              <a:rPr lang="en-US" altLang="zh-CN" sz="1600" b="1" dirty="0">
                <a:latin typeface="+mn-ea"/>
              </a:rPr>
              <a:t>CTRL+F5</a:t>
            </a:r>
            <a:r>
              <a:rPr lang="zh-CN" altLang="en-US" sz="1600" b="1" dirty="0">
                <a:latin typeface="+mn-ea"/>
              </a:rPr>
              <a:t>运行即可</a:t>
            </a:r>
            <a:endParaRPr lang="en-US" altLang="zh-CN" sz="2800" b="1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44F729A-2D3C-4354-85A0-5C9158A13B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1635" y="3090983"/>
            <a:ext cx="2123810" cy="1933333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ADD2CE91-BE2A-4B86-AC07-767012B397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958" y="1329084"/>
            <a:ext cx="7914286" cy="5314286"/>
          </a:xfrm>
          <a:prstGeom prst="rect">
            <a:avLst/>
          </a:prstGeom>
        </p:spPr>
      </p:pic>
      <p:sp>
        <p:nvSpPr>
          <p:cNvPr id="5" name="箭头: 右 4">
            <a:extLst>
              <a:ext uri="{FF2B5EF4-FFF2-40B4-BE49-F238E27FC236}">
                <a16:creationId xmlns:a16="http://schemas.microsoft.com/office/drawing/2014/main" id="{83A95833-2AE8-4AB2-8186-65B0BE7B5B20}"/>
              </a:ext>
            </a:extLst>
          </p:cNvPr>
          <p:cNvSpPr/>
          <p:nvPr/>
        </p:nvSpPr>
        <p:spPr bwMode="auto">
          <a:xfrm>
            <a:off x="8023460" y="4571893"/>
            <a:ext cx="638175" cy="452423"/>
          </a:xfrm>
          <a:prstGeom prst="rightArrow">
            <a:avLst/>
          </a:prstGeom>
          <a:solidFill>
            <a:srgbClr val="FF0000">
              <a:alpha val="4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05433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浮点数机内存储格式</a:t>
            </a:r>
            <a:r>
              <a:rPr lang="en-US" altLang="zh-CN" sz="2800" b="1" dirty="0">
                <a:latin typeface="+mn-ea"/>
              </a:rPr>
              <a:t>(IEEE 754)</a:t>
            </a:r>
            <a:r>
              <a:rPr lang="zh-CN" altLang="en-US" sz="2800" b="1" dirty="0">
                <a:latin typeface="+mn-ea"/>
              </a:rPr>
              <a:t>理解</a:t>
            </a: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基础知识：用于看懂</a:t>
            </a:r>
            <a:r>
              <a:rPr lang="en-US" altLang="zh-CN" sz="1600" b="1" dirty="0">
                <a:latin typeface="+mn-ea"/>
              </a:rPr>
              <a:t>float</a:t>
            </a:r>
            <a:r>
              <a:rPr lang="zh-CN" altLang="en-US" sz="1600" b="1" dirty="0">
                <a:latin typeface="+mn-ea"/>
              </a:rPr>
              <a:t>型数据的内部存储格式的程序如下：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注意：</a:t>
            </a:r>
            <a:r>
              <a:rPr lang="zh-CN" altLang="en-US" sz="1600" b="1" dirty="0">
                <a:latin typeface="+mn-ea"/>
              </a:rPr>
              <a:t>除了对黄底红字的具体值进行改动外，其余部分不要做改动，也暂时不需要弄懂为什么（需要第</a:t>
            </a:r>
            <a:r>
              <a:rPr lang="en-US" altLang="zh-CN" sz="1600" b="1" dirty="0">
                <a:latin typeface="+mn-ea"/>
              </a:rPr>
              <a:t>6</a:t>
            </a:r>
            <a:r>
              <a:rPr lang="zh-CN" altLang="en-US" sz="1600" b="1" dirty="0">
                <a:latin typeface="+mn-ea"/>
              </a:rPr>
              <a:t>章的知识才能弄懂）</a:t>
            </a:r>
            <a:endParaRPr lang="en-US" altLang="zh-CN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上例解读：单精度浮点数</a:t>
            </a:r>
            <a:r>
              <a:rPr lang="en-US" altLang="zh-CN" sz="1600" b="1" dirty="0">
                <a:latin typeface="+mn-ea"/>
              </a:rPr>
              <a:t>123.456</a:t>
            </a:r>
            <a:r>
              <a:rPr lang="zh-CN" altLang="en-US" sz="1600" b="1" dirty="0">
                <a:latin typeface="+mn-ea"/>
              </a:rPr>
              <a:t>，在内存中占四个字节，四个字节的值依次为</a:t>
            </a:r>
            <a:r>
              <a:rPr lang="en-US" altLang="zh-CN" sz="1600" b="1" dirty="0">
                <a:latin typeface="+mn-ea"/>
              </a:rPr>
              <a:t>0x42 0xf6 0xe9 0x79 (</a:t>
            </a:r>
            <a:r>
              <a:rPr lang="zh-CN" altLang="en-US" sz="1600" b="1" dirty="0">
                <a:latin typeface="+mn-ea"/>
              </a:rPr>
              <a:t>按打印顺序逆向取</a:t>
            </a:r>
            <a:r>
              <a:rPr lang="en-US" altLang="zh-CN" sz="1600" b="1" dirty="0">
                <a:latin typeface="+mn-ea"/>
              </a:rPr>
              <a:t>)</a:t>
            </a:r>
          </a:p>
          <a:p>
            <a:pPr algn="l"/>
            <a:r>
              <a:rPr lang="zh-CN" altLang="en-US" sz="1600" b="1" dirty="0">
                <a:latin typeface="+mn-ea"/>
              </a:rPr>
              <a:t>转换为</a:t>
            </a:r>
            <a:r>
              <a:rPr lang="en-US" altLang="zh-CN" sz="1600" b="1" dirty="0">
                <a:latin typeface="+mn-ea"/>
              </a:rPr>
              <a:t>32bit</a:t>
            </a:r>
            <a:r>
              <a:rPr lang="zh-CN" altLang="en-US" sz="1600" b="1" dirty="0">
                <a:latin typeface="+mn-ea"/>
              </a:rPr>
              <a:t>则为：</a:t>
            </a:r>
            <a:r>
              <a:rPr lang="en-US" altLang="zh-CN" sz="1600" b="1" dirty="0">
                <a:latin typeface="+mn-ea"/>
              </a:rPr>
              <a:t>0100 0010 1111 0110 1110 1001 0111 1001</a:t>
            </a:r>
          </a:p>
          <a:p>
            <a:pPr algn="l"/>
            <a:endParaRPr lang="en-US" altLang="zh-CN" sz="1600" b="1" dirty="0">
              <a:latin typeface="+mn-ea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7A35B304-FA89-4A49-8CFB-8D326989CBFC}"/>
              </a:ext>
            </a:extLst>
          </p:cNvPr>
          <p:cNvGrpSpPr/>
          <p:nvPr/>
        </p:nvGrpSpPr>
        <p:grpSpPr>
          <a:xfrm>
            <a:off x="1304641" y="1548484"/>
            <a:ext cx="6848061" cy="3319669"/>
            <a:chOff x="1304641" y="1603900"/>
            <a:chExt cx="6848061" cy="3319669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E211109D-61BE-4252-85B8-B1A207331B9E}"/>
                </a:ext>
              </a:extLst>
            </p:cNvPr>
            <p:cNvSpPr/>
            <p:nvPr/>
          </p:nvSpPr>
          <p:spPr bwMode="auto">
            <a:xfrm>
              <a:off x="1304641" y="1603900"/>
              <a:ext cx="6848061" cy="3319669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r>
                <a:rPr lang="en-US" altLang="zh-CN" sz="1600" b="1" dirty="0">
                  <a:latin typeface="+mn-ea"/>
                </a:rPr>
                <a:t>#include &lt;iostream&gt;</a:t>
              </a:r>
              <a:endParaRPr lang="zh-CN" altLang="zh-CN" sz="1600" dirty="0">
                <a:latin typeface="+mn-ea"/>
              </a:endParaRPr>
            </a:p>
            <a:p>
              <a:r>
                <a:rPr lang="en-US" altLang="zh-CN" sz="1600" b="1" dirty="0">
                  <a:latin typeface="+mn-ea"/>
                </a:rPr>
                <a:t>using namespace std;</a:t>
              </a:r>
              <a:endParaRPr lang="zh-CN" altLang="zh-CN" sz="1600" dirty="0">
                <a:latin typeface="+mn-ea"/>
              </a:endParaRPr>
            </a:p>
            <a:p>
              <a:r>
                <a:rPr lang="en-US" altLang="zh-CN" sz="1600" b="1" dirty="0">
                  <a:latin typeface="+mn-ea"/>
                </a:rPr>
                <a:t>int main()</a:t>
              </a:r>
              <a:endParaRPr lang="zh-CN" altLang="zh-CN" sz="1600" dirty="0">
                <a:latin typeface="+mn-ea"/>
              </a:endParaRPr>
            </a:p>
            <a:p>
              <a:r>
                <a:rPr lang="en-US" altLang="zh-CN" sz="1600" b="1" dirty="0">
                  <a:latin typeface="+mn-ea"/>
                </a:rPr>
                <a:t>{</a:t>
              </a:r>
              <a:endParaRPr lang="zh-CN" altLang="zh-CN" sz="1600" dirty="0">
                <a:latin typeface="+mn-ea"/>
              </a:endParaRPr>
            </a:p>
            <a:p>
              <a:r>
                <a:rPr lang="en-US" altLang="zh-CN" sz="1600" b="1" dirty="0">
                  <a:latin typeface="+mn-ea"/>
                </a:rPr>
                <a:t>    float f = </a:t>
              </a:r>
              <a:r>
                <a:rPr lang="en-US" altLang="zh-CN" sz="1600" b="1" dirty="0">
                  <a:solidFill>
                    <a:srgbClr val="FF0000"/>
                  </a:solidFill>
                  <a:highlight>
                    <a:srgbClr val="FFFF00"/>
                  </a:highlight>
                  <a:latin typeface="+mn-ea"/>
                </a:rPr>
                <a:t>123.456</a:t>
              </a:r>
              <a:r>
                <a:rPr lang="en-US" altLang="zh-CN" sz="1600" b="1" dirty="0">
                  <a:latin typeface="+mn-ea"/>
                </a:rPr>
                <a:t>;</a:t>
              </a:r>
              <a:endParaRPr lang="zh-CN" altLang="zh-CN" sz="1600" dirty="0">
                <a:latin typeface="+mn-ea"/>
              </a:endParaRPr>
            </a:p>
            <a:p>
              <a:r>
                <a:rPr lang="en-US" altLang="zh-CN" sz="1600" b="1" dirty="0">
                  <a:latin typeface="+mn-ea"/>
                </a:rPr>
                <a:t>    unsigned char* p = (unsigned char*)&amp;f;</a:t>
              </a:r>
              <a:endParaRPr lang="zh-CN" altLang="zh-CN" sz="1600" dirty="0">
                <a:latin typeface="+mn-ea"/>
              </a:endParaRPr>
            </a:p>
            <a:p>
              <a:r>
                <a:rPr lang="fr-FR" altLang="zh-CN" sz="1600" b="1" dirty="0">
                  <a:latin typeface="+mn-ea"/>
                </a:rPr>
                <a:t>    cout &lt;&lt; hex &lt;&lt; (int)(*p)     &lt;&lt; endl;</a:t>
              </a:r>
              <a:endParaRPr lang="zh-CN" altLang="zh-CN" sz="1600" dirty="0">
                <a:latin typeface="+mn-ea"/>
              </a:endParaRPr>
            </a:p>
            <a:p>
              <a:r>
                <a:rPr lang="fr-FR" altLang="zh-CN" sz="1600" b="1" dirty="0">
                  <a:latin typeface="+mn-ea"/>
                </a:rPr>
                <a:t>    cout &lt;&lt; hex &lt;&lt; (int)(*(p+1)) &lt;&lt; endl;</a:t>
              </a:r>
              <a:endParaRPr lang="zh-CN" altLang="zh-CN" sz="1600" dirty="0">
                <a:latin typeface="+mn-ea"/>
              </a:endParaRPr>
            </a:p>
            <a:p>
              <a:r>
                <a:rPr lang="fr-FR" altLang="zh-CN" sz="1600" b="1" dirty="0">
                  <a:latin typeface="+mn-ea"/>
                </a:rPr>
                <a:t>    cout &lt;&lt; hex &lt;&lt; (int)(*(p+2)) &lt;&lt; endl;</a:t>
              </a:r>
              <a:endParaRPr lang="zh-CN" altLang="zh-CN" sz="1600" dirty="0">
                <a:latin typeface="+mn-ea"/>
              </a:endParaRPr>
            </a:p>
            <a:p>
              <a:r>
                <a:rPr lang="fr-FR" altLang="zh-CN" sz="1600" b="1" dirty="0">
                  <a:latin typeface="+mn-ea"/>
                </a:rPr>
                <a:t>    cout &lt;&lt; hex &lt;&lt; (int)(*(p+3)) &lt;&lt; endl;</a:t>
              </a:r>
              <a:endParaRPr lang="zh-CN" altLang="zh-CN" sz="1600" dirty="0">
                <a:latin typeface="+mn-ea"/>
              </a:endParaRPr>
            </a:p>
            <a:p>
              <a:r>
                <a:rPr lang="en-US" altLang="zh-CN" sz="1600" b="1" dirty="0">
                  <a:latin typeface="+mn-ea"/>
                </a:rPr>
                <a:t>    return 0;</a:t>
              </a:r>
              <a:endParaRPr lang="zh-CN" altLang="zh-CN" sz="1600" dirty="0">
                <a:latin typeface="+mn-ea"/>
              </a:endParaRPr>
            </a:p>
            <a:p>
              <a:r>
                <a:rPr lang="en-US" altLang="zh-CN" sz="1600" b="1" dirty="0">
                  <a:latin typeface="+mn-ea"/>
                </a:rPr>
                <a:t>}</a:t>
              </a:r>
            </a:p>
            <a:p>
              <a:r>
                <a:rPr lang="en-US" altLang="zh-CN" sz="1600" b="1" dirty="0">
                  <a:solidFill>
                    <a:srgbClr val="FF0000"/>
                  </a:solidFill>
                  <a:latin typeface="+mn-ea"/>
                </a:rPr>
                <a:t>//</a:t>
              </a:r>
              <a:r>
                <a:rPr lang="zh-CN" altLang="en-US" sz="1600" b="1" dirty="0">
                  <a:solidFill>
                    <a:srgbClr val="FF0000"/>
                  </a:solidFill>
                  <a:latin typeface="+mn-ea"/>
                </a:rPr>
                <a:t>注：忽略本题出现的</a:t>
              </a:r>
              <a:r>
                <a:rPr lang="en-US" altLang="zh-CN" sz="1600" b="1" dirty="0">
                  <a:solidFill>
                    <a:srgbClr val="FF0000"/>
                  </a:solidFill>
                  <a:latin typeface="+mn-ea"/>
                </a:rPr>
                <a:t>warning</a:t>
              </a:r>
              <a:endParaRPr lang="zh-CN" altLang="zh-CN" sz="1600" dirty="0">
                <a:solidFill>
                  <a:srgbClr val="FF0000"/>
                </a:solidFill>
                <a:latin typeface="+mn-ea"/>
              </a:endParaRPr>
            </a:p>
          </p:txBody>
        </p:sp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8AF54D70-5E30-4A70-8669-4B7BBF8E717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62764"/>
            <a:stretch/>
          </p:blipFill>
          <p:spPr>
            <a:xfrm>
              <a:off x="7305141" y="1603900"/>
              <a:ext cx="847561" cy="196190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670D4DB1-8622-4C49-92EE-A5764D2015BC}"/>
              </a:ext>
            </a:extLst>
          </p:cNvPr>
          <p:cNvGrpSpPr/>
          <p:nvPr/>
        </p:nvGrpSpPr>
        <p:grpSpPr>
          <a:xfrm>
            <a:off x="1983506" y="5376926"/>
            <a:ext cx="4114801" cy="300185"/>
            <a:chOff x="1981199" y="5934360"/>
            <a:chExt cx="4114801" cy="300185"/>
          </a:xfrm>
        </p:grpSpPr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id="{BA5A8798-A67B-44E4-942D-0401E60F6226}"/>
                </a:ext>
              </a:extLst>
            </p:cNvPr>
            <p:cNvGrpSpPr/>
            <p:nvPr/>
          </p:nvGrpSpPr>
          <p:grpSpPr>
            <a:xfrm>
              <a:off x="1981199" y="5934361"/>
              <a:ext cx="2059708" cy="300184"/>
              <a:chOff x="1981199" y="5934361"/>
              <a:chExt cx="2059708" cy="300184"/>
            </a:xfrm>
          </p:grpSpPr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6ED1292F-DA94-4A37-8D05-98E3FBF20694}"/>
                  </a:ext>
                </a:extLst>
              </p:cNvPr>
              <p:cNvSpPr/>
              <p:nvPr/>
            </p:nvSpPr>
            <p:spPr bwMode="auto">
              <a:xfrm>
                <a:off x="3011053" y="5934361"/>
                <a:ext cx="1029854" cy="300183"/>
              </a:xfrm>
              <a:prstGeom prst="rect">
                <a:avLst/>
              </a:prstGeom>
              <a:noFill/>
              <a:ln w="1905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656C8A0D-1CE9-45E2-A610-EDBCDFDD4EFA}"/>
                  </a:ext>
                </a:extLst>
              </p:cNvPr>
              <p:cNvSpPr/>
              <p:nvPr/>
            </p:nvSpPr>
            <p:spPr bwMode="auto">
              <a:xfrm>
                <a:off x="1981199" y="5934363"/>
                <a:ext cx="1029854" cy="300182"/>
              </a:xfrm>
              <a:prstGeom prst="rect">
                <a:avLst/>
              </a:prstGeom>
              <a:noFill/>
              <a:ln w="1905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</p:grpSp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558650A8-8F9F-4353-8C62-9C5F9F9329C4}"/>
                </a:ext>
              </a:extLst>
            </p:cNvPr>
            <p:cNvGrpSpPr/>
            <p:nvPr/>
          </p:nvGrpSpPr>
          <p:grpSpPr>
            <a:xfrm>
              <a:off x="4036292" y="5934360"/>
              <a:ext cx="2059708" cy="300184"/>
              <a:chOff x="1981199" y="5934361"/>
              <a:chExt cx="2059708" cy="300184"/>
            </a:xfrm>
          </p:grpSpPr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1E51C689-9D58-4235-B3A0-305B2E47DD87}"/>
                  </a:ext>
                </a:extLst>
              </p:cNvPr>
              <p:cNvSpPr/>
              <p:nvPr/>
            </p:nvSpPr>
            <p:spPr bwMode="auto">
              <a:xfrm>
                <a:off x="3011053" y="5934361"/>
                <a:ext cx="1029854" cy="300183"/>
              </a:xfrm>
              <a:prstGeom prst="rect">
                <a:avLst/>
              </a:prstGeom>
              <a:noFill/>
              <a:ln w="1905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11C80FB2-E601-418C-83CD-396034F0FA2D}"/>
                  </a:ext>
                </a:extLst>
              </p:cNvPr>
              <p:cNvSpPr/>
              <p:nvPr/>
            </p:nvSpPr>
            <p:spPr bwMode="auto">
              <a:xfrm>
                <a:off x="1981199" y="5934363"/>
                <a:ext cx="1029854" cy="300182"/>
              </a:xfrm>
              <a:prstGeom prst="rect">
                <a:avLst/>
              </a:prstGeom>
              <a:noFill/>
              <a:ln w="1905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</p:grp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2ACA60F6-FA5E-4E53-BC8D-4749E196EF02}"/>
              </a:ext>
            </a:extLst>
          </p:cNvPr>
          <p:cNvGrpSpPr/>
          <p:nvPr/>
        </p:nvGrpSpPr>
        <p:grpSpPr>
          <a:xfrm>
            <a:off x="2140987" y="5671565"/>
            <a:ext cx="3955012" cy="606804"/>
            <a:chOff x="2138680" y="6228999"/>
            <a:chExt cx="3955012" cy="606804"/>
          </a:xfrm>
        </p:grpSpPr>
        <p:sp>
          <p:nvSpPr>
            <p:cNvPr id="11" name="右大括号 10">
              <a:extLst>
                <a:ext uri="{FF2B5EF4-FFF2-40B4-BE49-F238E27FC236}">
                  <a16:creationId xmlns:a16="http://schemas.microsoft.com/office/drawing/2014/main" id="{B81A8005-BFD6-44D1-A786-AC5EC03F473D}"/>
                </a:ext>
              </a:extLst>
            </p:cNvPr>
            <p:cNvSpPr/>
            <p:nvPr/>
          </p:nvSpPr>
          <p:spPr bwMode="auto">
            <a:xfrm rot="5400000">
              <a:off x="4496680" y="4941406"/>
              <a:ext cx="309419" cy="2884605"/>
            </a:xfrm>
            <a:prstGeom prst="rightBrace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46D72AED-E571-463F-AE28-D3A5136F4B30}"/>
                </a:ext>
              </a:extLst>
            </p:cNvPr>
            <p:cNvGrpSpPr/>
            <p:nvPr/>
          </p:nvGrpSpPr>
          <p:grpSpPr>
            <a:xfrm>
              <a:off x="2138680" y="6228999"/>
              <a:ext cx="2986141" cy="606804"/>
              <a:chOff x="2138680" y="6228999"/>
              <a:chExt cx="2986141" cy="606804"/>
            </a:xfrm>
          </p:grpSpPr>
          <p:sp>
            <p:nvSpPr>
              <p:cNvPr id="13" name="右大括号 12">
                <a:extLst>
                  <a:ext uri="{FF2B5EF4-FFF2-40B4-BE49-F238E27FC236}">
                    <a16:creationId xmlns:a16="http://schemas.microsoft.com/office/drawing/2014/main" id="{6EDDCA2D-467B-40B6-AB85-8D392AC92CD3}"/>
                  </a:ext>
                </a:extLst>
              </p:cNvPr>
              <p:cNvSpPr/>
              <p:nvPr/>
            </p:nvSpPr>
            <p:spPr bwMode="auto">
              <a:xfrm rot="5400000">
                <a:off x="2496591" y="5871088"/>
                <a:ext cx="309418" cy="1025240"/>
              </a:xfrm>
              <a:prstGeom prst="rightBrace">
                <a:avLst/>
              </a:prstGeom>
              <a:noFill/>
              <a:ln w="19050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08CB2805-D83C-43A8-B27C-A063BFE5E3D1}"/>
                  </a:ext>
                </a:extLst>
              </p:cNvPr>
              <p:cNvSpPr/>
              <p:nvPr/>
            </p:nvSpPr>
            <p:spPr bwMode="auto">
              <a:xfrm>
                <a:off x="2183849" y="6526409"/>
                <a:ext cx="1025239" cy="294637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CN" sz="1600" b="1" dirty="0">
                    <a:solidFill>
                      <a:schemeClr val="accent2"/>
                    </a:solidFill>
                    <a:latin typeface="+mn-ea"/>
                  </a:rPr>
                  <a:t>8</a:t>
                </a:r>
                <a:r>
                  <a:rPr kumimoji="1" lang="zh-CN" altLang="en-US" sz="1600" b="1" dirty="0">
                    <a:solidFill>
                      <a:schemeClr val="accent2"/>
                    </a:solidFill>
                    <a:latin typeface="+mn-ea"/>
                  </a:rPr>
                  <a:t>位指数</a:t>
                </a:r>
                <a:endParaRPr kumimoji="1" lang="zh-CN" altLang="en-US" sz="1600" b="1" i="0" u="none" strike="noStrike" cap="none" normalizeH="0" baseline="0" dirty="0">
                  <a:ln>
                    <a:noFill/>
                  </a:ln>
                  <a:solidFill>
                    <a:schemeClr val="accent2"/>
                  </a:solidFill>
                  <a:effectLst/>
                  <a:latin typeface="+mn-ea"/>
                </a:endParaRPr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6B566CD0-D0A9-4785-8D90-8F272EEF3904}"/>
                  </a:ext>
                </a:extLst>
              </p:cNvPr>
              <p:cNvSpPr/>
              <p:nvPr/>
            </p:nvSpPr>
            <p:spPr bwMode="auto">
              <a:xfrm>
                <a:off x="4099582" y="6541166"/>
                <a:ext cx="1025239" cy="294637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CN" sz="1600" b="1" dirty="0">
                    <a:solidFill>
                      <a:schemeClr val="accent2"/>
                    </a:solidFill>
                    <a:latin typeface="+mn-ea"/>
                  </a:rPr>
                  <a:t>23</a:t>
                </a:r>
                <a:r>
                  <a:rPr kumimoji="1" lang="zh-CN" altLang="en-US" sz="1600" b="1" dirty="0">
                    <a:solidFill>
                      <a:schemeClr val="accent2"/>
                    </a:solidFill>
                    <a:latin typeface="+mn-ea"/>
                  </a:rPr>
                  <a:t>位尾数</a:t>
                </a:r>
                <a:endParaRPr kumimoji="1" lang="zh-CN" altLang="en-US" sz="1600" b="1" i="0" u="none" strike="noStrike" cap="none" normalizeH="0" baseline="0" dirty="0">
                  <a:ln>
                    <a:noFill/>
                  </a:ln>
                  <a:solidFill>
                    <a:schemeClr val="accent2"/>
                  </a:solidFill>
                  <a:effectLst/>
                  <a:latin typeface="+mn-ea"/>
                </a:endParaRPr>
              </a:p>
            </p:txBody>
          </p:sp>
        </p:grpSp>
      </p:grp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F95D5A45-E243-4685-B127-7B572B2FA640}"/>
              </a:ext>
            </a:extLst>
          </p:cNvPr>
          <p:cNvCxnSpPr/>
          <p:nvPr/>
        </p:nvCxnSpPr>
        <p:spPr bwMode="auto">
          <a:xfrm flipV="1">
            <a:off x="7887854" y="1911927"/>
            <a:ext cx="0" cy="1517073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FF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9" name="组合 8">
            <a:extLst>
              <a:ext uri="{FF2B5EF4-FFF2-40B4-BE49-F238E27FC236}">
                <a16:creationId xmlns:a16="http://schemas.microsoft.com/office/drawing/2014/main" id="{D2047547-D88F-464F-B8C5-120F413F81E5}"/>
              </a:ext>
            </a:extLst>
          </p:cNvPr>
          <p:cNvGrpSpPr/>
          <p:nvPr/>
        </p:nvGrpSpPr>
        <p:grpSpPr>
          <a:xfrm>
            <a:off x="1061884" y="5598414"/>
            <a:ext cx="958198" cy="679955"/>
            <a:chOff x="1061884" y="5598414"/>
            <a:chExt cx="958198" cy="679955"/>
          </a:xfrm>
        </p:grpSpPr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34A6B900-CB20-481F-89FC-AA777E470158}"/>
                </a:ext>
              </a:extLst>
            </p:cNvPr>
            <p:cNvSpPr/>
            <p:nvPr/>
          </p:nvSpPr>
          <p:spPr bwMode="auto">
            <a:xfrm>
              <a:off x="1061884" y="5983732"/>
              <a:ext cx="852796" cy="294637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CN" altLang="en-US" sz="1600" b="1" dirty="0">
                  <a:solidFill>
                    <a:schemeClr val="accent2"/>
                  </a:solidFill>
                  <a:latin typeface="+mn-ea"/>
                </a:rPr>
                <a:t>符号位</a:t>
              </a:r>
              <a:endPara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+mn-ea"/>
              </a:endParaRPr>
            </a:p>
          </p:txBody>
        </p:sp>
        <p:cxnSp>
          <p:nvCxnSpPr>
            <p:cNvPr id="7" name="直接箭头连接符 6">
              <a:extLst>
                <a:ext uri="{FF2B5EF4-FFF2-40B4-BE49-F238E27FC236}">
                  <a16:creationId xmlns:a16="http://schemas.microsoft.com/office/drawing/2014/main" id="{01BC4B4C-2DD6-41BE-9A7E-888612B91643}"/>
                </a:ext>
              </a:extLst>
            </p:cNvPr>
            <p:cNvCxnSpPr>
              <a:cxnSpLocks/>
              <a:stCxn id="21" idx="0"/>
            </p:cNvCxnSpPr>
            <p:nvPr/>
          </p:nvCxnSpPr>
          <p:spPr bwMode="auto">
            <a:xfrm flipV="1">
              <a:off x="1488282" y="5598414"/>
              <a:ext cx="531800" cy="38531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6968036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浮点数机内存储格式</a:t>
            </a:r>
            <a:r>
              <a:rPr lang="en-US" altLang="zh-CN" sz="2800" b="1" dirty="0">
                <a:latin typeface="+mn-ea"/>
              </a:rPr>
              <a:t>(IEEE 754)</a:t>
            </a:r>
            <a:r>
              <a:rPr lang="zh-CN" altLang="en-US" sz="2800" b="1" dirty="0">
                <a:latin typeface="+mn-ea"/>
              </a:rPr>
              <a:t>理解</a:t>
            </a: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基础知识：用于看懂</a:t>
            </a:r>
            <a:r>
              <a:rPr lang="en-US" altLang="zh-CN" sz="1600" b="1" dirty="0">
                <a:latin typeface="+mn-ea"/>
              </a:rPr>
              <a:t>double</a:t>
            </a:r>
            <a:r>
              <a:rPr lang="zh-CN" altLang="en-US" sz="1600" b="1" dirty="0">
                <a:latin typeface="+mn-ea"/>
              </a:rPr>
              <a:t>型数据的内部存储格式的程序如下：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注意：</a:t>
            </a:r>
            <a:r>
              <a:rPr lang="zh-CN" altLang="en-US" sz="1600" b="1" dirty="0">
                <a:latin typeface="+mn-ea"/>
              </a:rPr>
              <a:t>除了对黄底红字的具体值进行改动外，其余部分不要做改动，也暂时不需要弄懂为什么（需要第</a:t>
            </a:r>
            <a:r>
              <a:rPr lang="en-US" altLang="zh-CN" sz="1600" b="1" dirty="0">
                <a:latin typeface="+mn-ea"/>
              </a:rPr>
              <a:t>6</a:t>
            </a:r>
            <a:r>
              <a:rPr lang="zh-CN" altLang="en-US" sz="1600" b="1" dirty="0">
                <a:latin typeface="+mn-ea"/>
              </a:rPr>
              <a:t>章的知识才能弄懂）</a:t>
            </a:r>
            <a:endParaRPr lang="en-US" altLang="zh-CN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上例解读：双精度浮点数</a:t>
            </a:r>
            <a:r>
              <a:rPr lang="en-US" altLang="zh-CN" sz="1600" b="1" dirty="0">
                <a:latin typeface="+mn-ea"/>
              </a:rPr>
              <a:t>1.23e4</a:t>
            </a:r>
            <a:r>
              <a:rPr lang="zh-CN" altLang="en-US" sz="1600" b="1" dirty="0">
                <a:latin typeface="+mn-ea"/>
              </a:rPr>
              <a:t>，在内存中占八个字节，八个字节的值依次为</a:t>
            </a:r>
            <a:r>
              <a:rPr lang="en-US" altLang="zh-CN" sz="1600" b="1" dirty="0">
                <a:latin typeface="+mn-ea"/>
              </a:rPr>
              <a:t>0x40 0xc8 0x06 0x00 </a:t>
            </a:r>
            <a:r>
              <a:rPr lang="en-US" altLang="zh-CN" sz="1600" b="1" dirty="0" err="1">
                <a:latin typeface="+mn-ea"/>
              </a:rPr>
              <a:t>0x00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en-US" altLang="zh-CN" sz="1600" b="1" dirty="0" err="1">
                <a:latin typeface="+mn-ea"/>
              </a:rPr>
              <a:t>0x00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en-US" altLang="zh-CN" sz="1600" b="1" dirty="0" err="1">
                <a:latin typeface="+mn-ea"/>
              </a:rPr>
              <a:t>0x00</a:t>
            </a:r>
            <a:r>
              <a:rPr lang="en-US" altLang="zh-CN" sz="1600" b="1" dirty="0">
                <a:latin typeface="+mn-ea"/>
              </a:rPr>
              <a:t> 0x00(</a:t>
            </a:r>
            <a:r>
              <a:rPr lang="zh-CN" altLang="en-US" sz="1600" b="1" dirty="0">
                <a:latin typeface="+mn-ea"/>
              </a:rPr>
              <a:t>逆向</a:t>
            </a:r>
            <a:r>
              <a:rPr lang="en-US" altLang="zh-CN" sz="1600" b="1" dirty="0">
                <a:latin typeface="+mn-ea"/>
              </a:rPr>
              <a:t>)</a:t>
            </a:r>
          </a:p>
          <a:p>
            <a:pPr algn="l"/>
            <a:r>
              <a:rPr lang="zh-CN" altLang="en-US" sz="1600" b="1" dirty="0">
                <a:latin typeface="+mn-ea"/>
              </a:rPr>
              <a:t>转换为</a:t>
            </a:r>
            <a:r>
              <a:rPr lang="en-US" altLang="zh-CN" sz="1600" b="1" dirty="0">
                <a:latin typeface="+mn-ea"/>
              </a:rPr>
              <a:t>64bit</a:t>
            </a:r>
            <a:r>
              <a:rPr lang="zh-CN" altLang="en-US" sz="1600" b="1" dirty="0">
                <a:latin typeface="+mn-ea"/>
              </a:rPr>
              <a:t>则为：</a:t>
            </a:r>
            <a:r>
              <a:rPr lang="en-US" altLang="zh-CN" sz="1600" b="1" dirty="0">
                <a:latin typeface="+mn-ea"/>
              </a:rPr>
              <a:t>0100 0000 1100 1000 0000 0100 0000 0000 0000 0000 0000 0000 0000 0000 0000 0000</a:t>
            </a:r>
          </a:p>
          <a:p>
            <a:pPr algn="l"/>
            <a:endParaRPr lang="en-US" altLang="zh-CN" sz="1600" b="1" dirty="0">
              <a:latin typeface="+mn-ea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D14661DF-5354-4F85-A653-E231BDC102FA}"/>
              </a:ext>
            </a:extLst>
          </p:cNvPr>
          <p:cNvGrpSpPr/>
          <p:nvPr/>
        </p:nvGrpSpPr>
        <p:grpSpPr>
          <a:xfrm>
            <a:off x="1304641" y="1550793"/>
            <a:ext cx="6848061" cy="4037210"/>
            <a:chOff x="1304641" y="1596973"/>
            <a:chExt cx="6848061" cy="4037210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E211109D-61BE-4252-85B8-B1A207331B9E}"/>
                </a:ext>
              </a:extLst>
            </p:cNvPr>
            <p:cNvSpPr/>
            <p:nvPr/>
          </p:nvSpPr>
          <p:spPr bwMode="auto">
            <a:xfrm>
              <a:off x="1304641" y="1603901"/>
              <a:ext cx="6848061" cy="403028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r>
                <a:rPr lang="en-US" altLang="zh-CN" sz="1600" b="1" dirty="0">
                  <a:latin typeface="+mn-ea"/>
                </a:rPr>
                <a:t>#include &lt;iostream&gt;</a:t>
              </a:r>
              <a:endParaRPr lang="zh-CN" altLang="zh-CN" sz="1600" dirty="0">
                <a:latin typeface="+mn-ea"/>
              </a:endParaRPr>
            </a:p>
            <a:p>
              <a:r>
                <a:rPr lang="en-US" altLang="zh-CN" sz="1600" b="1" dirty="0">
                  <a:latin typeface="+mn-ea"/>
                </a:rPr>
                <a:t>using namespace std;</a:t>
              </a:r>
              <a:endParaRPr lang="zh-CN" altLang="zh-CN" sz="1600" dirty="0">
                <a:latin typeface="+mn-ea"/>
              </a:endParaRPr>
            </a:p>
            <a:p>
              <a:r>
                <a:rPr lang="en-US" altLang="zh-CN" sz="1600" b="1" dirty="0">
                  <a:latin typeface="+mn-ea"/>
                </a:rPr>
                <a:t>int main()</a:t>
              </a:r>
              <a:endParaRPr lang="zh-CN" altLang="zh-CN" sz="1600" dirty="0">
                <a:latin typeface="+mn-ea"/>
              </a:endParaRPr>
            </a:p>
            <a:p>
              <a:r>
                <a:rPr lang="en-US" altLang="zh-CN" sz="1600" b="1" dirty="0">
                  <a:latin typeface="+mn-ea"/>
                </a:rPr>
                <a:t>{</a:t>
              </a:r>
              <a:endParaRPr lang="zh-CN" altLang="zh-CN" sz="1600" dirty="0">
                <a:latin typeface="+mn-ea"/>
              </a:endParaRPr>
            </a:p>
            <a:p>
              <a:r>
                <a:rPr lang="en-US" altLang="zh-CN" sz="1600" b="1" dirty="0">
                  <a:latin typeface="+mn-ea"/>
                </a:rPr>
                <a:t>    double d = </a:t>
              </a:r>
              <a:r>
                <a:rPr lang="en-US" altLang="zh-CN" sz="1600" b="1" dirty="0">
                  <a:solidFill>
                    <a:srgbClr val="FF0000"/>
                  </a:solidFill>
                  <a:highlight>
                    <a:srgbClr val="FFFF00"/>
                  </a:highlight>
                  <a:latin typeface="+mn-ea"/>
                </a:rPr>
                <a:t>1.23e4</a:t>
              </a:r>
              <a:r>
                <a:rPr lang="en-US" altLang="zh-CN" sz="1600" b="1" dirty="0">
                  <a:latin typeface="+mn-ea"/>
                </a:rPr>
                <a:t>;</a:t>
              </a:r>
              <a:endParaRPr lang="zh-CN" altLang="zh-CN" sz="1600" dirty="0">
                <a:latin typeface="+mn-ea"/>
              </a:endParaRPr>
            </a:p>
            <a:p>
              <a:r>
                <a:rPr lang="en-US" altLang="zh-CN" sz="1600" b="1" dirty="0">
                  <a:latin typeface="+mn-ea"/>
                </a:rPr>
                <a:t>    unsigned char* p = (unsigned char*)&amp;d;</a:t>
              </a:r>
              <a:endParaRPr lang="zh-CN" altLang="zh-CN" sz="1600" dirty="0">
                <a:latin typeface="+mn-ea"/>
              </a:endParaRPr>
            </a:p>
            <a:p>
              <a:r>
                <a:rPr lang="fr-FR" altLang="zh-CN" sz="1600" b="1" dirty="0">
                  <a:latin typeface="+mn-ea"/>
                </a:rPr>
                <a:t>    cout &lt;&lt; hex &lt;&lt; (int)(*p)     &lt;&lt; endl;</a:t>
              </a:r>
              <a:endParaRPr lang="zh-CN" altLang="zh-CN" sz="1600" dirty="0">
                <a:latin typeface="+mn-ea"/>
              </a:endParaRPr>
            </a:p>
            <a:p>
              <a:r>
                <a:rPr lang="fr-FR" altLang="zh-CN" sz="1600" b="1" dirty="0">
                  <a:latin typeface="+mn-ea"/>
                </a:rPr>
                <a:t>    cout &lt;&lt; hex &lt;&lt; (int)(*(p+1)) &lt;&lt; endl;</a:t>
              </a:r>
              <a:endParaRPr lang="zh-CN" altLang="zh-CN" sz="1600" dirty="0">
                <a:latin typeface="+mn-ea"/>
              </a:endParaRPr>
            </a:p>
            <a:p>
              <a:r>
                <a:rPr lang="fr-FR" altLang="zh-CN" sz="1600" b="1" dirty="0">
                  <a:latin typeface="+mn-ea"/>
                </a:rPr>
                <a:t>    cout &lt;&lt; hex &lt;&lt; (int)(*(p+2)) &lt;&lt; endl;</a:t>
              </a:r>
              <a:endParaRPr lang="zh-CN" altLang="zh-CN" sz="1600" dirty="0">
                <a:latin typeface="+mn-ea"/>
              </a:endParaRPr>
            </a:p>
            <a:p>
              <a:r>
                <a:rPr lang="fr-FR" altLang="zh-CN" sz="1600" b="1" dirty="0">
                  <a:latin typeface="+mn-ea"/>
                </a:rPr>
                <a:t>    cout &lt;&lt; hex &lt;&lt; (int)(*(p+3)) &lt;&lt; endl;</a:t>
              </a:r>
              <a:endParaRPr lang="zh-CN" altLang="zh-CN" sz="1600" dirty="0">
                <a:latin typeface="+mn-ea"/>
              </a:endParaRPr>
            </a:p>
            <a:p>
              <a:r>
                <a:rPr lang="fr-FR" altLang="zh-CN" sz="1600" b="1" dirty="0">
                  <a:latin typeface="+mn-ea"/>
                </a:rPr>
                <a:t>    cout &lt;&lt; hex &lt;&lt; (int)(*(p+4)) &lt;&lt; endl;</a:t>
              </a:r>
            </a:p>
            <a:p>
              <a:r>
                <a:rPr lang="fr-FR" altLang="zh-CN" sz="1600" b="1" dirty="0">
                  <a:latin typeface="+mn-ea"/>
                </a:rPr>
                <a:t>    cout &lt;&lt; hex &lt;&lt; (int)(*(p+5)) &lt;&lt; endl;</a:t>
              </a:r>
            </a:p>
            <a:p>
              <a:r>
                <a:rPr lang="fr-FR" altLang="zh-CN" sz="1600" b="1" dirty="0">
                  <a:latin typeface="+mn-ea"/>
                </a:rPr>
                <a:t>    cout &lt;&lt; hex &lt;&lt; (int)(*(p+6)) &lt;&lt; endl;</a:t>
              </a:r>
            </a:p>
            <a:p>
              <a:r>
                <a:rPr lang="fr-FR" altLang="zh-CN" sz="1600" b="1" dirty="0">
                  <a:latin typeface="+mn-ea"/>
                </a:rPr>
                <a:t>    cout &lt;&lt; hex &lt;&lt; (int)(*(p+7)) &lt;&lt; endl;</a:t>
              </a:r>
              <a:endParaRPr lang="en-US" altLang="zh-CN" sz="1600" b="1" dirty="0">
                <a:latin typeface="+mn-ea"/>
              </a:endParaRPr>
            </a:p>
            <a:p>
              <a:r>
                <a:rPr lang="en-US" altLang="zh-CN" sz="1600" b="1" dirty="0">
                  <a:latin typeface="+mn-ea"/>
                </a:rPr>
                <a:t>    return 0;</a:t>
              </a:r>
              <a:endParaRPr lang="zh-CN" altLang="zh-CN" sz="1600" dirty="0">
                <a:latin typeface="+mn-ea"/>
              </a:endParaRPr>
            </a:p>
            <a:p>
              <a:r>
                <a:rPr lang="en-US" altLang="zh-CN" sz="1600" b="1" dirty="0">
                  <a:latin typeface="+mn-ea"/>
                </a:rPr>
                <a:t>}</a:t>
              </a:r>
              <a:endParaRPr lang="zh-CN" altLang="zh-CN" sz="1600" dirty="0">
                <a:latin typeface="+mn-ea"/>
              </a:endParaRPr>
            </a:p>
          </p:txBody>
        </p:sp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06F705F3-327E-46A2-8B7B-61989D392B5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61142"/>
            <a:stretch/>
          </p:blipFill>
          <p:spPr>
            <a:xfrm>
              <a:off x="7283036" y="1596973"/>
              <a:ext cx="869666" cy="341904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9ED600B3-D41A-481A-BEB7-703B016A1F14}"/>
              </a:ext>
            </a:extLst>
          </p:cNvPr>
          <p:cNvGrpSpPr/>
          <p:nvPr/>
        </p:nvGrpSpPr>
        <p:grpSpPr>
          <a:xfrm>
            <a:off x="1981199" y="5934358"/>
            <a:ext cx="8224987" cy="757674"/>
            <a:chOff x="1981199" y="5934358"/>
            <a:chExt cx="8224987" cy="757674"/>
          </a:xfrm>
        </p:grpSpPr>
        <p:grpSp>
          <p:nvGrpSpPr>
            <p:cNvPr id="39" name="组合 38">
              <a:extLst>
                <a:ext uri="{FF2B5EF4-FFF2-40B4-BE49-F238E27FC236}">
                  <a16:creationId xmlns:a16="http://schemas.microsoft.com/office/drawing/2014/main" id="{6115C53A-93AB-4019-80CF-E8157401490D}"/>
                </a:ext>
              </a:extLst>
            </p:cNvPr>
            <p:cNvGrpSpPr/>
            <p:nvPr/>
          </p:nvGrpSpPr>
          <p:grpSpPr>
            <a:xfrm>
              <a:off x="1981199" y="5934358"/>
              <a:ext cx="8224987" cy="300187"/>
              <a:chOff x="1981199" y="5934358"/>
              <a:chExt cx="8224987" cy="300187"/>
            </a:xfrm>
          </p:grpSpPr>
          <p:grpSp>
            <p:nvGrpSpPr>
              <p:cNvPr id="22" name="组合 21">
                <a:extLst>
                  <a:ext uri="{FF2B5EF4-FFF2-40B4-BE49-F238E27FC236}">
                    <a16:creationId xmlns:a16="http://schemas.microsoft.com/office/drawing/2014/main" id="{D906EC6D-695E-4856-9711-18D7FA7314D2}"/>
                  </a:ext>
                </a:extLst>
              </p:cNvPr>
              <p:cNvGrpSpPr/>
              <p:nvPr/>
            </p:nvGrpSpPr>
            <p:grpSpPr>
              <a:xfrm>
                <a:off x="1981199" y="5934360"/>
                <a:ext cx="4114801" cy="300185"/>
                <a:chOff x="1981199" y="5934360"/>
                <a:chExt cx="4114801" cy="300185"/>
              </a:xfrm>
            </p:grpSpPr>
            <p:grpSp>
              <p:nvGrpSpPr>
                <p:cNvPr id="7" name="组合 6">
                  <a:extLst>
                    <a:ext uri="{FF2B5EF4-FFF2-40B4-BE49-F238E27FC236}">
                      <a16:creationId xmlns:a16="http://schemas.microsoft.com/office/drawing/2014/main" id="{4C603B7A-E048-4E9D-8CCA-09746F8D5A25}"/>
                    </a:ext>
                  </a:extLst>
                </p:cNvPr>
                <p:cNvGrpSpPr/>
                <p:nvPr/>
              </p:nvGrpSpPr>
              <p:grpSpPr>
                <a:xfrm>
                  <a:off x="1981199" y="5934361"/>
                  <a:ext cx="2059708" cy="300184"/>
                  <a:chOff x="1981199" y="5934361"/>
                  <a:chExt cx="2059708" cy="300184"/>
                </a:xfrm>
              </p:grpSpPr>
              <p:sp>
                <p:nvSpPr>
                  <p:cNvPr id="8" name="矩形 7">
                    <a:extLst>
                      <a:ext uri="{FF2B5EF4-FFF2-40B4-BE49-F238E27FC236}">
                        <a16:creationId xmlns:a16="http://schemas.microsoft.com/office/drawing/2014/main" id="{E4C8A844-EA5D-4B4C-92F3-19E2E9A8647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011053" y="5934361"/>
                    <a:ext cx="1029854" cy="300183"/>
                  </a:xfrm>
                  <a:prstGeom prst="rect">
                    <a:avLst/>
                  </a:prstGeom>
                  <a:noFill/>
                  <a:ln w="19050" cap="flat" cmpd="sng" algn="ctr">
                    <a:solidFill>
                      <a:srgbClr val="FF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1" lang="zh-CN" altLang="en-US" sz="20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  <a:ea typeface="宋体" pitchFamily="2" charset="-122"/>
                    </a:endParaRPr>
                  </a:p>
                </p:txBody>
              </p:sp>
              <p:sp>
                <p:nvSpPr>
                  <p:cNvPr id="9" name="矩形 8">
                    <a:extLst>
                      <a:ext uri="{FF2B5EF4-FFF2-40B4-BE49-F238E27FC236}">
                        <a16:creationId xmlns:a16="http://schemas.microsoft.com/office/drawing/2014/main" id="{F4CFB1E2-1292-4042-8B6F-98AE7BFAFF2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981199" y="5934363"/>
                    <a:ext cx="1029854" cy="300182"/>
                  </a:xfrm>
                  <a:prstGeom prst="rect">
                    <a:avLst/>
                  </a:prstGeom>
                  <a:noFill/>
                  <a:ln w="19050" cap="flat" cmpd="sng" algn="ctr">
                    <a:solidFill>
                      <a:srgbClr val="FF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1" lang="zh-CN" altLang="en-US" sz="20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  <a:ea typeface="宋体" pitchFamily="2" charset="-122"/>
                    </a:endParaRPr>
                  </a:p>
                </p:txBody>
              </p:sp>
            </p:grpSp>
            <p:grpSp>
              <p:nvGrpSpPr>
                <p:cNvPr id="23" name="组合 22">
                  <a:extLst>
                    <a:ext uri="{FF2B5EF4-FFF2-40B4-BE49-F238E27FC236}">
                      <a16:creationId xmlns:a16="http://schemas.microsoft.com/office/drawing/2014/main" id="{15C18616-CAED-44C7-A564-B60127F17AC5}"/>
                    </a:ext>
                  </a:extLst>
                </p:cNvPr>
                <p:cNvGrpSpPr/>
                <p:nvPr/>
              </p:nvGrpSpPr>
              <p:grpSpPr>
                <a:xfrm>
                  <a:off x="4036292" y="5934360"/>
                  <a:ext cx="2059708" cy="300184"/>
                  <a:chOff x="1981199" y="5934361"/>
                  <a:chExt cx="2059708" cy="300184"/>
                </a:xfrm>
              </p:grpSpPr>
              <p:sp>
                <p:nvSpPr>
                  <p:cNvPr id="24" name="矩形 23">
                    <a:extLst>
                      <a:ext uri="{FF2B5EF4-FFF2-40B4-BE49-F238E27FC236}">
                        <a16:creationId xmlns:a16="http://schemas.microsoft.com/office/drawing/2014/main" id="{EEA74F77-6319-4C74-A414-4611D8A7F40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011053" y="5934361"/>
                    <a:ext cx="1029854" cy="300183"/>
                  </a:xfrm>
                  <a:prstGeom prst="rect">
                    <a:avLst/>
                  </a:prstGeom>
                  <a:noFill/>
                  <a:ln w="19050" cap="flat" cmpd="sng" algn="ctr">
                    <a:solidFill>
                      <a:srgbClr val="FF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1" lang="zh-CN" altLang="en-US" sz="20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  <a:ea typeface="宋体" pitchFamily="2" charset="-122"/>
                    </a:endParaRPr>
                  </a:p>
                </p:txBody>
              </p:sp>
              <p:sp>
                <p:nvSpPr>
                  <p:cNvPr id="25" name="矩形 24">
                    <a:extLst>
                      <a:ext uri="{FF2B5EF4-FFF2-40B4-BE49-F238E27FC236}">
                        <a16:creationId xmlns:a16="http://schemas.microsoft.com/office/drawing/2014/main" id="{5F59E42C-45F6-4F2B-861C-875AE79440E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981199" y="5934363"/>
                    <a:ext cx="1029854" cy="300182"/>
                  </a:xfrm>
                  <a:prstGeom prst="rect">
                    <a:avLst/>
                  </a:prstGeom>
                  <a:noFill/>
                  <a:ln w="19050" cap="flat" cmpd="sng" algn="ctr">
                    <a:solidFill>
                      <a:srgbClr val="FF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1" lang="zh-CN" altLang="en-US" sz="20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  <a:ea typeface="宋体" pitchFamily="2" charset="-122"/>
                    </a:endParaRPr>
                  </a:p>
                </p:txBody>
              </p:sp>
            </p:grpSp>
          </p:grpSp>
          <p:grpSp>
            <p:nvGrpSpPr>
              <p:cNvPr id="27" name="组合 26">
                <a:extLst>
                  <a:ext uri="{FF2B5EF4-FFF2-40B4-BE49-F238E27FC236}">
                    <a16:creationId xmlns:a16="http://schemas.microsoft.com/office/drawing/2014/main" id="{00CF2E4E-022E-4BE0-A878-BF680E3864BF}"/>
                  </a:ext>
                </a:extLst>
              </p:cNvPr>
              <p:cNvGrpSpPr/>
              <p:nvPr/>
            </p:nvGrpSpPr>
            <p:grpSpPr>
              <a:xfrm>
                <a:off x="6091385" y="5934358"/>
                <a:ext cx="4114801" cy="300185"/>
                <a:chOff x="1981199" y="5934360"/>
                <a:chExt cx="4114801" cy="300185"/>
              </a:xfrm>
            </p:grpSpPr>
            <p:grpSp>
              <p:nvGrpSpPr>
                <p:cNvPr id="28" name="组合 27">
                  <a:extLst>
                    <a:ext uri="{FF2B5EF4-FFF2-40B4-BE49-F238E27FC236}">
                      <a16:creationId xmlns:a16="http://schemas.microsoft.com/office/drawing/2014/main" id="{95FDB781-5AC7-4A10-83FC-63A4A0CB73F0}"/>
                    </a:ext>
                  </a:extLst>
                </p:cNvPr>
                <p:cNvGrpSpPr/>
                <p:nvPr/>
              </p:nvGrpSpPr>
              <p:grpSpPr>
                <a:xfrm>
                  <a:off x="1981199" y="5934361"/>
                  <a:ext cx="2059708" cy="300184"/>
                  <a:chOff x="1981199" y="5934361"/>
                  <a:chExt cx="2059708" cy="300184"/>
                </a:xfrm>
              </p:grpSpPr>
              <p:sp>
                <p:nvSpPr>
                  <p:cNvPr id="32" name="矩形 31">
                    <a:extLst>
                      <a:ext uri="{FF2B5EF4-FFF2-40B4-BE49-F238E27FC236}">
                        <a16:creationId xmlns:a16="http://schemas.microsoft.com/office/drawing/2014/main" id="{A093B21D-5913-4475-8F5D-E43786052DD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011053" y="5934361"/>
                    <a:ext cx="1029854" cy="300183"/>
                  </a:xfrm>
                  <a:prstGeom prst="rect">
                    <a:avLst/>
                  </a:prstGeom>
                  <a:noFill/>
                  <a:ln w="19050" cap="flat" cmpd="sng" algn="ctr">
                    <a:solidFill>
                      <a:srgbClr val="FF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1" lang="zh-CN" altLang="en-US" sz="20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  <a:ea typeface="宋体" pitchFamily="2" charset="-122"/>
                    </a:endParaRPr>
                  </a:p>
                </p:txBody>
              </p:sp>
              <p:sp>
                <p:nvSpPr>
                  <p:cNvPr id="33" name="矩形 32">
                    <a:extLst>
                      <a:ext uri="{FF2B5EF4-FFF2-40B4-BE49-F238E27FC236}">
                        <a16:creationId xmlns:a16="http://schemas.microsoft.com/office/drawing/2014/main" id="{B8680775-9A53-4A72-BBD9-D4D4CCCAD70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981199" y="5934363"/>
                    <a:ext cx="1029854" cy="300182"/>
                  </a:xfrm>
                  <a:prstGeom prst="rect">
                    <a:avLst/>
                  </a:prstGeom>
                  <a:noFill/>
                  <a:ln w="19050" cap="flat" cmpd="sng" algn="ctr">
                    <a:solidFill>
                      <a:srgbClr val="FF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1" lang="zh-CN" altLang="en-US" sz="20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  <a:ea typeface="宋体" pitchFamily="2" charset="-122"/>
                    </a:endParaRPr>
                  </a:p>
                </p:txBody>
              </p:sp>
            </p:grpSp>
            <p:grpSp>
              <p:nvGrpSpPr>
                <p:cNvPr id="29" name="组合 28">
                  <a:extLst>
                    <a:ext uri="{FF2B5EF4-FFF2-40B4-BE49-F238E27FC236}">
                      <a16:creationId xmlns:a16="http://schemas.microsoft.com/office/drawing/2014/main" id="{47D9BF1C-4DAA-4B98-B588-8E2C18DE20CA}"/>
                    </a:ext>
                  </a:extLst>
                </p:cNvPr>
                <p:cNvGrpSpPr/>
                <p:nvPr/>
              </p:nvGrpSpPr>
              <p:grpSpPr>
                <a:xfrm>
                  <a:off x="4036292" y="5934360"/>
                  <a:ext cx="2059708" cy="300184"/>
                  <a:chOff x="1981199" y="5934361"/>
                  <a:chExt cx="2059708" cy="300184"/>
                </a:xfrm>
              </p:grpSpPr>
              <p:sp>
                <p:nvSpPr>
                  <p:cNvPr id="30" name="矩形 29">
                    <a:extLst>
                      <a:ext uri="{FF2B5EF4-FFF2-40B4-BE49-F238E27FC236}">
                        <a16:creationId xmlns:a16="http://schemas.microsoft.com/office/drawing/2014/main" id="{4959105D-A7AA-4C65-8B9C-3BD56B49291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011053" y="5934361"/>
                    <a:ext cx="1029854" cy="300183"/>
                  </a:xfrm>
                  <a:prstGeom prst="rect">
                    <a:avLst/>
                  </a:prstGeom>
                  <a:noFill/>
                  <a:ln w="19050" cap="flat" cmpd="sng" algn="ctr">
                    <a:solidFill>
                      <a:srgbClr val="FF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1" lang="zh-CN" altLang="en-US" sz="20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  <a:ea typeface="宋体" pitchFamily="2" charset="-122"/>
                    </a:endParaRPr>
                  </a:p>
                </p:txBody>
              </p:sp>
              <p:sp>
                <p:nvSpPr>
                  <p:cNvPr id="31" name="矩形 30">
                    <a:extLst>
                      <a:ext uri="{FF2B5EF4-FFF2-40B4-BE49-F238E27FC236}">
                        <a16:creationId xmlns:a16="http://schemas.microsoft.com/office/drawing/2014/main" id="{73556558-EBA7-4C4E-AC0C-1AA099D18A1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981199" y="5934363"/>
                    <a:ext cx="1029854" cy="300182"/>
                  </a:xfrm>
                  <a:prstGeom prst="rect">
                    <a:avLst/>
                  </a:prstGeom>
                  <a:noFill/>
                  <a:ln w="19050" cap="flat" cmpd="sng" algn="ctr">
                    <a:solidFill>
                      <a:srgbClr val="FF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1" lang="zh-CN" altLang="en-US" sz="20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  <a:ea typeface="宋体" pitchFamily="2" charset="-122"/>
                    </a:endParaRPr>
                  </a:p>
                </p:txBody>
              </p:sp>
            </p:grpSp>
          </p:grpSp>
        </p:grpSp>
        <p:grpSp>
          <p:nvGrpSpPr>
            <p:cNvPr id="37" name="组合 36">
              <a:extLst>
                <a:ext uri="{FF2B5EF4-FFF2-40B4-BE49-F238E27FC236}">
                  <a16:creationId xmlns:a16="http://schemas.microsoft.com/office/drawing/2014/main" id="{1CCD80BF-89F0-48FE-8834-C5698BA71C2D}"/>
                </a:ext>
              </a:extLst>
            </p:cNvPr>
            <p:cNvGrpSpPr/>
            <p:nvPr/>
          </p:nvGrpSpPr>
          <p:grpSpPr>
            <a:xfrm>
              <a:off x="2138680" y="6229000"/>
              <a:ext cx="8062889" cy="463032"/>
              <a:chOff x="2138680" y="6229000"/>
              <a:chExt cx="8062889" cy="463032"/>
            </a:xfrm>
          </p:grpSpPr>
          <p:sp>
            <p:nvSpPr>
              <p:cNvPr id="35" name="右大括号 34">
                <a:extLst>
                  <a:ext uri="{FF2B5EF4-FFF2-40B4-BE49-F238E27FC236}">
                    <a16:creationId xmlns:a16="http://schemas.microsoft.com/office/drawing/2014/main" id="{7ABBBC33-7971-4FF8-819B-F248BECB4B1A}"/>
                  </a:ext>
                </a:extLst>
              </p:cNvPr>
              <p:cNvSpPr/>
              <p:nvPr/>
            </p:nvSpPr>
            <p:spPr bwMode="auto">
              <a:xfrm rot="5400000">
                <a:off x="6737929" y="3065543"/>
                <a:ext cx="300184" cy="6627097"/>
              </a:xfrm>
              <a:prstGeom prst="rightBrace">
                <a:avLst/>
              </a:prstGeom>
              <a:noFill/>
              <a:ln w="19050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grpSp>
            <p:nvGrpSpPr>
              <p:cNvPr id="36" name="组合 35">
                <a:extLst>
                  <a:ext uri="{FF2B5EF4-FFF2-40B4-BE49-F238E27FC236}">
                    <a16:creationId xmlns:a16="http://schemas.microsoft.com/office/drawing/2014/main" id="{3B3FC090-FF6D-4390-B32E-D62563C9A4A6}"/>
                  </a:ext>
                </a:extLst>
              </p:cNvPr>
              <p:cNvGrpSpPr/>
              <p:nvPr/>
            </p:nvGrpSpPr>
            <p:grpSpPr>
              <a:xfrm>
                <a:off x="2138680" y="6238235"/>
                <a:ext cx="6007798" cy="453797"/>
                <a:chOff x="2138680" y="6238235"/>
                <a:chExt cx="6007798" cy="453797"/>
              </a:xfrm>
            </p:grpSpPr>
            <p:sp>
              <p:nvSpPr>
                <p:cNvPr id="26" name="右大括号 25">
                  <a:extLst>
                    <a:ext uri="{FF2B5EF4-FFF2-40B4-BE49-F238E27FC236}">
                      <a16:creationId xmlns:a16="http://schemas.microsoft.com/office/drawing/2014/main" id="{13AD965D-5F3E-43FF-ACAF-C828F4DF7EA7}"/>
                    </a:ext>
                  </a:extLst>
                </p:cNvPr>
                <p:cNvSpPr/>
                <p:nvPr/>
              </p:nvSpPr>
              <p:spPr bwMode="auto">
                <a:xfrm rot="5400000">
                  <a:off x="2655686" y="5721229"/>
                  <a:ext cx="300182" cy="1334194"/>
                </a:xfrm>
                <a:prstGeom prst="rightBrace">
                  <a:avLst/>
                </a:prstGeom>
                <a:noFill/>
                <a:ln w="19050" cap="flat" cmpd="sng" algn="ctr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zh-CN" altLang="en-US" sz="20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</a:endParaRPr>
                </a:p>
              </p:txBody>
            </p:sp>
            <p:sp>
              <p:nvSpPr>
                <p:cNvPr id="34" name="矩形 33">
                  <a:extLst>
                    <a:ext uri="{FF2B5EF4-FFF2-40B4-BE49-F238E27FC236}">
                      <a16:creationId xmlns:a16="http://schemas.microsoft.com/office/drawing/2014/main" id="{D86C6759-6E98-4204-A1FC-22D110D8025D}"/>
                    </a:ext>
                  </a:extLst>
                </p:cNvPr>
                <p:cNvSpPr/>
                <p:nvPr/>
              </p:nvSpPr>
              <p:spPr bwMode="auto">
                <a:xfrm>
                  <a:off x="2892406" y="6397395"/>
                  <a:ext cx="1025239" cy="294637"/>
                </a:xfrm>
                <a:prstGeom prst="rect">
                  <a:avLst/>
                </a:prstGeom>
                <a:no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zh-CN" sz="1600" b="1" dirty="0">
                      <a:solidFill>
                        <a:schemeClr val="accent2"/>
                      </a:solidFill>
                      <a:latin typeface="+mn-ea"/>
                    </a:rPr>
                    <a:t>11</a:t>
                  </a:r>
                  <a:r>
                    <a:rPr kumimoji="1" lang="zh-CN" altLang="en-US" sz="1600" b="1" dirty="0">
                      <a:solidFill>
                        <a:schemeClr val="accent2"/>
                      </a:solidFill>
                      <a:latin typeface="+mn-ea"/>
                    </a:rPr>
                    <a:t>位指数</a:t>
                  </a:r>
                  <a:endParaRPr kumimoji="1" lang="zh-CN" altLang="en-US" sz="1600" b="1" i="0" u="none" strike="noStrike" cap="none" normalizeH="0" baseline="0" dirty="0">
                    <a:ln>
                      <a:noFill/>
                    </a:ln>
                    <a:solidFill>
                      <a:schemeClr val="accent2"/>
                    </a:solidFill>
                    <a:effectLst/>
                    <a:latin typeface="+mn-ea"/>
                  </a:endParaRPr>
                </a:p>
              </p:txBody>
            </p:sp>
            <p:sp>
              <p:nvSpPr>
                <p:cNvPr id="38" name="矩形 37">
                  <a:extLst>
                    <a:ext uri="{FF2B5EF4-FFF2-40B4-BE49-F238E27FC236}">
                      <a16:creationId xmlns:a16="http://schemas.microsoft.com/office/drawing/2014/main" id="{16C128D4-FD81-4F7F-9A0D-A91965A17EB2}"/>
                    </a:ext>
                  </a:extLst>
                </p:cNvPr>
                <p:cNvSpPr/>
                <p:nvPr/>
              </p:nvSpPr>
              <p:spPr bwMode="auto">
                <a:xfrm>
                  <a:off x="7121239" y="6379091"/>
                  <a:ext cx="1025239" cy="294637"/>
                </a:xfrm>
                <a:prstGeom prst="rect">
                  <a:avLst/>
                </a:prstGeom>
                <a:no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zh-CN" sz="1600" b="1" dirty="0">
                      <a:solidFill>
                        <a:schemeClr val="accent2"/>
                      </a:solidFill>
                      <a:latin typeface="+mn-ea"/>
                    </a:rPr>
                    <a:t>52</a:t>
                  </a:r>
                  <a:r>
                    <a:rPr kumimoji="1" lang="zh-CN" altLang="en-US" sz="1600" b="1" dirty="0">
                      <a:solidFill>
                        <a:schemeClr val="accent2"/>
                      </a:solidFill>
                      <a:latin typeface="+mn-ea"/>
                    </a:rPr>
                    <a:t>位尾数</a:t>
                  </a:r>
                  <a:endParaRPr kumimoji="1" lang="zh-CN" altLang="en-US" sz="1600" b="1" i="0" u="none" strike="noStrike" cap="none" normalizeH="0" baseline="0" dirty="0">
                    <a:ln>
                      <a:noFill/>
                    </a:ln>
                    <a:solidFill>
                      <a:schemeClr val="accent2"/>
                    </a:solidFill>
                    <a:effectLst/>
                    <a:latin typeface="+mn-ea"/>
                  </a:endParaRPr>
                </a:p>
              </p:txBody>
            </p:sp>
          </p:grpSp>
        </p:grpSp>
      </p:grp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ABF65979-57D3-4315-A40B-BAD9CE5E59F4}"/>
              </a:ext>
            </a:extLst>
          </p:cNvPr>
          <p:cNvCxnSpPr>
            <a:cxnSpLocks/>
          </p:cNvCxnSpPr>
          <p:nvPr/>
        </p:nvCxnSpPr>
        <p:spPr bwMode="auto">
          <a:xfrm flipV="1">
            <a:off x="7887854" y="1911928"/>
            <a:ext cx="0" cy="291869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FF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EA87D6EE-4360-450D-B220-68453B00F4A0}"/>
              </a:ext>
            </a:extLst>
          </p:cNvPr>
          <p:cNvGrpSpPr/>
          <p:nvPr/>
        </p:nvGrpSpPr>
        <p:grpSpPr>
          <a:xfrm>
            <a:off x="987173" y="6084449"/>
            <a:ext cx="1049909" cy="589279"/>
            <a:chOff x="1061884" y="5689090"/>
            <a:chExt cx="1049909" cy="589279"/>
          </a:xfrm>
        </p:grpSpPr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1D606652-63D3-4060-8646-A63E6B432CA3}"/>
                </a:ext>
              </a:extLst>
            </p:cNvPr>
            <p:cNvSpPr/>
            <p:nvPr/>
          </p:nvSpPr>
          <p:spPr bwMode="auto">
            <a:xfrm>
              <a:off x="1061884" y="5983732"/>
              <a:ext cx="852796" cy="294637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CN" altLang="en-US" sz="1600" b="1" dirty="0">
                  <a:solidFill>
                    <a:schemeClr val="accent2"/>
                  </a:solidFill>
                  <a:latin typeface="+mn-ea"/>
                </a:rPr>
                <a:t>符号位</a:t>
              </a:r>
              <a:endPara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+mn-ea"/>
              </a:endParaRPr>
            </a:p>
          </p:txBody>
        </p:sp>
        <p:cxnSp>
          <p:nvCxnSpPr>
            <p:cNvPr id="44" name="直接箭头连接符 43">
              <a:extLst>
                <a:ext uri="{FF2B5EF4-FFF2-40B4-BE49-F238E27FC236}">
                  <a16:creationId xmlns:a16="http://schemas.microsoft.com/office/drawing/2014/main" id="{28080E41-D26A-4814-9188-FE9A74F6149E}"/>
                </a:ext>
              </a:extLst>
            </p:cNvPr>
            <p:cNvCxnSpPr>
              <a:cxnSpLocks/>
              <a:stCxn id="43" idx="0"/>
            </p:cNvCxnSpPr>
            <p:nvPr/>
          </p:nvCxnSpPr>
          <p:spPr bwMode="auto">
            <a:xfrm flipV="1">
              <a:off x="1488282" y="5689090"/>
              <a:ext cx="623511" cy="294642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816187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浮点数机内存储格式</a:t>
            </a:r>
            <a:r>
              <a:rPr lang="en-US" altLang="zh-CN" sz="2800" b="1" dirty="0">
                <a:latin typeface="+mn-ea"/>
              </a:rPr>
              <a:t>(IEEE 754)</a:t>
            </a:r>
            <a:r>
              <a:rPr lang="zh-CN" altLang="en-US" sz="2800" b="1" dirty="0">
                <a:latin typeface="+mn-ea"/>
              </a:rPr>
              <a:t>理解</a:t>
            </a: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自学内容：自行以</a:t>
            </a:r>
            <a:r>
              <a:rPr lang="en-US" altLang="zh-CN" sz="1600" b="1" dirty="0">
                <a:latin typeface="+mn-ea"/>
              </a:rPr>
              <a:t>"IEEE754" / "</a:t>
            </a:r>
            <a:r>
              <a:rPr lang="zh-CN" altLang="en-US" sz="1600" b="1" dirty="0">
                <a:latin typeface="+mn-ea"/>
              </a:rPr>
              <a:t>浮点数存储格式</a:t>
            </a:r>
            <a:r>
              <a:rPr lang="en-US" altLang="zh-CN" sz="1600" b="1" dirty="0">
                <a:latin typeface="+mn-ea"/>
              </a:rPr>
              <a:t>" / "</a:t>
            </a:r>
            <a:r>
              <a:rPr lang="zh-CN" altLang="en-US" sz="1600" b="1" dirty="0">
                <a:latin typeface="+mn-ea"/>
              </a:rPr>
              <a:t>浮点数存储原理</a:t>
            </a:r>
            <a:r>
              <a:rPr lang="en-US" altLang="zh-CN" sz="1600" b="1" dirty="0">
                <a:latin typeface="+mn-ea"/>
              </a:rPr>
              <a:t>" / "</a:t>
            </a:r>
            <a:r>
              <a:rPr lang="zh-CN" altLang="en-US" sz="1600" b="1" dirty="0">
                <a:latin typeface="+mn-ea"/>
              </a:rPr>
              <a:t>浮点数存储方式</a:t>
            </a:r>
            <a:r>
              <a:rPr lang="en-US" altLang="zh-CN" sz="1600" b="1" dirty="0">
                <a:latin typeface="+mn-ea"/>
              </a:rPr>
              <a:t>"</a:t>
            </a:r>
            <a:r>
              <a:rPr lang="zh-CN" altLang="en-US" sz="1600" b="1" dirty="0">
                <a:latin typeface="+mn-ea"/>
              </a:rPr>
              <a:t>等关键字，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       </a:t>
            </a:r>
            <a:r>
              <a:rPr lang="zh-CN" altLang="en-US" sz="1600" b="1" dirty="0">
                <a:latin typeface="+mn-ea"/>
              </a:rPr>
              <a:t>在网上搜索相关文档，读懂并了解浮点数的内部存储机制</a:t>
            </a:r>
            <a:endParaRPr lang="en-US" altLang="zh-CN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学长们推荐的网址：</a:t>
            </a:r>
            <a:endParaRPr lang="en-US" altLang="zh-CN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https://baike.baidu.com/item/IEEE%20754/3869922?fr=aladdin</a:t>
            </a:r>
            <a:endParaRPr lang="en-US" altLang="zh-CN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https://zhuanlan.zhihu.com/p/343033661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https://www.bilibili.com/video/BV1iW411d7hd?is_story_h5=false&amp;p=4&amp;share_from=ugc&amp;share_medium=android&amp;share_plat=android&amp;share_session_id=e12b54be-6ffa-4381-9582-9d5b53c50fb3&amp;share_source=QQ&amp;share_tag=s_i&amp;timestamp=1662273598&amp;unique_k=AuouMEO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https://blog.csdn.net/gao_zhennan/article/details/120717424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https://www.h-schmidt.net/FloatConverter/IEEE754.html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endParaRPr lang="en-US" altLang="zh-CN" sz="16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733070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浮点数机内存储格式</a:t>
            </a:r>
            <a:r>
              <a:rPr lang="en-US" altLang="zh-CN" sz="2800" b="1" dirty="0">
                <a:latin typeface="+mn-ea"/>
              </a:rPr>
              <a:t>(IEEE 754)</a:t>
            </a:r>
            <a:r>
              <a:rPr lang="zh-CN" altLang="en-US" sz="2800" b="1" dirty="0">
                <a:latin typeface="+mn-ea"/>
              </a:rPr>
              <a:t>理解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zh-CN" altLang="en-US" sz="1600" b="1" dirty="0">
                <a:latin typeface="+mn-ea"/>
              </a:rPr>
              <a:t>例：</a:t>
            </a:r>
            <a:r>
              <a:rPr lang="en-US" altLang="zh-CN" sz="1600" b="1" dirty="0">
                <a:latin typeface="+mn-ea"/>
              </a:rPr>
              <a:t>float</a:t>
            </a:r>
            <a:r>
              <a:rPr lang="zh-CN" altLang="en-US" sz="1600" b="1" dirty="0">
                <a:latin typeface="+mn-ea"/>
              </a:rPr>
              <a:t>型数的机内表示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076500"/>
            <a:ext cx="10247336" cy="545288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sz="1200" b="1" dirty="0">
                <a:latin typeface="+mn-ea"/>
              </a:rPr>
              <a:t>格式要求：多字节时，每</a:t>
            </a:r>
            <a:r>
              <a:rPr lang="en-US" altLang="zh-CN" sz="1200" b="1" dirty="0">
                <a:latin typeface="+mn-ea"/>
              </a:rPr>
              <a:t>8bit</a:t>
            </a:r>
            <a:r>
              <a:rPr lang="zh-CN" altLang="en-US" sz="1200" b="1" dirty="0">
                <a:latin typeface="+mn-ea"/>
              </a:rPr>
              <a:t>中间加一个空格或</a:t>
            </a:r>
            <a:r>
              <a:rPr lang="en-US" altLang="zh-CN" sz="1200" b="1" dirty="0">
                <a:latin typeface="+mn-ea"/>
              </a:rPr>
              <a:t>-(</a:t>
            </a:r>
            <a:r>
              <a:rPr lang="zh-CN" altLang="en-US" sz="1200" b="1" dirty="0">
                <a:latin typeface="+mn-ea"/>
              </a:rPr>
              <a:t>例：</a:t>
            </a:r>
            <a:r>
              <a:rPr lang="en-US" altLang="zh-CN" sz="1200" b="1" dirty="0">
                <a:latin typeface="+mn-ea"/>
              </a:rPr>
              <a:t>"11010100 00110001" </a:t>
            </a:r>
            <a:r>
              <a:rPr lang="zh-CN" altLang="en-US" sz="1200" b="1" dirty="0">
                <a:latin typeface="+mn-ea"/>
              </a:rPr>
              <a:t>或 </a:t>
            </a:r>
            <a:r>
              <a:rPr lang="en-US" altLang="zh-CN" sz="1200" b="1" dirty="0">
                <a:latin typeface="+mn-ea"/>
              </a:rPr>
              <a:t>"11010100-00110001")</a:t>
            </a:r>
          </a:p>
          <a:p>
            <a:endParaRPr lang="en-US" altLang="zh-CN" sz="1200" b="1" dirty="0">
              <a:latin typeface="+mn-ea"/>
            </a:endParaRPr>
          </a:p>
          <a:p>
            <a:r>
              <a:rPr lang="zh-CN" altLang="en-US" sz="1200" b="1" dirty="0">
                <a:latin typeface="+mn-ea"/>
              </a:rPr>
              <a:t>例</a:t>
            </a:r>
            <a:r>
              <a:rPr lang="en-US" altLang="zh-CN" sz="1200" b="1" dirty="0">
                <a:latin typeface="+mn-ea"/>
              </a:rPr>
              <a:t>1</a:t>
            </a:r>
            <a:r>
              <a:rPr lang="zh-CN" altLang="en-US" sz="1200" b="1" dirty="0">
                <a:latin typeface="+mn-ea"/>
              </a:rPr>
              <a:t>：</a:t>
            </a:r>
            <a:r>
              <a:rPr lang="en-US" altLang="zh-CN" sz="1200" b="1" dirty="0">
                <a:latin typeface="+mn-ea"/>
              </a:rPr>
              <a:t>100.25</a:t>
            </a:r>
          </a:p>
          <a:p>
            <a:r>
              <a:rPr lang="zh-CN" altLang="en-US" sz="1200" b="1" dirty="0">
                <a:highlight>
                  <a:srgbClr val="00FF00"/>
                </a:highlight>
                <a:latin typeface="+mn-ea"/>
              </a:rPr>
              <a:t>下面是</a:t>
            </a:r>
            <a:r>
              <a:rPr lang="en-US" altLang="zh-CN" sz="1200" b="1" dirty="0">
                <a:highlight>
                  <a:srgbClr val="00FF00"/>
                </a:highlight>
                <a:latin typeface="+mn-ea"/>
              </a:rPr>
              <a:t>float</a:t>
            </a:r>
            <a:r>
              <a:rPr lang="zh-CN" altLang="en-US" sz="1200" b="1" dirty="0">
                <a:highlight>
                  <a:srgbClr val="00FF00"/>
                </a:highlight>
                <a:latin typeface="+mn-ea"/>
              </a:rPr>
              <a:t>机内存储手工转十进制的的方法：</a:t>
            </a:r>
            <a:endParaRPr lang="en-US" altLang="zh-CN" sz="1200" b="1" dirty="0">
              <a:highlight>
                <a:srgbClr val="00FF00"/>
              </a:highlight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(1) </a:t>
            </a:r>
            <a:r>
              <a:rPr lang="zh-CN" altLang="en-US" sz="1200" b="1" dirty="0">
                <a:latin typeface="+mn-ea"/>
              </a:rPr>
              <a:t>得到的</a:t>
            </a:r>
            <a:r>
              <a:rPr lang="en-US" altLang="zh-CN" sz="1200" b="1" dirty="0">
                <a:latin typeface="+mn-ea"/>
              </a:rPr>
              <a:t>32bit</a:t>
            </a:r>
            <a:r>
              <a:rPr lang="zh-CN" altLang="en-US" sz="1200" b="1" dirty="0">
                <a:latin typeface="+mn-ea"/>
              </a:rPr>
              <a:t>的机内表示是：</a:t>
            </a:r>
            <a:r>
              <a:rPr lang="en-US" altLang="zh-CN" sz="1200" b="1" dirty="0">
                <a:latin typeface="+mn-ea"/>
              </a:rPr>
              <a:t>__</a:t>
            </a:r>
            <a:r>
              <a:rPr lang="en-US" altLang="zh-CN" sz="1200" b="1" u="sng" dirty="0">
                <a:solidFill>
                  <a:srgbClr val="FF0000"/>
                </a:solidFill>
                <a:latin typeface="+mn-ea"/>
              </a:rPr>
              <a:t>0</a:t>
            </a:r>
            <a:r>
              <a:rPr lang="en-US" altLang="zh-CN" sz="1200" b="1" u="sng" dirty="0">
                <a:solidFill>
                  <a:schemeClr val="accent2"/>
                </a:solidFill>
                <a:latin typeface="+mn-ea"/>
              </a:rPr>
              <a:t>100 0010 1</a:t>
            </a:r>
            <a:r>
              <a:rPr lang="en-US" altLang="zh-CN" sz="1200" b="1" u="sng" dirty="0">
                <a:solidFill>
                  <a:srgbClr val="FF0000"/>
                </a:solidFill>
                <a:latin typeface="+mn-ea"/>
              </a:rPr>
              <a:t>100 1000 1000 0000 0000 0000</a:t>
            </a:r>
            <a:r>
              <a:rPr lang="en-US" altLang="zh-CN" sz="1200" b="1" dirty="0">
                <a:latin typeface="+mn-ea"/>
              </a:rPr>
              <a:t>_    </a:t>
            </a:r>
            <a:r>
              <a:rPr lang="en-US" altLang="zh-CN" sz="1200" b="1" dirty="0">
                <a:highlight>
                  <a:srgbClr val="00FF00"/>
                </a:highlight>
                <a:latin typeface="+mn-ea"/>
              </a:rPr>
              <a:t>(42 c8 80 00)</a:t>
            </a:r>
          </a:p>
          <a:p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(2)</a:t>
            </a:r>
            <a:r>
              <a:rPr lang="zh-CN" altLang="en-US" sz="1200" b="1" dirty="0">
                <a:latin typeface="+mn-ea"/>
              </a:rPr>
              <a:t> 其中：符号位是</a:t>
            </a:r>
            <a:r>
              <a:rPr lang="en-US" altLang="zh-CN" sz="1200" b="1" dirty="0">
                <a:latin typeface="+mn-ea"/>
              </a:rPr>
              <a:t>____</a:t>
            </a:r>
            <a:r>
              <a:rPr lang="en-US" altLang="zh-CN" sz="1200" b="1" dirty="0">
                <a:solidFill>
                  <a:srgbClr val="FF0000"/>
                </a:solidFill>
                <a:latin typeface="+mn-ea"/>
              </a:rPr>
              <a:t>0</a:t>
            </a:r>
            <a:r>
              <a:rPr lang="en-US" altLang="zh-CN" sz="1200" b="1" dirty="0">
                <a:latin typeface="+mn-ea"/>
              </a:rPr>
              <a:t>_______</a:t>
            </a:r>
          </a:p>
          <a:p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      </a:t>
            </a:r>
            <a:r>
              <a:rPr lang="zh-CN" altLang="en-US" sz="1200" b="1" dirty="0">
                <a:latin typeface="+mn-ea"/>
              </a:rPr>
              <a:t>指数是</a:t>
            </a:r>
            <a:r>
              <a:rPr lang="en-US" altLang="zh-CN" sz="1200" b="1" dirty="0">
                <a:latin typeface="+mn-ea"/>
              </a:rPr>
              <a:t>__</a:t>
            </a:r>
            <a:r>
              <a:rPr lang="en-US" altLang="zh-CN" sz="1200" b="1" u="sng" dirty="0">
                <a:solidFill>
                  <a:schemeClr val="accent2"/>
                </a:solidFill>
                <a:latin typeface="+mn-ea"/>
              </a:rPr>
              <a:t>1000 0101</a:t>
            </a:r>
            <a:r>
              <a:rPr lang="en-US" altLang="zh-CN" sz="1200" b="1" dirty="0">
                <a:latin typeface="+mn-ea"/>
              </a:rPr>
              <a:t>___(</a:t>
            </a:r>
            <a:r>
              <a:rPr lang="zh-CN" altLang="en-US" sz="1200" b="1" dirty="0">
                <a:latin typeface="+mn-ea"/>
              </a:rPr>
              <a:t>填</a:t>
            </a:r>
            <a:r>
              <a:rPr lang="en-US" altLang="zh-CN" sz="1200" b="1" dirty="0">
                <a:latin typeface="+mn-ea"/>
              </a:rPr>
              <a:t>32bit</a:t>
            </a:r>
            <a:r>
              <a:rPr lang="zh-CN" altLang="en-US" sz="1200" b="1" dirty="0">
                <a:latin typeface="+mn-ea"/>
              </a:rPr>
              <a:t>中的原始形式</a:t>
            </a:r>
            <a:r>
              <a:rPr lang="en-US" altLang="zh-CN" sz="1200" b="1" dirty="0">
                <a:latin typeface="+mn-ea"/>
              </a:rPr>
              <a:t>)</a:t>
            </a:r>
          </a:p>
          <a:p>
            <a:r>
              <a:rPr lang="en-US" altLang="zh-CN" sz="1200" b="1" dirty="0">
                <a:latin typeface="+mn-ea"/>
              </a:rPr>
              <a:t>          </a:t>
            </a:r>
            <a:r>
              <a:rPr lang="zh-CN" altLang="en-US" sz="1200" b="1" dirty="0">
                <a:latin typeface="+mn-ea"/>
              </a:rPr>
              <a:t>指数转换为十进制形式是</a:t>
            </a:r>
            <a:r>
              <a:rPr lang="en-US" altLang="zh-CN" sz="1200" b="1" dirty="0">
                <a:latin typeface="+mn-ea"/>
              </a:rPr>
              <a:t>___133______(32bit</a:t>
            </a:r>
            <a:r>
              <a:rPr lang="zh-CN" altLang="en-US" sz="1200" b="1" dirty="0">
                <a:latin typeface="+mn-ea"/>
              </a:rPr>
              <a:t>中的原始形式按二进制原码形式转换</a:t>
            </a:r>
            <a:r>
              <a:rPr lang="en-US" altLang="zh-CN" sz="1200" b="1" dirty="0">
                <a:latin typeface="+mn-ea"/>
              </a:rPr>
              <a:t>)</a:t>
            </a:r>
          </a:p>
          <a:p>
            <a:r>
              <a:rPr lang="zh-CN" altLang="en-US" sz="1200" b="1" dirty="0">
                <a:latin typeface="+mn-ea"/>
              </a:rPr>
              <a:t>          指数表示的十进制形式是</a:t>
            </a:r>
            <a:r>
              <a:rPr lang="en-US" altLang="zh-CN" sz="1200" b="1" dirty="0">
                <a:latin typeface="+mn-ea"/>
              </a:rPr>
              <a:t>___6________(32bit</a:t>
            </a:r>
            <a:r>
              <a:rPr lang="zh-CN" altLang="en-US" sz="1200" b="1" dirty="0">
                <a:latin typeface="+mn-ea"/>
              </a:rPr>
              <a:t>中的原始形式按</a:t>
            </a:r>
            <a:r>
              <a:rPr lang="en-US" altLang="zh-CN" sz="1200" b="1" dirty="0">
                <a:latin typeface="+mn-ea"/>
              </a:rPr>
              <a:t>IEEE754</a:t>
            </a:r>
            <a:r>
              <a:rPr lang="zh-CN" altLang="en-US" sz="1200" b="1" dirty="0">
                <a:latin typeface="+mn-ea"/>
              </a:rPr>
              <a:t>的规则转换</a:t>
            </a:r>
            <a:r>
              <a:rPr lang="en-US" altLang="zh-CN" sz="1200" b="1" dirty="0">
                <a:latin typeface="+mn-ea"/>
              </a:rPr>
              <a:t>)</a:t>
            </a:r>
          </a:p>
          <a:p>
            <a:r>
              <a:rPr lang="en-US" altLang="zh-CN" sz="1200" b="1" dirty="0">
                <a:highlight>
                  <a:srgbClr val="00FF00"/>
                </a:highlight>
                <a:latin typeface="+mn-ea"/>
              </a:rPr>
              <a:t>                  1000 0101</a:t>
            </a:r>
          </a:p>
          <a:p>
            <a:r>
              <a:rPr lang="en-US" altLang="zh-CN" sz="1200" b="1" dirty="0">
                <a:highlight>
                  <a:srgbClr val="00FF00"/>
                </a:highlight>
                <a:latin typeface="+mn-ea"/>
              </a:rPr>
              <a:t>                - 0111 1111</a:t>
            </a:r>
          </a:p>
          <a:p>
            <a:r>
              <a:rPr lang="en-US" altLang="zh-CN" sz="1200" b="1" dirty="0">
                <a:highlight>
                  <a:srgbClr val="00FF00"/>
                </a:highlight>
                <a:latin typeface="+mn-ea"/>
              </a:rPr>
              <a:t>                = 0000 0110 (0x06 = 6)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      </a:t>
            </a:r>
            <a:r>
              <a:rPr lang="zh-CN" altLang="en-US" sz="1200" b="1" dirty="0">
                <a:latin typeface="+mn-ea"/>
              </a:rPr>
              <a:t>尾数是</a:t>
            </a:r>
            <a:r>
              <a:rPr lang="en-US" altLang="zh-CN" sz="1200" b="1" dirty="0">
                <a:latin typeface="+mn-ea"/>
              </a:rPr>
              <a:t>___</a:t>
            </a:r>
            <a:r>
              <a:rPr lang="en-US" altLang="zh-CN" sz="1200" b="1" u="sng" dirty="0">
                <a:solidFill>
                  <a:srgbClr val="FF0000"/>
                </a:solidFill>
                <a:latin typeface="+mn-ea"/>
              </a:rPr>
              <a:t>100 1000 1000 0000 0000 0000</a:t>
            </a:r>
            <a:r>
              <a:rPr lang="en-US" altLang="zh-CN" sz="1200" b="1" dirty="0">
                <a:latin typeface="+mn-ea"/>
              </a:rPr>
              <a:t>____(</a:t>
            </a:r>
            <a:r>
              <a:rPr lang="zh-CN" altLang="en-US" sz="1200" b="1" dirty="0">
                <a:latin typeface="+mn-ea"/>
              </a:rPr>
              <a:t>填</a:t>
            </a:r>
            <a:r>
              <a:rPr lang="en-US" altLang="zh-CN" sz="1200" b="1" dirty="0">
                <a:latin typeface="+mn-ea"/>
              </a:rPr>
              <a:t>32bit</a:t>
            </a:r>
            <a:r>
              <a:rPr lang="zh-CN" altLang="en-US" sz="1200" b="1" dirty="0">
                <a:latin typeface="+mn-ea"/>
              </a:rPr>
              <a:t>中的原始形式</a:t>
            </a:r>
            <a:r>
              <a:rPr lang="en-US" altLang="zh-CN" sz="1200" b="1" dirty="0">
                <a:latin typeface="+mn-ea"/>
              </a:rPr>
              <a:t>)</a:t>
            </a:r>
          </a:p>
          <a:p>
            <a:r>
              <a:rPr lang="en-US" altLang="zh-CN" sz="1200" b="1" dirty="0">
                <a:latin typeface="+mn-ea"/>
              </a:rPr>
              <a:t>          </a:t>
            </a:r>
            <a:r>
              <a:rPr lang="zh-CN" altLang="en-US" sz="1200" b="1" dirty="0">
                <a:latin typeface="+mn-ea"/>
              </a:rPr>
              <a:t>尾数转换为十进制小数形式是</a:t>
            </a:r>
            <a:r>
              <a:rPr lang="en-US" altLang="zh-CN" sz="1200" b="1" dirty="0">
                <a:latin typeface="+mn-ea"/>
              </a:rPr>
              <a:t>_</a:t>
            </a:r>
            <a:r>
              <a:rPr lang="en-US" altLang="zh-CN" sz="1200" b="1" u="sng" dirty="0">
                <a:latin typeface="+mn-ea"/>
              </a:rPr>
              <a:t> 0.</a:t>
            </a:r>
            <a:r>
              <a:rPr lang="en-US" altLang="zh-CN" sz="1200" b="1" u="sng" dirty="0">
                <a:solidFill>
                  <a:srgbClr val="FF0000"/>
                </a:solidFill>
                <a:latin typeface="+mn-ea"/>
              </a:rPr>
              <a:t>56640625</a:t>
            </a:r>
            <a:r>
              <a:rPr lang="en-US" altLang="zh-CN" sz="1200" b="1" dirty="0">
                <a:latin typeface="+mn-ea"/>
              </a:rPr>
              <a:t>___(32bit</a:t>
            </a:r>
            <a:r>
              <a:rPr lang="zh-CN" altLang="en-US" sz="1200" b="1" dirty="0">
                <a:latin typeface="+mn-ea"/>
              </a:rPr>
              <a:t>中的原始形式按二进制原码形式转换</a:t>
            </a:r>
            <a:r>
              <a:rPr lang="en-US" altLang="zh-CN" sz="1200" b="1" dirty="0">
                <a:latin typeface="+mn-ea"/>
              </a:rPr>
              <a:t>)</a:t>
            </a:r>
          </a:p>
          <a:p>
            <a:r>
              <a:rPr lang="zh-CN" altLang="en-US" sz="1200" b="1" dirty="0">
                <a:latin typeface="+mn-ea"/>
              </a:rPr>
              <a:t>          尾数表示的十进制小数形式是</a:t>
            </a:r>
            <a:r>
              <a:rPr lang="en-US" altLang="zh-CN" sz="1200" b="1" dirty="0">
                <a:latin typeface="+mn-ea"/>
              </a:rPr>
              <a:t>__</a:t>
            </a:r>
            <a:r>
              <a:rPr lang="en-US" altLang="zh-CN" sz="1200" b="1" u="sng" dirty="0">
                <a:latin typeface="+mn-ea"/>
              </a:rPr>
              <a:t>1.56640625</a:t>
            </a:r>
            <a:r>
              <a:rPr lang="en-US" altLang="zh-CN" sz="1200" b="1" dirty="0">
                <a:latin typeface="+mn-ea"/>
              </a:rPr>
              <a:t>_</a:t>
            </a:r>
            <a:r>
              <a:rPr lang="en-US" altLang="zh-CN" sz="1200" b="1" u="sng" dirty="0">
                <a:latin typeface="+mn-ea"/>
              </a:rPr>
              <a:t>  </a:t>
            </a:r>
            <a:r>
              <a:rPr lang="en-US" altLang="zh-CN" sz="1200" b="1" dirty="0">
                <a:latin typeface="+mn-ea"/>
              </a:rPr>
              <a:t>(</a:t>
            </a:r>
            <a:r>
              <a:rPr lang="zh-CN" altLang="en-US" sz="1200" b="1" dirty="0">
                <a:latin typeface="+mn-ea"/>
              </a:rPr>
              <a:t>加整数部分的</a:t>
            </a:r>
            <a:r>
              <a:rPr lang="en-US" altLang="zh-CN" sz="1200" b="1" dirty="0">
                <a:latin typeface="+mn-ea"/>
              </a:rPr>
              <a:t>1</a:t>
            </a:r>
            <a:r>
              <a:rPr lang="zh-CN" altLang="en-US" sz="1200" b="1" dirty="0">
                <a:latin typeface="+mn-ea"/>
              </a:rPr>
              <a:t>后</a:t>
            </a:r>
            <a:r>
              <a:rPr lang="en-US" altLang="zh-CN" sz="1200" b="1" dirty="0">
                <a:latin typeface="+mn-ea"/>
              </a:rPr>
              <a:t>)</a:t>
            </a:r>
            <a:endParaRPr lang="en-US" altLang="zh-CN" sz="1200" b="1" dirty="0">
              <a:highlight>
                <a:srgbClr val="00FF00"/>
              </a:highlight>
              <a:latin typeface="+mn-ea"/>
            </a:endParaRPr>
          </a:p>
          <a:p>
            <a:r>
              <a:rPr lang="en-US" altLang="zh-CN" sz="1200" b="1" dirty="0">
                <a:highlight>
                  <a:srgbClr val="00FF00"/>
                </a:highlight>
                <a:latin typeface="+mn-ea"/>
              </a:rPr>
              <a:t>                  100 1000 1000 0000 0000 0000 = 2^</a:t>
            </a:r>
            <a:r>
              <a:rPr lang="en-US" altLang="zh-CN" sz="1200" b="1" baseline="30000" dirty="0">
                <a:highlight>
                  <a:srgbClr val="00FF00"/>
                </a:highlight>
                <a:latin typeface="+mn-ea"/>
              </a:rPr>
              <a:t>0</a:t>
            </a:r>
            <a:r>
              <a:rPr lang="en-US" altLang="zh-CN" sz="1200" b="1" dirty="0">
                <a:highlight>
                  <a:srgbClr val="00FF00"/>
                </a:highlight>
                <a:latin typeface="+mn-ea"/>
              </a:rPr>
              <a:t> + 2</a:t>
            </a:r>
            <a:r>
              <a:rPr lang="en-US" altLang="zh-CN" sz="1200" b="1" baseline="30000" dirty="0">
                <a:highlight>
                  <a:srgbClr val="00FF00"/>
                </a:highlight>
                <a:latin typeface="+mn-ea"/>
              </a:rPr>
              <a:t>^-1</a:t>
            </a:r>
            <a:r>
              <a:rPr lang="en-US" altLang="zh-CN" sz="1200" b="1" dirty="0">
                <a:highlight>
                  <a:srgbClr val="00FF00"/>
                </a:highlight>
                <a:latin typeface="+mn-ea"/>
              </a:rPr>
              <a:t> + 2^</a:t>
            </a:r>
            <a:r>
              <a:rPr lang="en-US" altLang="zh-CN" sz="1200" b="1" baseline="30000" dirty="0">
                <a:highlight>
                  <a:srgbClr val="00FF00"/>
                </a:highlight>
                <a:latin typeface="+mn-ea"/>
              </a:rPr>
              <a:t>-4</a:t>
            </a:r>
            <a:r>
              <a:rPr lang="en-US" altLang="zh-CN" sz="1200" b="1" dirty="0">
                <a:highlight>
                  <a:srgbClr val="00FF00"/>
                </a:highlight>
                <a:latin typeface="+mn-ea"/>
              </a:rPr>
              <a:t> + 2^</a:t>
            </a:r>
            <a:r>
              <a:rPr lang="en-US" altLang="zh-CN" sz="1200" b="1" baseline="30000" dirty="0">
                <a:highlight>
                  <a:srgbClr val="00FF00"/>
                </a:highlight>
                <a:latin typeface="+mn-ea"/>
              </a:rPr>
              <a:t>-8</a:t>
            </a:r>
          </a:p>
          <a:p>
            <a:r>
              <a:rPr lang="en-US" altLang="zh-CN" sz="1200" b="1" dirty="0">
                <a:highlight>
                  <a:srgbClr val="00FF00"/>
                </a:highlight>
                <a:latin typeface="+mn-ea"/>
              </a:rPr>
              <a:t>                = 0.5 + 0.0625 + 0.00390625 = 0.56640625 =&gt; </a:t>
            </a:r>
            <a:r>
              <a:rPr lang="zh-CN" altLang="en-US" sz="1200" b="1" dirty="0">
                <a:highlight>
                  <a:srgbClr val="00FF00"/>
                </a:highlight>
                <a:latin typeface="+mn-ea"/>
              </a:rPr>
              <a:t>加</a:t>
            </a:r>
            <a:r>
              <a:rPr lang="en-US" altLang="zh-CN" sz="1200" b="1" dirty="0">
                <a:highlight>
                  <a:srgbClr val="00FF00"/>
                </a:highlight>
                <a:latin typeface="+mn-ea"/>
              </a:rPr>
              <a:t>1 =&gt; 1.56640625</a:t>
            </a:r>
          </a:p>
          <a:p>
            <a:r>
              <a:rPr lang="en-US" altLang="zh-CN" sz="1200" b="1" dirty="0">
                <a:highlight>
                  <a:srgbClr val="00FF00"/>
                </a:highlight>
                <a:latin typeface="+mn-ea"/>
              </a:rPr>
              <a:t>                                                                   1.56640625 x 2</a:t>
            </a:r>
            <a:r>
              <a:rPr lang="en-US" altLang="zh-CN" sz="1200" b="1" baseline="30000" dirty="0">
                <a:highlight>
                  <a:srgbClr val="00FF00"/>
                </a:highlight>
                <a:latin typeface="+mn-ea"/>
              </a:rPr>
              <a:t>6</a:t>
            </a:r>
            <a:r>
              <a:rPr lang="en-US" altLang="zh-CN" sz="1200" b="1" dirty="0">
                <a:highlight>
                  <a:srgbClr val="00FF00"/>
                </a:highlight>
                <a:latin typeface="+mn-ea"/>
              </a:rPr>
              <a:t> = 100.25 </a:t>
            </a:r>
            <a:r>
              <a:rPr lang="zh-CN" altLang="en-US" sz="1200" b="1" dirty="0">
                <a:highlight>
                  <a:srgbClr val="00FF00"/>
                </a:highlight>
                <a:latin typeface="+mn-ea"/>
              </a:rPr>
              <a:t>（此处未体现出误差）</a:t>
            </a:r>
            <a:endParaRPr lang="en-US" altLang="zh-CN" sz="1200" b="1" dirty="0">
              <a:highlight>
                <a:srgbClr val="00FF00"/>
              </a:highlight>
              <a:latin typeface="+mn-ea"/>
            </a:endParaRPr>
          </a:p>
          <a:p>
            <a:r>
              <a:rPr lang="zh-CN" altLang="en-US" sz="1200" b="1" dirty="0">
                <a:highlight>
                  <a:srgbClr val="FFFF00"/>
                </a:highlight>
                <a:latin typeface="+mn-ea"/>
              </a:rPr>
              <a:t>下面是十进制手工转</a:t>
            </a:r>
            <a:r>
              <a:rPr lang="en-US" altLang="zh-CN" sz="1200" b="1" dirty="0">
                <a:highlight>
                  <a:srgbClr val="FFFF00"/>
                </a:highlight>
                <a:latin typeface="+mn-ea"/>
              </a:rPr>
              <a:t>float</a:t>
            </a:r>
            <a:r>
              <a:rPr lang="zh-CN" altLang="en-US" sz="1200" b="1" dirty="0">
                <a:highlight>
                  <a:srgbClr val="FFFF00"/>
                </a:highlight>
                <a:latin typeface="+mn-ea"/>
              </a:rPr>
              <a:t>机内存储的方法：</a:t>
            </a:r>
            <a:endParaRPr lang="en-US" altLang="zh-CN" sz="1200" b="1" dirty="0">
              <a:highlight>
                <a:srgbClr val="FFFF00"/>
              </a:highlight>
              <a:latin typeface="+mn-ea"/>
            </a:endParaRPr>
          </a:p>
          <a:p>
            <a:r>
              <a:rPr lang="en-US" altLang="zh-CN" sz="1200" b="1" dirty="0">
                <a:highlight>
                  <a:srgbClr val="FFFF00"/>
                </a:highlight>
                <a:latin typeface="+mn-ea"/>
              </a:rPr>
              <a:t>100  = </a:t>
            </a:r>
            <a:r>
              <a:rPr lang="en-US" altLang="zh-CN" sz="12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0</a:t>
            </a:r>
            <a:r>
              <a:rPr lang="en-US" altLang="zh-CN" sz="1200" b="1" dirty="0">
                <a:highlight>
                  <a:srgbClr val="FFFF00"/>
                </a:highlight>
                <a:latin typeface="+mn-ea"/>
              </a:rPr>
              <a:t>110 0100 </a:t>
            </a:r>
            <a:r>
              <a:rPr lang="zh-CN" altLang="en-US" sz="1200" b="1" dirty="0">
                <a:highlight>
                  <a:srgbClr val="FFFF00"/>
                </a:highlight>
                <a:latin typeface="+mn-ea"/>
              </a:rPr>
              <a:t>（整数部分转二进制为</a:t>
            </a:r>
            <a:r>
              <a:rPr lang="en-US" altLang="zh-CN" sz="1200" b="1" dirty="0">
                <a:highlight>
                  <a:srgbClr val="FFFF00"/>
                </a:highlight>
                <a:latin typeface="+mn-ea"/>
              </a:rPr>
              <a:t>7</a:t>
            </a:r>
            <a:r>
              <a:rPr lang="zh-CN" altLang="en-US" sz="1200" b="1" dirty="0">
                <a:highlight>
                  <a:srgbClr val="FFFF00"/>
                </a:highlight>
                <a:latin typeface="+mn-ea"/>
              </a:rPr>
              <a:t>位，最前面的</a:t>
            </a:r>
            <a:r>
              <a:rPr lang="en-US" altLang="zh-CN" sz="1200" b="1" dirty="0">
                <a:highlight>
                  <a:srgbClr val="FFFF00"/>
                </a:highlight>
                <a:latin typeface="+mn-ea"/>
              </a:rPr>
              <a:t>0</a:t>
            </a:r>
            <a:r>
              <a:rPr lang="zh-CN" altLang="en-US" sz="1200" b="1" dirty="0">
                <a:highlight>
                  <a:srgbClr val="FFFF00"/>
                </a:highlight>
                <a:latin typeface="+mn-ea"/>
              </a:rPr>
              <a:t>只是为了</a:t>
            </a:r>
            <a:r>
              <a:rPr lang="en-US" altLang="zh-CN" sz="1200" b="1" dirty="0">
                <a:highlight>
                  <a:srgbClr val="FFFF00"/>
                </a:highlight>
                <a:latin typeface="+mn-ea"/>
              </a:rPr>
              <a:t>8</a:t>
            </a:r>
            <a:r>
              <a:rPr lang="zh-CN" altLang="en-US" sz="1200" b="1" dirty="0">
                <a:highlight>
                  <a:srgbClr val="FFFF00"/>
                </a:highlight>
                <a:latin typeface="+mn-ea"/>
              </a:rPr>
              <a:t>位对齐，可不要）</a:t>
            </a:r>
            <a:endParaRPr lang="en-US" altLang="zh-CN" sz="1200" b="1" dirty="0">
              <a:highlight>
                <a:srgbClr val="FFFF00"/>
              </a:highlight>
              <a:latin typeface="+mn-ea"/>
            </a:endParaRPr>
          </a:p>
          <a:p>
            <a:r>
              <a:rPr lang="en-US" altLang="zh-CN" sz="1200" b="1" dirty="0">
                <a:highlight>
                  <a:srgbClr val="FFFF00"/>
                </a:highlight>
                <a:latin typeface="+mn-ea"/>
              </a:rPr>
              <a:t>0.25 = 01        </a:t>
            </a:r>
            <a:r>
              <a:rPr lang="zh-CN" altLang="en-US" sz="1200" b="1" dirty="0">
                <a:highlight>
                  <a:srgbClr val="FFFF00"/>
                </a:highlight>
                <a:latin typeface="+mn-ea"/>
              </a:rPr>
              <a:t>（小数部分转二进制为</a:t>
            </a:r>
            <a:r>
              <a:rPr lang="en-US" altLang="zh-CN" sz="1200" b="1" dirty="0">
                <a:highlight>
                  <a:srgbClr val="FFFF00"/>
                </a:highlight>
                <a:latin typeface="+mn-ea"/>
              </a:rPr>
              <a:t>2</a:t>
            </a:r>
            <a:r>
              <a:rPr lang="zh-CN" altLang="en-US" sz="1200" b="1" dirty="0">
                <a:highlight>
                  <a:srgbClr val="FFFF00"/>
                </a:highlight>
                <a:latin typeface="+mn-ea"/>
              </a:rPr>
              <a:t>位）</a:t>
            </a:r>
            <a:endParaRPr lang="en-US" altLang="zh-CN" sz="1200" b="1" dirty="0">
              <a:highlight>
                <a:srgbClr val="FFFF00"/>
              </a:highlight>
              <a:latin typeface="+mn-ea"/>
            </a:endParaRPr>
          </a:p>
          <a:p>
            <a:r>
              <a:rPr lang="en-US" altLang="zh-CN" sz="1200" b="1" dirty="0">
                <a:highlight>
                  <a:srgbClr val="FFFF00"/>
                </a:highlight>
                <a:latin typeface="+mn-ea"/>
              </a:rPr>
              <a:t>100.25 = </a:t>
            </a:r>
            <a:r>
              <a:rPr lang="en-US" altLang="zh-CN" sz="1200" b="1" strike="sngStrike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0</a:t>
            </a:r>
            <a:r>
              <a:rPr lang="en-US" altLang="zh-CN" sz="1200" b="1" dirty="0">
                <a:highlight>
                  <a:srgbClr val="FFFF00"/>
                </a:highlight>
                <a:latin typeface="+mn-ea"/>
              </a:rPr>
              <a:t>110 0100.01 = 1.1001 0001 x 2</a:t>
            </a:r>
            <a:r>
              <a:rPr lang="en-US" altLang="zh-CN" sz="1200" b="1" baseline="30000" dirty="0">
                <a:highlight>
                  <a:srgbClr val="FFFF00"/>
                </a:highlight>
                <a:latin typeface="+mn-ea"/>
              </a:rPr>
              <a:t>6</a:t>
            </a:r>
            <a:r>
              <a:rPr lang="en-US" altLang="zh-CN" sz="1200" b="1" dirty="0">
                <a:highlight>
                  <a:srgbClr val="FFFF00"/>
                </a:highlight>
                <a:latin typeface="+mn-ea"/>
              </a:rPr>
              <a:t> (</a:t>
            </a:r>
            <a:r>
              <a:rPr lang="zh-CN" altLang="en-US" sz="1200" b="1" dirty="0">
                <a:highlight>
                  <a:srgbClr val="FFFF00"/>
                </a:highlight>
                <a:latin typeface="+mn-ea"/>
              </a:rPr>
              <a:t>确保整数部分为</a:t>
            </a:r>
            <a:r>
              <a:rPr lang="en-US" altLang="zh-CN" sz="1200" b="1" dirty="0">
                <a:highlight>
                  <a:srgbClr val="FFFF00"/>
                </a:highlight>
                <a:latin typeface="+mn-ea"/>
              </a:rPr>
              <a:t>1</a:t>
            </a:r>
            <a:r>
              <a:rPr lang="zh-CN" altLang="en-US" sz="1200" b="1" dirty="0">
                <a:highlight>
                  <a:srgbClr val="FFFF00"/>
                </a:highlight>
                <a:latin typeface="+mn-ea"/>
              </a:rPr>
              <a:t>，移</a:t>
            </a:r>
            <a:r>
              <a:rPr lang="en-US" altLang="zh-CN" sz="1200" b="1" dirty="0">
                <a:highlight>
                  <a:srgbClr val="FFFF00"/>
                </a:highlight>
                <a:latin typeface="+mn-ea"/>
              </a:rPr>
              <a:t>6</a:t>
            </a:r>
            <a:r>
              <a:rPr lang="zh-CN" altLang="en-US" sz="1200" b="1" dirty="0">
                <a:highlight>
                  <a:srgbClr val="FFFF00"/>
                </a:highlight>
                <a:latin typeface="+mn-ea"/>
              </a:rPr>
              <a:t>位</a:t>
            </a:r>
            <a:r>
              <a:rPr lang="en-US" altLang="zh-CN" sz="1200" b="1" dirty="0">
                <a:highlight>
                  <a:srgbClr val="FFFF00"/>
                </a:highlight>
                <a:latin typeface="+mn-ea"/>
              </a:rPr>
              <a:t>)</a:t>
            </a:r>
          </a:p>
          <a:p>
            <a:r>
              <a:rPr lang="en-US" altLang="zh-CN" sz="1200" b="1" dirty="0">
                <a:highlight>
                  <a:srgbClr val="FFFF00"/>
                </a:highlight>
                <a:latin typeface="+mn-ea"/>
              </a:rPr>
              <a:t>                </a:t>
            </a:r>
            <a:r>
              <a:rPr lang="zh-CN" altLang="en-US" sz="1200" b="1" dirty="0">
                <a:highlight>
                  <a:srgbClr val="FFFF00"/>
                </a:highlight>
                <a:latin typeface="+mn-ea"/>
              </a:rPr>
              <a:t>符 号  位：</a:t>
            </a:r>
            <a:r>
              <a:rPr lang="en-US" altLang="zh-CN" sz="1200" b="1" dirty="0">
                <a:highlight>
                  <a:srgbClr val="FFFF00"/>
                </a:highlight>
                <a:latin typeface="+mn-ea"/>
              </a:rPr>
              <a:t>0</a:t>
            </a:r>
          </a:p>
          <a:p>
            <a:r>
              <a:rPr lang="en-US" altLang="zh-CN" sz="1200" b="1" dirty="0">
                <a:highlight>
                  <a:srgbClr val="FFFF00"/>
                </a:highlight>
                <a:latin typeface="+mn-ea"/>
              </a:rPr>
              <a:t>                </a:t>
            </a:r>
            <a:r>
              <a:rPr lang="zh-CN" altLang="en-US" sz="1200" b="1" dirty="0">
                <a:highlight>
                  <a:srgbClr val="FFFF00"/>
                </a:highlight>
                <a:latin typeface="+mn-ea"/>
              </a:rPr>
              <a:t>阶     码：</a:t>
            </a:r>
            <a:r>
              <a:rPr lang="en-US" altLang="zh-CN" sz="1200" b="1" dirty="0">
                <a:highlight>
                  <a:srgbClr val="FFFF00"/>
                </a:highlight>
                <a:latin typeface="+mn-ea"/>
              </a:rPr>
              <a:t>6 + 127 = 133 = 1000 0101</a:t>
            </a:r>
          </a:p>
          <a:p>
            <a:r>
              <a:rPr lang="en-US" altLang="zh-CN" sz="1200" b="1" dirty="0">
                <a:highlight>
                  <a:srgbClr val="FFFF00"/>
                </a:highlight>
                <a:latin typeface="+mn-ea"/>
              </a:rPr>
              <a:t>                </a:t>
            </a:r>
            <a:r>
              <a:rPr lang="zh-CN" altLang="en-US" sz="1200" b="1" dirty="0">
                <a:highlight>
                  <a:srgbClr val="FFFF00"/>
                </a:highlight>
                <a:latin typeface="+mn-ea"/>
              </a:rPr>
              <a:t>尾数</a:t>
            </a:r>
            <a:r>
              <a:rPr lang="en-US" altLang="zh-CN" sz="1200" b="1" dirty="0">
                <a:highlight>
                  <a:srgbClr val="FFFF00"/>
                </a:highlight>
                <a:latin typeface="+mn-ea"/>
              </a:rPr>
              <a:t>(</a:t>
            </a:r>
            <a:r>
              <a:rPr lang="zh-CN" altLang="en-US" sz="1200" b="1" dirty="0">
                <a:highlight>
                  <a:srgbClr val="FFFF00"/>
                </a:highlight>
                <a:latin typeface="+mn-ea"/>
              </a:rPr>
              <a:t>舍</a:t>
            </a:r>
            <a:r>
              <a:rPr lang="en-US" altLang="zh-CN" sz="1200" b="1" dirty="0">
                <a:highlight>
                  <a:srgbClr val="FFFF00"/>
                </a:highlight>
                <a:latin typeface="+mn-ea"/>
              </a:rPr>
              <a:t>1)</a:t>
            </a:r>
            <a:r>
              <a:rPr lang="zh-CN" altLang="en-US" sz="1200" b="1" dirty="0">
                <a:highlight>
                  <a:srgbClr val="FFFF00"/>
                </a:highlight>
                <a:latin typeface="+mn-ea"/>
              </a:rPr>
              <a:t>：</a:t>
            </a:r>
            <a:r>
              <a:rPr lang="en-US" altLang="zh-CN" sz="1200" b="1" dirty="0">
                <a:highlight>
                  <a:srgbClr val="FFFF00"/>
                </a:highlight>
                <a:latin typeface="+mn-ea"/>
              </a:rPr>
              <a:t>1001 0001 =&gt; 1001 0001 </a:t>
            </a:r>
            <a:r>
              <a:rPr lang="en-US" altLang="zh-CN" sz="1200" b="1" dirty="0">
                <a:solidFill>
                  <a:schemeClr val="accent2"/>
                </a:solidFill>
                <a:highlight>
                  <a:srgbClr val="FFFF00"/>
                </a:highlight>
                <a:latin typeface="+mn-ea"/>
              </a:rPr>
              <a:t>0000 0000 0000 000</a:t>
            </a:r>
            <a:r>
              <a:rPr lang="en-US" altLang="zh-CN" sz="1200" b="1" dirty="0">
                <a:highlight>
                  <a:srgbClr val="FFFF00"/>
                </a:highlight>
                <a:latin typeface="+mn-ea"/>
              </a:rPr>
              <a:t> </a:t>
            </a:r>
            <a:r>
              <a:rPr lang="zh-CN" altLang="en-US" sz="1200" b="1" dirty="0">
                <a:highlight>
                  <a:srgbClr val="FFFF00"/>
                </a:highlight>
                <a:latin typeface="+mn-ea"/>
              </a:rPr>
              <a:t>（补齐</a:t>
            </a:r>
            <a:r>
              <a:rPr lang="en-US" altLang="zh-CN" sz="1200" b="1" dirty="0">
                <a:highlight>
                  <a:srgbClr val="FFFF00"/>
                </a:highlight>
                <a:latin typeface="+mn-ea"/>
              </a:rPr>
              <a:t>23</a:t>
            </a:r>
            <a:r>
              <a:rPr lang="zh-CN" altLang="en-US" sz="1200" b="1" dirty="0">
                <a:highlight>
                  <a:srgbClr val="FFFF00"/>
                </a:highlight>
                <a:latin typeface="+mn-ea"/>
              </a:rPr>
              <a:t>位，后面补</a:t>
            </a:r>
            <a:r>
              <a:rPr lang="en-US" altLang="zh-CN" sz="1200" b="1" dirty="0">
                <a:highlight>
                  <a:srgbClr val="FFFF00"/>
                </a:highlight>
                <a:latin typeface="+mn-ea"/>
              </a:rPr>
              <a:t>14</a:t>
            </a:r>
            <a:r>
              <a:rPr lang="zh-CN" altLang="en-US" sz="1200" b="1" dirty="0">
                <a:highlight>
                  <a:srgbClr val="FFFF00"/>
                </a:highlight>
                <a:latin typeface="+mn-ea"/>
              </a:rPr>
              <a:t>个蓝色的</a:t>
            </a:r>
            <a:r>
              <a:rPr lang="en-US" altLang="zh-CN" sz="1200" b="1" dirty="0">
                <a:highlight>
                  <a:srgbClr val="FFFF00"/>
                </a:highlight>
                <a:latin typeface="+mn-ea"/>
              </a:rPr>
              <a:t>0</a:t>
            </a:r>
            <a:r>
              <a:rPr lang="zh-CN" altLang="en-US" sz="1200" b="1" dirty="0">
                <a:highlight>
                  <a:srgbClr val="FFFF00"/>
                </a:highlight>
                <a:latin typeface="+mn-ea"/>
              </a:rPr>
              <a:t>）</a:t>
            </a:r>
            <a:endParaRPr lang="en-US" altLang="zh-CN" sz="1200" b="1" dirty="0">
              <a:highlight>
                <a:srgbClr val="FFFF00"/>
              </a:highlight>
              <a:latin typeface="+mn-ea"/>
            </a:endParaRPr>
          </a:p>
          <a:p>
            <a:r>
              <a:rPr lang="en-US" altLang="zh-CN" sz="12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                                        100 1000 1000 0000 0000 0000 </a:t>
            </a:r>
            <a:r>
              <a:rPr lang="zh-CN" altLang="en-US" sz="12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（从低位开始四位一组，共</a:t>
            </a:r>
            <a:r>
              <a:rPr lang="en-US" altLang="zh-CN" sz="12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23</a:t>
            </a:r>
            <a:r>
              <a:rPr lang="zh-CN" altLang="en-US" sz="12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位）</a:t>
            </a:r>
            <a:endParaRPr lang="en-US" altLang="zh-CN" sz="1200" b="1" dirty="0">
              <a:highlight>
                <a:srgbClr val="FFFF00"/>
              </a:highlight>
              <a:latin typeface="+mn-ea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0DC7AF3-39E4-4102-93B3-588E3B4773D6}"/>
              </a:ext>
            </a:extLst>
          </p:cNvPr>
          <p:cNvSpPr/>
          <p:nvPr/>
        </p:nvSpPr>
        <p:spPr bwMode="auto">
          <a:xfrm>
            <a:off x="8383497" y="1076500"/>
            <a:ext cx="3628417" cy="11639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注意：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1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、作业中绿底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/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黄底文字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/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截图可不填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ea"/>
              </a:rPr>
              <a:t>2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ea"/>
              </a:rPr>
              <a:t>、计算结果可借助第三方工具完成，</a:t>
            </a:r>
            <a:endParaRPr kumimoji="1" lang="en-US" altLang="zh-CN" sz="16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+mn-ea"/>
            </a:endParaRP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ea"/>
              </a:rPr>
              <a:t>   没必要完全手算</a:t>
            </a: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4335E42D-ECB6-498D-A119-ACAF3E80CC86}"/>
              </a:ext>
            </a:extLst>
          </p:cNvPr>
          <p:cNvCxnSpPr/>
          <p:nvPr/>
        </p:nvCxnSpPr>
        <p:spPr bwMode="auto">
          <a:xfrm flipH="1">
            <a:off x="4442254" y="1909119"/>
            <a:ext cx="4213654" cy="206357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椭圆 7">
            <a:extLst>
              <a:ext uri="{FF2B5EF4-FFF2-40B4-BE49-F238E27FC236}">
                <a16:creationId xmlns:a16="http://schemas.microsoft.com/office/drawing/2014/main" id="{1538E801-1733-4725-AB03-CA8337170085}"/>
              </a:ext>
            </a:extLst>
          </p:cNvPr>
          <p:cNvSpPr/>
          <p:nvPr/>
        </p:nvSpPr>
        <p:spPr bwMode="auto">
          <a:xfrm>
            <a:off x="9730937" y="6062498"/>
            <a:ext cx="2084332" cy="490702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本页不用作答</a:t>
            </a:r>
            <a:endParaRPr kumimoji="1" lang="zh-CN" altLang="en-US" sz="16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438158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浮点数机内存储格式</a:t>
            </a:r>
            <a:r>
              <a:rPr lang="en-US" altLang="zh-CN" sz="2800" b="1" dirty="0">
                <a:latin typeface="+mn-ea"/>
              </a:rPr>
              <a:t>(IEEE 754)</a:t>
            </a:r>
            <a:r>
              <a:rPr lang="zh-CN" altLang="en-US" sz="2800" b="1" dirty="0">
                <a:latin typeface="+mn-ea"/>
              </a:rPr>
              <a:t>理解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zh-CN" altLang="en-US" sz="1600" b="1" dirty="0">
                <a:latin typeface="+mn-ea"/>
              </a:rPr>
              <a:t>例：</a:t>
            </a:r>
            <a:r>
              <a:rPr lang="en-US" altLang="zh-CN" sz="1600" b="1" dirty="0">
                <a:latin typeface="+mn-ea"/>
              </a:rPr>
              <a:t>float</a:t>
            </a:r>
            <a:r>
              <a:rPr lang="zh-CN" altLang="en-US" sz="1600" b="1" dirty="0">
                <a:latin typeface="+mn-ea"/>
              </a:rPr>
              <a:t>型数的机内表示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076500"/>
            <a:ext cx="10247336" cy="545288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sz="1200" b="1" dirty="0">
                <a:latin typeface="+mn-ea"/>
              </a:rPr>
              <a:t>格式要求：多字节时，每</a:t>
            </a:r>
            <a:r>
              <a:rPr lang="en-US" altLang="zh-CN" sz="1200" b="1" dirty="0">
                <a:latin typeface="+mn-ea"/>
              </a:rPr>
              <a:t>8bit</a:t>
            </a:r>
            <a:r>
              <a:rPr lang="zh-CN" altLang="en-US" sz="1200" b="1" dirty="0">
                <a:latin typeface="+mn-ea"/>
              </a:rPr>
              <a:t>中间加一个空格或</a:t>
            </a:r>
            <a:r>
              <a:rPr lang="en-US" altLang="zh-CN" sz="1200" b="1" dirty="0">
                <a:latin typeface="+mn-ea"/>
              </a:rPr>
              <a:t>-(</a:t>
            </a:r>
            <a:r>
              <a:rPr lang="zh-CN" altLang="en-US" sz="1200" b="1" dirty="0">
                <a:latin typeface="+mn-ea"/>
              </a:rPr>
              <a:t>例：</a:t>
            </a:r>
            <a:r>
              <a:rPr lang="en-US" altLang="zh-CN" sz="1200" b="1" dirty="0">
                <a:latin typeface="+mn-ea"/>
              </a:rPr>
              <a:t>"11010100 00110001" </a:t>
            </a:r>
            <a:r>
              <a:rPr lang="zh-CN" altLang="en-US" sz="1200" b="1" dirty="0">
                <a:latin typeface="+mn-ea"/>
              </a:rPr>
              <a:t>或 </a:t>
            </a:r>
            <a:r>
              <a:rPr lang="en-US" altLang="zh-CN" sz="1200" b="1" dirty="0">
                <a:latin typeface="+mn-ea"/>
              </a:rPr>
              <a:t>"11010100-00110001")</a:t>
            </a:r>
          </a:p>
          <a:p>
            <a:endParaRPr lang="en-US" altLang="zh-CN" sz="1200" b="1" dirty="0">
              <a:latin typeface="+mn-ea"/>
            </a:endParaRPr>
          </a:p>
          <a:p>
            <a:r>
              <a:rPr lang="zh-CN" altLang="en-US" sz="1200" b="1" dirty="0">
                <a:latin typeface="+mn-ea"/>
              </a:rPr>
              <a:t>例</a:t>
            </a:r>
            <a:r>
              <a:rPr lang="en-US" altLang="zh-CN" sz="1200" b="1" dirty="0">
                <a:latin typeface="+mn-ea"/>
              </a:rPr>
              <a:t>2</a:t>
            </a:r>
            <a:r>
              <a:rPr lang="zh-CN" altLang="en-US" sz="1200" b="1" dirty="0">
                <a:latin typeface="+mn-ea"/>
              </a:rPr>
              <a:t>：</a:t>
            </a:r>
            <a:r>
              <a:rPr lang="en-US" altLang="zh-CN" sz="1200" b="1" dirty="0">
                <a:latin typeface="+mn-ea"/>
              </a:rPr>
              <a:t>1.2</a:t>
            </a:r>
          </a:p>
          <a:p>
            <a:r>
              <a:rPr lang="zh-CN" altLang="en-US" sz="1200" b="1" dirty="0">
                <a:highlight>
                  <a:srgbClr val="00FF00"/>
                </a:highlight>
                <a:latin typeface="+mn-ea"/>
              </a:rPr>
              <a:t>下面是</a:t>
            </a:r>
            <a:r>
              <a:rPr lang="en-US" altLang="zh-CN" sz="1200" b="1" dirty="0">
                <a:highlight>
                  <a:srgbClr val="00FF00"/>
                </a:highlight>
                <a:latin typeface="+mn-ea"/>
              </a:rPr>
              <a:t>float</a:t>
            </a:r>
            <a:r>
              <a:rPr lang="zh-CN" altLang="en-US" sz="1200" b="1" dirty="0">
                <a:highlight>
                  <a:srgbClr val="00FF00"/>
                </a:highlight>
                <a:latin typeface="+mn-ea"/>
              </a:rPr>
              <a:t>机内存储手工转十进制的的方法：</a:t>
            </a:r>
            <a:endParaRPr lang="en-US" altLang="zh-CN" sz="1200" b="1" dirty="0">
              <a:highlight>
                <a:srgbClr val="00FF00"/>
              </a:highlight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(1) </a:t>
            </a:r>
            <a:r>
              <a:rPr lang="zh-CN" altLang="en-US" sz="1200" b="1" dirty="0">
                <a:latin typeface="+mn-ea"/>
              </a:rPr>
              <a:t>得到的</a:t>
            </a:r>
            <a:r>
              <a:rPr lang="en-US" altLang="zh-CN" sz="1200" b="1" dirty="0">
                <a:latin typeface="+mn-ea"/>
              </a:rPr>
              <a:t>32bit</a:t>
            </a:r>
            <a:r>
              <a:rPr lang="zh-CN" altLang="en-US" sz="1200" b="1" dirty="0">
                <a:latin typeface="+mn-ea"/>
              </a:rPr>
              <a:t>的机内表示是：</a:t>
            </a:r>
            <a:r>
              <a:rPr lang="en-US" altLang="zh-CN" sz="1200" b="1" dirty="0">
                <a:latin typeface="+mn-ea"/>
              </a:rPr>
              <a:t>__</a:t>
            </a:r>
            <a:r>
              <a:rPr lang="en-US" altLang="zh-CN" sz="1200" b="1" u="sng" dirty="0">
                <a:solidFill>
                  <a:srgbClr val="FF0000"/>
                </a:solidFill>
                <a:latin typeface="+mn-ea"/>
              </a:rPr>
              <a:t>0</a:t>
            </a:r>
            <a:r>
              <a:rPr lang="en-US" altLang="zh-CN" sz="1200" b="1" u="sng" dirty="0">
                <a:solidFill>
                  <a:schemeClr val="accent2"/>
                </a:solidFill>
                <a:latin typeface="+mn-ea"/>
              </a:rPr>
              <a:t>011 1111 1</a:t>
            </a:r>
            <a:r>
              <a:rPr lang="en-US" altLang="zh-CN" sz="1200" b="1" u="sng" dirty="0">
                <a:solidFill>
                  <a:srgbClr val="FF0000"/>
                </a:solidFill>
                <a:latin typeface="+mn-ea"/>
              </a:rPr>
              <a:t>001 1001 1001 1001 1001 1010</a:t>
            </a:r>
            <a:r>
              <a:rPr lang="en-US" altLang="zh-CN" sz="1200" b="1" dirty="0">
                <a:latin typeface="+mn-ea"/>
              </a:rPr>
              <a:t>_    </a:t>
            </a:r>
            <a:r>
              <a:rPr lang="en-US" altLang="zh-CN" sz="1200" b="1" dirty="0">
                <a:highlight>
                  <a:srgbClr val="00FF00"/>
                </a:highlight>
                <a:latin typeface="+mn-ea"/>
              </a:rPr>
              <a:t>(3f 99 99 9a)</a:t>
            </a:r>
          </a:p>
          <a:p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(2)</a:t>
            </a:r>
            <a:r>
              <a:rPr lang="zh-CN" altLang="en-US" sz="1200" b="1" dirty="0">
                <a:latin typeface="+mn-ea"/>
              </a:rPr>
              <a:t> 其中：符号位是</a:t>
            </a:r>
            <a:r>
              <a:rPr lang="en-US" altLang="zh-CN" sz="1200" b="1" dirty="0">
                <a:latin typeface="+mn-ea"/>
              </a:rPr>
              <a:t>____</a:t>
            </a:r>
            <a:r>
              <a:rPr lang="en-US" altLang="zh-CN" sz="1200" b="1" dirty="0">
                <a:solidFill>
                  <a:srgbClr val="FF0000"/>
                </a:solidFill>
                <a:latin typeface="+mn-ea"/>
              </a:rPr>
              <a:t>0</a:t>
            </a:r>
            <a:r>
              <a:rPr lang="en-US" altLang="zh-CN" sz="1200" b="1" dirty="0">
                <a:latin typeface="+mn-ea"/>
              </a:rPr>
              <a:t>_______</a:t>
            </a:r>
          </a:p>
          <a:p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      </a:t>
            </a:r>
            <a:r>
              <a:rPr lang="zh-CN" altLang="en-US" sz="1200" b="1" dirty="0">
                <a:latin typeface="+mn-ea"/>
              </a:rPr>
              <a:t>指数是</a:t>
            </a:r>
            <a:r>
              <a:rPr lang="en-US" altLang="zh-CN" sz="1200" b="1" dirty="0">
                <a:latin typeface="+mn-ea"/>
              </a:rPr>
              <a:t>__</a:t>
            </a:r>
            <a:r>
              <a:rPr lang="en-US" altLang="zh-CN" sz="1200" b="1" u="sng" dirty="0">
                <a:solidFill>
                  <a:schemeClr val="accent2"/>
                </a:solidFill>
                <a:latin typeface="+mn-ea"/>
              </a:rPr>
              <a:t>0111 1111</a:t>
            </a:r>
            <a:r>
              <a:rPr lang="en-US" altLang="zh-CN" sz="1200" b="1" dirty="0">
                <a:latin typeface="+mn-ea"/>
              </a:rPr>
              <a:t>___(</a:t>
            </a:r>
            <a:r>
              <a:rPr lang="zh-CN" altLang="en-US" sz="1200" b="1" dirty="0">
                <a:latin typeface="+mn-ea"/>
              </a:rPr>
              <a:t>填</a:t>
            </a:r>
            <a:r>
              <a:rPr lang="en-US" altLang="zh-CN" sz="1200" b="1" dirty="0">
                <a:latin typeface="+mn-ea"/>
              </a:rPr>
              <a:t>32bit</a:t>
            </a:r>
            <a:r>
              <a:rPr lang="zh-CN" altLang="en-US" sz="1200" b="1" dirty="0">
                <a:latin typeface="+mn-ea"/>
              </a:rPr>
              <a:t>中的原始形式</a:t>
            </a:r>
            <a:r>
              <a:rPr lang="en-US" altLang="zh-CN" sz="1200" b="1" dirty="0">
                <a:latin typeface="+mn-ea"/>
              </a:rPr>
              <a:t>)</a:t>
            </a:r>
          </a:p>
          <a:p>
            <a:r>
              <a:rPr lang="en-US" altLang="zh-CN" sz="1200" b="1" dirty="0">
                <a:latin typeface="+mn-ea"/>
              </a:rPr>
              <a:t>          </a:t>
            </a:r>
            <a:r>
              <a:rPr lang="zh-CN" altLang="en-US" sz="1200" b="1" dirty="0">
                <a:latin typeface="+mn-ea"/>
              </a:rPr>
              <a:t>指数转换为十进制形式是</a:t>
            </a:r>
            <a:r>
              <a:rPr lang="en-US" altLang="zh-CN" sz="1200" b="1" dirty="0">
                <a:latin typeface="+mn-ea"/>
              </a:rPr>
              <a:t>___127______(32bit</a:t>
            </a:r>
            <a:r>
              <a:rPr lang="zh-CN" altLang="en-US" sz="1200" b="1" dirty="0">
                <a:latin typeface="+mn-ea"/>
              </a:rPr>
              <a:t>中的原始形式按二进制原码形式转换</a:t>
            </a:r>
            <a:r>
              <a:rPr lang="en-US" altLang="zh-CN" sz="1200" b="1" dirty="0">
                <a:latin typeface="+mn-ea"/>
              </a:rPr>
              <a:t>)</a:t>
            </a:r>
          </a:p>
          <a:p>
            <a:r>
              <a:rPr lang="zh-CN" altLang="en-US" sz="1200" b="1" dirty="0">
                <a:latin typeface="+mn-ea"/>
              </a:rPr>
              <a:t>          指数表示的十进制形式是</a:t>
            </a:r>
            <a:r>
              <a:rPr lang="en-US" altLang="zh-CN" sz="1200" b="1" dirty="0">
                <a:latin typeface="+mn-ea"/>
              </a:rPr>
              <a:t>___0________(32bit</a:t>
            </a:r>
            <a:r>
              <a:rPr lang="zh-CN" altLang="en-US" sz="1200" b="1" dirty="0">
                <a:latin typeface="+mn-ea"/>
              </a:rPr>
              <a:t>中的原始形式按</a:t>
            </a:r>
            <a:r>
              <a:rPr lang="en-US" altLang="zh-CN" sz="1200" b="1" dirty="0">
                <a:latin typeface="+mn-ea"/>
              </a:rPr>
              <a:t>IEEE754</a:t>
            </a:r>
            <a:r>
              <a:rPr lang="zh-CN" altLang="en-US" sz="1200" b="1" dirty="0">
                <a:latin typeface="+mn-ea"/>
              </a:rPr>
              <a:t>的规则转换</a:t>
            </a:r>
            <a:r>
              <a:rPr lang="en-US" altLang="zh-CN" sz="1200" b="1" dirty="0">
                <a:latin typeface="+mn-ea"/>
              </a:rPr>
              <a:t>)</a:t>
            </a:r>
          </a:p>
          <a:p>
            <a:r>
              <a:rPr lang="en-US" altLang="zh-CN" sz="1200" b="1" dirty="0">
                <a:highlight>
                  <a:srgbClr val="00FF00"/>
                </a:highlight>
                <a:latin typeface="+mn-ea"/>
              </a:rPr>
              <a:t>                  0111 1111</a:t>
            </a:r>
          </a:p>
          <a:p>
            <a:r>
              <a:rPr lang="en-US" altLang="zh-CN" sz="1200" b="1" dirty="0">
                <a:highlight>
                  <a:srgbClr val="00FF00"/>
                </a:highlight>
                <a:latin typeface="+mn-ea"/>
              </a:rPr>
              <a:t>                - 0111 1111</a:t>
            </a:r>
          </a:p>
          <a:p>
            <a:r>
              <a:rPr lang="en-US" altLang="zh-CN" sz="1200" b="1" dirty="0">
                <a:highlight>
                  <a:srgbClr val="00FF00"/>
                </a:highlight>
                <a:latin typeface="+mn-ea"/>
              </a:rPr>
              <a:t>                = 0000 0000 (0x0 = 0)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      </a:t>
            </a:r>
            <a:r>
              <a:rPr lang="zh-CN" altLang="en-US" sz="1200" b="1" dirty="0">
                <a:latin typeface="+mn-ea"/>
              </a:rPr>
              <a:t>尾数是</a:t>
            </a:r>
            <a:r>
              <a:rPr lang="en-US" altLang="zh-CN" sz="1200" b="1" dirty="0">
                <a:latin typeface="+mn-ea"/>
              </a:rPr>
              <a:t>___</a:t>
            </a:r>
            <a:r>
              <a:rPr lang="en-US" altLang="zh-CN" sz="1200" b="1" u="sng" dirty="0">
                <a:solidFill>
                  <a:srgbClr val="FF0000"/>
                </a:solidFill>
                <a:latin typeface="+mn-ea"/>
              </a:rPr>
              <a:t>001 1001 1001 1001 1001 1010</a:t>
            </a:r>
            <a:r>
              <a:rPr lang="en-US" altLang="zh-CN" sz="1200" b="1" dirty="0">
                <a:latin typeface="+mn-ea"/>
              </a:rPr>
              <a:t>____(</a:t>
            </a:r>
            <a:r>
              <a:rPr lang="zh-CN" altLang="en-US" sz="1200" b="1" dirty="0">
                <a:latin typeface="+mn-ea"/>
              </a:rPr>
              <a:t>填</a:t>
            </a:r>
            <a:r>
              <a:rPr lang="en-US" altLang="zh-CN" sz="1200" b="1" dirty="0">
                <a:latin typeface="+mn-ea"/>
              </a:rPr>
              <a:t>32bit</a:t>
            </a:r>
            <a:r>
              <a:rPr lang="zh-CN" altLang="en-US" sz="1200" b="1" dirty="0">
                <a:latin typeface="+mn-ea"/>
              </a:rPr>
              <a:t>中的原始形式</a:t>
            </a:r>
            <a:r>
              <a:rPr lang="en-US" altLang="zh-CN" sz="1200" b="1" dirty="0">
                <a:latin typeface="+mn-ea"/>
              </a:rPr>
              <a:t>)</a:t>
            </a:r>
          </a:p>
          <a:p>
            <a:r>
              <a:rPr lang="en-US" altLang="zh-CN" sz="1200" b="1" dirty="0">
                <a:latin typeface="+mn-ea"/>
              </a:rPr>
              <a:t>          </a:t>
            </a:r>
            <a:r>
              <a:rPr lang="zh-CN" altLang="en-US" sz="1200" b="1" dirty="0">
                <a:latin typeface="+mn-ea"/>
              </a:rPr>
              <a:t>尾数转换为十进制小数形式是</a:t>
            </a:r>
            <a:r>
              <a:rPr lang="en-US" altLang="zh-CN" sz="1200" b="1" dirty="0">
                <a:latin typeface="+mn-ea"/>
              </a:rPr>
              <a:t>_</a:t>
            </a:r>
            <a:r>
              <a:rPr lang="en-US" altLang="zh-CN" sz="1200" b="1" u="sng" dirty="0">
                <a:latin typeface="+mn-ea"/>
              </a:rPr>
              <a:t> 0.</a:t>
            </a:r>
            <a:r>
              <a:rPr lang="en-US" altLang="zh-CN" sz="1200" b="1" u="sng" dirty="0">
                <a:solidFill>
                  <a:srgbClr val="FF0000"/>
                </a:solidFill>
                <a:latin typeface="+mn-ea"/>
              </a:rPr>
              <a:t>2000000476837158203125</a:t>
            </a:r>
            <a:r>
              <a:rPr lang="en-US" altLang="zh-CN" sz="1200" b="1" dirty="0">
                <a:latin typeface="+mn-ea"/>
              </a:rPr>
              <a:t>___(32bit</a:t>
            </a:r>
            <a:r>
              <a:rPr lang="zh-CN" altLang="en-US" sz="1200" b="1" dirty="0">
                <a:latin typeface="+mn-ea"/>
              </a:rPr>
              <a:t>中的原始形式按二进制原码形式转换</a:t>
            </a:r>
            <a:r>
              <a:rPr lang="en-US" altLang="zh-CN" sz="1200" b="1" dirty="0">
                <a:latin typeface="+mn-ea"/>
              </a:rPr>
              <a:t>)</a:t>
            </a:r>
          </a:p>
          <a:p>
            <a:r>
              <a:rPr lang="zh-CN" altLang="en-US" sz="1200" b="1" dirty="0">
                <a:latin typeface="+mn-ea"/>
              </a:rPr>
              <a:t>          尾数表示的十进制小数形式是</a:t>
            </a:r>
            <a:r>
              <a:rPr lang="en-US" altLang="zh-CN" sz="1200" b="1" dirty="0">
                <a:latin typeface="+mn-ea"/>
              </a:rPr>
              <a:t>__1</a:t>
            </a:r>
            <a:r>
              <a:rPr lang="en-US" altLang="zh-CN" sz="1200" b="1" u="sng" dirty="0">
                <a:latin typeface="+mn-ea"/>
              </a:rPr>
              <a:t>.</a:t>
            </a:r>
            <a:r>
              <a:rPr lang="en-US" altLang="zh-CN" sz="1200" b="1" u="sng" dirty="0">
                <a:solidFill>
                  <a:srgbClr val="FF0000"/>
                </a:solidFill>
                <a:latin typeface="+mn-ea"/>
              </a:rPr>
              <a:t>2000000476837158203125 </a:t>
            </a:r>
            <a:r>
              <a:rPr lang="en-US" altLang="zh-CN" sz="1200" b="1" u="sng" dirty="0">
                <a:latin typeface="+mn-ea"/>
              </a:rPr>
              <a:t>  </a:t>
            </a:r>
            <a:r>
              <a:rPr lang="en-US" altLang="zh-CN" sz="1200" b="1" dirty="0">
                <a:latin typeface="+mn-ea"/>
              </a:rPr>
              <a:t>(</a:t>
            </a:r>
            <a:r>
              <a:rPr lang="zh-CN" altLang="en-US" sz="1200" b="1" dirty="0">
                <a:latin typeface="+mn-ea"/>
              </a:rPr>
              <a:t>加整数部分的</a:t>
            </a:r>
            <a:r>
              <a:rPr lang="en-US" altLang="zh-CN" sz="1200" b="1" dirty="0">
                <a:latin typeface="+mn-ea"/>
              </a:rPr>
              <a:t>1</a:t>
            </a:r>
            <a:r>
              <a:rPr lang="zh-CN" altLang="en-US" sz="1200" b="1" dirty="0">
                <a:latin typeface="+mn-ea"/>
              </a:rPr>
              <a:t>后</a:t>
            </a:r>
            <a:r>
              <a:rPr lang="en-US" altLang="zh-CN" sz="1200" b="1" dirty="0">
                <a:latin typeface="+mn-ea"/>
              </a:rPr>
              <a:t>)</a:t>
            </a:r>
            <a:endParaRPr lang="en-US" altLang="zh-CN" sz="1200" b="1" dirty="0">
              <a:highlight>
                <a:srgbClr val="00FF00"/>
              </a:highlight>
              <a:latin typeface="+mn-ea"/>
            </a:endParaRPr>
          </a:p>
          <a:p>
            <a:r>
              <a:rPr lang="en-US" altLang="zh-CN" sz="1200" b="1" dirty="0">
                <a:highlight>
                  <a:srgbClr val="00FF00"/>
                </a:highlight>
                <a:latin typeface="+mn-ea"/>
              </a:rPr>
              <a:t>                  001 1001 1001 1001 1001 1010 = 2^</a:t>
            </a:r>
            <a:r>
              <a:rPr lang="en-US" altLang="zh-CN" sz="1200" b="1" baseline="30000" dirty="0">
                <a:highlight>
                  <a:srgbClr val="00FF00"/>
                </a:highlight>
                <a:latin typeface="+mn-ea"/>
              </a:rPr>
              <a:t>-3</a:t>
            </a:r>
            <a:r>
              <a:rPr lang="en-US" altLang="zh-CN" sz="1200" b="1" dirty="0">
                <a:highlight>
                  <a:srgbClr val="00FF00"/>
                </a:highlight>
                <a:latin typeface="+mn-ea"/>
              </a:rPr>
              <a:t> + 2</a:t>
            </a:r>
            <a:r>
              <a:rPr lang="en-US" altLang="zh-CN" sz="1200" b="1" baseline="30000" dirty="0">
                <a:highlight>
                  <a:srgbClr val="00FF00"/>
                </a:highlight>
                <a:latin typeface="+mn-ea"/>
              </a:rPr>
              <a:t>^-4</a:t>
            </a:r>
            <a:r>
              <a:rPr lang="en-US" altLang="zh-CN" sz="1200" b="1" dirty="0">
                <a:highlight>
                  <a:srgbClr val="00FF00"/>
                </a:highlight>
                <a:latin typeface="+mn-ea"/>
              </a:rPr>
              <a:t> + 2^</a:t>
            </a:r>
            <a:r>
              <a:rPr lang="en-US" altLang="zh-CN" sz="1200" b="1" baseline="30000" dirty="0">
                <a:highlight>
                  <a:srgbClr val="00FF00"/>
                </a:highlight>
                <a:latin typeface="+mn-ea"/>
              </a:rPr>
              <a:t>-7</a:t>
            </a:r>
            <a:r>
              <a:rPr lang="en-US" altLang="zh-CN" sz="1200" b="1" dirty="0">
                <a:highlight>
                  <a:srgbClr val="00FF00"/>
                </a:highlight>
                <a:latin typeface="+mn-ea"/>
              </a:rPr>
              <a:t> + 2^</a:t>
            </a:r>
            <a:r>
              <a:rPr lang="en-US" altLang="zh-CN" sz="1200" b="1" baseline="30000" dirty="0">
                <a:highlight>
                  <a:srgbClr val="00FF00"/>
                </a:highlight>
                <a:latin typeface="+mn-ea"/>
              </a:rPr>
              <a:t>-8</a:t>
            </a:r>
            <a:r>
              <a:rPr lang="en-US" altLang="zh-CN" sz="1200" b="1" dirty="0">
                <a:highlight>
                  <a:srgbClr val="00FF00"/>
                </a:highlight>
                <a:latin typeface="+mn-ea"/>
              </a:rPr>
              <a:t> + 2</a:t>
            </a:r>
            <a:r>
              <a:rPr lang="en-US" altLang="zh-CN" sz="1200" b="1" baseline="30000" dirty="0">
                <a:highlight>
                  <a:srgbClr val="00FF00"/>
                </a:highlight>
                <a:latin typeface="+mn-ea"/>
              </a:rPr>
              <a:t>^-11</a:t>
            </a:r>
            <a:r>
              <a:rPr lang="en-US" altLang="zh-CN" sz="1200" b="1" dirty="0">
                <a:highlight>
                  <a:srgbClr val="00FF00"/>
                </a:highlight>
                <a:latin typeface="+mn-ea"/>
              </a:rPr>
              <a:t> + 2^</a:t>
            </a:r>
            <a:r>
              <a:rPr lang="en-US" altLang="zh-CN" sz="1200" b="1" baseline="30000" dirty="0">
                <a:highlight>
                  <a:srgbClr val="00FF00"/>
                </a:highlight>
                <a:latin typeface="+mn-ea"/>
              </a:rPr>
              <a:t>-12</a:t>
            </a:r>
            <a:r>
              <a:rPr lang="en-US" altLang="zh-CN" sz="1200" b="1" dirty="0">
                <a:highlight>
                  <a:srgbClr val="00FF00"/>
                </a:highlight>
                <a:latin typeface="+mn-ea"/>
              </a:rPr>
              <a:t> + 2^</a:t>
            </a:r>
            <a:r>
              <a:rPr lang="en-US" altLang="zh-CN" sz="1200" b="1" baseline="30000" dirty="0">
                <a:highlight>
                  <a:srgbClr val="00FF00"/>
                </a:highlight>
                <a:latin typeface="+mn-ea"/>
              </a:rPr>
              <a:t>-15</a:t>
            </a:r>
            <a:r>
              <a:rPr lang="en-US" altLang="zh-CN" sz="1200" b="1" dirty="0">
                <a:highlight>
                  <a:srgbClr val="00FF00"/>
                </a:highlight>
                <a:latin typeface="+mn-ea"/>
              </a:rPr>
              <a:t> + 2</a:t>
            </a:r>
            <a:r>
              <a:rPr lang="en-US" altLang="zh-CN" sz="1200" b="1" baseline="30000" dirty="0">
                <a:highlight>
                  <a:srgbClr val="00FF00"/>
                </a:highlight>
                <a:latin typeface="+mn-ea"/>
              </a:rPr>
              <a:t>^-16</a:t>
            </a:r>
            <a:r>
              <a:rPr lang="en-US" altLang="zh-CN" sz="1200" b="1" dirty="0">
                <a:highlight>
                  <a:srgbClr val="00FF00"/>
                </a:highlight>
                <a:latin typeface="+mn-ea"/>
              </a:rPr>
              <a:t> + 2^</a:t>
            </a:r>
            <a:r>
              <a:rPr lang="en-US" altLang="zh-CN" sz="1200" b="1" baseline="30000" dirty="0">
                <a:highlight>
                  <a:srgbClr val="00FF00"/>
                </a:highlight>
                <a:latin typeface="+mn-ea"/>
              </a:rPr>
              <a:t>-19</a:t>
            </a:r>
            <a:r>
              <a:rPr lang="en-US" altLang="zh-CN" sz="1200" b="1" dirty="0">
                <a:highlight>
                  <a:srgbClr val="00FF00"/>
                </a:highlight>
                <a:latin typeface="+mn-ea"/>
              </a:rPr>
              <a:t> + 2^</a:t>
            </a:r>
            <a:r>
              <a:rPr lang="en-US" altLang="zh-CN" sz="1200" b="1" baseline="30000" dirty="0">
                <a:highlight>
                  <a:srgbClr val="00FF00"/>
                </a:highlight>
                <a:latin typeface="+mn-ea"/>
              </a:rPr>
              <a:t>-20</a:t>
            </a:r>
            <a:r>
              <a:rPr lang="en-US" altLang="zh-CN" sz="1200" b="1" dirty="0">
                <a:highlight>
                  <a:srgbClr val="00FF00"/>
                </a:highlight>
                <a:latin typeface="+mn-ea"/>
              </a:rPr>
              <a:t> + 2^</a:t>
            </a:r>
            <a:r>
              <a:rPr lang="en-US" altLang="zh-CN" sz="1200" b="1" baseline="30000" dirty="0">
                <a:highlight>
                  <a:srgbClr val="00FF00"/>
                </a:highlight>
                <a:latin typeface="+mn-ea"/>
              </a:rPr>
              <a:t>-22</a:t>
            </a:r>
          </a:p>
          <a:p>
            <a:r>
              <a:rPr lang="en-US" altLang="zh-CN" sz="1200" b="1" dirty="0">
                <a:highlight>
                  <a:srgbClr val="00FF00"/>
                </a:highlight>
                <a:latin typeface="+mn-ea"/>
              </a:rPr>
              <a:t>                = 0.125 + ... + 0.0000002384185791015625</a:t>
            </a:r>
            <a:r>
              <a:rPr lang="en-US" altLang="zh-CN" sz="1200" b="1" dirty="0">
                <a:solidFill>
                  <a:schemeClr val="accent2"/>
                </a:solidFill>
                <a:highlight>
                  <a:srgbClr val="00FF00"/>
                </a:highlight>
                <a:latin typeface="+mn-ea"/>
              </a:rPr>
              <a:t>(</a:t>
            </a:r>
            <a:r>
              <a:rPr lang="zh-CN" altLang="en-US" sz="1200" b="1" dirty="0">
                <a:solidFill>
                  <a:schemeClr val="accent2"/>
                </a:solidFill>
                <a:highlight>
                  <a:srgbClr val="00FF00"/>
                </a:highlight>
                <a:latin typeface="+mn-ea"/>
              </a:rPr>
              <a:t>详见右侧蓝色</a:t>
            </a:r>
            <a:r>
              <a:rPr lang="en-US" altLang="zh-CN" sz="1200" b="1" dirty="0">
                <a:solidFill>
                  <a:schemeClr val="accent2"/>
                </a:solidFill>
                <a:highlight>
                  <a:srgbClr val="00FF00"/>
                </a:highlight>
                <a:latin typeface="+mn-ea"/>
              </a:rPr>
              <a:t>)</a:t>
            </a:r>
            <a:r>
              <a:rPr lang="en-US" altLang="zh-CN" sz="1200" b="1" dirty="0">
                <a:highlight>
                  <a:srgbClr val="00FF00"/>
                </a:highlight>
                <a:latin typeface="+mn-ea"/>
              </a:rPr>
              <a:t> = 0.2000000476837158203125 </a:t>
            </a:r>
          </a:p>
          <a:p>
            <a:r>
              <a:rPr lang="en-US" altLang="zh-CN" sz="1200" b="1" dirty="0">
                <a:highlight>
                  <a:srgbClr val="00FF00"/>
                </a:highlight>
                <a:latin typeface="+mn-ea"/>
              </a:rPr>
              <a:t>                                                                =&gt; </a:t>
            </a:r>
            <a:r>
              <a:rPr lang="zh-CN" altLang="en-US" sz="1200" b="1" dirty="0">
                <a:highlight>
                  <a:srgbClr val="00FF00"/>
                </a:highlight>
                <a:latin typeface="+mn-ea"/>
              </a:rPr>
              <a:t>加</a:t>
            </a:r>
            <a:r>
              <a:rPr lang="en-US" altLang="zh-CN" sz="1200" b="1" dirty="0">
                <a:highlight>
                  <a:srgbClr val="00FF00"/>
                </a:highlight>
                <a:latin typeface="+mn-ea"/>
              </a:rPr>
              <a:t>1 = 1.2000000476837158203125 </a:t>
            </a:r>
            <a:r>
              <a:rPr lang="zh-CN" altLang="en-US" sz="1200" b="1" dirty="0">
                <a:highlight>
                  <a:srgbClr val="00FF00"/>
                </a:highlight>
                <a:latin typeface="+mn-ea"/>
              </a:rPr>
              <a:t>（此处已体现出误差）</a:t>
            </a:r>
            <a:endParaRPr lang="en-US" altLang="zh-CN" sz="1200" b="1" dirty="0">
              <a:highlight>
                <a:srgbClr val="00FF00"/>
              </a:highlight>
              <a:latin typeface="+mn-ea"/>
            </a:endParaRPr>
          </a:p>
          <a:p>
            <a:r>
              <a:rPr lang="zh-CN" altLang="en-US" sz="1200" b="1" dirty="0">
                <a:highlight>
                  <a:srgbClr val="FFFF00"/>
                </a:highlight>
                <a:latin typeface="+mn-ea"/>
              </a:rPr>
              <a:t>下面是十进制手工转</a:t>
            </a:r>
            <a:r>
              <a:rPr lang="en-US" altLang="zh-CN" sz="1200" b="1" dirty="0">
                <a:highlight>
                  <a:srgbClr val="FFFF00"/>
                </a:highlight>
                <a:latin typeface="+mn-ea"/>
              </a:rPr>
              <a:t>float</a:t>
            </a:r>
            <a:r>
              <a:rPr lang="zh-CN" altLang="en-US" sz="1200" b="1" dirty="0">
                <a:highlight>
                  <a:srgbClr val="FFFF00"/>
                </a:highlight>
                <a:latin typeface="+mn-ea"/>
              </a:rPr>
              <a:t>机内存储的方法：</a:t>
            </a:r>
            <a:endParaRPr lang="en-US" altLang="zh-CN" sz="1200" b="1" dirty="0">
              <a:highlight>
                <a:srgbClr val="FFFF00"/>
              </a:highlight>
              <a:latin typeface="+mn-ea"/>
            </a:endParaRPr>
          </a:p>
          <a:p>
            <a:r>
              <a:rPr lang="en-US" altLang="zh-CN" sz="1200" b="1" dirty="0">
                <a:highlight>
                  <a:srgbClr val="FFFF00"/>
                </a:highlight>
                <a:latin typeface="+mn-ea"/>
              </a:rPr>
              <a:t>1   =   1 </a:t>
            </a:r>
            <a:r>
              <a:rPr lang="zh-CN" altLang="en-US" sz="1200" b="1" dirty="0">
                <a:highlight>
                  <a:srgbClr val="FFFF00"/>
                </a:highlight>
                <a:latin typeface="+mn-ea"/>
              </a:rPr>
              <a:t>（整数部分转二进制为</a:t>
            </a:r>
            <a:r>
              <a:rPr lang="en-US" altLang="zh-CN" sz="1200" b="1" dirty="0">
                <a:highlight>
                  <a:srgbClr val="FFFF00"/>
                </a:highlight>
                <a:latin typeface="+mn-ea"/>
              </a:rPr>
              <a:t>1</a:t>
            </a:r>
            <a:r>
              <a:rPr lang="zh-CN" altLang="en-US" sz="1200" b="1" dirty="0">
                <a:highlight>
                  <a:srgbClr val="FFFF00"/>
                </a:highlight>
                <a:latin typeface="+mn-ea"/>
              </a:rPr>
              <a:t>位）</a:t>
            </a:r>
            <a:endParaRPr lang="en-US" altLang="zh-CN" sz="1200" b="1" dirty="0">
              <a:highlight>
                <a:srgbClr val="FFFF00"/>
              </a:highlight>
              <a:latin typeface="+mn-ea"/>
            </a:endParaRPr>
          </a:p>
          <a:p>
            <a:r>
              <a:rPr lang="en-US" altLang="zh-CN" sz="1200" b="1" dirty="0">
                <a:highlight>
                  <a:srgbClr val="FFFF00"/>
                </a:highlight>
                <a:latin typeface="+mn-ea"/>
              </a:rPr>
              <a:t>0.2 =   0011 0011 0011 0011 0011 0011  </a:t>
            </a:r>
            <a:r>
              <a:rPr lang="zh-CN" altLang="en-US" sz="1200" b="1" dirty="0">
                <a:highlight>
                  <a:srgbClr val="FFFF00"/>
                </a:highlight>
                <a:latin typeface="+mn-ea"/>
              </a:rPr>
              <a:t>（小数部分无限循环，转为二进制的</a:t>
            </a:r>
            <a:r>
              <a:rPr lang="en-US" altLang="zh-CN" sz="1200" b="1" dirty="0">
                <a:highlight>
                  <a:srgbClr val="FFFF00"/>
                </a:highlight>
                <a:latin typeface="+mn-ea"/>
              </a:rPr>
              <a:t>24</a:t>
            </a:r>
            <a:r>
              <a:rPr lang="zh-CN" altLang="en-US" sz="1200" b="1" dirty="0">
                <a:highlight>
                  <a:srgbClr val="FFFF00"/>
                </a:highlight>
                <a:latin typeface="+mn-ea"/>
              </a:rPr>
              <a:t>位）</a:t>
            </a:r>
            <a:endParaRPr lang="en-US" altLang="zh-CN" sz="1200" b="1" dirty="0">
              <a:highlight>
                <a:srgbClr val="FFFF00"/>
              </a:highlight>
              <a:latin typeface="+mn-ea"/>
            </a:endParaRPr>
          </a:p>
          <a:p>
            <a:r>
              <a:rPr lang="en-US" altLang="zh-CN" sz="1200" b="1" dirty="0">
                <a:highlight>
                  <a:srgbClr val="FFFF00"/>
                </a:highlight>
                <a:latin typeface="+mn-ea"/>
              </a:rPr>
              <a:t>     =&gt; 0011 0011 0011 0011 0011 010   </a:t>
            </a:r>
            <a:r>
              <a:rPr lang="zh-CN" altLang="en-US" sz="12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（四舍五入为</a:t>
            </a:r>
            <a:r>
              <a:rPr lang="en-US" altLang="zh-CN" sz="12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23</a:t>
            </a:r>
            <a:r>
              <a:rPr lang="zh-CN" altLang="en-US" sz="12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位，此处体现出误差）</a:t>
            </a:r>
            <a:endParaRPr lang="en-US" altLang="zh-CN" sz="1200" b="1" dirty="0">
              <a:solidFill>
                <a:srgbClr val="FF0000"/>
              </a:solidFill>
              <a:highlight>
                <a:srgbClr val="FFFF00"/>
              </a:highlight>
              <a:latin typeface="+mn-ea"/>
            </a:endParaRPr>
          </a:p>
          <a:p>
            <a:r>
              <a:rPr lang="en-US" altLang="zh-CN" sz="1200" b="1" dirty="0">
                <a:highlight>
                  <a:srgbClr val="FFFF00"/>
                </a:highlight>
                <a:latin typeface="+mn-ea"/>
              </a:rPr>
              <a:t>1.2 = 1.0011 0011 0011 0011 0011 010 = 1.0011 0011 0011 0011 0011 010 x 2</a:t>
            </a:r>
            <a:r>
              <a:rPr lang="en-US" altLang="zh-CN" sz="1200" b="1" baseline="30000" dirty="0">
                <a:highlight>
                  <a:srgbClr val="FFFF00"/>
                </a:highlight>
                <a:latin typeface="+mn-ea"/>
              </a:rPr>
              <a:t>0</a:t>
            </a:r>
            <a:r>
              <a:rPr lang="en-US" altLang="zh-CN" sz="1200" b="1" dirty="0">
                <a:highlight>
                  <a:srgbClr val="FFFF00"/>
                </a:highlight>
                <a:latin typeface="+mn-ea"/>
              </a:rPr>
              <a:t> (</a:t>
            </a:r>
            <a:r>
              <a:rPr lang="zh-CN" altLang="en-US" sz="1200" b="1" dirty="0">
                <a:highlight>
                  <a:srgbClr val="FFFF00"/>
                </a:highlight>
                <a:latin typeface="+mn-ea"/>
              </a:rPr>
              <a:t>确保整数部分为</a:t>
            </a:r>
            <a:r>
              <a:rPr lang="en-US" altLang="zh-CN" sz="1200" b="1" dirty="0">
                <a:highlight>
                  <a:srgbClr val="FFFF00"/>
                </a:highlight>
                <a:latin typeface="+mn-ea"/>
              </a:rPr>
              <a:t>1</a:t>
            </a:r>
            <a:r>
              <a:rPr lang="zh-CN" altLang="en-US" sz="1200" b="1" dirty="0">
                <a:highlight>
                  <a:srgbClr val="FFFF00"/>
                </a:highlight>
                <a:latin typeface="+mn-ea"/>
              </a:rPr>
              <a:t>，移</a:t>
            </a:r>
            <a:r>
              <a:rPr lang="en-US" altLang="zh-CN" sz="1200" b="1" dirty="0">
                <a:highlight>
                  <a:srgbClr val="FFFF00"/>
                </a:highlight>
                <a:latin typeface="+mn-ea"/>
              </a:rPr>
              <a:t>0</a:t>
            </a:r>
            <a:r>
              <a:rPr lang="zh-CN" altLang="en-US" sz="1200" b="1" dirty="0">
                <a:highlight>
                  <a:srgbClr val="FFFF00"/>
                </a:highlight>
                <a:latin typeface="+mn-ea"/>
              </a:rPr>
              <a:t>位</a:t>
            </a:r>
            <a:r>
              <a:rPr lang="en-US" altLang="zh-CN" sz="1200" b="1" dirty="0">
                <a:highlight>
                  <a:srgbClr val="FFFF00"/>
                </a:highlight>
                <a:latin typeface="+mn-ea"/>
              </a:rPr>
              <a:t>)</a:t>
            </a:r>
          </a:p>
          <a:p>
            <a:r>
              <a:rPr lang="en-US" altLang="zh-CN" sz="1200" b="1" dirty="0">
                <a:highlight>
                  <a:srgbClr val="FFFF00"/>
                </a:highlight>
                <a:latin typeface="+mn-ea"/>
              </a:rPr>
              <a:t>                </a:t>
            </a:r>
            <a:r>
              <a:rPr lang="zh-CN" altLang="en-US" sz="1200" b="1" dirty="0">
                <a:highlight>
                  <a:srgbClr val="FFFF00"/>
                </a:highlight>
                <a:latin typeface="+mn-ea"/>
              </a:rPr>
              <a:t>符 号  位：</a:t>
            </a:r>
            <a:r>
              <a:rPr lang="en-US" altLang="zh-CN" sz="1200" b="1" dirty="0">
                <a:highlight>
                  <a:srgbClr val="FFFF00"/>
                </a:highlight>
                <a:latin typeface="+mn-ea"/>
              </a:rPr>
              <a:t>0</a:t>
            </a:r>
          </a:p>
          <a:p>
            <a:r>
              <a:rPr lang="en-US" altLang="zh-CN" sz="1200" b="1" dirty="0">
                <a:highlight>
                  <a:srgbClr val="FFFF00"/>
                </a:highlight>
                <a:latin typeface="+mn-ea"/>
              </a:rPr>
              <a:t>                </a:t>
            </a:r>
            <a:r>
              <a:rPr lang="zh-CN" altLang="en-US" sz="1200" b="1" dirty="0">
                <a:highlight>
                  <a:srgbClr val="FFFF00"/>
                </a:highlight>
                <a:latin typeface="+mn-ea"/>
              </a:rPr>
              <a:t>阶     码：</a:t>
            </a:r>
            <a:r>
              <a:rPr lang="en-US" altLang="zh-CN" sz="1200" b="1" dirty="0">
                <a:highlight>
                  <a:srgbClr val="FFFF00"/>
                </a:highlight>
                <a:latin typeface="+mn-ea"/>
              </a:rPr>
              <a:t>0 + 127 = 127 = 0111 1111</a:t>
            </a:r>
          </a:p>
          <a:p>
            <a:r>
              <a:rPr lang="en-US" altLang="zh-CN" sz="1200" b="1" dirty="0">
                <a:highlight>
                  <a:srgbClr val="FFFF00"/>
                </a:highlight>
                <a:latin typeface="+mn-ea"/>
              </a:rPr>
              <a:t>                </a:t>
            </a:r>
            <a:r>
              <a:rPr lang="zh-CN" altLang="en-US" sz="1200" b="1" dirty="0">
                <a:highlight>
                  <a:srgbClr val="FFFF00"/>
                </a:highlight>
                <a:latin typeface="+mn-ea"/>
              </a:rPr>
              <a:t>尾数</a:t>
            </a:r>
            <a:r>
              <a:rPr lang="en-US" altLang="zh-CN" sz="1200" b="1" dirty="0">
                <a:highlight>
                  <a:srgbClr val="FFFF00"/>
                </a:highlight>
                <a:latin typeface="+mn-ea"/>
              </a:rPr>
              <a:t>(</a:t>
            </a:r>
            <a:r>
              <a:rPr lang="zh-CN" altLang="en-US" sz="1200" b="1" dirty="0">
                <a:highlight>
                  <a:srgbClr val="FFFF00"/>
                </a:highlight>
                <a:latin typeface="+mn-ea"/>
              </a:rPr>
              <a:t>舍</a:t>
            </a:r>
            <a:r>
              <a:rPr lang="en-US" altLang="zh-CN" sz="1200" b="1" dirty="0">
                <a:highlight>
                  <a:srgbClr val="FFFF00"/>
                </a:highlight>
                <a:latin typeface="+mn-ea"/>
              </a:rPr>
              <a:t>1)</a:t>
            </a:r>
            <a:r>
              <a:rPr lang="zh-CN" altLang="en-US" sz="1200" b="1" dirty="0">
                <a:highlight>
                  <a:srgbClr val="FFFF00"/>
                </a:highlight>
                <a:latin typeface="+mn-ea"/>
              </a:rPr>
              <a:t>：</a:t>
            </a:r>
            <a:r>
              <a:rPr lang="en-US" altLang="zh-CN" sz="1200" b="1" dirty="0">
                <a:highlight>
                  <a:srgbClr val="FFFF00"/>
                </a:highlight>
                <a:latin typeface="+mn-ea"/>
              </a:rPr>
              <a:t>0011 0011 0011 0011 0011 010 </a:t>
            </a:r>
            <a:r>
              <a:rPr lang="zh-CN" altLang="en-US" sz="1200" b="1" dirty="0">
                <a:highlight>
                  <a:srgbClr val="FFFF00"/>
                </a:highlight>
                <a:latin typeface="+mn-ea"/>
              </a:rPr>
              <a:t>（共</a:t>
            </a:r>
            <a:r>
              <a:rPr lang="en-US" altLang="zh-CN" sz="1200" b="1" dirty="0">
                <a:highlight>
                  <a:srgbClr val="FFFF00"/>
                </a:highlight>
                <a:latin typeface="+mn-ea"/>
              </a:rPr>
              <a:t>23</a:t>
            </a:r>
            <a:r>
              <a:rPr lang="zh-CN" altLang="en-US" sz="1200" b="1" dirty="0">
                <a:highlight>
                  <a:srgbClr val="FFFF00"/>
                </a:highlight>
                <a:latin typeface="+mn-ea"/>
              </a:rPr>
              <a:t>位）</a:t>
            </a:r>
            <a:endParaRPr lang="en-US" altLang="zh-CN" sz="1200" b="1" dirty="0">
              <a:highlight>
                <a:srgbClr val="FFFF00"/>
              </a:highlight>
              <a:latin typeface="+mn-ea"/>
            </a:endParaRPr>
          </a:p>
          <a:p>
            <a:r>
              <a:rPr lang="en-US" altLang="zh-CN" sz="12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                           001 1001 1001 1001 1001 1010 </a:t>
            </a:r>
            <a:r>
              <a:rPr lang="zh-CN" altLang="en-US" sz="12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（从低位开始四位一组，共</a:t>
            </a:r>
            <a:r>
              <a:rPr lang="en-US" altLang="zh-CN" sz="12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23</a:t>
            </a:r>
            <a:r>
              <a:rPr lang="zh-CN" altLang="en-US" sz="12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位）</a:t>
            </a:r>
            <a:endParaRPr lang="en-US" altLang="zh-CN" sz="1200" b="1" dirty="0">
              <a:highlight>
                <a:srgbClr val="FFFF00"/>
              </a:highlight>
              <a:latin typeface="+mn-ea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0DC7AF3-39E4-4102-93B3-588E3B4773D6}"/>
              </a:ext>
            </a:extLst>
          </p:cNvPr>
          <p:cNvSpPr/>
          <p:nvPr/>
        </p:nvSpPr>
        <p:spPr bwMode="auto">
          <a:xfrm>
            <a:off x="8383497" y="1076500"/>
            <a:ext cx="3628417" cy="11639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注意：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1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、作业中绿底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/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黄底文字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/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截图可不填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ea"/>
              </a:rPr>
              <a:t>2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ea"/>
              </a:rPr>
              <a:t>、计算结果可借助第三方工具完成，</a:t>
            </a:r>
            <a:endParaRPr kumimoji="1" lang="en-US" altLang="zh-CN" sz="16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+mn-ea"/>
            </a:endParaRP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ea"/>
              </a:rPr>
              <a:t>   没必要完全手算</a:t>
            </a: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4335E42D-ECB6-498D-A119-ACAF3E80CC86}"/>
              </a:ext>
            </a:extLst>
          </p:cNvPr>
          <p:cNvCxnSpPr/>
          <p:nvPr/>
        </p:nvCxnSpPr>
        <p:spPr bwMode="auto">
          <a:xfrm flipH="1">
            <a:off x="4442254" y="1909119"/>
            <a:ext cx="4213654" cy="206357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椭圆 7">
            <a:extLst>
              <a:ext uri="{FF2B5EF4-FFF2-40B4-BE49-F238E27FC236}">
                <a16:creationId xmlns:a16="http://schemas.microsoft.com/office/drawing/2014/main" id="{1538E801-1733-4725-AB03-CA8337170085}"/>
              </a:ext>
            </a:extLst>
          </p:cNvPr>
          <p:cNvSpPr/>
          <p:nvPr/>
        </p:nvSpPr>
        <p:spPr bwMode="auto">
          <a:xfrm>
            <a:off x="9730937" y="6062498"/>
            <a:ext cx="2084332" cy="490702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本页不用作答</a:t>
            </a:r>
            <a:endParaRPr kumimoji="1" lang="zh-CN" altLang="en-US" sz="16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A213C3D-7418-4D6C-A794-69C23FA7987E}"/>
              </a:ext>
            </a:extLst>
          </p:cNvPr>
          <p:cNvSpPr/>
          <p:nvPr/>
        </p:nvSpPr>
        <p:spPr bwMode="auto">
          <a:xfrm>
            <a:off x="9927582" y="2583180"/>
            <a:ext cx="2084332" cy="23056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100" b="1" dirty="0">
                <a:solidFill>
                  <a:schemeClr val="accent2"/>
                </a:solidFill>
                <a:latin typeface="+mn-ea"/>
              </a:rPr>
              <a:t>0.125 + </a:t>
            </a:r>
          </a:p>
          <a:p>
            <a:r>
              <a:rPr lang="en-US" altLang="zh-CN" sz="1100" b="1" dirty="0">
                <a:solidFill>
                  <a:schemeClr val="accent2"/>
                </a:solidFill>
                <a:latin typeface="+mn-ea"/>
              </a:rPr>
              <a:t>0.0625 + </a:t>
            </a:r>
          </a:p>
          <a:p>
            <a:r>
              <a:rPr lang="en-US" altLang="zh-CN" sz="1100" b="1" dirty="0">
                <a:solidFill>
                  <a:schemeClr val="accent2"/>
                </a:solidFill>
                <a:latin typeface="+mn-ea"/>
              </a:rPr>
              <a:t>0.0078125 + </a:t>
            </a:r>
          </a:p>
          <a:p>
            <a:r>
              <a:rPr lang="en-US" altLang="zh-CN" sz="1100" b="1" dirty="0">
                <a:solidFill>
                  <a:schemeClr val="accent2"/>
                </a:solidFill>
                <a:latin typeface="+mn-ea"/>
              </a:rPr>
              <a:t>0.00390625 + </a:t>
            </a:r>
          </a:p>
          <a:p>
            <a:r>
              <a:rPr lang="en-US" altLang="zh-CN" sz="1100" b="1" dirty="0">
                <a:solidFill>
                  <a:schemeClr val="accent2"/>
                </a:solidFill>
                <a:latin typeface="+mn-ea"/>
              </a:rPr>
              <a:t>0.00048828125 + </a:t>
            </a:r>
          </a:p>
          <a:p>
            <a:r>
              <a:rPr lang="en-US" altLang="zh-CN" sz="1100" b="1" dirty="0">
                <a:solidFill>
                  <a:schemeClr val="accent2"/>
                </a:solidFill>
                <a:latin typeface="+mn-ea"/>
              </a:rPr>
              <a:t>0.000244140625 + </a:t>
            </a:r>
          </a:p>
          <a:p>
            <a:r>
              <a:rPr lang="en-US" altLang="zh-CN" sz="1100" b="1" dirty="0">
                <a:solidFill>
                  <a:schemeClr val="accent2"/>
                </a:solidFill>
                <a:latin typeface="+mn-ea"/>
              </a:rPr>
              <a:t>0.000030517578125 + </a:t>
            </a:r>
          </a:p>
          <a:p>
            <a:r>
              <a:rPr lang="en-US" altLang="zh-CN" sz="1100" b="1" dirty="0">
                <a:solidFill>
                  <a:schemeClr val="accent2"/>
                </a:solidFill>
                <a:latin typeface="+mn-ea"/>
              </a:rPr>
              <a:t>0.0000152587890625 + </a:t>
            </a:r>
          </a:p>
          <a:p>
            <a:r>
              <a:rPr lang="en-US" altLang="zh-CN" sz="1100" b="1" dirty="0">
                <a:solidFill>
                  <a:schemeClr val="accent2"/>
                </a:solidFill>
                <a:latin typeface="+mn-ea"/>
              </a:rPr>
              <a:t>0.0000019073486328125 + </a:t>
            </a:r>
          </a:p>
          <a:p>
            <a:r>
              <a:rPr lang="en-US" altLang="zh-CN" sz="1100" b="1" dirty="0">
                <a:solidFill>
                  <a:schemeClr val="accent2"/>
                </a:solidFill>
                <a:latin typeface="+mn-ea"/>
              </a:rPr>
              <a:t>0.00000095367431640625 + </a:t>
            </a:r>
          </a:p>
          <a:p>
            <a:r>
              <a:rPr lang="en-US" altLang="zh-CN" sz="1100" b="1" dirty="0">
                <a:solidFill>
                  <a:schemeClr val="accent2"/>
                </a:solidFill>
                <a:latin typeface="+mn-ea"/>
              </a:rPr>
              <a:t>0.0000002384185791015625</a:t>
            </a:r>
          </a:p>
          <a:p>
            <a:r>
              <a:rPr lang="en-US" altLang="zh-CN" sz="1100" b="1" dirty="0">
                <a:solidFill>
                  <a:schemeClr val="accent2"/>
                </a:solidFill>
                <a:latin typeface="+mn-ea"/>
              </a:rPr>
              <a:t>-------------------------</a:t>
            </a:r>
          </a:p>
          <a:p>
            <a:r>
              <a:rPr lang="en-US" altLang="zh-CN" sz="1100" b="1" dirty="0">
                <a:solidFill>
                  <a:schemeClr val="accent2"/>
                </a:solidFill>
                <a:latin typeface="+mn-ea"/>
              </a:rPr>
              <a:t>0.2000000476837158203125</a:t>
            </a:r>
            <a:endParaRPr kumimoji="1" lang="zh-CN" altLang="en-US" sz="1100" b="0" i="0" u="none" strike="noStrike" cap="none" normalizeH="0" baseline="0" dirty="0">
              <a:ln>
                <a:noFill/>
              </a:ln>
              <a:solidFill>
                <a:schemeClr val="accent2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001346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浮点数机内存储格式</a:t>
            </a:r>
            <a:r>
              <a:rPr lang="en-US" altLang="zh-CN" sz="2800" b="1" dirty="0">
                <a:latin typeface="+mn-ea"/>
              </a:rPr>
              <a:t>(IEEE 754)</a:t>
            </a:r>
            <a:r>
              <a:rPr lang="zh-CN" altLang="en-US" sz="2800" b="1" dirty="0">
                <a:latin typeface="+mn-ea"/>
              </a:rPr>
              <a:t>理解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>
                <a:latin typeface="+mn-ea"/>
              </a:rPr>
              <a:t>float</a:t>
            </a:r>
            <a:r>
              <a:rPr lang="zh-CN" altLang="en-US" sz="1600" b="1" dirty="0">
                <a:latin typeface="+mn-ea"/>
              </a:rPr>
              <a:t>型数的机内表示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081263"/>
            <a:ext cx="10247336" cy="545288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sz="1600" b="1" dirty="0">
                <a:latin typeface="+mn-ea"/>
              </a:rPr>
              <a:t>格式要求：多字节时，每</a:t>
            </a:r>
            <a:r>
              <a:rPr lang="en-US" altLang="zh-CN" sz="1600" b="1" dirty="0">
                <a:latin typeface="+mn-ea"/>
              </a:rPr>
              <a:t>4bit</a:t>
            </a:r>
            <a:r>
              <a:rPr lang="zh-CN" altLang="en-US" sz="1600" b="1" dirty="0">
                <a:latin typeface="+mn-ea"/>
              </a:rPr>
              <a:t>中间加一个空格或</a:t>
            </a:r>
            <a:r>
              <a:rPr lang="en-US" altLang="zh-CN" sz="1600" b="1" dirty="0">
                <a:latin typeface="+mn-ea"/>
              </a:rPr>
              <a:t>-(</a:t>
            </a:r>
            <a:r>
              <a:rPr lang="zh-CN" altLang="en-US" sz="1600" b="1" dirty="0">
                <a:latin typeface="+mn-ea"/>
              </a:rPr>
              <a:t>例：</a:t>
            </a:r>
            <a:r>
              <a:rPr lang="en-US" altLang="zh-CN" sz="1600" b="1" dirty="0">
                <a:latin typeface="+mn-ea"/>
              </a:rPr>
              <a:t>"1101 0100 0011 0001" </a:t>
            </a:r>
            <a:r>
              <a:rPr lang="zh-CN" altLang="en-US" sz="1600" b="1" dirty="0">
                <a:latin typeface="+mn-ea"/>
              </a:rPr>
              <a:t>或 </a:t>
            </a:r>
            <a:r>
              <a:rPr lang="en-US" altLang="zh-CN" sz="1600" b="1" dirty="0">
                <a:latin typeface="+mn-ea"/>
              </a:rPr>
              <a:t>"1101-0100-0011-0001")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A.2253893.3983522  </a:t>
            </a:r>
            <a:r>
              <a:rPr lang="zh-CN" altLang="en-US" sz="16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（此处设学号是</a:t>
            </a:r>
            <a:r>
              <a:rPr lang="en-US" altLang="zh-CN" sz="16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1234567</a:t>
            </a:r>
            <a:r>
              <a:rPr lang="zh-CN" altLang="en-US" sz="16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，需换成本人学号，小数为学号逆序，非本人学号</a:t>
            </a:r>
            <a:r>
              <a:rPr lang="en-US" altLang="zh-CN" sz="16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0</a:t>
            </a:r>
            <a:r>
              <a:rPr lang="zh-CN" altLang="en-US" sz="16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分，下同</a:t>
            </a:r>
            <a:r>
              <a:rPr lang="en-US" altLang="zh-CN" sz="16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!!</a:t>
            </a:r>
            <a:r>
              <a:rPr lang="zh-CN" altLang="en-US" sz="16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！）</a:t>
            </a:r>
            <a:endParaRPr lang="en-US" altLang="zh-CN" sz="1600" b="1" dirty="0">
              <a:solidFill>
                <a:srgbClr val="FF0000"/>
              </a:solidFill>
              <a:highlight>
                <a:srgbClr val="FFFF00"/>
              </a:highlight>
              <a:latin typeface="+mn-ea"/>
            </a:endParaRPr>
          </a:p>
          <a:p>
            <a:r>
              <a:rPr lang="zh-CN" altLang="en-US" sz="1600" b="1" dirty="0">
                <a:solidFill>
                  <a:schemeClr val="accent2"/>
                </a:solidFill>
                <a:latin typeface="+mn-ea"/>
              </a:rPr>
              <a:t>注：尾数为正、指数为正</a:t>
            </a:r>
            <a:endParaRPr lang="en-US" altLang="zh-CN" sz="1600" b="1" dirty="0">
              <a:solidFill>
                <a:schemeClr val="accent2"/>
              </a:solidFill>
              <a:latin typeface="+mn-ea"/>
            </a:endParaRPr>
          </a:p>
          <a:p>
            <a:endParaRPr lang="en-US" altLang="zh-CN" sz="1600" b="1" dirty="0">
              <a:highlight>
                <a:srgbClr val="FFFF00"/>
              </a:highlight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(1) </a:t>
            </a:r>
            <a:r>
              <a:rPr lang="zh-CN" altLang="en-US" sz="1600" b="1" dirty="0">
                <a:latin typeface="+mn-ea"/>
              </a:rPr>
              <a:t>得到的</a:t>
            </a:r>
            <a:r>
              <a:rPr lang="en-US" altLang="zh-CN" sz="1600" b="1" dirty="0">
                <a:latin typeface="+mn-ea"/>
              </a:rPr>
              <a:t>32bit</a:t>
            </a:r>
            <a:r>
              <a:rPr lang="zh-CN" altLang="en-US" sz="1600" b="1" dirty="0">
                <a:latin typeface="+mn-ea"/>
              </a:rPr>
              <a:t>的机内表示是：</a:t>
            </a:r>
            <a:r>
              <a:rPr lang="en-US" altLang="zh-CN" sz="1600" b="1" dirty="0">
                <a:latin typeface="+mn-ea"/>
              </a:rPr>
              <a:t>_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0</a:t>
            </a:r>
            <a:r>
              <a:rPr lang="en-US" altLang="zh-CN" sz="1600" b="1" dirty="0">
                <a:solidFill>
                  <a:srgbClr val="0070C0"/>
                </a:solidFill>
                <a:latin typeface="+mn-ea"/>
              </a:rPr>
              <a:t>100 1010 0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000 1001 1001 0001 0001 0110</a:t>
            </a:r>
            <a:r>
              <a:rPr lang="en-US" altLang="zh-CN" sz="1600" b="1" dirty="0">
                <a:latin typeface="+mn-ea"/>
              </a:rPr>
              <a:t>_(</a:t>
            </a:r>
            <a:r>
              <a:rPr lang="zh-CN" altLang="en-US" sz="1600" b="1" dirty="0">
                <a:latin typeface="+mn-ea"/>
              </a:rPr>
              <a:t>不是手算，用</a:t>
            </a:r>
            <a:r>
              <a:rPr lang="en-US" altLang="zh-CN" sz="1600" b="1" dirty="0">
                <a:latin typeface="+mn-ea"/>
              </a:rPr>
              <a:t>P.4</a:t>
            </a:r>
            <a:r>
              <a:rPr lang="zh-CN" altLang="en-US" sz="1600" b="1" dirty="0">
                <a:latin typeface="+mn-ea"/>
              </a:rPr>
              <a:t>方式打印</a:t>
            </a:r>
            <a:r>
              <a:rPr lang="en-US" altLang="zh-CN" sz="1600" b="1" dirty="0">
                <a:latin typeface="+mn-ea"/>
              </a:rPr>
              <a:t>)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(2)</a:t>
            </a:r>
            <a:r>
              <a:rPr lang="zh-CN" altLang="en-US" sz="1600" b="1" dirty="0">
                <a:latin typeface="+mn-ea"/>
              </a:rPr>
              <a:t> 其中：符号位是</a:t>
            </a:r>
            <a:r>
              <a:rPr lang="en-US" altLang="zh-CN" sz="1600" b="1" dirty="0">
                <a:latin typeface="+mn-ea"/>
              </a:rPr>
              <a:t>____0____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      </a:t>
            </a:r>
            <a:r>
              <a:rPr lang="zh-CN" altLang="en-US" sz="1600" b="1" dirty="0">
                <a:latin typeface="+mn-ea"/>
              </a:rPr>
              <a:t>指数是</a:t>
            </a:r>
            <a:r>
              <a:rPr lang="en-US" altLang="zh-CN" sz="1600" b="1" dirty="0">
                <a:latin typeface="+mn-ea"/>
              </a:rPr>
              <a:t>___</a:t>
            </a:r>
            <a:r>
              <a:rPr lang="en-US" altLang="zh-CN" sz="1600" b="1" dirty="0">
                <a:solidFill>
                  <a:srgbClr val="0070C0"/>
                </a:solidFill>
                <a:latin typeface="+mn-ea"/>
              </a:rPr>
              <a:t>1001 0100</a:t>
            </a:r>
            <a:r>
              <a:rPr lang="en-US" altLang="zh-CN" sz="1600" b="1" dirty="0">
                <a:latin typeface="+mn-ea"/>
              </a:rPr>
              <a:t>___(</a:t>
            </a:r>
            <a:r>
              <a:rPr lang="zh-CN" altLang="en-US" sz="1600" b="1" dirty="0">
                <a:latin typeface="+mn-ea"/>
              </a:rPr>
              <a:t>填</a:t>
            </a:r>
            <a:r>
              <a:rPr lang="en-US" altLang="zh-CN" sz="1600" b="1" dirty="0">
                <a:latin typeface="+mn-ea"/>
              </a:rPr>
              <a:t>32bit</a:t>
            </a:r>
            <a:r>
              <a:rPr lang="zh-CN" altLang="en-US" sz="1600" b="1" dirty="0">
                <a:latin typeface="+mn-ea"/>
              </a:rPr>
              <a:t>中的原始形式</a:t>
            </a:r>
            <a:r>
              <a:rPr lang="en-US" altLang="zh-CN" sz="1600" b="1" dirty="0">
                <a:latin typeface="+mn-ea"/>
              </a:rPr>
              <a:t>)</a:t>
            </a:r>
          </a:p>
          <a:p>
            <a:r>
              <a:rPr lang="en-US" altLang="zh-CN" sz="1600" b="1" dirty="0">
                <a:latin typeface="+mn-ea"/>
              </a:rPr>
              <a:t>          </a:t>
            </a:r>
            <a:r>
              <a:rPr lang="zh-CN" altLang="en-US" sz="1600" b="1" dirty="0">
                <a:latin typeface="+mn-ea"/>
              </a:rPr>
              <a:t>指数转换为十进制形式是</a:t>
            </a:r>
            <a:r>
              <a:rPr lang="en-US" altLang="zh-CN" sz="1600" b="1" dirty="0">
                <a:latin typeface="+mn-ea"/>
              </a:rPr>
              <a:t>___148___(32bit</a:t>
            </a:r>
            <a:r>
              <a:rPr lang="zh-CN" altLang="en-US" sz="1600" b="1" dirty="0">
                <a:latin typeface="+mn-ea"/>
              </a:rPr>
              <a:t>中的原始形式按二进制原码形式转换</a:t>
            </a:r>
            <a:r>
              <a:rPr lang="en-US" altLang="zh-CN" sz="1600" b="1" dirty="0">
                <a:latin typeface="+mn-ea"/>
              </a:rPr>
              <a:t>)</a:t>
            </a:r>
          </a:p>
          <a:p>
            <a:r>
              <a:rPr lang="en-US" altLang="zh-CN" sz="1600" b="1" dirty="0">
                <a:latin typeface="+mn-ea"/>
              </a:rPr>
              <a:t>          </a:t>
            </a:r>
            <a:r>
              <a:rPr lang="zh-CN" altLang="en-US" sz="1600" b="1" dirty="0">
                <a:latin typeface="+mn-ea"/>
              </a:rPr>
              <a:t>指数表示的十进制形式是</a:t>
            </a:r>
            <a:r>
              <a:rPr lang="en-US" altLang="zh-CN" sz="1600" b="1" dirty="0">
                <a:latin typeface="+mn-ea"/>
              </a:rPr>
              <a:t>___21____(32bit</a:t>
            </a:r>
            <a:r>
              <a:rPr lang="zh-CN" altLang="en-US" sz="1600" b="1" dirty="0">
                <a:latin typeface="+mn-ea"/>
              </a:rPr>
              <a:t>中的原始形式按</a:t>
            </a:r>
            <a:r>
              <a:rPr lang="en-US" altLang="zh-CN" sz="1600" b="1" dirty="0">
                <a:latin typeface="+mn-ea"/>
              </a:rPr>
              <a:t>IEEE754</a:t>
            </a:r>
            <a:r>
              <a:rPr lang="zh-CN" altLang="en-US" sz="1600" b="1" dirty="0">
                <a:latin typeface="+mn-ea"/>
              </a:rPr>
              <a:t>的规则转换</a:t>
            </a:r>
            <a:r>
              <a:rPr lang="en-US" altLang="zh-CN" sz="1600" b="1" dirty="0">
                <a:latin typeface="+mn-ea"/>
              </a:rPr>
              <a:t>)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      </a:t>
            </a:r>
            <a:r>
              <a:rPr lang="zh-CN" altLang="en-US" sz="1600" b="1" dirty="0">
                <a:latin typeface="+mn-ea"/>
              </a:rPr>
              <a:t>尾数是</a:t>
            </a:r>
            <a:r>
              <a:rPr lang="en-US" altLang="zh-CN" sz="1600" b="1" dirty="0">
                <a:latin typeface="+mn-ea"/>
              </a:rPr>
              <a:t>__</a:t>
            </a:r>
            <a:r>
              <a:rPr lang="en-US" altLang="zh-CN" sz="1600" b="1" dirty="0">
                <a:solidFill>
                  <a:srgbClr val="0070C0"/>
                </a:solidFill>
                <a:latin typeface="+mn-ea"/>
              </a:rPr>
              <a:t> 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000 1001 1001 0001 0001 0110 </a:t>
            </a:r>
            <a:r>
              <a:rPr lang="en-US" altLang="zh-CN" sz="1600" b="1" dirty="0">
                <a:latin typeface="+mn-ea"/>
              </a:rPr>
              <a:t>__(</a:t>
            </a:r>
            <a:r>
              <a:rPr lang="zh-CN" altLang="en-US" sz="1600" b="1" dirty="0">
                <a:latin typeface="+mn-ea"/>
              </a:rPr>
              <a:t>填</a:t>
            </a:r>
            <a:r>
              <a:rPr lang="en-US" altLang="zh-CN" sz="1600" b="1" dirty="0">
                <a:latin typeface="+mn-ea"/>
              </a:rPr>
              <a:t>32bit</a:t>
            </a:r>
            <a:r>
              <a:rPr lang="zh-CN" altLang="en-US" sz="1600" b="1" dirty="0">
                <a:latin typeface="+mn-ea"/>
              </a:rPr>
              <a:t>中的原始形式</a:t>
            </a:r>
            <a:r>
              <a:rPr lang="en-US" altLang="zh-CN" sz="1600" b="1" dirty="0">
                <a:latin typeface="+mn-ea"/>
              </a:rPr>
              <a:t>)</a:t>
            </a:r>
          </a:p>
          <a:p>
            <a:r>
              <a:rPr lang="en-US" altLang="zh-CN" sz="1600" b="1" dirty="0">
                <a:latin typeface="+mn-ea"/>
              </a:rPr>
              <a:t>          </a:t>
            </a:r>
            <a:r>
              <a:rPr lang="zh-CN" altLang="en-US" sz="1600" b="1" dirty="0">
                <a:latin typeface="+mn-ea"/>
              </a:rPr>
              <a:t>尾数转换为十进制小数形式是</a:t>
            </a:r>
            <a:r>
              <a:rPr lang="en-US" altLang="zh-CN" sz="1600" b="1" dirty="0">
                <a:latin typeface="+mn-ea"/>
              </a:rPr>
              <a:t>_0.074739933013916_(32bit</a:t>
            </a:r>
            <a:r>
              <a:rPr lang="zh-CN" altLang="en-US" sz="1600" b="1" dirty="0">
                <a:latin typeface="+mn-ea"/>
              </a:rPr>
              <a:t>中的原始形式按二进制原码形式转换</a:t>
            </a:r>
            <a:r>
              <a:rPr lang="en-US" altLang="zh-CN" sz="1600" b="1" dirty="0">
                <a:latin typeface="+mn-ea"/>
              </a:rPr>
              <a:t>)</a:t>
            </a:r>
          </a:p>
          <a:p>
            <a:r>
              <a:rPr lang="zh-CN" altLang="en-US" sz="1600" b="1" dirty="0">
                <a:latin typeface="+mn-ea"/>
              </a:rPr>
              <a:t>          尾数表示的十进制小数形式是</a:t>
            </a:r>
            <a:r>
              <a:rPr lang="en-US" altLang="zh-CN" sz="1600" b="1" dirty="0">
                <a:latin typeface="+mn-ea"/>
              </a:rPr>
              <a:t>_ 1.074739933013916 _(</a:t>
            </a:r>
            <a:r>
              <a:rPr lang="zh-CN" altLang="en-US" sz="1600" b="1" dirty="0">
                <a:latin typeface="+mn-ea"/>
              </a:rPr>
              <a:t>加整数部分的</a:t>
            </a:r>
            <a:r>
              <a:rPr lang="en-US" altLang="zh-CN" sz="1600" b="1" dirty="0">
                <a:latin typeface="+mn-ea"/>
              </a:rPr>
              <a:t>1)</a:t>
            </a:r>
          </a:p>
        </p:txBody>
      </p:sp>
    </p:spTree>
    <p:extLst>
      <p:ext uri="{BB962C8B-B14F-4D97-AF65-F5344CB8AC3E}">
        <p14:creationId xmlns:p14="http://schemas.microsoft.com/office/powerpoint/2010/main" val="159514970"/>
      </p:ext>
    </p:extLst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842</TotalTime>
  <Words>5308</Words>
  <Application>Microsoft Office PowerPoint</Application>
  <PresentationFormat>宽屏</PresentationFormat>
  <Paragraphs>407</Paragraphs>
  <Slides>20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4" baseType="lpstr">
      <vt:lpstr>等线</vt:lpstr>
      <vt:lpstr>宋体</vt:lpstr>
      <vt:lpstr>Times New Roman</vt:lpstr>
      <vt:lpstr>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Larry</dc:creator>
  <cp:lastModifiedBy>苗 君文</cp:lastModifiedBy>
  <cp:revision>101</cp:revision>
  <dcterms:created xsi:type="dcterms:W3CDTF">2020-08-13T13:39:53Z</dcterms:created>
  <dcterms:modified xsi:type="dcterms:W3CDTF">2023-03-07T07:54:59Z</dcterms:modified>
</cp:coreProperties>
</file>