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9"/>
  </p:notesMasterIdLst>
  <p:sldIdLst>
    <p:sldId id="1236" r:id="rId2"/>
    <p:sldId id="1268" r:id="rId3"/>
    <p:sldId id="1237" r:id="rId4"/>
    <p:sldId id="1230" r:id="rId5"/>
    <p:sldId id="449" r:id="rId6"/>
    <p:sldId id="492" r:id="rId7"/>
    <p:sldId id="1186" r:id="rId8"/>
    <p:sldId id="1188" r:id="rId9"/>
    <p:sldId id="1189" r:id="rId10"/>
    <p:sldId id="1190" r:id="rId11"/>
    <p:sldId id="1194" r:id="rId12"/>
    <p:sldId id="1193" r:id="rId13"/>
    <p:sldId id="1202" r:id="rId14"/>
    <p:sldId id="1213" r:id="rId15"/>
    <p:sldId id="1203" r:id="rId16"/>
    <p:sldId id="1214" r:id="rId17"/>
    <p:sldId id="1204" r:id="rId18"/>
    <p:sldId id="1269" r:id="rId19"/>
    <p:sldId id="1205" r:id="rId20"/>
    <p:sldId id="1216" r:id="rId21"/>
    <p:sldId id="1206" r:id="rId22"/>
    <p:sldId id="1210" r:id="rId23"/>
    <p:sldId id="1270" r:id="rId24"/>
    <p:sldId id="1209" r:id="rId25"/>
    <p:sldId id="1191" r:id="rId26"/>
    <p:sldId id="1192" r:id="rId27"/>
    <p:sldId id="1207" r:id="rId28"/>
    <p:sldId id="1208" r:id="rId29"/>
    <p:sldId id="1212" r:id="rId30"/>
    <p:sldId id="1217" r:id="rId31"/>
    <p:sldId id="1218" r:id="rId32"/>
    <p:sldId id="1221" r:id="rId33"/>
    <p:sldId id="1219" r:id="rId34"/>
    <p:sldId id="1220" r:id="rId35"/>
    <p:sldId id="1222" r:id="rId36"/>
    <p:sldId id="1224" r:id="rId37"/>
    <p:sldId id="120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4" autoAdjust="0"/>
    <p:restoredTop sz="86411" autoAdjust="0"/>
  </p:normalViewPr>
  <p:slideViewPr>
    <p:cSldViewPr snapToGrid="0">
      <p:cViewPr varScale="1">
        <p:scale>
          <a:sx n="83" d="100"/>
          <a:sy n="83" d="100"/>
        </p:scale>
        <p:origin x="116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4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2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、网上提交本次作业（在“文档作业”中提交），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各班截止日期不同：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班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班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日，其他班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特别说明：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、本次作业是预习作业，在下周上课前必须完成，因此各班截止时间不同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、对于作业过程中不清楚的问题或不会的内容，各班课程结束前（</a:t>
            </a:r>
            <a:r>
              <a:rPr lang="en-US" altLang="zh-CN" sz="1600" b="1" dirty="0">
                <a:latin typeface="+mn-ea"/>
              </a:rPr>
              <a:t>01</a:t>
            </a:r>
            <a:r>
              <a:rPr lang="zh-CN" altLang="en-US" sz="1600" b="1" dirty="0">
                <a:latin typeface="+mn-ea"/>
              </a:rPr>
              <a:t>班</a:t>
            </a:r>
            <a:r>
              <a:rPr lang="en-US" altLang="zh-CN" sz="1600" b="1" dirty="0">
                <a:latin typeface="+mn-ea"/>
              </a:rPr>
              <a:t>-3</a:t>
            </a:r>
            <a:r>
              <a:rPr lang="zh-CN" altLang="en-US" sz="1600" b="1" dirty="0">
                <a:latin typeface="+mn-ea"/>
              </a:rPr>
              <a:t>月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日，</a:t>
            </a:r>
            <a:r>
              <a:rPr lang="en-US" altLang="zh-CN" sz="1600" b="1" dirty="0">
                <a:latin typeface="+mn-ea"/>
              </a:rPr>
              <a:t>03</a:t>
            </a:r>
            <a:r>
              <a:rPr lang="zh-CN" altLang="en-US" sz="1600" b="1" dirty="0">
                <a:latin typeface="+mn-ea"/>
              </a:rPr>
              <a:t>班</a:t>
            </a:r>
            <a:r>
              <a:rPr lang="en-US" altLang="zh-CN" sz="1600" b="1" dirty="0">
                <a:latin typeface="+mn-ea"/>
              </a:rPr>
              <a:t>-3</a:t>
            </a:r>
            <a:r>
              <a:rPr lang="zh-CN" altLang="en-US" sz="1600" b="1" dirty="0">
                <a:latin typeface="+mn-ea"/>
              </a:rPr>
              <a:t>月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日，其他班</a:t>
            </a:r>
            <a:r>
              <a:rPr lang="en-US" altLang="zh-CN" sz="1600" b="1" dirty="0">
                <a:latin typeface="+mn-ea"/>
              </a:rPr>
              <a:t>-3</a:t>
            </a:r>
            <a:r>
              <a:rPr lang="zh-CN" altLang="en-US" sz="1600" b="1" dirty="0">
                <a:latin typeface="+mn-ea"/>
              </a:rPr>
              <a:t>月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日）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先不要问（不清楚的位置可以先做个标记，课程结束后再去理解即可）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、大家根据自己的意愿合理安排时间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，将修改后符合要求的程序及运行结果贴上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92113" y="5665075"/>
            <a:ext cx="515704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65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（不允许添加其它变量，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不允许使用任何方式的强制类型转换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506D68-D029-FFC0-DB32-C03395D7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02" y="3263094"/>
            <a:ext cx="3562533" cy="21273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7AA096-99CE-F6DF-8D61-CB315E1CF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402" y="4736369"/>
            <a:ext cx="800141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9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31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</a:t>
            </a:r>
            <a:r>
              <a:rPr lang="en-US" altLang="zh-CN" sz="1600" b="1" dirty="0">
                <a:latin typeface="+mn-ea"/>
              </a:rPr>
              <a:t> 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 k=" &lt;&lt; 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(↙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代表回车键，下同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123 456↙(</a:t>
            </a:r>
            <a:r>
              <a:rPr kumimoji="1" lang="zh-CN" altLang="en-US" sz="1200" b="1" dirty="0">
                <a:latin typeface="+mn-ea"/>
              </a:rPr>
              <a:t>一个空格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    456↙(</a:t>
            </a:r>
            <a:r>
              <a:rPr kumimoji="1" lang="zh-CN" altLang="en-US" sz="1200" b="1" dirty="0">
                <a:latin typeface="+mn-ea"/>
              </a:rPr>
              <a:t>多个空格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123m↙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m↙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123↙ (</a:t>
            </a:r>
            <a:r>
              <a:rPr kumimoji="1" lang="zh-CN" altLang="en-US" sz="1200" b="1" dirty="0">
                <a:latin typeface="+mn-ea"/>
              </a:rPr>
              <a:t>持续多个空格后，再输入</a:t>
            </a:r>
            <a:r>
              <a:rPr kumimoji="1" lang="en-US" altLang="zh-CN" sz="1200" b="1" dirty="0">
                <a:latin typeface="+mn-ea"/>
              </a:rPr>
              <a:t>123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↙ (</a:t>
            </a:r>
            <a:r>
              <a:rPr kumimoji="1" lang="zh-CN" altLang="en-US" sz="1200" b="1" dirty="0">
                <a:latin typeface="+mn-ea"/>
              </a:rPr>
              <a:t>持续多个空格后，按回车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123↙   (</a:t>
            </a:r>
            <a:r>
              <a:rPr kumimoji="1" lang="zh-CN" altLang="en-US" sz="1200" b="1" dirty="0">
                <a:latin typeface="+mn-ea"/>
              </a:rPr>
              <a:t>再输入</a:t>
            </a:r>
            <a:r>
              <a:rPr kumimoji="1" lang="en-US" altLang="zh-CN" sz="1200" b="1" dirty="0">
                <a:latin typeface="+mn-ea"/>
              </a:rPr>
              <a:t>123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↙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123↙ (</a:t>
            </a:r>
            <a:r>
              <a:rPr kumimoji="1" lang="zh-CN" altLang="en-US" sz="1200" b="1" dirty="0">
                <a:latin typeface="+mn-ea"/>
              </a:rPr>
              <a:t>持续多个空回车后，输入</a:t>
            </a:r>
            <a:r>
              <a:rPr kumimoji="1" lang="en-US" altLang="zh-CN" sz="1200" b="1" dirty="0">
                <a:latin typeface="+mn-ea"/>
              </a:rPr>
              <a:t>123)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分析结果：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、在前面有正确输入的情况下，回车、空格、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int</a:t>
            </a:r>
            <a:r>
              <a:rPr kumimoji="1" lang="zh-CN" altLang="en-US" sz="1200" b="1" dirty="0">
                <a:latin typeface="+mn-ea"/>
              </a:rPr>
              <a:t>型而言是非法的字符</a:t>
            </a:r>
            <a:r>
              <a:rPr kumimoji="1" lang="en-US" altLang="zh-CN" sz="1200" b="1" dirty="0">
                <a:latin typeface="+mn-ea"/>
              </a:rPr>
              <a:t>)m</a:t>
            </a:r>
            <a:r>
              <a:rPr kumimoji="1" lang="zh-CN" altLang="en-US" sz="1200" b="1" dirty="0">
                <a:latin typeface="+mn-ea"/>
              </a:rPr>
              <a:t>的作用是？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   作为非法输入，终止输入，依旧可以正确输入。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、直接输入若干空格和回车后，再输入正确，变量是否能得到正确的值？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   能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、直接输入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int</a:t>
            </a:r>
            <a:r>
              <a:rPr kumimoji="1" lang="zh-CN" altLang="en-US" sz="1200" b="1" dirty="0">
                <a:latin typeface="+mn-ea"/>
              </a:rPr>
              <a:t>型而言是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非法的数据</a:t>
            </a:r>
            <a:r>
              <a:rPr kumimoji="1" lang="en-US" altLang="zh-CN" sz="1200" b="1" dirty="0">
                <a:latin typeface="+mn-ea"/>
              </a:rPr>
              <a:t>m</a:t>
            </a:r>
            <a:r>
              <a:rPr kumimoji="1" lang="zh-CN" altLang="en-US" sz="1200" b="1" dirty="0">
                <a:latin typeface="+mn-ea"/>
              </a:rPr>
              <a:t>，输出是？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0 k</a:t>
            </a:r>
            <a:r>
              <a:rPr kumimoji="1" lang="en-US" altLang="zh-CN" sz="1200" b="1">
                <a:latin typeface="+mn-ea"/>
              </a:rPr>
              <a:t>=0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21AF31-BE79-4BB8-8590-5C87B2AC4A36}"/>
              </a:ext>
            </a:extLst>
          </p:cNvPr>
          <p:cNvSpPr/>
          <p:nvPr/>
        </p:nvSpPr>
        <p:spPr bwMode="auto">
          <a:xfrm>
            <a:off x="592114" y="4391025"/>
            <a:ext cx="3356644" cy="2143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基础知识：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short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的最小值是：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__-32768__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short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的最大值是：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__32767__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496D99-0D46-E25A-2EE8-1278148B4E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2" t="27485"/>
          <a:stretch/>
        </p:blipFill>
        <p:spPr>
          <a:xfrm>
            <a:off x="6724996" y="1323973"/>
            <a:ext cx="580406" cy="3576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A8E412-CFB4-A3D9-45CE-04FD6A3D9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55" y="1707986"/>
            <a:ext cx="819890" cy="3576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318110-EB07-F83A-901A-78FDB842E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46" y="2065654"/>
            <a:ext cx="894177" cy="3576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B36311-76C3-E4D7-643E-37FF561AA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21" y="2318639"/>
            <a:ext cx="636444" cy="3576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55CC710-C23F-DBD6-FF5B-7027AE6FD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84" y="2676310"/>
            <a:ext cx="553300" cy="38615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DF7D93C-5EE4-9EC6-2297-FD626E760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424" y="3012649"/>
            <a:ext cx="848378" cy="3861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FD30564-C459-F152-917A-247A447D4B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207" y="3433417"/>
            <a:ext cx="811452" cy="55787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260F1B4-86B6-28E8-08C3-824601710E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711" y="4030240"/>
            <a:ext cx="801719" cy="100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6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520457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short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5" y="1323974"/>
            <a:ext cx="503872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123↙     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123︺456↙(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-123m↙   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非法字符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m↙       (</a:t>
            </a:r>
            <a:r>
              <a:rPr kumimoji="1" lang="zh-CN" altLang="en-US" sz="1600" b="1" dirty="0">
                <a:latin typeface="+mn-ea"/>
              </a:rPr>
              <a:t>直接非法字符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54321↙   (</a:t>
            </a:r>
            <a:r>
              <a:rPr kumimoji="1" lang="zh-CN" altLang="en-US" sz="1600" b="1" dirty="0">
                <a:latin typeface="+mn-ea"/>
              </a:rPr>
              <a:t>超上限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-40000↙  (</a:t>
            </a:r>
            <a:r>
              <a:rPr kumimoji="1" lang="zh-CN" altLang="en-US" sz="1600" b="1" dirty="0">
                <a:latin typeface="+mn-ea"/>
              </a:rPr>
              <a:t>超下限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0A7D5-B0D7-457D-AC0F-6DDEF11D5DFA}"/>
              </a:ext>
            </a:extLst>
          </p:cNvPr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5241CA-1237-4906-8FCC-E5E9EEA00A32}"/>
              </a:ext>
            </a:extLst>
          </p:cNvPr>
          <p:cNvSpPr/>
          <p:nvPr/>
        </p:nvSpPr>
        <p:spPr bwMode="auto">
          <a:xfrm>
            <a:off x="592113" y="4857749"/>
            <a:ext cx="5204572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_4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6_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AF0848-6880-0081-B17D-7BCF477D4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077" y="1625392"/>
            <a:ext cx="1095007" cy="6590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B27E05-D43A-7C3E-AE83-90F584FD1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077" y="2322533"/>
            <a:ext cx="1223985" cy="6971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FDA8C0-90BC-7891-BB15-0D6BE0316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630" y="3076019"/>
            <a:ext cx="1108456" cy="7202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5EC02D8-31C5-6E51-7DB7-5D9321193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74" y="3864509"/>
            <a:ext cx="1154090" cy="6971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51DF41A-16E7-9A41-5929-41A4471EB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545" y="4596393"/>
            <a:ext cx="1108456" cy="72742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415A8F-EB28-957D-2033-AB54DC9DDC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58" y="5452685"/>
            <a:ext cx="1094045" cy="72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6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B-Compare.</a:t>
            </a:r>
            <a:r>
              <a:rPr lang="zh-CN" altLang="en-US" sz="1600" b="1" dirty="0">
                <a:latin typeface="+mn-ea"/>
              </a:rPr>
              <a:t>运行下面的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输入与赋值），观察运行结果并与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k1, k2, k3, k4, k5;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k1 = 12345;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k2 = 54321;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k3 = 70000;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k4 = -12345;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k5 = -54321;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k4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k5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的输入：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k1=12345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54321↙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k2=-11215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k3=4464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k4=-12345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-54321↙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k5=11215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对比分析：合理范围内的输入直接输出；而超上限或超下限的值会进行运算转换，将其变为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范围内的值再输出。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F6BE96-F3B0-4B1D-9558-EDFED6F0D798}"/>
              </a:ext>
            </a:extLst>
          </p:cNvPr>
          <p:cNvSpPr/>
          <p:nvPr/>
        </p:nvSpPr>
        <p:spPr bwMode="auto">
          <a:xfrm>
            <a:off x="8103477" y="1323974"/>
            <a:ext cx="2731934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B93EB5-9675-474E-7552-1B416BCE4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28" y="5587950"/>
            <a:ext cx="806491" cy="9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40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，自行构造不同测试数据，观察不同输入下的运行结果（贴图在清晰可辨的情况下尽可能小）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520457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int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5" y="1323974"/>
            <a:ext cx="569999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12345↙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4000000000↙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22538932253893↙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-2147483649↙ 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92F46C-FE53-4D34-AE8C-AE64662F528C}"/>
              </a:ext>
            </a:extLst>
          </p:cNvPr>
          <p:cNvSpPr/>
          <p:nvPr/>
        </p:nvSpPr>
        <p:spPr bwMode="auto">
          <a:xfrm>
            <a:off x="920114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7E1F94-6592-46B5-81D6-0F55B7927B1C}"/>
              </a:ext>
            </a:extLst>
          </p:cNvPr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5_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C4B18B-D58E-412B-92BA-22E5005D8056}"/>
              </a:ext>
            </a:extLst>
          </p:cNvPr>
          <p:cNvSpPr/>
          <p:nvPr/>
        </p:nvSpPr>
        <p:spPr bwMode="auto">
          <a:xfrm>
            <a:off x="9201149" y="1323974"/>
            <a:ext cx="22955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u_int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7F18A3-91F8-01DA-7D5E-506B43129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012" y="1715859"/>
            <a:ext cx="972110" cy="6809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22579E-B04D-E766-D0BB-84F8300E2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625" y="2762706"/>
            <a:ext cx="967610" cy="6402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8A2AB-11B8-5EF7-5BCC-2B7EA7531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78" y="3618172"/>
            <a:ext cx="1231631" cy="64646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6332135-6F31-461E-F5AF-AE2B95BB4C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116" y="4329054"/>
            <a:ext cx="1059337" cy="6464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158C44E-7244-38A5-9633-078EC048AB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560" y="5054070"/>
            <a:ext cx="1103228" cy="6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，构造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注：具体对比程序及输出结果等不要再贴图，自行完成即可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需要回答下列问题（回答问题不是完成作业，而是自己真的弄懂了概念后的总结） 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0DC1C6-A67F-44AD-A386-BE09259C34B7}"/>
              </a:ext>
            </a:extLst>
          </p:cNvPr>
          <p:cNvSpPr/>
          <p:nvPr/>
        </p:nvSpPr>
        <p:spPr bwMode="auto">
          <a:xfrm>
            <a:off x="589541" y="2199872"/>
            <a:ext cx="10604640" cy="43645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上限但未超同类型的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不一致，区别在于输入超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上限但未超同类型的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上限会输出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上限，而赋值会进行运算转换，去除最前面的多余项再输出。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上限且超同类型的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不一致，区别在于输入超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上限且超同类型的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上限会输出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上限，而赋值会进行运算转换，去除最前面的多余项再输出。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不一致，区别在于输入超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下限会输出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下限，而赋值会进行运算转换，去除最前面的多余项再输出。</a:t>
            </a: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492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2045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unsigned 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"k=" &lt;&lt;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 good="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 fail="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3" y="132397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（负数但未超过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-1↙    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-65535↙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-65536↙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0A7D5-B0D7-457D-AC0F-6DDEF11D5DFA}"/>
              </a:ext>
            </a:extLst>
          </p:cNvPr>
          <p:cNvSpPr/>
          <p:nvPr/>
        </p:nvSpPr>
        <p:spPr bwMode="auto">
          <a:xfrm>
            <a:off x="960119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2D72D9-0DBE-429E-AE09-870F3A1DBFFF}"/>
              </a:ext>
            </a:extLst>
          </p:cNvPr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6_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6D54AF-7A00-44D3-BEAC-B2CCE0B4EBC8}"/>
              </a:ext>
            </a:extLst>
          </p:cNvPr>
          <p:cNvSpPr/>
          <p:nvPr/>
        </p:nvSpPr>
        <p:spPr bwMode="auto">
          <a:xfrm>
            <a:off x="9270124" y="1323973"/>
            <a:ext cx="26361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A2ED6A-CF7E-3651-3B85-1492CE722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711" y="1747156"/>
            <a:ext cx="1801082" cy="3905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DD4B14-71C9-D2FF-B4CF-C41C0CA6F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24" y="2263952"/>
            <a:ext cx="1933730" cy="3905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FF0B9-CA5F-D95E-C009-B76BAB2A43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89" y="2780747"/>
            <a:ext cx="1862735" cy="3855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7FC44A5-6315-D45C-119B-45BC23FB4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994" y="3299096"/>
            <a:ext cx="1933730" cy="39413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9384369-9344-3C3F-B688-AED3E481C5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822" y="4000313"/>
            <a:ext cx="1632034" cy="4064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6BD3DF7-C86F-5377-64B0-44437942E2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080" y="4603567"/>
            <a:ext cx="1933730" cy="4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构造的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 err="1">
                <a:latin typeface="+mn-ea"/>
              </a:rPr>
              <a:t>u_short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2045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unsigned 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k1, k2, k3, k4, k5, k6;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k1 = 12345;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k2 = 70000;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k3 = -12345;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k4 = -1;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k5 = -65535;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k6 = -65536;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k4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k5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k6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3" y="132397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贴图即可（有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还有贴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），不需要写分析结果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k1=12345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k2=4464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（负数但未超过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k3=53191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-1↙    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k4=65535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-65535↙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k5=1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-65536↙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k6=0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0A7D5-B0D7-457D-AC0F-6DDEF11D5DFA}"/>
              </a:ext>
            </a:extLst>
          </p:cNvPr>
          <p:cNvSpPr/>
          <p:nvPr/>
        </p:nvSpPr>
        <p:spPr bwMode="auto">
          <a:xfrm>
            <a:off x="960119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6D54AF-7A00-44D3-BEAC-B2CCE0B4EBC8}"/>
              </a:ext>
            </a:extLst>
          </p:cNvPr>
          <p:cNvSpPr/>
          <p:nvPr/>
        </p:nvSpPr>
        <p:spPr bwMode="auto">
          <a:xfrm>
            <a:off x="3160557" y="1323973"/>
            <a:ext cx="26361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933A2E-7AA3-1254-2935-CCAFECD9A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38" y="4053038"/>
            <a:ext cx="1038967" cy="14246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9C9FDA-A879-98D3-9C01-583E6C83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68" y="5989695"/>
            <a:ext cx="9671547" cy="5588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112AC2-64ED-80E1-6A72-21C45576B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16" y="5477683"/>
            <a:ext cx="4261069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42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，自行构造不同测试数据，观察不同输入下的运行结果（贴图在清晰可辨的情况下尽可能小）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52045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unsigned int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&gt;&gt;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 good()="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 fail()="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796684" y="1323974"/>
            <a:ext cx="610956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5000000000↙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-1↙</a:t>
            </a:r>
            <a:r>
              <a:rPr kumimoji="1" lang="zh-CN" altLang="en-US" sz="1600" b="1" dirty="0">
                <a:latin typeface="+mn-ea"/>
              </a:rPr>
              <a:t>（负数但未超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-4294967294↙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-5000000000↙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0A7D5-B0D7-457D-AC0F-6DDEF11D5DFA}"/>
              </a:ext>
            </a:extLst>
          </p:cNvPr>
          <p:cNvSpPr/>
          <p:nvPr/>
        </p:nvSpPr>
        <p:spPr bwMode="auto">
          <a:xfrm>
            <a:off x="9610725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FAA866-F2A8-4472-9C38-3DD113F17631}"/>
              </a:ext>
            </a:extLst>
          </p:cNvPr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5_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F3CD21-A63C-4612-8061-61AC09EEECA7}"/>
              </a:ext>
            </a:extLst>
          </p:cNvPr>
          <p:cNvSpPr/>
          <p:nvPr/>
        </p:nvSpPr>
        <p:spPr bwMode="auto">
          <a:xfrm>
            <a:off x="9610724" y="1323973"/>
            <a:ext cx="22955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u_int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2586F4-70F0-F134-5C95-4D9DD9430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25" y="1714499"/>
            <a:ext cx="2152761" cy="4191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594A03-CDDD-58DB-CB1A-F1BC7ECF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908" y="2202029"/>
            <a:ext cx="2743341" cy="4508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E6660B-769C-B2BB-A7D9-8966A69FA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22" y="2721311"/>
            <a:ext cx="2762392" cy="4318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2003C9E-DE90-B601-1376-591779196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19" y="3563379"/>
            <a:ext cx="2025754" cy="43817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53FE6EC-1E4E-5F8D-C0C5-1232829E4C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19" y="4396665"/>
            <a:ext cx="2775093" cy="3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9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，构造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 err="1">
                <a:latin typeface="+mn-ea"/>
              </a:rPr>
              <a:t>u_int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E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注：具体对比程序及输出结果等不要再贴图，自行完成即可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需要回答下列问题（回答问题不是完成作业，而是自己真的弄懂了概念后的总结） 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ED788C-5E8E-4501-B358-D977B6DCCC97}"/>
              </a:ext>
            </a:extLst>
          </p:cNvPr>
          <p:cNvSpPr/>
          <p:nvPr/>
        </p:nvSpPr>
        <p:spPr bwMode="auto">
          <a:xfrm>
            <a:off x="589541" y="2199872"/>
            <a:ext cx="10604640" cy="43645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不一致，输入超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上限则输出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上限；而赋值会进行运算转换，去除最前面的多余项再输出。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赋值为负数但未超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一致，二者都会运算转换，作为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输出。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赋值为负数且未超过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一致，二者都会运算转换，作为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输出。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赋值为负数负数且超过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不一致，输入时输出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上限，而赋值会进行运算转换，去除最前面的多余项再输出。</a:t>
            </a: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7495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B-E.</a:t>
            </a:r>
            <a:r>
              <a:rPr lang="zh-CN" altLang="en-US" sz="1600" b="1" dirty="0">
                <a:latin typeface="+mn-ea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名词解释：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输入正确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-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指数学上合法的数，但不代表一定在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C/C++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的某类型数据的数据范围内（下同）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综合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2.B~2.E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，给出下列问题的分析及结论：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数据在输入正确且范围合理的情况下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   输出内容与输入内容相同。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数据在输入正确但超上限（未超同类型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上限）的情况下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的上限。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数据在输入正确且超上限（超过同类型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上限）的情况下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的上限。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数据在输入正确但超下限范围的情况下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的下限。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数据在输入正确且范围合理的情况下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   输出内容与输入内容相同。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6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数据在输入正确且超上限的情况下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的上限。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7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数据在输入正确但为负数（未超同类型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下限）的情况下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输出为输入加上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上限，再加一。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8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数据在输入正确且为负数（超过同类型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下限）的情况下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输出为输入加上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上限，再加一。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数据在输入正确且为负数（超过同类型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上限加负号后的下限）的情况下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的上限。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对比：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输入与变量赋值，在输入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右值超范围的情况下，表现是否相同？总结规律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输入与变量赋值，在输入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右值合理范围的情况下，表现是否相同？总结规律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latin typeface="+mn-ea"/>
              </a:rPr>
              <a:t>超范围表现不同，合理范围表现相同。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481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2FC54-E1BA-4398-BA3F-4548284A6D55}"/>
              </a:ext>
            </a:extLst>
          </p:cNvPr>
          <p:cNvSpPr/>
          <p:nvPr/>
        </p:nvSpPr>
        <p:spPr bwMode="auto">
          <a:xfrm>
            <a:off x="592113" y="1323975"/>
            <a:ext cx="401838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="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BE0F45-262C-4875-BBD6-52A6431F363D}"/>
              </a:ext>
            </a:extLst>
          </p:cNvPr>
          <p:cNvSpPr/>
          <p:nvPr/>
        </p:nvSpPr>
        <p:spPr bwMode="auto">
          <a:xfrm>
            <a:off x="4610501" y="1323974"/>
            <a:ext cx="62249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（单个图形字符）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\b</a:t>
            </a:r>
            <a:r>
              <a:rPr lang="zh-CN" altLang="en-US" sz="1200" b="1" dirty="0">
                <a:latin typeface="+mn-ea"/>
              </a:rPr>
              <a:t>（退格键的转义符）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\101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的</a:t>
            </a:r>
            <a:r>
              <a:rPr lang="en-US" altLang="zh-CN" sz="1200" b="1" dirty="0">
                <a:latin typeface="+mn-ea"/>
              </a:rPr>
              <a:t>ASCII</a:t>
            </a:r>
            <a:r>
              <a:rPr lang="zh-CN" altLang="en-US" sz="1200" b="1" dirty="0">
                <a:latin typeface="+mn-ea"/>
              </a:rPr>
              <a:t>码的</a:t>
            </a:r>
            <a:r>
              <a:rPr lang="en-US" altLang="zh-CN" sz="1200" b="1" dirty="0">
                <a:latin typeface="+mn-ea"/>
              </a:rPr>
              <a:t>8</a:t>
            </a:r>
            <a:r>
              <a:rPr lang="zh-CN" altLang="en-US" sz="1200" b="1" dirty="0">
                <a:latin typeface="+mn-ea"/>
              </a:rPr>
              <a:t>进制转义表示）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\x41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的</a:t>
            </a:r>
            <a:r>
              <a:rPr lang="en-US" altLang="zh-CN" sz="1200" b="1" dirty="0">
                <a:latin typeface="+mn-ea"/>
              </a:rPr>
              <a:t>ASCII</a:t>
            </a:r>
            <a:r>
              <a:rPr lang="zh-CN" altLang="en-US" sz="1200" b="1" dirty="0">
                <a:latin typeface="+mn-ea"/>
              </a:rPr>
              <a:t>码的</a:t>
            </a:r>
            <a:r>
              <a:rPr lang="en-US" altLang="zh-CN" sz="1200" b="1" dirty="0">
                <a:latin typeface="+mn-ea"/>
              </a:rPr>
              <a:t>16</a:t>
            </a:r>
            <a:r>
              <a:rPr lang="zh-CN" altLang="en-US" sz="1200" b="1" dirty="0">
                <a:latin typeface="+mn-ea"/>
              </a:rPr>
              <a:t>进制转义表示）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5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65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的</a:t>
            </a:r>
            <a:r>
              <a:rPr lang="en-US" altLang="zh-CN" sz="1200" b="1" dirty="0">
                <a:latin typeface="+mn-ea"/>
              </a:rPr>
              <a:t>ASCII</a:t>
            </a:r>
            <a:r>
              <a:rPr lang="zh-CN" altLang="en-US" sz="1200" b="1" dirty="0">
                <a:latin typeface="+mn-ea"/>
              </a:rPr>
              <a:t>码的十进制整数形式表示）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6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 err="1">
                <a:latin typeface="+mn-ea"/>
              </a:rPr>
              <a:t>CtrL+C</a:t>
            </a:r>
            <a:r>
              <a:rPr lang="zh-CN" altLang="en-US" sz="1200" b="1" dirty="0">
                <a:latin typeface="+mn-ea"/>
              </a:rPr>
              <a:t>（注意：是</a:t>
            </a:r>
            <a:r>
              <a:rPr lang="en-US" altLang="zh-CN" sz="1200" b="1" dirty="0" err="1">
                <a:latin typeface="+mn-ea"/>
              </a:rPr>
              <a:t>Ctrl+C</a:t>
            </a:r>
            <a:r>
              <a:rPr lang="zh-CN" altLang="en-US" sz="1200" b="1" dirty="0">
                <a:latin typeface="+mn-ea"/>
              </a:rPr>
              <a:t>组合键，注意不要有输入法栏）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 err="1">
                <a:latin typeface="+mn-ea"/>
              </a:rPr>
              <a:t>CtrL+z</a:t>
            </a:r>
            <a:r>
              <a:rPr lang="zh-CN" altLang="en-US" sz="1200" b="1" dirty="0">
                <a:latin typeface="+mn-ea"/>
              </a:rPr>
              <a:t>（注意：是</a:t>
            </a:r>
            <a:r>
              <a:rPr lang="en-US" altLang="zh-CN" sz="1200" b="1" dirty="0" err="1">
                <a:latin typeface="+mn-ea"/>
              </a:rPr>
              <a:t>Ctrl+z</a:t>
            </a:r>
            <a:r>
              <a:rPr lang="zh-CN" altLang="en-US" sz="1200" b="1" dirty="0">
                <a:latin typeface="+mn-ea"/>
              </a:rPr>
              <a:t>组合键，注意不要有输入法栏）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E6375F-3F6E-A3EC-7EAC-2F77E4E43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07" y="1323973"/>
            <a:ext cx="552478" cy="5082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F2E8F3-D5CD-5ECA-72C6-FF9C92BA7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160" y="1864909"/>
            <a:ext cx="471185" cy="5135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58F5AB-F5E6-F341-F23E-010DB6EA2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851" y="2240521"/>
            <a:ext cx="470745" cy="5135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C5E69C-870A-68B0-3C0A-6EB629FB11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48" y="2891267"/>
            <a:ext cx="470745" cy="4657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0B7C6A-05CC-085B-3FC3-7F3AD3DE23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707" y="3494264"/>
            <a:ext cx="470745" cy="4596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E5ABBA0-9106-A0E0-C0FC-A25C8541E7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542" y="4080749"/>
            <a:ext cx="622332" cy="2794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B515DC0-2467-4E7A-5EB9-4E67D7684A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542" y="4524468"/>
            <a:ext cx="546809" cy="5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8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2FC54-E1BA-4398-BA3F-4548284A6D55}"/>
              </a:ext>
            </a:extLst>
          </p:cNvPr>
          <p:cNvSpPr/>
          <p:nvPr/>
        </p:nvSpPr>
        <p:spPr bwMode="auto">
          <a:xfrm>
            <a:off x="592113" y="1323975"/>
            <a:ext cx="455740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float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f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f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注：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setprecision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(20)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表示输出时保留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   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小数点后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20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位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  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（已超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float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double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的有效位数）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BE0F45-262C-4875-BBD6-52A6431F363D}"/>
              </a:ext>
            </a:extLst>
          </p:cNvPr>
          <p:cNvSpPr/>
          <p:nvPr/>
        </p:nvSpPr>
        <p:spPr bwMode="auto">
          <a:xfrm>
            <a:off x="5149516" y="1323974"/>
            <a:ext cx="568589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123.456</a:t>
            </a:r>
            <a:r>
              <a:rPr lang="zh-CN" altLang="en-US" sz="1200" b="1" dirty="0">
                <a:latin typeface="+mn-ea"/>
              </a:rPr>
              <a:t> （合理范围正数，小数形式）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1.23456e2</a:t>
            </a:r>
            <a:r>
              <a:rPr lang="zh-CN" altLang="en-US" sz="1200" b="1" dirty="0">
                <a:latin typeface="+mn-ea"/>
              </a:rPr>
              <a:t> （合理范围正数，指数形式）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-123.456</a:t>
            </a:r>
            <a:r>
              <a:rPr lang="zh-CN" altLang="en-US" sz="1200" b="1" dirty="0">
                <a:latin typeface="+mn-ea"/>
              </a:rPr>
              <a:t>（合理范围负数，小数形式）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-1.23456e2</a:t>
            </a:r>
            <a:r>
              <a:rPr lang="zh-CN" altLang="en-US" sz="1200" b="1" dirty="0">
                <a:latin typeface="+mn-ea"/>
              </a:rPr>
              <a:t> （合理范围负数，指数形式）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5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123.456789</a:t>
            </a:r>
            <a:r>
              <a:rPr lang="zh-CN" altLang="en-US" sz="1200" b="1" dirty="0">
                <a:latin typeface="+mn-ea"/>
              </a:rPr>
              <a:t>（合理范围，但超有效位数）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6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6.7e38</a:t>
            </a:r>
            <a:r>
              <a:rPr lang="zh-CN" altLang="en-US" sz="1200" b="1" dirty="0">
                <a:latin typeface="+mn-ea"/>
              </a:rPr>
              <a:t>（尾数超上限但数量级未超，仍是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1.7e39</a:t>
            </a:r>
            <a:r>
              <a:rPr lang="zh-CN" altLang="en-US" sz="1200" b="1" dirty="0">
                <a:latin typeface="+mn-ea"/>
              </a:rPr>
              <a:t>（超上限且数量级已超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8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-2.3e39</a:t>
            </a:r>
            <a:r>
              <a:rPr lang="zh-CN" altLang="en-US" sz="1200" b="1" dirty="0">
                <a:latin typeface="+mn-ea"/>
              </a:rPr>
              <a:t>（超上限且数量级已超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9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1.23e-30</a:t>
            </a:r>
            <a:r>
              <a:rPr lang="zh-CN" altLang="en-US" sz="1200" b="1" dirty="0">
                <a:latin typeface="+mn-ea"/>
              </a:rPr>
              <a:t>（合理范围整数但指数很小）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10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-1.23e-30</a:t>
            </a:r>
            <a:r>
              <a:rPr lang="zh-CN" altLang="en-US" sz="1200" b="1" dirty="0">
                <a:latin typeface="+mn-ea"/>
              </a:rPr>
              <a:t>（合理范围负数但指数很小）</a:t>
            </a:r>
            <a:endParaRPr lang="en-US" altLang="zh-CN" sz="12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04AFB9-99FE-5AA4-26DE-FDFCE79AC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84" y="1214753"/>
            <a:ext cx="1409751" cy="4047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F151A3-F750-1317-B57E-0967CFE6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19" y="1619488"/>
            <a:ext cx="1298516" cy="389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5B21A9-6A16-EE9D-54AF-7743C21FD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32" y="2009471"/>
            <a:ext cx="1406577" cy="3974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C26E8B-4FF0-8DF7-A3F6-1EF277E72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708" y="2399454"/>
            <a:ext cx="1406577" cy="3868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3990CD-FA1D-1034-C141-08D7DE3E3D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27" y="2780902"/>
            <a:ext cx="1070538" cy="3953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29FF8B1-C8DF-DB8D-399F-47E7005018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179" y="3160280"/>
            <a:ext cx="469917" cy="4238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D39D754-AC7D-2192-4CA6-346C7C0496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03" y="3466399"/>
            <a:ext cx="455105" cy="39534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8C46C02-126D-53CD-75CD-A083829EE5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786" y="3840416"/>
            <a:ext cx="528658" cy="39534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A1ABBD4-B54B-9F81-0D56-B206A8EB4A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55" y="4236695"/>
            <a:ext cx="1695510" cy="41456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268B4B3-5A09-0704-F193-3408E625CA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040" y="4626678"/>
            <a:ext cx="1695510" cy="41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05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2779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B8DC93-E504-4A58-84B5-003464006EAB}"/>
              </a:ext>
            </a:extLst>
          </p:cNvPr>
          <p:cNvSpPr/>
          <p:nvPr/>
        </p:nvSpPr>
        <p:spPr bwMode="auto">
          <a:xfrm>
            <a:off x="3948760" y="1323975"/>
            <a:ext cx="314572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&gt;&gt; 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&gt;&gt; 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F42479-BADA-4FA0-A5C5-86FA280CFD24}"/>
              </a:ext>
            </a:extLst>
          </p:cNvPr>
          <p:cNvSpPr/>
          <p:nvPr/>
        </p:nvSpPr>
        <p:spPr bwMode="auto">
          <a:xfrm>
            <a:off x="7094482" y="1323974"/>
            <a:ext cx="374496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88075" y="5665075"/>
            <a:ext cx="10247336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、程序运行后，输入：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</a:t>
            </a:r>
            <a:r>
              <a:rPr kumimoji="1" lang="en-US" altLang="zh-CN" sz="1600" b="1" dirty="0">
                <a:latin typeface="宋体"/>
              </a:rPr>
              <a:t>↙</a:t>
            </a:r>
            <a:r>
              <a:rPr kumimoji="1" lang="zh-CN" altLang="en-US" sz="1600" b="1" dirty="0">
                <a:latin typeface="宋体"/>
              </a:rPr>
              <a:t>，观察输出结果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、解释第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个和第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个程序的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cin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语句的使用区别：第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个程序是一个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cin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语句分四行写，而第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个程序是四个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cin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语句。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3C8C56-AC83-5CD2-E0C8-A68A78F82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89" y="4357779"/>
            <a:ext cx="918438" cy="11762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6CFABC-AAEE-18DE-2D2D-329499379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977" y="2764625"/>
            <a:ext cx="806491" cy="9906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F6121B9-337B-276D-783B-74685F4F0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018" y="4479152"/>
            <a:ext cx="767740" cy="9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1   2   3   4</a:t>
            </a:r>
            <a:r>
              <a:rPr kumimoji="1" lang="en-US" altLang="zh-CN" sz="1600" b="1" dirty="0">
                <a:latin typeface="宋体"/>
              </a:rPr>
              <a:t>↙(</a:t>
            </a:r>
            <a:r>
              <a:rPr kumimoji="1" lang="zh-CN" altLang="en-US" sz="1600" b="1" dirty="0">
                <a:latin typeface="宋体"/>
              </a:rPr>
              <a:t>每个数字间多于一个空格</a:t>
            </a:r>
            <a:r>
              <a:rPr kumimoji="1" lang="en-US" altLang="zh-CN" sz="1600" b="1" dirty="0"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3↙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4</a:t>
            </a:r>
            <a:r>
              <a:rPr kumimoji="1" lang="en-US" altLang="zh-CN" sz="1600" b="1" dirty="0">
                <a:latin typeface="宋体"/>
              </a:rPr>
              <a:t>↙ (</a:t>
            </a:r>
            <a:r>
              <a:rPr kumimoji="1" lang="zh-CN" altLang="en-US" sz="1600" b="1" dirty="0">
                <a:latin typeface="宋体"/>
              </a:rPr>
              <a:t>每个数字后立即加回车</a:t>
            </a:r>
            <a:r>
              <a:rPr kumimoji="1" lang="en-US" altLang="zh-CN" sz="1600" b="1" dirty="0"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 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 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en-US" altLang="zh-CN" sz="1600" b="1" dirty="0">
                <a:latin typeface="宋体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 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3↙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       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4</a:t>
            </a:r>
            <a:r>
              <a:rPr kumimoji="1" lang="en-US" altLang="zh-CN" sz="1600" b="1" dirty="0">
                <a:latin typeface="宋体"/>
              </a:rPr>
              <a:t>↙ (</a:t>
            </a:r>
            <a:r>
              <a:rPr kumimoji="1" lang="zh-CN" altLang="en-US" sz="1600" b="1" dirty="0">
                <a:latin typeface="宋体"/>
              </a:rPr>
              <a:t>每个数字后立即加回车 </a:t>
            </a:r>
            <a:r>
              <a:rPr kumimoji="1" lang="en-US" altLang="zh-CN" sz="1600" b="1" dirty="0">
                <a:latin typeface="宋体"/>
              </a:rPr>
              <a:t>+ </a:t>
            </a:r>
            <a:r>
              <a:rPr kumimoji="1" lang="zh-CN" altLang="en-US" sz="1600" b="1" dirty="0">
                <a:latin typeface="宋体"/>
              </a:rPr>
              <a:t>多个空回车</a:t>
            </a:r>
            <a:r>
              <a:rPr kumimoji="1" lang="en-US" altLang="zh-CN" sz="1600" b="1" dirty="0"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/>
              </a:rPr>
              <a:t>结论：在输入正确的情况下，回车和空格的作用？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/>
              </a:rPr>
              <a:t>结束当前的输入进入下一个数据的输入。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EE9074-0CF3-792E-F566-851EAD840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837" y="1323973"/>
            <a:ext cx="731692" cy="7914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918007-63E6-274A-E8FB-7F8961E77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01" y="1719684"/>
            <a:ext cx="1263715" cy="9334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9A9D15-1D4B-5E7E-AC9B-650218E20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76" y="2395162"/>
            <a:ext cx="393720" cy="16066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E89619-B3FE-090B-2F17-DB5067445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519" y="2879589"/>
            <a:ext cx="368319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71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c,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4m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3m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2m 3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1m 2 3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3 m↙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m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m 3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m 2 3 4↙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总结：多个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输入时，错误输入出现在不同位置对输入正确性的影响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要求：综合观察运行结果，加上自己的思考，给出总结性的结论，这个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结论要能对多个输入情况下不同位置的错误情况有普遍适应性，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      而不仅仅是简单的根据结论说错在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1/2/3/4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位置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（提示：从什么位置开始值不可信？）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结论：当某一位置输入错误，则输出结果中此位置之前的位置输出与输入内容相同，此位置为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，其后位置均错误；当某一位置输入正确值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非法字符，此前位置正确输出，此位置输出为输入的正确值，其后位置输入错误。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6307AF-F531-868D-E505-D8B028BF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32" y="1045706"/>
            <a:ext cx="552281" cy="6755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BA8A28-07EF-007B-88C3-C90C715DE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76" y="1472883"/>
            <a:ext cx="552281" cy="6857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36FAE2-C332-A92C-C0AE-7E8F1591E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19" y="1875484"/>
            <a:ext cx="827165" cy="6755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24C19F-0A7A-B08A-CA18-8687E5EA9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58" y="2153224"/>
            <a:ext cx="713741" cy="68646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42D2399-CF6C-0E0F-46AB-D0E5154EC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40" y="2582284"/>
            <a:ext cx="559936" cy="65108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C6D091E-7F8A-2518-0BEE-E1D350580D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59" y="2900392"/>
            <a:ext cx="713740" cy="6857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325E090-A7F3-3ED3-F292-5FDF78838D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11" y="3382514"/>
            <a:ext cx="757590" cy="70112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5A14F28-F5A5-35BC-3630-232A44CCBC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15" y="3759711"/>
            <a:ext cx="773157" cy="70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16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F2AA7E-8DB2-427E-B681-F6EB24E58864}"/>
              </a:ext>
            </a:extLst>
          </p:cNvPr>
          <p:cNvSpPr/>
          <p:nvPr/>
        </p:nvSpPr>
        <p:spPr bwMode="auto">
          <a:xfrm>
            <a:off x="592114" y="1323975"/>
            <a:ext cx="385475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"a=" &lt;&lt; int(a)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"b=" &lt;&lt; int(b)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"c=" &lt;&lt; int(c)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F31801-29C7-4DED-9652-F1280D13187E}"/>
              </a:ext>
            </a:extLst>
          </p:cNvPr>
          <p:cNvSpPr/>
          <p:nvPr/>
        </p:nvSpPr>
        <p:spPr bwMode="auto">
          <a:xfrm>
            <a:off x="4446872" y="1323974"/>
            <a:ext cx="638853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XYZ↙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X YZ↙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  (</a:t>
            </a:r>
            <a:r>
              <a:rPr kumimoji="1" lang="zh-CN" altLang="en-US" sz="1200" b="1" dirty="0">
                <a:latin typeface="+mn-ea"/>
              </a:rPr>
              <a:t>表示按</a:t>
            </a:r>
            <a:r>
              <a:rPr kumimoji="1" lang="en-US" altLang="zh-CN" sz="1200" b="1" dirty="0" err="1">
                <a:latin typeface="+mn-ea"/>
              </a:rPr>
              <a:t>Ctrl+C</a:t>
            </a:r>
            <a:r>
              <a:rPr kumimoji="1" lang="zh-CN" altLang="en-US" sz="1200" b="1" dirty="0">
                <a:latin typeface="+mn-ea"/>
              </a:rPr>
              <a:t>组合键，注意不要有输入法栏，下同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XY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XYZ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200" b="1" dirty="0">
                <a:latin typeface="+mn-ea"/>
              </a:rPr>
              <a:t>↙   </a:t>
            </a:r>
            <a:r>
              <a:rPr kumimoji="1" lang="zh-CN" altLang="en-US" sz="1200" b="1" dirty="0">
                <a:latin typeface="+mn-ea"/>
              </a:rPr>
              <a:t>（若未出结果则继续输入，可以按回车后多行输入，打印后观察结果）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200" b="1" dirty="0" err="1">
                <a:latin typeface="+mn-ea"/>
              </a:rPr>
              <a:t>XYZ</a:t>
            </a:r>
            <a:r>
              <a:rPr kumimoji="1" lang="en-US" altLang="zh-CN" sz="1200" b="1" dirty="0">
                <a:latin typeface="+mn-ea"/>
              </a:rPr>
              <a:t>↙</a:t>
            </a:r>
            <a:r>
              <a:rPr kumimoji="1" lang="zh-CN" altLang="en-US" sz="1200" b="1" dirty="0">
                <a:latin typeface="+mn-ea"/>
              </a:rPr>
              <a:t>（若未出结果则继续输入，可以按回车后多行输入，打印后观察结果）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总结：多个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输入时</a:t>
            </a:r>
            <a:r>
              <a:rPr kumimoji="1" lang="en-US" altLang="zh-CN" sz="1200" b="1" dirty="0">
                <a:latin typeface="+mn-ea"/>
              </a:rPr>
              <a:t>char</a:t>
            </a:r>
            <a:r>
              <a:rPr kumimoji="1" lang="zh-CN" altLang="en-US" sz="1200" b="1" dirty="0">
                <a:latin typeface="+mn-ea"/>
              </a:rPr>
              <a:t>型数据时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、能否输入空格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   能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Ctrl+C</a:t>
            </a:r>
            <a:r>
              <a:rPr kumimoji="1" lang="zh-CN" altLang="en-US" sz="1200" b="1" dirty="0">
                <a:latin typeface="+mn-ea"/>
              </a:rPr>
              <a:t>在输入中表示什么？（可自行查阅资料，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若资料与表现不符，信哪个？</a:t>
            </a:r>
            <a:r>
              <a:rPr kumimoji="1" lang="zh-CN" altLang="en-US" sz="1200" b="1" dirty="0">
                <a:latin typeface="+mn-ea"/>
              </a:rPr>
              <a:t>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强制结束。</a:t>
            </a:r>
            <a:r>
              <a:rPr kumimoji="1" lang="en-US" altLang="zh-CN" sz="1200" b="1" dirty="0">
                <a:latin typeface="+mn-ea"/>
              </a:rPr>
              <a:t>	</a:t>
            </a:r>
            <a:r>
              <a:rPr kumimoji="1" lang="zh-CN" altLang="en-US" sz="1200" b="1" dirty="0">
                <a:latin typeface="+mn-ea"/>
              </a:rPr>
              <a:t>信表现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Ctrl+z</a:t>
            </a:r>
            <a:r>
              <a:rPr kumimoji="1" lang="zh-CN" altLang="en-US" sz="1200" b="1" dirty="0">
                <a:latin typeface="+mn-ea"/>
              </a:rPr>
              <a:t>在输入中表示什么？（可自行查阅资料，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若资料与表现不符，信哪个？</a:t>
            </a:r>
            <a:r>
              <a:rPr kumimoji="1" lang="zh-CN" altLang="en-US" sz="1200" b="1" dirty="0">
                <a:latin typeface="+mn-ea"/>
              </a:rPr>
              <a:t>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当</a:t>
            </a:r>
            <a:r>
              <a:rPr kumimoji="1" lang="en-US" altLang="zh-CN" sz="1200" b="1" dirty="0" err="1">
                <a:latin typeface="+mn-ea"/>
              </a:rPr>
              <a:t>Ctrl+z</a:t>
            </a:r>
            <a:r>
              <a:rPr kumimoji="1" lang="zh-CN" altLang="en-US" sz="1200" b="1" dirty="0">
                <a:latin typeface="+mn-ea"/>
              </a:rPr>
              <a:t>单独位于一行的最前端时，表示输入结束；其余时候输入不结束。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Ctrl+z</a:t>
            </a:r>
            <a:r>
              <a:rPr kumimoji="1" lang="zh-CN" altLang="en-US" sz="1200" b="1" dirty="0">
                <a:latin typeface="+mn-ea"/>
              </a:rPr>
              <a:t>后不按回车而继续输入的其它字符，能否被读入？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不能。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A14685-9F2A-4D6C-C612-8C993D398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274" y="978529"/>
            <a:ext cx="436641" cy="6908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DB075E-23D0-CAAB-4CDA-BD036B07A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15" y="1412615"/>
            <a:ext cx="436641" cy="7009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5D75FD-87B1-08F3-B8DD-0B4374F22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272" y="2113539"/>
            <a:ext cx="546128" cy="2667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E0AFA2C-209F-8D58-4382-D9A4EFE88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946" y="2414801"/>
            <a:ext cx="654084" cy="2159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7CAEE11-B9CD-C187-E464-003682408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56" y="2808142"/>
            <a:ext cx="946199" cy="2476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CD6A251-69FC-7019-BF05-17AFAEC72C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93905"/>
            <a:ext cx="635033" cy="2603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7F4343-FAAF-B0C6-E70E-6C920A8672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006" y="2773859"/>
            <a:ext cx="546128" cy="7874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2CEDE7C-65EB-03D3-FB79-BA7D16E142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171" y="3929061"/>
            <a:ext cx="520727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6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自行构造测试数据，观察不同输入下的运行结果（贴图在清晰可辨的情况下尽可能小）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6D4EED-E461-4B7D-BD56-DA9F1A3BA43A}"/>
              </a:ext>
            </a:extLst>
          </p:cNvPr>
          <p:cNvSpPr/>
          <p:nvPr/>
        </p:nvSpPr>
        <p:spPr bwMode="auto">
          <a:xfrm>
            <a:off x="592113" y="1323975"/>
            <a:ext cx="45285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float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 &gt;&gt;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"a="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"b="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"c="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c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A52329-F404-4190-A468-7F166A5A5AD4}"/>
              </a:ext>
            </a:extLst>
          </p:cNvPr>
          <p:cNvSpPr/>
          <p:nvPr/>
        </p:nvSpPr>
        <p:spPr bwMode="auto">
          <a:xfrm>
            <a:off x="5120640" y="1323974"/>
            <a:ext cx="57147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3.4e39 123.456 789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（第</a:t>
            </a:r>
            <a:r>
              <a:rPr kumimoji="1" lang="en-US" altLang="zh-CN" sz="1200" b="1" dirty="0">
                <a:latin typeface="宋体"/>
              </a:rPr>
              <a:t>1</a:t>
            </a:r>
            <a:r>
              <a:rPr kumimoji="1" lang="zh-CN" altLang="en-US" sz="1200" b="1" dirty="0">
                <a:latin typeface="宋体"/>
              </a:rPr>
              <a:t>个超上限，</a:t>
            </a:r>
            <a:r>
              <a:rPr kumimoji="1" lang="en-US" altLang="zh-CN" sz="1200" b="1" dirty="0">
                <a:latin typeface="宋体"/>
              </a:rPr>
              <a:t>2/3</a:t>
            </a:r>
            <a:r>
              <a:rPr kumimoji="1" lang="zh-CN" altLang="en-US" sz="1200" b="1" dirty="0">
                <a:latin typeface="宋体"/>
              </a:rPr>
              <a:t>正常）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-3.4e39 123.456 789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（第</a:t>
            </a:r>
            <a:r>
              <a:rPr kumimoji="1" lang="en-US" altLang="zh-CN" sz="1200" b="1" dirty="0">
                <a:latin typeface="宋体"/>
              </a:rPr>
              <a:t>1</a:t>
            </a:r>
            <a:r>
              <a:rPr kumimoji="1" lang="zh-CN" altLang="en-US" sz="1200" b="1" dirty="0">
                <a:latin typeface="宋体"/>
              </a:rPr>
              <a:t>个超下限，</a:t>
            </a:r>
            <a:r>
              <a:rPr kumimoji="1" lang="en-US" altLang="zh-CN" sz="1200" b="1" dirty="0">
                <a:latin typeface="宋体"/>
              </a:rPr>
              <a:t>2/3</a:t>
            </a:r>
            <a:r>
              <a:rPr kumimoji="1" lang="zh-CN" altLang="en-US" sz="1200" b="1" dirty="0">
                <a:latin typeface="宋体"/>
              </a:rPr>
              <a:t>正常）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123.456 3.4e39 789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</a:t>
            </a:r>
            <a:r>
              <a:rPr kumimoji="1" lang="en-US" altLang="zh-CN" sz="1200" b="1" dirty="0">
                <a:latin typeface="宋体"/>
              </a:rPr>
              <a:t>1/3</a:t>
            </a:r>
            <a:r>
              <a:rPr kumimoji="1" lang="zh-CN" altLang="en-US" sz="1200" b="1" dirty="0">
                <a:latin typeface="宋体"/>
              </a:rPr>
              <a:t>正常，第</a:t>
            </a:r>
            <a:r>
              <a:rPr kumimoji="1" lang="en-US" altLang="zh-CN" sz="1200" b="1" dirty="0">
                <a:latin typeface="宋体"/>
              </a:rPr>
              <a:t>2</a:t>
            </a:r>
            <a:r>
              <a:rPr kumimoji="1" lang="zh-CN" altLang="en-US" sz="1200" b="1" dirty="0">
                <a:latin typeface="宋体"/>
              </a:rPr>
              <a:t>个超上限）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123.456 -3.4e39 789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</a:t>
            </a:r>
            <a:r>
              <a:rPr kumimoji="1" lang="en-US" altLang="zh-CN" sz="1200" b="1" dirty="0">
                <a:latin typeface="宋体"/>
              </a:rPr>
              <a:t>1/3</a:t>
            </a:r>
            <a:r>
              <a:rPr kumimoji="1" lang="zh-CN" altLang="en-US" sz="1200" b="1" dirty="0">
                <a:latin typeface="宋体"/>
              </a:rPr>
              <a:t>正常，第</a:t>
            </a:r>
            <a:r>
              <a:rPr kumimoji="1" lang="en-US" altLang="zh-CN" sz="1200" b="1" dirty="0">
                <a:latin typeface="宋体"/>
              </a:rPr>
              <a:t>2</a:t>
            </a:r>
            <a:r>
              <a:rPr kumimoji="1" lang="zh-CN" altLang="en-US" sz="1200" b="1" dirty="0">
                <a:latin typeface="宋体"/>
              </a:rPr>
              <a:t>个超下限）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123.456 789 3.4e39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</a:t>
            </a:r>
            <a:r>
              <a:rPr kumimoji="1" lang="en-US" altLang="zh-CN" sz="1200" b="1" dirty="0">
                <a:latin typeface="宋体"/>
              </a:rPr>
              <a:t>1/2</a:t>
            </a:r>
            <a:r>
              <a:rPr kumimoji="1" lang="zh-CN" altLang="en-US" sz="1200" b="1" dirty="0">
                <a:latin typeface="宋体"/>
              </a:rPr>
              <a:t>正常，第</a:t>
            </a:r>
            <a:r>
              <a:rPr kumimoji="1" lang="en-US" altLang="zh-CN" sz="1200" b="1" dirty="0">
                <a:latin typeface="宋体"/>
              </a:rPr>
              <a:t>3</a:t>
            </a:r>
            <a:r>
              <a:rPr kumimoji="1" lang="zh-CN" altLang="en-US" sz="1200" b="1" dirty="0">
                <a:latin typeface="宋体"/>
              </a:rPr>
              <a:t>个超上限）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123.456 789 -3.4e39</a:t>
            </a:r>
            <a:r>
              <a:rPr kumimoji="1" lang="en-US" altLang="zh-CN" sz="1200" b="1" dirty="0">
                <a:latin typeface="宋体"/>
              </a:rPr>
              <a:t>↙ </a:t>
            </a:r>
            <a:r>
              <a:rPr kumimoji="1" lang="zh-CN" altLang="en-US" sz="1200" b="1" dirty="0">
                <a:latin typeface="宋体"/>
              </a:rPr>
              <a:t>（</a:t>
            </a:r>
            <a:r>
              <a:rPr kumimoji="1" lang="en-US" altLang="zh-CN" sz="1200" b="1" dirty="0">
                <a:latin typeface="宋体"/>
              </a:rPr>
              <a:t>1/2</a:t>
            </a:r>
            <a:r>
              <a:rPr kumimoji="1" lang="zh-CN" altLang="en-US" sz="1200" b="1" dirty="0">
                <a:latin typeface="宋体"/>
              </a:rPr>
              <a:t>正常，第</a:t>
            </a:r>
            <a:r>
              <a:rPr kumimoji="1" lang="en-US" altLang="zh-CN" sz="1200" b="1" dirty="0">
                <a:latin typeface="宋体"/>
              </a:rPr>
              <a:t>3</a:t>
            </a:r>
            <a:r>
              <a:rPr kumimoji="1" lang="zh-CN" altLang="en-US" sz="1200" b="1" dirty="0">
                <a:latin typeface="宋体"/>
              </a:rPr>
              <a:t>个超下限）</a:t>
            </a: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总结：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、多个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输入时，错误输入出现在不同位置对输入正确性的影响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   要求：综合观察运行结果，加上自己的思考，给出总结性的结论，这个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      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结论要能对多个输入情况下不同位置的错误情况有普遍适应性，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         而不仅仅是简单的根据结论说错在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1/2/3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位置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（提示：从什么位置开始值不可信？）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多个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输入时，某位置错误输入，其前位置的数字正确输出，此位置及其后位置均错误输出，且此位置输出为</a:t>
            </a:r>
            <a:r>
              <a:rPr kumimoji="1" lang="en-US" altLang="zh-CN" sz="1200" b="1" dirty="0">
                <a:latin typeface="+mn-ea"/>
              </a:rPr>
              <a:t>0</a:t>
            </a:r>
            <a:r>
              <a:rPr kumimoji="1" lang="zh-CN" altLang="en-US" sz="1200" b="1" dirty="0">
                <a:latin typeface="+mn-ea"/>
              </a:rPr>
              <a:t>，其后位置输出为</a:t>
            </a:r>
            <a:r>
              <a:rPr kumimoji="1" lang="en-US" altLang="zh-CN" sz="1200" b="1" dirty="0">
                <a:latin typeface="+mn-ea"/>
              </a:rPr>
              <a:t>-107374176</a:t>
            </a:r>
            <a:r>
              <a:rPr kumimoji="1" lang="zh-CN" altLang="en-US" sz="1200" b="1" dirty="0">
                <a:latin typeface="+mn-ea"/>
              </a:rPr>
              <a:t>。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、将</a:t>
            </a:r>
            <a:r>
              <a:rPr kumimoji="1" lang="en-US" altLang="zh-CN" sz="1200" b="1" dirty="0">
                <a:latin typeface="+mn-ea"/>
              </a:rPr>
              <a:t>float</a:t>
            </a:r>
            <a:r>
              <a:rPr kumimoji="1" lang="zh-CN" altLang="en-US" sz="1200" b="1" dirty="0">
                <a:latin typeface="+mn-ea"/>
              </a:rPr>
              <a:t>替换为</a:t>
            </a:r>
            <a:r>
              <a:rPr kumimoji="1" lang="en-US" altLang="zh-CN" sz="1200" b="1" dirty="0">
                <a:latin typeface="+mn-ea"/>
              </a:rPr>
              <a:t>double</a:t>
            </a:r>
            <a:r>
              <a:rPr kumimoji="1" lang="zh-CN" altLang="en-US" sz="1200" b="1" dirty="0">
                <a:latin typeface="+mn-ea"/>
              </a:rPr>
              <a:t>，上述结论是否仍然成立？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   仍然成立。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19953D-7747-5E76-AA4A-39C2ED5CB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7" y="793954"/>
            <a:ext cx="1070030" cy="8415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AFFD92-448E-37E2-10C1-40596AEC3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13" y="1543122"/>
            <a:ext cx="1168127" cy="8802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C4227F-92BB-4257-F1EA-01F688391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7" y="1829044"/>
            <a:ext cx="1317995" cy="8758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1A7510-DA65-2480-AA12-B68EE6ED7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12" y="2522757"/>
            <a:ext cx="1262728" cy="8802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D63BF1D-2888-9019-ADAA-481C9AA7A9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787" y="2898339"/>
            <a:ext cx="1296925" cy="8802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60D9365-E040-D273-5880-6AE0BFEC78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336" y="3972040"/>
            <a:ext cx="1301716" cy="8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5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352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1</a:t>
            </a:r>
            <a:r>
              <a:rPr kumimoji="1" lang="zh-CN" altLang="en-US" sz="1600" b="1" dirty="0">
                <a:latin typeface="宋体"/>
              </a:rPr>
              <a:t>、如果编译有</a:t>
            </a:r>
            <a:r>
              <a:rPr kumimoji="1" lang="en-US" altLang="zh-CN" sz="1600" b="1" dirty="0">
                <a:latin typeface="宋体"/>
              </a:rPr>
              <a:t>error</a:t>
            </a:r>
            <a:r>
              <a:rPr kumimoji="1" lang="zh-CN" altLang="en-US" sz="1600" b="1" dirty="0">
                <a:latin typeface="宋体"/>
              </a:rPr>
              <a:t>或</a:t>
            </a:r>
            <a:r>
              <a:rPr kumimoji="1" lang="en-US" altLang="zh-CN" sz="1600" b="1" dirty="0">
                <a:latin typeface="宋体"/>
              </a:rPr>
              <a:t>warning</a:t>
            </a:r>
            <a:r>
              <a:rPr kumimoji="1" lang="zh-CN" altLang="en-US" sz="1600" b="1" dirty="0">
                <a:latin typeface="宋体"/>
              </a:rPr>
              <a:t>，则贴相应信息的截图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2</a:t>
            </a:r>
            <a:r>
              <a:rPr kumimoji="1" lang="zh-CN" altLang="en-US" sz="1600" b="1" dirty="0">
                <a:latin typeface="宋体"/>
              </a:rPr>
              <a:t>、如果能运行</a:t>
            </a:r>
            <a:r>
              <a:rPr kumimoji="1" lang="en-US" altLang="zh-CN" sz="1600" b="1" dirty="0">
                <a:latin typeface="宋体"/>
              </a:rPr>
              <a:t>(</a:t>
            </a:r>
            <a:r>
              <a:rPr kumimoji="1" lang="zh-CN" altLang="en-US" sz="1600" b="1" dirty="0">
                <a:latin typeface="宋体"/>
              </a:rPr>
              <a:t>包括有</a:t>
            </a:r>
            <a:r>
              <a:rPr kumimoji="1" lang="en-US" altLang="zh-CN" sz="1600" b="1" dirty="0">
                <a:latin typeface="宋体"/>
              </a:rPr>
              <a:t>warning)</a:t>
            </a:r>
            <a:r>
              <a:rPr kumimoji="1" lang="zh-CN" altLang="en-US" sz="1600" b="1" dirty="0">
                <a:latin typeface="宋体"/>
              </a:rPr>
              <a:t>，则输入三个正确的</a:t>
            </a:r>
            <a:r>
              <a:rPr kumimoji="1" lang="en-US" altLang="zh-CN" sz="1600" b="1" dirty="0">
                <a:latin typeface="宋体"/>
              </a:rPr>
              <a:t>int</a:t>
            </a:r>
            <a:r>
              <a:rPr kumimoji="1" lang="zh-CN" altLang="en-US" sz="1600" b="1" dirty="0">
                <a:latin typeface="宋体"/>
              </a:rPr>
              <a:t>型数据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(</a:t>
            </a:r>
            <a:r>
              <a:rPr kumimoji="1" lang="zh-CN" altLang="en-US" sz="1600" b="1" dirty="0">
                <a:latin typeface="宋体"/>
              </a:rPr>
              <a:t>例</a:t>
            </a:r>
            <a:r>
              <a:rPr kumimoji="1" lang="en-US" altLang="zh-CN" sz="1600" b="1" dirty="0">
                <a:latin typeface="宋体"/>
              </a:rPr>
              <a:t> :1 2 3↙)</a:t>
            </a:r>
            <a:r>
              <a:rPr kumimoji="1" lang="zh-CN" altLang="en-US" sz="1600" b="1" dirty="0">
                <a:latin typeface="宋体"/>
              </a:rPr>
              <a:t>，观察输出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3</a:t>
            </a:r>
            <a:r>
              <a:rPr kumimoji="1" lang="zh-CN" altLang="en-US" sz="1600" b="1" dirty="0">
                <a:latin typeface="宋体"/>
              </a:rPr>
              <a:t>、分析为什么只有某个变量的结果是正确的</a:t>
            </a: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/>
              </a:rPr>
              <a:t>   </a:t>
            </a:r>
            <a:r>
              <a:rPr kumimoji="1" lang="zh-CN" altLang="en-US" sz="1600" b="1" dirty="0">
                <a:latin typeface="宋体"/>
              </a:rPr>
              <a:t>因为一个运算符只能输入一个变量，只有</a:t>
            </a:r>
            <a:r>
              <a:rPr kumimoji="1" lang="en-US" altLang="zh-CN" sz="1600" b="1" dirty="0">
                <a:latin typeface="宋体"/>
              </a:rPr>
              <a:t>a</a:t>
            </a:r>
            <a:r>
              <a:rPr kumimoji="1" lang="zh-CN" altLang="en-US" sz="1600" b="1" dirty="0">
                <a:latin typeface="宋体"/>
              </a:rPr>
              <a:t>前有运算符，因此只有</a:t>
            </a:r>
            <a:r>
              <a:rPr kumimoji="1" lang="en-US" altLang="zh-CN" sz="1600" b="1" dirty="0">
                <a:latin typeface="宋体"/>
              </a:rPr>
              <a:t>a</a:t>
            </a:r>
            <a:r>
              <a:rPr kumimoji="1" lang="zh-CN" altLang="en-US" sz="1600" b="1" dirty="0">
                <a:latin typeface="宋体"/>
              </a:rPr>
              <a:t>成功输入又输出。</a:t>
            </a:r>
            <a:endParaRPr kumimoji="1" lang="en-US" altLang="zh-CN" sz="1600" b="1" dirty="0"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2D407B-F60E-42B1-9BF5-16B982B4B761}"/>
              </a:ext>
            </a:extLst>
          </p:cNvPr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8C9A43-C4B6-8B39-07AF-F61EF6BD5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456" y="1112937"/>
            <a:ext cx="2375022" cy="7747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BC62FE-8122-7281-81D9-3D9734F38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648" y="2025212"/>
            <a:ext cx="571529" cy="8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6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a=66, b=67, c=68;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、运行后，输入三个正确的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型数据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例</a:t>
            </a:r>
            <a:r>
              <a:rPr kumimoji="1" lang="en-US" altLang="zh-CN" sz="1600" b="1" dirty="0">
                <a:latin typeface="+mn-ea"/>
              </a:rPr>
              <a:t> :1 2 3↙</a:t>
            </a:r>
            <a:r>
              <a:rPr kumimoji="1" lang="zh-CN" altLang="en-US" sz="1600" b="1" dirty="0">
                <a:latin typeface="+mn-ea"/>
              </a:rPr>
              <a:t>，注意不要是预置值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观察输出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、通过观察三个变量的输出，你得到了什么结论？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只有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为输入的值，而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均为之前的赋值。得出结论：当变量赋值后，若成功新输入一个值，则会覆盖原先的值；若为成功输入，则不会覆盖，输出原先的值。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7F32C-3DDD-52EE-D531-0F714B03D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079" y="1606050"/>
            <a:ext cx="546128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49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a+10;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、如果编译有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，则贴相应信息的截图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信息太多则前五行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、分析为什么编译有错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因为</a:t>
            </a: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是常量，</a:t>
            </a:r>
            <a:r>
              <a:rPr kumimoji="1" lang="en-US" altLang="zh-CN" sz="1600" b="1" dirty="0">
                <a:latin typeface="+mn-ea"/>
              </a:rPr>
              <a:t>a+10</a:t>
            </a:r>
            <a:r>
              <a:rPr kumimoji="1" lang="zh-CN" altLang="en-US" sz="1600" b="1" dirty="0">
                <a:latin typeface="+mn-ea"/>
              </a:rPr>
              <a:t>是表达式，无法作为变量输入。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、结论：流提取运算符后面必须跟</a:t>
            </a:r>
            <a:r>
              <a:rPr kumimoji="1" lang="en-US" altLang="zh-CN" sz="1600" b="1" dirty="0">
                <a:latin typeface="+mn-ea"/>
              </a:rPr>
              <a:t>_b_</a:t>
            </a:r>
            <a:r>
              <a:rPr kumimoji="1" lang="zh-CN" altLang="en-US" sz="1600" b="1" dirty="0">
                <a:latin typeface="+mn-ea"/>
              </a:rPr>
              <a:t>，不能是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dirty="0" err="1">
                <a:latin typeface="+mn-ea"/>
              </a:rPr>
              <a:t>a,c</a:t>
            </a:r>
            <a:r>
              <a:rPr kumimoji="1" lang="en-US" altLang="zh-CN" sz="1600" b="1" dirty="0">
                <a:latin typeface="+mn-ea"/>
              </a:rPr>
              <a:t>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a)</a:t>
            </a:r>
            <a:r>
              <a:rPr kumimoji="1" lang="zh-CN" altLang="en-US" sz="1600" b="1" dirty="0">
                <a:latin typeface="+mn-ea"/>
              </a:rPr>
              <a:t> 常量  </a:t>
            </a:r>
            <a:r>
              <a:rPr kumimoji="1" lang="en-US" altLang="zh-CN" sz="1600" b="1" dirty="0">
                <a:latin typeface="+mn-ea"/>
              </a:rPr>
              <a:t>b) </a:t>
            </a:r>
            <a:r>
              <a:rPr kumimoji="1" lang="zh-CN" altLang="en-US" sz="1600" b="1" dirty="0">
                <a:latin typeface="+mn-ea"/>
              </a:rPr>
              <a:t>变量  </a:t>
            </a:r>
            <a:r>
              <a:rPr kumimoji="1" lang="en-US" altLang="zh-CN" sz="1600" b="1" dirty="0">
                <a:latin typeface="+mn-ea"/>
              </a:rPr>
              <a:t>c) </a:t>
            </a:r>
            <a:r>
              <a:rPr kumimoji="1" lang="zh-CN" altLang="en-US" sz="1600" b="1" dirty="0">
                <a:latin typeface="+mn-ea"/>
              </a:rPr>
              <a:t>表达式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2D407B-F60E-42B1-9BF5-16B982B4B761}"/>
              </a:ext>
            </a:extLst>
          </p:cNvPr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C9BEFD-5671-2FC9-7C12-621A607CB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75" y="4135430"/>
            <a:ext cx="5188217" cy="8001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F5407AB-5705-B0E0-5B64-7A6378C34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6" y="4981565"/>
            <a:ext cx="12192000" cy="11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51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a=66, b=67, c=68;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、运行后，输入三个正确的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型数据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例</a:t>
            </a:r>
            <a:r>
              <a:rPr kumimoji="1" lang="en-US" altLang="zh-CN" sz="1600" b="1" dirty="0">
                <a:latin typeface="+mn-ea"/>
              </a:rPr>
              <a:t> :1 2 3↙</a:t>
            </a:r>
            <a:r>
              <a:rPr kumimoji="1" lang="zh-CN" altLang="en-US" sz="1600" b="1" dirty="0">
                <a:latin typeface="+mn-ea"/>
              </a:rPr>
              <a:t>，注意不要是预置值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观察输出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、通过观察三个变量的输出，你得到了什么结论？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()</a:t>
            </a:r>
            <a:r>
              <a:rPr kumimoji="1" lang="zh-CN" altLang="en-US" sz="1600" b="1" dirty="0">
                <a:latin typeface="+mn-ea"/>
              </a:rPr>
              <a:t>看作整体来输入，序列运算符只输出括号内的最后一个值。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、和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进行比较，分析为什么结果有差异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因为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中无（），而</a:t>
            </a:r>
            <a:r>
              <a:rPr kumimoji="1" lang="en-US" altLang="zh-CN" sz="1600" b="1" dirty="0">
                <a:latin typeface="+mn-ea"/>
              </a:rPr>
              <a:t>&gt;&gt;</a:t>
            </a:r>
            <a:r>
              <a:rPr kumimoji="1" lang="zh-CN" altLang="en-US" sz="1600" b="1" dirty="0">
                <a:latin typeface="+mn-ea"/>
              </a:rPr>
              <a:t>后跟的是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，而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后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前无</a:t>
            </a:r>
            <a:r>
              <a:rPr kumimoji="1" lang="en-US" altLang="zh-CN" sz="1600" b="1" dirty="0">
                <a:latin typeface="+mn-ea"/>
              </a:rPr>
              <a:t>&gt;&gt;,</a:t>
            </a:r>
            <a:r>
              <a:rPr kumimoji="1" lang="zh-CN" altLang="en-US" sz="1600" b="1" dirty="0">
                <a:latin typeface="+mn-ea"/>
              </a:rPr>
              <a:t>因而只输入</a:t>
            </a:r>
            <a:r>
              <a:rPr kumimoji="1" lang="en-US" altLang="zh-CN" sz="1600" b="1" dirty="0">
                <a:latin typeface="+mn-ea"/>
              </a:rPr>
              <a:t>a.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、和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进行比较，与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得出的结论矛盾吗？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不矛盾，因为（）看作整体，作为变量处理。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D6D601-737A-2C7C-FF8E-405AF124C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793" y="1634944"/>
            <a:ext cx="546128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46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611348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c1, c2;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float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c1 &gt;&gt; c2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c1 &lt;&lt; ' '&lt;&lt; c2 &lt;&lt;' '&lt;&lt; a &lt;&lt;' '&lt;&lt;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6705600" y="1323974"/>
            <a:ext cx="41298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︺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表示空格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1234︺56.78↙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1 2 34 56.78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1︺2︺34︺56.78↙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 1 2 34 56.78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、分析在以上两种不同输入的情况下，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为什么输出相同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提示：空格的作用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空格是为了结束当前输入进入下一个变量的输入。第一种因为</a:t>
            </a:r>
            <a:r>
              <a:rPr kumimoji="1" lang="en-US" altLang="zh-CN" sz="1600" b="1" dirty="0">
                <a:latin typeface="+mn-ea"/>
              </a:rPr>
              <a:t>c1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c2</a:t>
            </a:r>
            <a:r>
              <a:rPr kumimoji="1" lang="zh-CN" altLang="en-US" sz="1600" b="1" dirty="0">
                <a:latin typeface="+mn-ea"/>
              </a:rPr>
              <a:t>都是</a:t>
            </a:r>
            <a:r>
              <a:rPr kumimoji="1" lang="en-US" altLang="zh-CN" sz="1600" b="1" dirty="0"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型，两者均只取一个数字，由于</a:t>
            </a:r>
            <a:r>
              <a:rPr kumimoji="1" lang="en-US" altLang="zh-CN" sz="1600" b="1" dirty="0">
                <a:latin typeface="+mn-ea"/>
              </a:rPr>
              <a:t>56.78</a:t>
            </a:r>
            <a:r>
              <a:rPr kumimoji="1" lang="zh-CN" altLang="en-US" sz="1600" b="1" dirty="0">
                <a:latin typeface="+mn-ea"/>
              </a:rPr>
              <a:t>前有空格，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只能取</a:t>
            </a:r>
            <a:r>
              <a:rPr kumimoji="1" lang="en-US" altLang="zh-CN" sz="1600" b="1" dirty="0">
                <a:latin typeface="+mn-ea"/>
              </a:rPr>
              <a:t>34</a:t>
            </a:r>
            <a:r>
              <a:rPr kumimoji="1" lang="zh-CN" altLang="en-US" sz="1600" b="1" dirty="0">
                <a:latin typeface="+mn-ea"/>
              </a:rPr>
              <a:t>，从而两者输出结果相同。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C87117-D0ED-EF9E-7CA2-65D9AB741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54" y="1879749"/>
            <a:ext cx="1745046" cy="5176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939064-21D9-66C8-891E-8096F14A7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82" y="2845024"/>
            <a:ext cx="1594117" cy="55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22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、如果编译有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，则贴相应信息的截图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信息太多则前五行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、结论：在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中不能跟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____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0616B9-B2CD-47AC-BDFB-F8A3B5CA529D}"/>
              </a:ext>
            </a:extLst>
          </p:cNvPr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194026-ADC7-C7BE-0AAB-DEC39C49C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19" y="2448368"/>
            <a:ext cx="5918504" cy="3937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3AD30E-1ED6-C64B-9B93-6EB44D091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08" y="2944526"/>
            <a:ext cx="8807903" cy="21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90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11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要求一个程序多次运行的，不要自以为是的修改程序，放在一次去运行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</a:p>
          <a:p>
            <a:pPr algn="l"/>
            <a:r>
              <a:rPr lang="en-US" altLang="zh-CN" sz="2800" b="1" dirty="0">
                <a:latin typeface="+mn-ea"/>
              </a:rPr>
              <a:t>7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基本知识点：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是按格式读入，到空格、回车、非法为止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的输入必须以回车结束，输入的内容放在输入缓冲区中，从输入缓冲区去取得所需要的内容后，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多余的内容还放在输入缓冲区中，等待下次读入（如果程序结束，则操作系统会清空输入缓冲区）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、系统会自动根据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后变量的类型按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最长原则</a:t>
            </a:r>
            <a:r>
              <a:rPr lang="zh-CN" altLang="en-US" sz="1600" b="1" dirty="0">
                <a:latin typeface="+mn-ea"/>
              </a:rPr>
              <a:t>来读取合理数据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、变量读取后，系统会判断输入数据是否超过变量的范围，若超过则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置内部的错误标记</a:t>
            </a:r>
            <a:r>
              <a:rPr lang="zh-CN" altLang="en-US" sz="1600" b="1" dirty="0">
                <a:latin typeface="+mn-ea"/>
              </a:rPr>
              <a:t>并返回一个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不可信</a:t>
            </a:r>
            <a:r>
              <a:rPr lang="zh-CN" altLang="en-US" sz="1600" b="1" dirty="0">
                <a:latin typeface="+mn-ea"/>
              </a:rPr>
              <a:t>的值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（不同编译器处理不同）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输入完成后，通过</a:t>
            </a:r>
            <a:r>
              <a:rPr lang="en-US" altLang="zh-CN" sz="1600" b="1" dirty="0" err="1">
                <a:latin typeface="+mn-ea"/>
              </a:rPr>
              <a:t>cin.good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cin.fail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可判断本次输入是否正确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碰到非法字符后会置错误标记位，后面会一直错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（如何恢复还未学到，先放着）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连续输入多个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时，碰到非法字符，下一个是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，再下面才是随机值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超范围后，不同类型的数据处理不同，如果细节记不清，问题不大，但一定要知道有这回事，别奇怪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超范围和赋值超范围是不同的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根据数据类型决定输出形式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3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6000" b="1" dirty="0">
                <a:solidFill>
                  <a:srgbClr val="FF0000"/>
                </a:solidFill>
                <a:latin typeface="+mn-ea"/>
              </a:rPr>
              <a:t>、先认真看课件</a:t>
            </a:r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!!!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C8EE9E-1435-4B4F-87E4-892D898B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387" y="4234030"/>
            <a:ext cx="6202120" cy="11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6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a C++ program."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 &lt;&lt; "a C++ " &lt;&lt; "program."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</a:t>
            </a:r>
          </a:p>
          <a:p>
            <a:r>
              <a:rPr lang="en-US" altLang="zh-CN" sz="1200" b="1" dirty="0">
                <a:latin typeface="+mn-ea"/>
              </a:rPr>
              <a:t>         &lt;&lt; "a C++ "</a:t>
            </a:r>
          </a:p>
          <a:p>
            <a:r>
              <a:rPr lang="en-US" altLang="zh-CN" sz="1200" b="1" dirty="0">
                <a:latin typeface="+mn-ea"/>
              </a:rPr>
              <a:t>         &lt;&lt; "program."</a:t>
            </a:r>
          </a:p>
          <a:p>
            <a:r>
              <a:rPr lang="en-US" altLang="zh-CN" sz="1200" b="1" dirty="0">
                <a:latin typeface="+mn-ea"/>
              </a:rPr>
              <a:t>        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"a C++ ";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"program.";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  <a:endParaRPr lang="zh-CN" altLang="zh-CN" sz="1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3190875" y="5665076"/>
            <a:ext cx="7648575" cy="869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组和第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4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组在语句上的区别是：第三组语句仅一个分号，是一句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cout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语句，而分成很多行输出；而第四组语句是多个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cout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语句，有多个分号。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0487C5-915E-74A6-4281-39323C891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67" y="2652646"/>
            <a:ext cx="2476627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25855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a=10, b=15, c=20;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b &lt;&lt;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B8DC93-E504-4A58-84B5-003464006EAB}"/>
              </a:ext>
            </a:extLst>
          </p:cNvPr>
          <p:cNvSpPr/>
          <p:nvPr/>
        </p:nvSpPr>
        <p:spPr bwMode="auto">
          <a:xfrm>
            <a:off x="3177656" y="1323975"/>
            <a:ext cx="238231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a=10, b=15, c=20;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F42479-BADA-4FA0-A5C5-86FA280CFD24}"/>
              </a:ext>
            </a:extLst>
          </p:cNvPr>
          <p:cNvSpPr/>
          <p:nvPr/>
        </p:nvSpPr>
        <p:spPr bwMode="auto">
          <a:xfrm>
            <a:off x="5559972" y="1323974"/>
            <a:ext cx="271166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a=10, b=15, c=20;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(a, b, c)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BE4779-7CC8-43BD-A3F5-76B4716D7F0A}"/>
              </a:ext>
            </a:extLst>
          </p:cNvPr>
          <p:cNvSpPr/>
          <p:nvPr/>
        </p:nvSpPr>
        <p:spPr bwMode="auto">
          <a:xfrm>
            <a:off x="8271641" y="1323974"/>
            <a:ext cx="25637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a=10, b=15, c=20;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a, b,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771798-5FB6-4D6E-BD6E-6DE4376B0A50}"/>
              </a:ext>
            </a:extLst>
          </p:cNvPr>
          <p:cNvSpPr/>
          <p:nvPr/>
        </p:nvSpPr>
        <p:spPr bwMode="auto">
          <a:xfrm>
            <a:off x="588075" y="4796001"/>
            <a:ext cx="7683562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解释这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个程序输出不同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原因：第一个程序是输出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a,b,c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的值；第二个程序是输出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的值；第三个程序是输出括号中最后一个变量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的值。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B1F99A-53FD-4593-B0C5-87126B93BA0E}"/>
              </a:ext>
            </a:extLst>
          </p:cNvPr>
          <p:cNvSpPr/>
          <p:nvPr/>
        </p:nvSpPr>
        <p:spPr bwMode="auto">
          <a:xfrm>
            <a:off x="8271639" y="4796001"/>
            <a:ext cx="2567809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解释错误原因：两个</a:t>
            </a:r>
            <a:r>
              <a:rPr kumimoji="1" lang="zh-CN" altLang="en-US" sz="1600" b="1" dirty="0">
                <a:latin typeface="+mn-ea"/>
              </a:rPr>
              <a:t>插入运算符中有多个表达式。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88075" y="5665075"/>
            <a:ext cx="10247336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dirty="0">
                <a:latin typeface="+mn-ea"/>
              </a:rPr>
              <a:t>结论：一个流插入运算符 </a:t>
            </a:r>
            <a:r>
              <a:rPr kumimoji="1" lang="en-US" altLang="zh-CN" sz="2400" b="1" dirty="0">
                <a:latin typeface="+mn-ea"/>
              </a:rPr>
              <a:t>&lt;&lt; </a:t>
            </a:r>
            <a:r>
              <a:rPr kumimoji="1" lang="zh-CN" altLang="en-US" sz="2400" b="1" dirty="0">
                <a:latin typeface="+mn-ea"/>
              </a:rPr>
              <a:t>只能输出</a:t>
            </a:r>
            <a:r>
              <a:rPr kumimoji="1" lang="en-US" altLang="zh-CN" sz="2400" b="1" dirty="0">
                <a:latin typeface="+mn-ea"/>
              </a:rPr>
              <a:t>___1___</a:t>
            </a:r>
            <a:r>
              <a:rPr kumimoji="1" lang="zh-CN" altLang="en-US" sz="2400" b="1" dirty="0">
                <a:latin typeface="+mn-ea"/>
              </a:rPr>
              <a:t>个数据</a:t>
            </a:r>
            <a:r>
              <a:rPr kumimoji="1" lang="en-US" altLang="zh-CN" sz="2400" b="1" dirty="0">
                <a:latin typeface="+mn-ea"/>
              </a:rPr>
              <a:t>.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8E44D1-2AB2-180F-6CCB-0D17BDD98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26" y="3108308"/>
            <a:ext cx="1079555" cy="6413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5EE484-0D8F-822C-6D16-814F9DBDF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766" y="3088624"/>
            <a:ext cx="838243" cy="62868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E93EFF3-1C4F-5933-B188-8582CF4728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01"/>
          <a:stretch/>
        </p:blipFill>
        <p:spPr>
          <a:xfrm>
            <a:off x="6431955" y="3072748"/>
            <a:ext cx="732684" cy="66043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96D949E-EECF-AA6E-567D-0E35BA4117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02" y="3301949"/>
            <a:ext cx="2527226" cy="4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B8DC93-E504-4A58-84B5-003464006EAB}"/>
              </a:ext>
            </a:extLst>
          </p:cNvPr>
          <p:cNvSpPr/>
          <p:nvPr/>
        </p:nvSpPr>
        <p:spPr bwMode="auto">
          <a:xfrm>
            <a:off x="5749158" y="1323975"/>
            <a:ext cx="509028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88074" y="5665075"/>
            <a:ext cx="1024733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解释这两个程序输出不同的原因：左侧的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char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型，为字符变量；右侧的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型，为整型变量，系统会自动判断输出数据的格式。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56E24A-8A3E-BE16-60F6-CFC300CFF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36" y="3494155"/>
            <a:ext cx="895396" cy="7175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D9C1FE-BEF4-66B2-6CE3-84F0588B9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15" y="3465310"/>
            <a:ext cx="1085906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5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，将修改后符合要求的程序及运行结果贴上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B8DC93-E504-4A58-84B5-003464006EAB}"/>
              </a:ext>
            </a:extLst>
          </p:cNvPr>
          <p:cNvSpPr/>
          <p:nvPr/>
        </p:nvSpPr>
        <p:spPr bwMode="auto">
          <a:xfrm>
            <a:off x="5749159" y="1323975"/>
            <a:ext cx="509029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88074" y="5665075"/>
            <a:ext cx="515704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65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（不允许添加其它变量）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ABF044-5243-4B33-8F2F-8B05865F01E8}"/>
              </a:ext>
            </a:extLst>
          </p:cNvPr>
          <p:cNvSpPr/>
          <p:nvPr/>
        </p:nvSpPr>
        <p:spPr bwMode="auto">
          <a:xfrm>
            <a:off x="5745119" y="5665075"/>
            <a:ext cx="5094331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（不允许添加其它变量）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9C13C9-C13C-CDCA-6D87-9DF888684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74" y="3380518"/>
            <a:ext cx="3765744" cy="21273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8EBCC9-17E7-BADC-1D21-C167F5DE8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206" y="4840924"/>
            <a:ext cx="1136708" cy="6858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ADA448-0C3A-5F3B-BAC5-08191F213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470" y="3380518"/>
            <a:ext cx="3746693" cy="21019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BEFF89-C6E2-B38D-4C41-A77B9ABBB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660" y="4795204"/>
            <a:ext cx="806491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74805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2472</TotalTime>
  <Words>8016</Words>
  <Application>Microsoft Office PowerPoint</Application>
  <PresentationFormat>宽屏</PresentationFormat>
  <Paragraphs>971</Paragraphs>
  <Slides>37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苗 君文</cp:lastModifiedBy>
  <cp:revision>210</cp:revision>
  <dcterms:created xsi:type="dcterms:W3CDTF">2020-08-13T13:39:53Z</dcterms:created>
  <dcterms:modified xsi:type="dcterms:W3CDTF">2023-03-06T16:06:41Z</dcterms:modified>
</cp:coreProperties>
</file>