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449" r:id="rId2"/>
    <p:sldId id="1268" r:id="rId3"/>
    <p:sldId id="1266" r:id="rId4"/>
    <p:sldId id="1230" r:id="rId5"/>
    <p:sldId id="492" r:id="rId6"/>
    <p:sldId id="1267" r:id="rId7"/>
    <p:sldId id="1265" r:id="rId8"/>
    <p:sldId id="1237" r:id="rId9"/>
    <p:sldId id="1236" r:id="rId10"/>
    <p:sldId id="1238" r:id="rId11"/>
    <p:sldId id="1239" r:id="rId12"/>
    <p:sldId id="1240" r:id="rId13"/>
    <p:sldId id="1241" r:id="rId14"/>
    <p:sldId id="1244" r:id="rId15"/>
    <p:sldId id="1243" r:id="rId16"/>
    <p:sldId id="1245" r:id="rId17"/>
    <p:sldId id="1252" r:id="rId18"/>
    <p:sldId id="1255" r:id="rId19"/>
    <p:sldId id="1254" r:id="rId20"/>
    <p:sldId id="1246" r:id="rId21"/>
    <p:sldId id="1256" r:id="rId22"/>
    <p:sldId id="1257" r:id="rId23"/>
    <p:sldId id="1258" r:id="rId24"/>
    <p:sldId id="1247" r:id="rId25"/>
    <p:sldId id="1259" r:id="rId26"/>
    <p:sldId id="1249" r:id="rId27"/>
    <p:sldId id="1263" r:id="rId28"/>
    <p:sldId id="1260" r:id="rId29"/>
    <p:sldId id="1250" r:id="rId30"/>
    <p:sldId id="1261" r:id="rId31"/>
    <p:sldId id="1262" r:id="rId32"/>
    <p:sldId id="1231" r:id="rId33"/>
    <p:sldId id="1186" r:id="rId34"/>
    <p:sldId id="1234" r:id="rId35"/>
    <p:sldId id="1235" r:id="rId36"/>
    <p:sldId id="123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90941" autoAdjust="0"/>
  </p:normalViewPr>
  <p:slideViewPr>
    <p:cSldViewPr snapToGrid="0">
      <p:cViewPr>
        <p:scale>
          <a:sx n="90" d="100"/>
          <a:sy n="90" d="100"/>
        </p:scale>
        <p:origin x="580" y="-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0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5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_16_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使用格式化控制符</a:t>
            </a:r>
            <a:r>
              <a:rPr kumimoji="1" lang="en-US" altLang="zh-CN" sz="1600" b="1" dirty="0" err="1">
                <a:latin typeface="+mn-ea"/>
              </a:rPr>
              <a:t>nouppercase</a:t>
            </a: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63B6E-582C-F49C-3BD1-56BD3340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7" y="4099112"/>
            <a:ext cx="9427794" cy="24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使用格式化控制符</a:t>
            </a:r>
            <a:r>
              <a:rPr kumimoji="1" lang="en-US" altLang="zh-CN" sz="1600" b="1" dirty="0" err="1">
                <a:latin typeface="+mn-ea"/>
              </a:rPr>
              <a:t>noshowpos</a:t>
            </a:r>
            <a:r>
              <a:rPr kumimoji="1" lang="zh-CN" altLang="en-US" sz="1600" b="1" dirty="0">
                <a:latin typeface="+mn-ea"/>
              </a:rPr>
              <a:t>输出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E8B7FD-9A87-8743-4250-5FB3849B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7" y="4111482"/>
            <a:ext cx="7291433" cy="24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BC995-4344-6675-58A1-436A15A5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95" y="1739898"/>
            <a:ext cx="3016405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</a:rPr>
              <a:t>using namespace std;</a:t>
            </a:r>
          </a:p>
          <a:p>
            <a:r>
              <a:rPr lang="en-US" altLang="zh-CN" sz="1050" b="1" dirty="0">
                <a:latin typeface="+mn-ea"/>
              </a:rPr>
              <a:t>int main()</a:t>
            </a:r>
          </a:p>
          <a:p>
            <a:r>
              <a:rPr lang="en-US" altLang="zh-CN" sz="1050" b="1" dirty="0">
                <a:latin typeface="+mn-ea"/>
              </a:rPr>
              <a:t>{</a:t>
            </a: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A027E-79CD-478C-9BC0-EBEA804C1C8B}"/>
              </a:ext>
            </a:extLst>
          </p:cNvPr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07FEB-09B0-3B21-43B5-4686EB71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27" y="1713759"/>
            <a:ext cx="3537132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C4253B-7288-308E-BFE2-725782E6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84" y="1657720"/>
            <a:ext cx="4927853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设置实数的精度为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位。在以一般十进制形式输出时，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代表有效数字。</a:t>
            </a:r>
            <a:endParaRPr lang="en-US" altLang="zh-CN" sz="1600" b="1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在以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fixed(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固定小数位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形式和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scientific(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指数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形式输出时，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n</a:t>
            </a:r>
            <a:r>
              <a:rPr lang="zh-CN" altLang="en-US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为小数位数。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不适用。对于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型数据，当指定精度位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数小于有效位数时，若该数的位数大于指定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位数而小于有效位数，则输出的数为原本的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数，不会补齐至指定精度位数。若指定位数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超过有效位数，则输出的位数为指定位数。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FA1465-F4D5-9474-FA8C-1B4CA3B5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22" y="3662091"/>
            <a:ext cx="2897778" cy="2872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C97201-4FEC-6310-F67F-FCDF15EF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90" y="4300162"/>
            <a:ext cx="3272219" cy="15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6A9BA-D166-49C9-A5DF-48802B39394F}"/>
              </a:ext>
            </a:extLst>
          </p:cNvPr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7B09A-0930-DA84-C0C4-3BF3D035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35" y="1731170"/>
            <a:ext cx="5113360" cy="14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ADC00-436C-437A-9F72-84B8A146F06D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C1DAA-6E3C-01B8-6B61-D7D9568A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1" y="5108836"/>
            <a:ext cx="7631359" cy="14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DDE2F-A66F-4E8E-9769-C79801CB59DE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E81C0-0CBD-5CCD-53CC-8E2DA2BA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59" y="1692236"/>
            <a:ext cx="5010407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使用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时，使小数位数变为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当指定精度位数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小于小数位数时，则通过四舍五入保留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当指定精度位数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大于小数位数时，则输出原数后在后面补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至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BDEC9-22C7-46F1-9EC4-D358B6E0D5CB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CD4268-57BF-D6A8-E3D2-0438B6EE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86" y="1685960"/>
            <a:ext cx="4849291" cy="12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250AE-7F5B-4F4A-B04C-ECEAA05F1BEA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17400-F81C-853D-A96B-63D4CA59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1702719"/>
            <a:ext cx="4857059" cy="1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B08D7-A4CB-4B95-BDF6-E8C1A74EAE32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DA191C-FEA6-893D-DA1B-E836AE7C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7" y="1647785"/>
            <a:ext cx="4852864" cy="13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使用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）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时，输出指数时，保留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位小数位数。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当指定精度位数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小于小数位数时，则通过四舍五入保留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位小数后输出指数。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当指定精度位数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大于小数位数时，则输出原数后在后面输出随机数补齐至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位小数位数。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8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E4E455-71BA-171B-FB70-B0C6F7156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2" y="4831669"/>
            <a:ext cx="3911801" cy="863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751629-0687-F2C1-E8AF-04D2391B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22" y="4876121"/>
            <a:ext cx="4013406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::scientific);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::fixed);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FA0EC0-EC10-4F3D-A88F-5FF103AF9D13}"/>
              </a:ext>
            </a:extLst>
          </p:cNvPr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</a:t>
            </a:r>
            <a:r>
              <a:rPr kumimoji="1" lang="en-US" altLang="zh-CN" sz="1600" b="1" dirty="0" err="1">
                <a:latin typeface="+mn-ea"/>
              </a:rPr>
              <a:t>reseriosflags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::fixed/scientific);</a:t>
            </a:r>
            <a:r>
              <a:rPr kumimoji="1" lang="zh-CN" altLang="en-US" sz="1600" b="1" dirty="0">
                <a:latin typeface="+mn-ea"/>
              </a:rPr>
              <a:t>其中选择需要取消的形式。</a:t>
            </a:r>
            <a:r>
              <a:rPr kumimoji="1" lang="en-US" altLang="zh-CN" sz="1600" b="1" dirty="0">
                <a:latin typeface="+mn-ea"/>
              </a:rPr>
              <a:t>__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6036C4-51F0-C390-AB3A-C49CA087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1" y="4643417"/>
            <a:ext cx="2362321" cy="7810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7726FC-1068-9C00-2A4E-9117CAA0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07" y="4634215"/>
            <a:ext cx="2260716" cy="8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在该字段前用空格补齐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全部正常输出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、程序最前面两行的输出，目的是什么？用来标记宽度，方便数出空格数，以看清输出结果。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，目的是什么？为了看清是否有隐含空格。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A33EA-2DB0-B6A5-3B42-C8E29280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45" y="1682277"/>
            <a:ext cx="3638737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1B031C-1AB8-6502-0434-F346308FC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2" y="1705242"/>
            <a:ext cx="3657788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9CDD72-FB4B-410F-AA54-02896F718219}"/>
              </a:ext>
            </a:extLst>
          </p:cNvPr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设置填充字符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对后面仅一个数据有效，而</a:t>
            </a:r>
            <a:r>
              <a:rPr kumimoji="1" lang="en-US" altLang="zh-CN" sz="1600" b="1" dirty="0">
                <a:latin typeface="+mn-ea"/>
              </a:rPr>
              <a:t>12346</a:t>
            </a:r>
            <a:r>
              <a:rPr kumimoji="1" lang="zh-CN" altLang="en-US" sz="1600" b="1" dirty="0">
                <a:latin typeface="+mn-ea"/>
              </a:rPr>
              <a:t>之前没有使用格式化控制符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因此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12346</a:t>
            </a:r>
            <a:r>
              <a:rPr kumimoji="1" lang="zh-CN" altLang="en-US" sz="1600" b="1" dirty="0">
                <a:latin typeface="+mn-ea"/>
              </a:rPr>
              <a:t>无效，前面没有</a:t>
            </a:r>
            <a:r>
              <a:rPr kumimoji="1" lang="en-US" altLang="zh-CN" sz="1600" b="1" dirty="0">
                <a:latin typeface="+mn-ea"/>
              </a:rPr>
              <a:t>-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1A1F4-A96C-A557-5E99-C3D253F6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64" y="1684778"/>
            <a:ext cx="3394842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B780A1-11FE-4A73-8A14-82B7DDA2A631}"/>
              </a:ext>
            </a:extLst>
          </p:cNvPr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输出数据左对齐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CF0A90-0272-C0FB-A52B-8E0D7E26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24" y="1796976"/>
            <a:ext cx="3657788" cy="781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C636DA-F92D-813A-810F-67F1DCF46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24" y="4580802"/>
            <a:ext cx="368318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2F8102-4C56-9A89-9D56-13B014CBA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15" y="1674604"/>
            <a:ext cx="3600635" cy="914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D192C9-11D6-FB09-3017-EFEE15D67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75" y="4458113"/>
            <a:ext cx="3626036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</a:p>
          <a:p>
            <a:r>
              <a:rPr lang="en-US" altLang="zh-CN" sz="1100" b="1" dirty="0">
                <a:latin typeface="+mn-ea"/>
              </a:rPr>
              <a:t> 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9093D-B3B1-4293-9381-7327E5A68609}"/>
              </a:ext>
            </a:extLst>
          </p:cNvPr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</a:t>
            </a:r>
            <a:r>
              <a:rPr kumimoji="1" lang="en-US" altLang="zh-CN" sz="1200" b="1" dirty="0" err="1">
                <a:latin typeface="+mn-ea"/>
              </a:rPr>
              <a:t>resetiosflags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en-US" altLang="zh-CN" sz="1200" b="1" dirty="0" err="1">
                <a:latin typeface="+mn-ea"/>
              </a:rPr>
              <a:t>ios</a:t>
            </a:r>
            <a:r>
              <a:rPr kumimoji="1" lang="en-US" altLang="zh-CN" sz="1200" b="1" dirty="0">
                <a:latin typeface="+mn-ea"/>
              </a:rPr>
              <a:t>::right);__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F4E888-2A1B-FE8B-C8D3-747B0494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5" y="1789609"/>
            <a:ext cx="3638737" cy="9271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A70904-F56C-50BE-AC76-2CD68DFBF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5" y="4623963"/>
            <a:ext cx="3651438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1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short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4F00E-6D2A-C6A8-06E7-F0A264A4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28" y="1037467"/>
            <a:ext cx="833701" cy="6865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47E40E-12F2-0A17-B410-D10A5D31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20" y="1442892"/>
            <a:ext cx="833701" cy="6625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23477E-77E8-D79A-135E-821D2703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82" y="2139107"/>
            <a:ext cx="825839" cy="681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1E3025-89E1-1A42-B50F-F956B82CC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05" y="2598951"/>
            <a:ext cx="824566" cy="6354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E908A-3F94-8B98-4FB6-CD8D8CA5A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28" y="3293568"/>
            <a:ext cx="834084" cy="6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20310253000↙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54550136000↙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-20310253000↙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1B44BF-5C33-0FDA-4264-8D2020D4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10" y="1051774"/>
            <a:ext cx="755689" cy="793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7B3D8C-809D-A9FB-0BDF-8A4AB7887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83" y="2091050"/>
            <a:ext cx="1319138" cy="7228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3577F2-F56B-6AF8-15BA-E7203256C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4" y="3103080"/>
            <a:ext cx="1319138" cy="7328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9BE91D-CB35-4F76-38F7-3913A4512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10" y="3541691"/>
            <a:ext cx="1422473" cy="774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05D93A-E628-4291-87D8-EC161AB87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04" y="4592970"/>
            <a:ext cx="1492327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28C72-FA6E-405F-A229-208F8DAB25C0}"/>
              </a:ext>
            </a:extLst>
          </p:cNvPr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C7E5C-63E8-4246-BCEB-6A5AD344DFA1}"/>
              </a:ext>
            </a:extLst>
          </p:cNvPr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673F-475D-4829-90D6-5F5404A85144}"/>
              </a:ext>
            </a:extLst>
          </p:cNvPr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____________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092854-E69B-4D22-8E67-20448F644FD8}"/>
              </a:ext>
            </a:extLst>
          </p:cNvPr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____________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18340-B457-4691-BA2A-EDF711533F9E}"/>
              </a:ext>
            </a:extLst>
          </p:cNvPr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5B215-7B00-48D1-98E3-AAFEAE3A9B5D}"/>
              </a:ext>
            </a:extLst>
          </p:cNvPr>
          <p:cNvSpPr/>
          <p:nvPr/>
        </p:nvSpPr>
        <p:spPr bwMode="auto">
          <a:xfrm>
            <a:off x="592112" y="5423338"/>
            <a:ext cx="10247336" cy="1384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，而是作为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输入之间进入下一个变量输入的标志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的设置，应使用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);_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1BF1DB-D749-19B9-33F4-2082850A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24" y="4962496"/>
            <a:ext cx="520727" cy="5715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53280F-8057-367A-4F30-16088014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44" y="4919320"/>
            <a:ext cx="520727" cy="6096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4F5C7E-8E28-C4C0-2FE3-CDCBDD8FB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35" y="4941784"/>
            <a:ext cx="546128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077349B2-0795-42D4-B88A-83371CD83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5386"/>
              </p:ext>
            </p:extLst>
          </p:nvPr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715643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1950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0164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1668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1303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7795"/>
                  </a:ext>
                </a:extLst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7911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405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9468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71B0D8-CF69-458E-B399-EDA0A8708DD2}"/>
              </a:ext>
            </a:extLst>
          </p:cNvPr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1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C9C30-DC3A-0FAC-EFDE-C65C04D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74" y="2265118"/>
            <a:ext cx="3003704" cy="21083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FF1DEA-C83F-21C5-7FD3-CDE8F50D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32" y="5082954"/>
            <a:ext cx="2844946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__3__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二进制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_0x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0b_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输出的值始终是正数，且为输入的值转化为二进制补码后再转化为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输出的值始终是正数，且为输入的值转化为二进制补码后再转化为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进制</a:t>
            </a:r>
            <a:r>
              <a:rPr kumimoji="1" lang="en-US" altLang="zh-CN" sz="1600" b="1" dirty="0">
                <a:latin typeface="+mn-ea"/>
              </a:rPr>
              <a:t>_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</a:p>
          <a:p>
            <a:r>
              <a:rPr lang="en-US" altLang="zh-CN" sz="1400" b="1" dirty="0">
                <a:latin typeface="+mn-ea"/>
              </a:rPr>
              <a:t>int main()</a:t>
            </a:r>
          </a:p>
          <a:p>
            <a:r>
              <a:rPr lang="en-US" altLang="zh-CN" sz="1400" b="1" dirty="0">
                <a:latin typeface="+mn-ea"/>
              </a:rPr>
              <a:t>{</a:t>
            </a:r>
          </a:p>
          <a:p>
            <a:r>
              <a:rPr lang="en-US" altLang="zh-CN" sz="1400" b="1" dirty="0">
                <a:latin typeface="+mn-ea"/>
              </a:rPr>
              <a:t>    int a = 10;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</a:p>
          <a:p>
            <a:r>
              <a:rPr lang="en-US" altLang="zh-CN" sz="1400" b="1" dirty="0">
                <a:latin typeface="+mn-ea"/>
              </a:rPr>
              <a:t>}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9670C8-B0E8-24D0-8CED-AA8B9A81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11" y="3429000"/>
            <a:ext cx="806491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_8,10,16_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默认按照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进制输出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B0E258-6626-7F43-2A08-B647F827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1131"/>
            <a:ext cx="5009396" cy="22717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6A5770-584E-ADA6-0593-D343C2065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72" y="4443477"/>
            <a:ext cx="1003352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8260</Words>
  <Application>Microsoft Office PowerPoint</Application>
  <PresentationFormat>宽屏</PresentationFormat>
  <Paragraphs>979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235</cp:revision>
  <dcterms:created xsi:type="dcterms:W3CDTF">2020-08-13T13:39:53Z</dcterms:created>
  <dcterms:modified xsi:type="dcterms:W3CDTF">2023-03-12T14:55:12Z</dcterms:modified>
</cp:coreProperties>
</file>