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1236" r:id="rId2"/>
    <p:sldId id="1268" r:id="rId3"/>
    <p:sldId id="1237" r:id="rId4"/>
    <p:sldId id="1230" r:id="rId5"/>
    <p:sldId id="449" r:id="rId6"/>
    <p:sldId id="1182" r:id="rId7"/>
    <p:sldId id="1226" r:id="rId8"/>
    <p:sldId id="1227" r:id="rId9"/>
    <p:sldId id="1198" r:id="rId10"/>
    <p:sldId id="1183" r:id="rId11"/>
    <p:sldId id="1228" r:id="rId12"/>
    <p:sldId id="1229" r:id="rId13"/>
    <p:sldId id="1231" r:id="rId14"/>
    <p:sldId id="1232" r:id="rId15"/>
    <p:sldId id="1233" r:id="rId16"/>
    <p:sldId id="1199" r:id="rId17"/>
    <p:sldId id="1234" r:id="rId18"/>
    <p:sldId id="1235" r:id="rId19"/>
    <p:sldId id="120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0" autoAdjust="0"/>
    <p:restoredTop sz="95664" autoAdjust="0"/>
  </p:normalViewPr>
  <p:slideViewPr>
    <p:cSldViewPr snapToGrid="0">
      <p:cViewPr>
        <p:scale>
          <a:sx n="91" d="100"/>
          <a:sy n="91" d="100"/>
        </p:scale>
        <p:origin x="640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4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5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8BE06C-1167-4CA6-A8A4-89EAB35A31A6}"/>
              </a:ext>
            </a:extLst>
          </p:cNvPr>
          <p:cNvSpPr/>
          <p:nvPr/>
        </p:nvSpPr>
        <p:spPr bwMode="auto">
          <a:xfrm>
            <a:off x="525517" y="998484"/>
            <a:ext cx="10247586" cy="3678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字符输入函数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的基本知识：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形式：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()</a:t>
            </a:r>
          </a:p>
          <a:p>
            <a:pPr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功能：输入一个字符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给指定的变量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某些编译器需要 </a:t>
            </a:r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cstdio</a:t>
            </a:r>
            <a:r>
              <a:rPr lang="en-US" altLang="zh-CN" sz="1600" b="1" dirty="0">
                <a:latin typeface="+mn-ea"/>
              </a:rPr>
              <a:t>&gt;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目前所用的双编译器均不需要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型，是输入字符的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码，可赋值给字符型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整型变量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输入有回显，而且不是键盘输入一个字符后立即执行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，必须要等按回车后才执行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  (</a:t>
            </a:r>
            <a:r>
              <a:rPr lang="zh-CN" altLang="en-US" sz="1600" b="1" dirty="0">
                <a:latin typeface="+mn-ea"/>
              </a:rPr>
              <a:t>弄清楚上课课件中的输入缓冲区的概念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可以输入空格，回车等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无法处理的非图形字符，但仍不能处理转义符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等每次仅从输入缓冲区中取需要的字节，多余的字节仍保留在输入缓冲区中供下次读取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815AFA2-89BE-4B1A-A198-5FCA5682287D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70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C96DA-53F5-450B-B1E2-D013C9CFFEDB}"/>
              </a:ext>
            </a:extLst>
          </p:cNvPr>
          <p:cNvSpPr/>
          <p:nvPr/>
        </p:nvSpPr>
        <p:spPr bwMode="auto">
          <a:xfrm>
            <a:off x="4042440" y="1323974"/>
            <a:ext cx="400444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#include &lt;</a:t>
            </a:r>
            <a:r>
              <a:rPr kumimoji="1" lang="en-US" altLang="zh-CN" sz="1600" b="1" dirty="0" err="1">
                <a:latin typeface="宋体"/>
              </a:rPr>
              <a:t>cstdio</a:t>
            </a:r>
            <a:r>
              <a:rPr kumimoji="1" lang="en-US" altLang="zh-CN" sz="1600" b="1" dirty="0"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    char </a:t>
            </a:r>
            <a:r>
              <a:rPr kumimoji="1" lang="en-US" altLang="zh-CN" sz="1600" b="1" dirty="0" err="1">
                <a:latin typeface="宋体"/>
              </a:rPr>
              <a:t>ch</a:t>
            </a:r>
            <a:r>
              <a:rPr kumimoji="1" lang="en-US" altLang="zh-CN" sz="1600" b="1" dirty="0"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    </a:t>
            </a:r>
            <a:r>
              <a:rPr kumimoji="1" lang="en-US" altLang="zh-CN" sz="1600" b="1" dirty="0" err="1">
                <a:latin typeface="宋体"/>
              </a:rPr>
              <a:t>cout</a:t>
            </a:r>
            <a:r>
              <a:rPr kumimoji="1" lang="en-US" altLang="zh-CN" sz="1600" b="1" dirty="0">
                <a:latin typeface="宋体"/>
              </a:rPr>
              <a:t> &lt;&lt; (</a:t>
            </a:r>
            <a:r>
              <a:rPr kumimoji="1" lang="en-US" altLang="zh-CN" sz="1600" b="1" dirty="0" err="1">
                <a:latin typeface="宋体"/>
              </a:rPr>
              <a:t>ch</a:t>
            </a:r>
            <a:r>
              <a:rPr kumimoji="1" lang="en-US" altLang="zh-CN" sz="1600" b="1" dirty="0">
                <a:latin typeface="宋体"/>
              </a:rPr>
              <a:t> = </a:t>
            </a:r>
            <a:r>
              <a:rPr kumimoji="1" lang="en-US" altLang="zh-CN" sz="1600" b="1" dirty="0" err="1">
                <a:latin typeface="宋体"/>
              </a:rPr>
              <a:t>getchar</a:t>
            </a:r>
            <a:r>
              <a:rPr kumimoji="1" lang="en-US" altLang="zh-CN" sz="1600" b="1" dirty="0">
                <a:latin typeface="宋体"/>
              </a:rPr>
              <a:t>()) &lt;&lt; </a:t>
            </a:r>
            <a:r>
              <a:rPr kumimoji="1" lang="en-US" altLang="zh-CN" sz="1600" b="1" dirty="0" err="1">
                <a:latin typeface="宋体"/>
              </a:rPr>
              <a:t>endl</a:t>
            </a:r>
            <a:r>
              <a:rPr kumimoji="1" lang="en-US" altLang="zh-CN" sz="1600" b="1" dirty="0"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}</a:t>
            </a:r>
            <a:endParaRPr kumimoji="1" lang="zh-CN" altLang="en-US" sz="1600" b="1" dirty="0">
              <a:latin typeface="宋体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FDFE6E-92AB-4C0D-BB59-3E8A1961153B}"/>
              </a:ext>
            </a:extLst>
          </p:cNvPr>
          <p:cNvSpPr/>
          <p:nvPr/>
        </p:nvSpPr>
        <p:spPr bwMode="auto">
          <a:xfrm>
            <a:off x="8050924" y="1323974"/>
            <a:ext cx="278448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92113" y="5152127"/>
            <a:ext cx="3450327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dirty="0">
                <a:latin typeface="+mn-ea"/>
              </a:rPr>
              <a:t>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输出的是：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_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(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赋值表达式值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C78E6E-56A7-4620-824B-8079A84E6F94}"/>
              </a:ext>
            </a:extLst>
          </p:cNvPr>
          <p:cNvSpPr/>
          <p:nvPr/>
        </p:nvSpPr>
        <p:spPr bwMode="auto">
          <a:xfrm>
            <a:off x="4038399" y="5152127"/>
            <a:ext cx="4008483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dirty="0">
                <a:latin typeface="+mn-ea"/>
              </a:rPr>
              <a:t>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输出的是：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赋值表达式值</a:t>
            </a:r>
            <a:r>
              <a:rPr kumimoji="1" lang="en-US" altLang="zh-CN" sz="1600" b="1" dirty="0">
                <a:latin typeface="+mn-ea"/>
              </a:rPr>
              <a:t>_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(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赋值表达式值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777592-F44C-4656-8164-DB4DF5D32A2D}"/>
              </a:ext>
            </a:extLst>
          </p:cNvPr>
          <p:cNvSpPr/>
          <p:nvPr/>
        </p:nvSpPr>
        <p:spPr bwMode="auto">
          <a:xfrm>
            <a:off x="8050923" y="5152127"/>
            <a:ext cx="2784487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dirty="0">
                <a:latin typeface="+mn-ea"/>
              </a:rPr>
              <a:t>_________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15DF36-F90D-CA7D-B094-922B8A0AE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5455768"/>
            <a:ext cx="374669" cy="3873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7D0304-E3F9-D164-7A62-F7AD73856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76" y="5436717"/>
            <a:ext cx="247663" cy="4064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F25B755-2F55-4F19-CBFF-521AA4F89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318" y="5430367"/>
            <a:ext cx="381020" cy="41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2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自行构造测试程序，证明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型而不是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要求两种方法，可以从课件找，也可以自行构造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0500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方法一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642140" y="1323974"/>
            <a:ext cx="51932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//</a:t>
            </a:r>
            <a:r>
              <a:rPr kumimoji="1" lang="zh-CN" altLang="en-US" sz="1600" b="1" dirty="0">
                <a:latin typeface="+mn-ea"/>
              </a:rPr>
              <a:t>方法</a:t>
            </a:r>
            <a:r>
              <a:rPr kumimoji="1" lang="en-US" altLang="zh-CN" sz="1600" b="1" dirty="0">
                <a:latin typeface="+mn-ea"/>
              </a:rPr>
              <a:t>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66CFC6-964A-FD9A-D450-CB7B3DC92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1592"/>
            <a:ext cx="5638101" cy="17574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B04E61-D97C-1DD4-0D98-A76258ED8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163" y="1671592"/>
            <a:ext cx="4826248" cy="22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1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C96DA-53F5-450B-B1E2-D013C9CFFEDB}"/>
              </a:ext>
            </a:extLst>
          </p:cNvPr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1</a:t>
            </a:r>
            <a:r>
              <a:rPr kumimoji="1" lang="zh-CN" altLang="en-US" sz="1600" b="1" dirty="0">
                <a:latin typeface="宋体"/>
              </a:rPr>
              <a:t>、键盘输入：</a:t>
            </a:r>
            <a:r>
              <a:rPr kumimoji="1" lang="en-US" altLang="zh-CN" sz="1600" b="1" dirty="0">
                <a:latin typeface="宋体"/>
              </a:rPr>
              <a:t>Hello</a:t>
            </a:r>
            <a:r>
              <a:rPr kumimoji="1" lang="en-US" altLang="zh-CN" sz="1600" b="1" dirty="0">
                <a:latin typeface="+mn-ea"/>
              </a:rPr>
              <a:t>↙ (5</a:t>
            </a:r>
            <a:r>
              <a:rPr kumimoji="1" lang="zh-CN" altLang="en-US" sz="1600" b="1" dirty="0">
                <a:latin typeface="+mn-ea"/>
              </a:rPr>
              <a:t>个字母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↙      (</a:t>
            </a:r>
            <a:r>
              <a:rPr kumimoji="1" lang="zh-CN" altLang="en-US" sz="1600" b="1" dirty="0">
                <a:latin typeface="+mn-ea"/>
              </a:rPr>
              <a:t>空回车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宋体"/>
              </a:rPr>
              <a:t>︺</a:t>
            </a:r>
            <a:r>
              <a:rPr kumimoji="1" lang="en-US" altLang="zh-CN" sz="1600" b="1" dirty="0">
                <a:latin typeface="+mn-ea"/>
              </a:rPr>
              <a:t>↙    (</a:t>
            </a:r>
            <a:r>
              <a:rPr kumimoji="1" lang="zh-CN" altLang="en-US" sz="1600" b="1" dirty="0">
                <a:latin typeface="+mn-ea"/>
              </a:rPr>
              <a:t>空格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\n↙    (2</a:t>
            </a:r>
            <a:r>
              <a:rPr kumimoji="1" lang="zh-CN" altLang="en-US" sz="1600" b="1" dirty="0">
                <a:latin typeface="+mn-ea"/>
              </a:rPr>
              <a:t>个字符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\101↙  (4</a:t>
            </a:r>
            <a:r>
              <a:rPr kumimoji="1" lang="zh-CN" altLang="en-US" sz="1600" b="1" dirty="0">
                <a:latin typeface="+mn-ea"/>
              </a:rPr>
              <a:t>个字符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600" b="1" dirty="0">
                <a:latin typeface="+mn-ea"/>
              </a:rPr>
              <a:t>结论：可以输入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空回车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空格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等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无法处理的非图形字符，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zh-CN" altLang="en-US" sz="1600" b="1" dirty="0">
                <a:latin typeface="+mn-ea"/>
              </a:rPr>
              <a:t>但仍不能处理</a:t>
            </a:r>
            <a:r>
              <a:rPr kumimoji="1" lang="en-US" altLang="zh-CN" sz="1600" b="1" dirty="0">
                <a:latin typeface="+mn-ea"/>
              </a:rPr>
              <a:t>_b_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      a) </a:t>
            </a:r>
            <a:r>
              <a:rPr kumimoji="1" lang="zh-CN" altLang="en-US" sz="1600" b="1" dirty="0">
                <a:latin typeface="+mn-ea"/>
              </a:rPr>
              <a:t>空格  </a:t>
            </a:r>
            <a:r>
              <a:rPr kumimoji="1" lang="en-US" altLang="zh-CN" sz="1600" b="1" dirty="0">
                <a:latin typeface="+mn-ea"/>
              </a:rPr>
              <a:t>b) </a:t>
            </a:r>
            <a:r>
              <a:rPr kumimoji="1" lang="zh-CN" altLang="en-US" sz="1600" b="1" dirty="0">
                <a:latin typeface="+mn-ea"/>
              </a:rPr>
              <a:t>转义符   </a:t>
            </a:r>
            <a:r>
              <a:rPr kumimoji="1" lang="en-US" altLang="zh-CN" sz="1600" b="1" dirty="0">
                <a:latin typeface="+mn-ea"/>
              </a:rPr>
              <a:t>c) </a:t>
            </a:r>
            <a:r>
              <a:rPr kumimoji="1" lang="zh-CN" altLang="en-US" sz="1600" b="1" dirty="0">
                <a:latin typeface="+mn-ea"/>
              </a:rPr>
              <a:t>回车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600" b="1" dirty="0">
              <a:latin typeface="宋体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A2AABB-F0A8-82D2-D23A-BC5AF9B30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002" y="1323973"/>
            <a:ext cx="628682" cy="3619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524B2B-E8C4-8468-1491-5C1149236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549" y="1745996"/>
            <a:ext cx="330217" cy="4064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335B433-71D6-1AC3-D416-514B86D08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45" y="2302520"/>
            <a:ext cx="254013" cy="3683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21A5C2-00B3-2A1D-C257-B113E19B1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262" y="2744788"/>
            <a:ext cx="273064" cy="4191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8ED618B-5543-5FE4-3B07-A54A8A860F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262" y="3296395"/>
            <a:ext cx="412771" cy="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6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"--Step1--"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"--Step2--"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"--Step3--"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"--Step4--"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C96DA-53F5-450B-B1E2-D013C9CFFEDB}"/>
              </a:ext>
            </a:extLst>
          </p:cNvPr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本次要求仔细观察运行现象及结果，特别是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Step1~4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出现的时机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、每次输入一个回车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__4__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Step___1___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Step___2___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Step___3___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Step___4___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、第一次输入一个字母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回车，以后每次停顿，均输入一个字母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__2__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Step___1___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Step___3___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、第一次即输入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个以上的字母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__1__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Step___1___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结论：</a:t>
            </a:r>
            <a:r>
              <a:rPr kumimoji="1" lang="en-US" altLang="zh-CN" sz="1200" b="1" dirty="0" err="1">
                <a:latin typeface="+mn-ea"/>
              </a:rPr>
              <a:t>getchar</a:t>
            </a:r>
            <a:r>
              <a:rPr kumimoji="1" lang="zh-CN" altLang="en-US" sz="1200" b="1" dirty="0">
                <a:latin typeface="+mn-ea"/>
              </a:rPr>
              <a:t>每次仅从输入缓冲区中取需要的字节，多余的字节仍保留在输入缓冲区中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   </a:t>
            </a:r>
            <a:r>
              <a:rPr kumimoji="1" lang="zh-CN" altLang="en-US" sz="1200" b="1" dirty="0">
                <a:latin typeface="+mn-ea"/>
              </a:rPr>
              <a:t>供下次读取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思考：结合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与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的基本使用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中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3.c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的例子，考虑一下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3.c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中非法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m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对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的影响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错在第几个数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与输入缓冲区的关系，为什么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非法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m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阻挡了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对输入缓冲区后续数据的读取。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43C267-1460-B7E2-476F-7234A7D6E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762" y="3043759"/>
            <a:ext cx="682431" cy="1235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71D39F-C979-C97F-C0BA-CAAF0F46A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761" y="1370904"/>
            <a:ext cx="682431" cy="16259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7B6240-4ED3-0263-3EA8-1EF482AE4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761" y="4325764"/>
            <a:ext cx="698489" cy="123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2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自行构造证明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结论的使用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读入的测试程序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 , b , c ,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"--Step1--"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"--Step2--"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"--Step3--"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"--Step4--"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C96DA-53F5-450B-B1E2-D013C9CFFEDB}"/>
              </a:ext>
            </a:extLst>
          </p:cNvPr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本次要求仔细观察运行现象及结果，特别是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Stepx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出现的时机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因为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不能读取空格、回车（有特殊方法可读，先忽略），因此测试有所不同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、第一次输入两个字母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回车，以后每次停顿，均输入两个字母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__2___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Step___1___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Step___3___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、第一次即输入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个以上的字母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__1__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Step___1___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结论：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每次仅从输入缓冲区中取需要的字节，多余的字节仍保留在输入缓冲区中供下次读取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E506BE-D7FE-2DD9-2E7A-BA5A338BC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28" y="1491600"/>
            <a:ext cx="738609" cy="15688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FB6632-939B-AE8D-9354-80FE43266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28" y="3169691"/>
            <a:ext cx="820445" cy="13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68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1280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1778D4-3869-47E1-B4AF-ED85DD20E55B}"/>
              </a:ext>
            </a:extLst>
          </p:cNvPr>
          <p:cNvSpPr/>
          <p:nvPr/>
        </p:nvSpPr>
        <p:spPr bwMode="auto">
          <a:xfrm>
            <a:off x="4042440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71D705-CED0-483E-A2B5-BE7B6D92D86E}"/>
              </a:ext>
            </a:extLst>
          </p:cNvPr>
          <p:cNvSpPr/>
          <p:nvPr/>
        </p:nvSpPr>
        <p:spPr bwMode="auto">
          <a:xfrm>
            <a:off x="7492767" y="1326603"/>
            <a:ext cx="334668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C1EA6D-E078-4E03-B916-40014A6CF200}"/>
              </a:ext>
            </a:extLst>
          </p:cNvPr>
          <p:cNvSpPr/>
          <p:nvPr/>
        </p:nvSpPr>
        <p:spPr bwMode="auto">
          <a:xfrm>
            <a:off x="7234400" y="681529"/>
            <a:ext cx="3605050" cy="4834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、测试时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cmd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窗口下面不能是中文输入法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&lt;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&gt;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()/_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getche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需要的头文件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0474E8-13A1-4EA0-9A3A-C87838C5F9A3}"/>
              </a:ext>
            </a:extLst>
          </p:cNvPr>
          <p:cNvSpPr/>
          <p:nvPr/>
        </p:nvSpPr>
        <p:spPr bwMode="auto">
          <a:xfrm>
            <a:off x="592112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_________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5601AF-2D9F-4607-8CE5-7A252F946460}"/>
              </a:ext>
            </a:extLst>
          </p:cNvPr>
          <p:cNvSpPr/>
          <p:nvPr/>
        </p:nvSpPr>
        <p:spPr bwMode="auto">
          <a:xfrm>
            <a:off x="4042439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_________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D0A122-61BB-4EE5-859C-432099C8CB6D}"/>
              </a:ext>
            </a:extLst>
          </p:cNvPr>
          <p:cNvSpPr/>
          <p:nvPr/>
        </p:nvSpPr>
        <p:spPr bwMode="auto">
          <a:xfrm>
            <a:off x="7492766" y="4414345"/>
            <a:ext cx="3346684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_________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265AE2D-EA83-441E-AE98-97FBD7CF17EF}"/>
              </a:ext>
            </a:extLst>
          </p:cNvPr>
          <p:cNvSpPr/>
          <p:nvPr/>
        </p:nvSpPr>
        <p:spPr bwMode="auto">
          <a:xfrm>
            <a:off x="592112" y="6239531"/>
            <a:ext cx="10247336" cy="294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注：直接按回车时的差异，了解即可，具体原因有兴趣自己课外查阅，不提供技术支持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508E7A-2335-4A00-82B2-03EC2447EDCA}"/>
              </a:ext>
            </a:extLst>
          </p:cNvPr>
          <p:cNvSpPr/>
          <p:nvPr/>
        </p:nvSpPr>
        <p:spPr bwMode="auto">
          <a:xfrm>
            <a:off x="10839448" y="1683973"/>
            <a:ext cx="1221488" cy="75968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2D9B40-8FD1-F722-784F-954970D06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84" y="4594555"/>
            <a:ext cx="304816" cy="3492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B0D152-668F-DDBE-0824-1AF52BE78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25" y="5879801"/>
            <a:ext cx="323867" cy="45087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630E756-8245-5E60-69D7-E7170EED1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24" y="4689810"/>
            <a:ext cx="387370" cy="25401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216982C-7745-5337-5925-009F10850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96" y="5931434"/>
            <a:ext cx="311166" cy="22861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9538A58-91D8-EEBE-49F1-B0D7C4ACDB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717" y="4702510"/>
            <a:ext cx="425472" cy="22861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37E321B-96AF-BD53-E328-F81389F7B2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775" y="5919849"/>
            <a:ext cx="279414" cy="23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4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哪个编译器报错？</a:t>
            </a: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VS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哪个编译器下结果同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？</a:t>
            </a: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DEV</a:t>
            </a:r>
            <a:endParaRPr kumimoji="1"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1778D4-3869-47E1-B4AF-ED85DD20E55B}"/>
              </a:ext>
            </a:extLst>
          </p:cNvPr>
          <p:cNvSpPr/>
          <p:nvPr/>
        </p:nvSpPr>
        <p:spPr bwMode="auto">
          <a:xfrm>
            <a:off x="4042440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71D705-CED0-483E-A2B5-BE7B6D92D86E}"/>
              </a:ext>
            </a:extLst>
          </p:cNvPr>
          <p:cNvSpPr/>
          <p:nvPr/>
        </p:nvSpPr>
        <p:spPr bwMode="auto">
          <a:xfrm>
            <a:off x="7492767" y="1326603"/>
            <a:ext cx="334668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getche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C1EA6D-E078-4E03-B916-40014A6CF200}"/>
              </a:ext>
            </a:extLst>
          </p:cNvPr>
          <p:cNvSpPr/>
          <p:nvPr/>
        </p:nvSpPr>
        <p:spPr bwMode="auto">
          <a:xfrm>
            <a:off x="7234400" y="681529"/>
            <a:ext cx="3605050" cy="4834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、测试时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cmd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窗口下面不能是中文输入法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&lt;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&gt;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()/_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getche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需要的头文件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5601AF-2D9F-4607-8CE5-7A252F946460}"/>
              </a:ext>
            </a:extLst>
          </p:cNvPr>
          <p:cNvSpPr/>
          <p:nvPr/>
        </p:nvSpPr>
        <p:spPr bwMode="auto">
          <a:xfrm>
            <a:off x="4042439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_________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D0A122-61BB-4EE5-859C-432099C8CB6D}"/>
              </a:ext>
            </a:extLst>
          </p:cNvPr>
          <p:cNvSpPr/>
          <p:nvPr/>
        </p:nvSpPr>
        <p:spPr bwMode="auto">
          <a:xfrm>
            <a:off x="7492766" y="4414345"/>
            <a:ext cx="3346684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_________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823A1A-0AA8-4685-B25A-268E4AB4986D}"/>
              </a:ext>
            </a:extLst>
          </p:cNvPr>
          <p:cNvSpPr/>
          <p:nvPr/>
        </p:nvSpPr>
        <p:spPr bwMode="auto">
          <a:xfrm>
            <a:off x="1211971" y="2135918"/>
            <a:ext cx="2340525" cy="4391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B57D4B-7BDB-22CE-AAEA-EFF51DC65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" y="6249699"/>
            <a:ext cx="8236373" cy="1905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A850939-C58A-461F-FA54-3CCA766B0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84" y="4529050"/>
            <a:ext cx="342918" cy="4000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2D6ADAF-1A54-796A-1614-9890FBE15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822" y="5906376"/>
            <a:ext cx="298465" cy="36831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CF924BB-DDA6-B57F-A9DD-9FC437C44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669" y="4259797"/>
            <a:ext cx="8388781" cy="1968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A3752C3-6949-F565-6A0A-F88643FB5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189" y="4713210"/>
            <a:ext cx="425472" cy="21591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E3B09A1-CFF2-0345-615F-4D01A1CFB2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189" y="5906376"/>
            <a:ext cx="292115" cy="2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83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1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3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基本知识点：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的区别：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是按格式读入，到空格、回车、非法为止；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是只读一个字符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、两者的共同点：都有输入缓冲区，输入必须以回车结束，从输入缓冲区去取得需要的内容后，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多余的内容还放在输入缓冲区中，等到下次读入（如果程序结束，则操作系统会清空输入缓冲区）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en-US" altLang="zh-CN" sz="1600" b="1" dirty="0">
                <a:latin typeface="+mn-ea"/>
              </a:rPr>
              <a:t>()/_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是没有输入缓冲区的，输入后不需要按回车键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返回是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型</a:t>
            </a:r>
            <a:r>
              <a:rPr lang="zh-CN" altLang="en-US" sz="1600" b="1" dirty="0">
                <a:latin typeface="+mn-ea"/>
              </a:rPr>
              <a:t>，因为除了正常的</a:t>
            </a:r>
            <a:r>
              <a:rPr lang="en-US" altLang="zh-CN" sz="1600" b="1" dirty="0">
                <a:latin typeface="+mn-ea"/>
              </a:rPr>
              <a:t>256</a:t>
            </a:r>
            <a:r>
              <a:rPr lang="zh-CN" altLang="en-US" sz="1600" b="1" dirty="0">
                <a:latin typeface="+mn-ea"/>
              </a:rPr>
              <a:t>个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字符（含基本和扩展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码、中文、其它语言文字等），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还需要额外考虑一个输入出错情况下的返回，因此无法用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字节返回值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、先认真看课件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572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C22382F-6E46-4451-870C-F0803B889691}"/>
              </a:ext>
            </a:extLst>
          </p:cNvPr>
          <p:cNvGrpSpPr/>
          <p:nvPr/>
        </p:nvGrpSpPr>
        <p:grpSpPr>
          <a:xfrm>
            <a:off x="525517" y="998484"/>
            <a:ext cx="10247586" cy="3678620"/>
            <a:chOff x="515007" y="1198180"/>
            <a:chExt cx="10247586" cy="367862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25F13F3-3C2E-451A-BCEB-5CA6DBD88DFB}"/>
                </a:ext>
              </a:extLst>
            </p:cNvPr>
            <p:cNvSpPr/>
            <p:nvPr/>
          </p:nvSpPr>
          <p:spPr bwMode="auto">
            <a:xfrm>
              <a:off x="515007" y="1198180"/>
              <a:ext cx="10247586" cy="3678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384"/>
                </a:spcBef>
              </a:pPr>
              <a:r>
                <a:rPr lang="zh-CN" altLang="en-US" sz="1600" b="1" dirty="0">
                  <a:latin typeface="+mn-ea"/>
                </a:rPr>
                <a:t>字符输出函数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zh-CN" altLang="en-US" sz="1600" b="1" dirty="0">
                  <a:latin typeface="+mn-ea"/>
                </a:rPr>
                <a:t>的基本知识：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4"/>
                </a:spcBef>
              </a:pP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4"/>
                </a:spcBef>
              </a:pPr>
              <a:r>
                <a:rPr lang="zh-CN" altLang="en-US" sz="1600" b="1" dirty="0">
                  <a:latin typeface="+mn-ea"/>
                </a:rPr>
                <a:t>形式：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</a:t>
              </a:r>
              <a:r>
                <a:rPr lang="zh-CN" altLang="en-US" sz="1600" b="1" dirty="0">
                  <a:latin typeface="+mn-ea"/>
                </a:rPr>
                <a:t>字符变量</a:t>
              </a:r>
              <a:r>
                <a:rPr lang="en-US" altLang="zh-CN" sz="1600" b="1" dirty="0">
                  <a:latin typeface="+mn-ea"/>
                </a:rPr>
                <a:t>/</a:t>
              </a:r>
              <a:r>
                <a:rPr lang="zh-CN" altLang="en-US" sz="1600" b="1" dirty="0">
                  <a:latin typeface="+mn-ea"/>
                </a:rPr>
                <a:t>常量</a:t>
              </a:r>
              <a:r>
                <a:rPr lang="en-US" altLang="zh-CN" sz="1600" b="1" dirty="0">
                  <a:latin typeface="+mn-ea"/>
                </a:rPr>
                <a:t>)</a:t>
              </a:r>
            </a:p>
            <a:p>
              <a:pPr>
                <a:spcBef>
                  <a:spcPts val="384"/>
                </a:spcBef>
              </a:pPr>
              <a:r>
                <a:rPr lang="zh-CN" altLang="en-US" sz="1600" b="1" dirty="0">
                  <a:latin typeface="+mn-ea"/>
                </a:rPr>
                <a:t>功能：输出一个字符</a:t>
              </a:r>
            </a:p>
            <a:p>
              <a:pPr>
                <a:spcBef>
                  <a:spcPts val="384"/>
                </a:spcBef>
              </a:pPr>
              <a:r>
                <a:rPr lang="zh-CN" altLang="en-US" sz="1600" b="1" dirty="0">
                  <a:latin typeface="+mn-ea"/>
                </a:rPr>
                <a:t>      </a:t>
              </a:r>
              <a:r>
                <a:rPr lang="en-US" altLang="zh-CN" sz="1600" b="1" dirty="0">
                  <a:latin typeface="+mn-ea"/>
                </a:rPr>
                <a:t>char a='A';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(a);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('A') ;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('\x41');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('\101');</a:t>
              </a:r>
            </a:p>
            <a:p>
              <a:pPr>
                <a:spcBef>
                  <a:spcPts val="384"/>
                </a:spcBef>
              </a:pP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★ </a:t>
              </a:r>
              <a:r>
                <a:rPr lang="zh-CN" altLang="en-US" sz="1600" b="1" dirty="0">
                  <a:latin typeface="+mn-ea"/>
                </a:rPr>
                <a:t>某些编译器需要 </a:t>
              </a:r>
              <a:r>
                <a:rPr lang="en-US" altLang="zh-CN" sz="1600" b="1" dirty="0">
                  <a:latin typeface="+mn-ea"/>
                </a:rPr>
                <a:t>#include &lt;</a:t>
              </a:r>
              <a:r>
                <a:rPr lang="en-US" altLang="zh-CN" sz="1600" b="1" dirty="0" err="1">
                  <a:latin typeface="+mn-ea"/>
                </a:rPr>
                <a:t>cstdio</a:t>
              </a:r>
              <a:r>
                <a:rPr lang="en-US" altLang="zh-CN" sz="1600" b="1" dirty="0">
                  <a:latin typeface="+mn-ea"/>
                </a:rPr>
                <a:t>&gt; </a:t>
              </a:r>
              <a:r>
                <a:rPr lang="zh-CN" altLang="en-US" sz="1600" b="1" dirty="0">
                  <a:latin typeface="+mn-ea"/>
                </a:rPr>
                <a:t>或 </a:t>
              </a:r>
              <a:r>
                <a:rPr lang="en-US" altLang="zh-CN" sz="1600" b="1" dirty="0">
                  <a:latin typeface="+mn-ea"/>
                </a:rPr>
                <a:t>#include &lt;</a:t>
              </a:r>
              <a:r>
                <a:rPr lang="en-US" altLang="zh-CN" sz="1600" b="1" dirty="0" err="1">
                  <a:latin typeface="+mn-ea"/>
                </a:rPr>
                <a:t>stdio.h</a:t>
              </a:r>
              <a:r>
                <a:rPr lang="en-US" altLang="zh-CN" sz="1600" b="1" dirty="0">
                  <a:latin typeface="+mn-ea"/>
                </a:rPr>
                <a:t>&gt; 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(</a:t>
              </a:r>
              <a:r>
                <a:rPr lang="zh-CN" altLang="en-US" sz="1600" b="1" dirty="0">
                  <a:solidFill>
                    <a:srgbClr val="FF0000"/>
                  </a:solidFill>
                  <a:latin typeface="+mn-ea"/>
                </a:rPr>
                <a:t>目前所用的双编译器均不需要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)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★ </a:t>
              </a:r>
              <a:r>
                <a:rPr lang="zh-CN" altLang="en-US" sz="1600" b="1" dirty="0">
                  <a:latin typeface="+mn-ea"/>
                </a:rPr>
                <a:t>返回值是</a:t>
              </a:r>
              <a:r>
                <a:rPr lang="en-US" altLang="zh-CN" sz="1600" b="1" dirty="0">
                  <a:latin typeface="+mn-ea"/>
                </a:rPr>
                <a:t>int</a:t>
              </a:r>
              <a:r>
                <a:rPr lang="zh-CN" altLang="en-US" sz="1600" b="1" dirty="0">
                  <a:latin typeface="+mn-ea"/>
                </a:rPr>
                <a:t>型，是输出字符的</a:t>
              </a:r>
              <a:r>
                <a:rPr lang="en-US" altLang="zh-CN" sz="1600" b="1" dirty="0">
                  <a:latin typeface="+mn-ea"/>
                </a:rPr>
                <a:t>ASCII</a:t>
              </a:r>
              <a:r>
                <a:rPr lang="zh-CN" altLang="en-US" sz="1600" b="1" dirty="0">
                  <a:latin typeface="+mn-ea"/>
                </a:rPr>
                <a:t>码，可赋值给字符型</a:t>
              </a:r>
              <a:r>
                <a:rPr lang="en-US" altLang="zh-CN" sz="1600" b="1" dirty="0">
                  <a:latin typeface="+mn-ea"/>
                </a:rPr>
                <a:t>/</a:t>
              </a:r>
              <a:r>
                <a:rPr lang="zh-CN" altLang="en-US" sz="1600" b="1" dirty="0">
                  <a:latin typeface="+mn-ea"/>
                </a:rPr>
                <a:t>整型变量</a:t>
              </a:r>
              <a:endParaRPr lang="en-US" altLang="zh-CN" sz="1600" b="1" dirty="0">
                <a:latin typeface="+mn-ea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B0CE02B-3593-457B-B4F7-CD0409F679C3}"/>
                </a:ext>
              </a:extLst>
            </p:cNvPr>
            <p:cNvGrpSpPr/>
            <p:nvPr/>
          </p:nvGrpSpPr>
          <p:grpSpPr>
            <a:xfrm>
              <a:off x="2942894" y="2716923"/>
              <a:ext cx="2007476" cy="1082566"/>
              <a:chOff x="2575034" y="2469931"/>
              <a:chExt cx="2007476" cy="1082566"/>
            </a:xfrm>
          </p:grpSpPr>
          <p:sp>
            <p:nvSpPr>
              <p:cNvPr id="2" name="右大括号 1">
                <a:extLst>
                  <a:ext uri="{FF2B5EF4-FFF2-40B4-BE49-F238E27FC236}">
                    <a16:creationId xmlns:a16="http://schemas.microsoft.com/office/drawing/2014/main" id="{32EB0604-C928-4B33-9EBB-3976229256CA}"/>
                  </a:ext>
                </a:extLst>
              </p:cNvPr>
              <p:cNvSpPr/>
              <p:nvPr/>
            </p:nvSpPr>
            <p:spPr bwMode="auto">
              <a:xfrm>
                <a:off x="2575034" y="2469931"/>
                <a:ext cx="210207" cy="108256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930F164-CA60-4FCA-9A93-A62D4BC319BA}"/>
                  </a:ext>
                </a:extLst>
              </p:cNvPr>
              <p:cNvSpPr/>
              <p:nvPr/>
            </p:nvSpPr>
            <p:spPr bwMode="auto">
              <a:xfrm>
                <a:off x="2858813" y="2853559"/>
                <a:ext cx="1723697" cy="31531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+mn-ea"/>
                  </a:rPr>
                  <a:t>均表示输出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+mn-ea"/>
                  </a:rPr>
                  <a:t>'A'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+mn-ea"/>
                </a:endParaRPr>
              </a:p>
            </p:txBody>
          </p:sp>
        </p:grpSp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EF2E77F1-ED0B-4A39-BEEF-33CF244A372F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74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464203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</a:rPr>
              <a:t>cstdio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&gt;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    char ret1;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(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/>
              </a:rPr>
              <a:t>ret1 = </a:t>
            </a:r>
            <a:r>
              <a:rPr kumimoji="1" lang="en-US" altLang="zh-CN" sz="1600" b="1" dirty="0" err="1">
                <a:solidFill>
                  <a:srgbClr val="0000FF"/>
                </a:solidFill>
                <a:latin typeface="宋体"/>
              </a:rPr>
              <a:t>putchar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/>
              </a:rPr>
              <a:t>('A')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   int ret2;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(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/>
                <a:ea typeface="宋体" pitchFamily="2" charset="-122"/>
              </a:rPr>
              <a:t>ret2 = </a:t>
            </a:r>
            <a:r>
              <a:rPr kumimoji="1" lang="en-US" altLang="zh-CN" sz="1600" b="1" dirty="0" err="1">
                <a:solidFill>
                  <a:srgbClr val="0000FF"/>
                </a:solidFill>
                <a:latin typeface="宋体"/>
                <a:ea typeface="宋体" pitchFamily="2" charset="-122"/>
              </a:rPr>
              <a:t>putchar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/>
                <a:ea typeface="宋体" pitchFamily="2" charset="-122"/>
              </a:rPr>
              <a:t>('B')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234152" y="1323974"/>
            <a:ext cx="560125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、观察运行结果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、分析运行结果中各输出是哪个语句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函数造成的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可选：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en-US" altLang="zh-CN" sz="1600" b="1" dirty="0" err="1">
                <a:latin typeface="+mn-ea"/>
              </a:rPr>
              <a:t>putchar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第一个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、第二行的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是由</a:t>
            </a:r>
            <a:r>
              <a:rPr kumimoji="1" lang="en-US" altLang="zh-CN" sz="1600" b="1" dirty="0" err="1">
                <a:latin typeface="+mn-ea"/>
              </a:rPr>
              <a:t>putchar</a:t>
            </a:r>
            <a:r>
              <a:rPr kumimoji="1" lang="zh-CN" altLang="en-US" sz="1600" b="1" dirty="0">
                <a:latin typeface="+mn-ea"/>
              </a:rPr>
              <a:t>造成的；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第二个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、第二行的</a:t>
            </a:r>
            <a:r>
              <a:rPr kumimoji="1" lang="en-US" altLang="zh-CN" sz="1600" b="1" dirty="0">
                <a:latin typeface="+mn-ea"/>
              </a:rPr>
              <a:t>66</a:t>
            </a:r>
            <a:r>
              <a:rPr kumimoji="1" lang="zh-CN" altLang="en-US" sz="1600" b="1" dirty="0">
                <a:latin typeface="+mn-ea"/>
              </a:rPr>
              <a:t>是由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zh-CN" altLang="en-US" sz="1600" b="1" dirty="0">
                <a:latin typeface="+mn-ea"/>
              </a:rPr>
              <a:t>造成的。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、这个例子能确认上个</a:t>
            </a:r>
            <a:r>
              <a:rPr kumimoji="1" lang="en-US" altLang="zh-CN" sz="1600" b="1" dirty="0">
                <a:latin typeface="+mn-ea"/>
              </a:rPr>
              <a:t>Page</a:t>
            </a:r>
            <a:r>
              <a:rPr kumimoji="1" lang="zh-CN" altLang="en-US" sz="1600" b="1" dirty="0">
                <a:latin typeface="+mn-ea"/>
              </a:rPr>
              <a:t>的基本知识中的说法：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"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返回值是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int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型，是输出字符的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ASCII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码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"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完全正确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部分正确吗？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部分正确，因为</a:t>
            </a:r>
            <a:r>
              <a:rPr kumimoji="1" lang="en-US" altLang="zh-CN" sz="1600" b="1" dirty="0" err="1">
                <a:latin typeface="+mn-ea"/>
              </a:rPr>
              <a:t>putchar</a:t>
            </a:r>
            <a:r>
              <a:rPr kumimoji="1" lang="zh-CN" altLang="en-US" sz="1600" b="1" dirty="0">
                <a:latin typeface="+mn-ea"/>
              </a:rPr>
              <a:t>以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型输出时，输出字符的</a:t>
            </a:r>
            <a:r>
              <a:rPr kumimoji="1" lang="en-US" altLang="zh-CN" sz="1600" b="1" dirty="0">
                <a:latin typeface="+mn-ea"/>
              </a:rPr>
              <a:t>ASCII</a:t>
            </a:r>
            <a:r>
              <a:rPr kumimoji="1" lang="zh-CN" altLang="en-US" sz="1600" b="1" dirty="0">
                <a:latin typeface="+mn-ea"/>
              </a:rPr>
              <a:t>码，以字符型输出时，输出输入的字符。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93476C-9505-2DC0-921C-915090E75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41" y="1400164"/>
            <a:ext cx="444523" cy="4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6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自行构造测试程序，证明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型而不是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要求两种方法，可以从课件找，也可以自行构造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0500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方法一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642140" y="1323974"/>
            <a:ext cx="51932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//</a:t>
            </a:r>
            <a:r>
              <a:rPr kumimoji="1" lang="zh-CN" altLang="en-US" sz="1600" b="1" dirty="0">
                <a:latin typeface="+mn-ea"/>
              </a:rPr>
              <a:t>方法</a:t>
            </a:r>
            <a:r>
              <a:rPr kumimoji="1" lang="en-US" altLang="zh-CN" sz="1600" b="1" dirty="0">
                <a:latin typeface="+mn-ea"/>
              </a:rPr>
              <a:t>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A48B4B-D737-8134-6765-975920C15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8" y="1762507"/>
            <a:ext cx="5308873" cy="20765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B6F97C-ABBD-F9F2-827B-8B2A06FC9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01" y="1762506"/>
            <a:ext cx="5232669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9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6691155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</TotalTime>
  <Words>3478</Words>
  <Application>Microsoft Office PowerPoint</Application>
  <PresentationFormat>宽屏</PresentationFormat>
  <Paragraphs>402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苗 君文</cp:lastModifiedBy>
  <cp:revision>181</cp:revision>
  <dcterms:created xsi:type="dcterms:W3CDTF">2020-08-13T13:39:53Z</dcterms:created>
  <dcterms:modified xsi:type="dcterms:W3CDTF">2023-03-12T16:28:28Z</dcterms:modified>
</cp:coreProperties>
</file>