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9"/>
  </p:notesMasterIdLst>
  <p:sldIdLst>
    <p:sldId id="1236" r:id="rId2"/>
    <p:sldId id="1275" r:id="rId3"/>
    <p:sldId id="1237" r:id="rId4"/>
    <p:sldId id="1230" r:id="rId5"/>
    <p:sldId id="1276" r:id="rId6"/>
    <p:sldId id="1076" r:id="rId7"/>
    <p:sldId id="1238" r:id="rId8"/>
    <p:sldId id="492" r:id="rId9"/>
    <p:sldId id="1240" r:id="rId10"/>
    <p:sldId id="1241" r:id="rId11"/>
    <p:sldId id="1248" r:id="rId12"/>
    <p:sldId id="1242" r:id="rId13"/>
    <p:sldId id="1249" r:id="rId14"/>
    <p:sldId id="1250" r:id="rId15"/>
    <p:sldId id="1244" r:id="rId16"/>
    <p:sldId id="1246" r:id="rId17"/>
    <p:sldId id="1245" r:id="rId18"/>
    <p:sldId id="1251" r:id="rId19"/>
    <p:sldId id="520" r:id="rId20"/>
    <p:sldId id="1253" r:id="rId21"/>
    <p:sldId id="1254" r:id="rId22"/>
    <p:sldId id="1265" r:id="rId23"/>
    <p:sldId id="1257" r:id="rId24"/>
    <p:sldId id="1255" r:id="rId25"/>
    <p:sldId id="1259" r:id="rId26"/>
    <p:sldId id="1258" r:id="rId27"/>
    <p:sldId id="1261" r:id="rId28"/>
    <p:sldId id="1262" r:id="rId29"/>
    <p:sldId id="1269" r:id="rId30"/>
    <p:sldId id="1270" r:id="rId31"/>
    <p:sldId id="1267" r:id="rId32"/>
    <p:sldId id="1268" r:id="rId33"/>
    <p:sldId id="1266" r:id="rId34"/>
    <p:sldId id="1273" r:id="rId35"/>
    <p:sldId id="1271" r:id="rId36"/>
    <p:sldId id="1272" r:id="rId37"/>
    <p:sldId id="127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7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58688-ABC7-453E-BA22-F4813582A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7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163D1-1ED6-4CC4-B47B-DD6F56C1FF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4CDD7-A086-4F78-BFF3-313ED457E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8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EA91-AA2B-41BE-A574-976C7F879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0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F3E9-4CC2-493B-A23D-F9F5DAD62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75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390DD-0C99-43A2-9CF3-1A84E3C54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5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9EA07-C8E8-4665-81DA-F8AA97A80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9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3C32B-E4BA-46A5-BF69-35FA665700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2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F182-C675-4BC9-81D4-CCF465CAE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5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2D58-1AC3-4A23-B7F9-A30D8EF4E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77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57AF-6576-4E74-9C99-9873E1BD6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E16A2B-F58A-4135-8A28-11C3BD506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AE808F-93CC-471E-AA2B-6DAA03959C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ret1, ret2, ret3, ret4, ret5;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ret1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ret2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b=%d\n", a,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跟上面比，少一个逗号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ret3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ret4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ret5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("Hello");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 %d %d %d\n", ret1, ret2, ret3, ret4, ret5);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7232073" y="1323975"/>
            <a:ext cx="360737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的返回值的含义是：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输出的字符的数量。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8BC67-E187-AEAA-0A07-548B42A9D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03" y="1664925"/>
            <a:ext cx="1104957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06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 = -2;</a:t>
            </a:r>
          </a:p>
          <a:p>
            <a:r>
              <a:rPr lang="pt-BR" altLang="zh-CN" sz="1200" b="1" dirty="0">
                <a:latin typeface="+mn-ea"/>
              </a:rPr>
              <a:t>    printf("a=%hi %hd %hu %ho %hx %hX\n", a, a, a, a, a, a);</a:t>
            </a:r>
          </a:p>
          <a:p>
            <a:r>
              <a:rPr lang="pt-BR" altLang="zh-CN" sz="1200" b="1" dirty="0">
                <a:latin typeface="+mn-ea"/>
              </a:rPr>
              <a:t>    printf("a=%i %d %u %o %x %X\n", a, a, a, a, a, a);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("a=%li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a, a, a, a, a, a);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short b = 40000;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 %d %u %o %x %X\n",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c = 70000;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("c=%hi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c, c, c, c, c, c);</a:t>
            </a:r>
          </a:p>
          <a:p>
            <a:r>
              <a:rPr lang="pt-BR" altLang="zh-CN" sz="1200" b="1" dirty="0">
                <a:latin typeface="+mn-ea"/>
              </a:rPr>
              <a:t>    printf("c=%i %d %u %o %x %X\n", c, c, c, c, c, c);</a:t>
            </a:r>
          </a:p>
          <a:p>
            <a:r>
              <a:rPr lang="it-IT" altLang="zh-CN" sz="1200" b="1" dirty="0">
                <a:latin typeface="+mn-ea"/>
              </a:rPr>
              <a:t>    printf("c=%li %ld %lu %lo %lx %lX\n", c, c, c, c, c, c);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653454" y="1323972"/>
            <a:ext cx="5182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在控制符作用之前，附加控制符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先将数值提升为长整型整数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在控制符作用之前，附加控制符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先将数值转化为短整型整数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在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方式中，如果要输出的数据类型与格式控制符的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类型不一致，则以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数据类型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为准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提醒：先睁大眼睛看清楚，是字母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还是数字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4A0EC-F908-4AB8-7FFD-EF09C5533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82" y="1323971"/>
            <a:ext cx="3823720" cy="15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ld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("a=%10ld*\n",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("a=%-10ld*\n\n",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("a=%10hd*\n",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("a=%-10hd*\n\n",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长整型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%10ld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长整型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%-10ld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长整型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%d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_int_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_int_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_int_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hd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短整型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%10hd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短整型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%-10hd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短整型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如果输出负数且指定宽度，负号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总宽度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69F37F-466D-7FDB-43BA-B5655F623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31" y="1214749"/>
            <a:ext cx="882388" cy="16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 = 123.456f;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0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小数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指数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指数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形式输出，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的区别是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输出的指数符号</a:t>
            </a:r>
            <a:r>
              <a:rPr kumimoji="1" lang="en-US" altLang="zh-CN" sz="1600" b="1" dirty="0">
                <a:latin typeface="+mn-ea"/>
              </a:rPr>
              <a:t>e</a:t>
            </a:r>
            <a:r>
              <a:rPr kumimoji="1" lang="zh-CN" altLang="en-US" sz="1600" b="1" dirty="0">
                <a:latin typeface="+mn-ea"/>
              </a:rPr>
              <a:t>有小写、大写区分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f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e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中选择宽度较短的形式输出单精度浮点数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仔细观察并叙述清楚，如果觉得左例还不足以理解，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可以自己再构造测试数据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：输出形式的差别为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当输出形式为指数时，</a:t>
            </a:r>
            <a:r>
              <a:rPr kumimoji="1" lang="en-US" altLang="zh-CN" sz="1600" b="1" dirty="0">
                <a:latin typeface="+mn-ea"/>
              </a:rPr>
              <a:t>%g</a:t>
            </a:r>
            <a:r>
              <a:rPr kumimoji="1" lang="zh-CN" altLang="en-US" sz="1600" b="1" dirty="0">
                <a:latin typeface="+mn-ea"/>
              </a:rPr>
              <a:t>输出的是小写的</a:t>
            </a:r>
            <a:r>
              <a:rPr kumimoji="1" lang="en-US" altLang="zh-CN" sz="1600" b="1" dirty="0">
                <a:latin typeface="+mn-ea"/>
              </a:rPr>
              <a:t>e</a:t>
            </a:r>
            <a:r>
              <a:rPr kumimoji="1" lang="zh-CN" altLang="en-US" sz="1600" b="1" dirty="0">
                <a:latin typeface="+mn-ea"/>
              </a:rPr>
              <a:t>，而</a:t>
            </a:r>
            <a:r>
              <a:rPr kumimoji="1" lang="en-US" altLang="zh-CN" sz="1600" b="1" dirty="0">
                <a:latin typeface="+mn-ea"/>
              </a:rPr>
              <a:t>%G</a:t>
            </a:r>
            <a:r>
              <a:rPr kumimoji="1" lang="zh-CN" altLang="en-US" sz="1600" b="1" dirty="0">
                <a:latin typeface="+mn-ea"/>
              </a:rPr>
              <a:t>输出的是大写的</a:t>
            </a:r>
            <a:r>
              <a:rPr kumimoji="1" lang="en-US" altLang="zh-CN" sz="1600" b="1" dirty="0">
                <a:latin typeface="+mn-ea"/>
              </a:rPr>
              <a:t>G</a:t>
            </a:r>
            <a:r>
              <a:rPr kumimoji="1" lang="zh-CN" altLang="en-US" sz="1600" b="1" dirty="0">
                <a:latin typeface="+mn-ea"/>
              </a:rPr>
              <a:t>。</a:t>
            </a:r>
            <a:r>
              <a:rPr kumimoji="1" lang="en-US" altLang="zh-CN" sz="1600" b="1" dirty="0">
                <a:latin typeface="+mn-ea"/>
              </a:rPr>
              <a:t>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E8FD5-2928-76C8-586E-104F980D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03" y="1214749"/>
            <a:ext cx="1121040" cy="20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f = 123.456;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、格式符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是否有区别？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否。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、如何证明你给出的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提示：三组数据的哪组能证明？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三组数据均可看出对于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没有区别。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279699-BEAB-15CE-D67D-C509CF69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84" y="519275"/>
            <a:ext cx="1258746" cy="27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2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#include &lt;</a:t>
            </a:r>
            <a:r>
              <a:rPr kumimoji="1" lang="en-US" altLang="zh-CN" sz="1200" b="1" dirty="0" err="1">
                <a:latin typeface="+mn-ea"/>
              </a:rPr>
              <a:t>stdio.h</a:t>
            </a:r>
            <a:r>
              <a:rPr kumimoji="1" lang="en-US" altLang="zh-CN" sz="12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double f = 123456.789;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("f=%-10.2f*\n\n",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("f=%-10.2e*\n\n",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%10.2f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小数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_10_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_2_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%-10.2f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小数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_10_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_2_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左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%10.2e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指数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_10_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_2_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%-10.2e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指数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_10_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_2_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左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对</a:t>
            </a:r>
            <a:r>
              <a:rPr lang="en-US" altLang="zh-CN" sz="1200" b="1" dirty="0">
                <a:latin typeface="+mn-ea"/>
              </a:rPr>
              <a:t>%f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%e</a:t>
            </a:r>
            <a:r>
              <a:rPr lang="zh-CN" altLang="en-US" sz="1200" b="1" dirty="0">
                <a:latin typeface="+mn-ea"/>
              </a:rPr>
              <a:t>而言，指定的总宽度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_(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不包含</a:t>
            </a:r>
            <a:r>
              <a:rPr lang="en-US" altLang="zh-CN" sz="1200" b="1" dirty="0">
                <a:latin typeface="+mn-ea"/>
              </a:rPr>
              <a:t>)</a:t>
            </a:r>
            <a:r>
              <a:rPr lang="zh-CN" altLang="en-US" sz="1200" b="1" dirty="0">
                <a:latin typeface="+mn-ea"/>
              </a:rPr>
              <a:t>小数点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%g</a:t>
            </a:r>
            <a:r>
              <a:rPr kumimoji="1" lang="zh-CN" altLang="en-US" sz="1200" b="1" dirty="0">
                <a:latin typeface="+mn-ea"/>
              </a:rPr>
              <a:t>而言，</a:t>
            </a: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m.n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代表的位数是指</a:t>
            </a:r>
            <a:r>
              <a:rPr kumimoji="1" lang="en-US" altLang="zh-CN" sz="1200" b="1" dirty="0">
                <a:latin typeface="+mn-ea"/>
              </a:rPr>
              <a:t>_n</a:t>
            </a:r>
            <a:r>
              <a:rPr kumimoji="1" lang="zh-CN" altLang="en-US" sz="1200" b="1" dirty="0">
                <a:latin typeface="+mn-ea"/>
              </a:rPr>
              <a:t>位有效数字</a:t>
            </a:r>
            <a:r>
              <a:rPr kumimoji="1" lang="en-US" altLang="zh-CN" sz="12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223039-71DF-0C7E-D69E-AFC442DAD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34" y="214630"/>
            <a:ext cx="1204701" cy="23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float f = 123456789.123;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("f=%-10.2f*\n",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("f=%.2f*\n\n", f);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12345678901234567.6789;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("d=%-10.2f*\n",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("d=%.2f*\n\n", d);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给出下面两个概念的结论：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、在数据的有效位数超过精度时：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float</a:t>
            </a:r>
            <a:r>
              <a:rPr kumimoji="1" lang="zh-CN" altLang="en-US" sz="1600" b="1" dirty="0">
                <a:latin typeface="+mn-ea"/>
              </a:rPr>
              <a:t>型数据会保留</a:t>
            </a:r>
            <a:r>
              <a:rPr kumimoji="1" lang="en-US" altLang="zh-CN" sz="1600" b="1" dirty="0">
                <a:latin typeface="+mn-ea"/>
              </a:rPr>
              <a:t>6-7</a:t>
            </a:r>
            <a:r>
              <a:rPr kumimoji="1" lang="zh-CN" altLang="en-US" sz="1600" b="1" dirty="0">
                <a:latin typeface="+mn-ea"/>
              </a:rPr>
              <a:t>位的正确有效数字，其后数字不再正确，且在没有规定保留几位小数时，默认保留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位小数。</a:t>
            </a:r>
            <a:r>
              <a:rPr kumimoji="1" lang="en-US" altLang="zh-CN" sz="1600" b="1" dirty="0">
                <a:latin typeface="+mn-ea"/>
              </a:rPr>
              <a:t> double</a:t>
            </a:r>
            <a:r>
              <a:rPr kumimoji="1" lang="zh-CN" altLang="en-US" sz="1600" b="1" dirty="0">
                <a:latin typeface="+mn-ea"/>
              </a:rPr>
              <a:t>型数据会保留</a:t>
            </a:r>
            <a:r>
              <a:rPr kumimoji="1" lang="en-US" altLang="zh-CN" sz="1600" b="1" dirty="0">
                <a:latin typeface="+mn-ea"/>
              </a:rPr>
              <a:t>15-16</a:t>
            </a:r>
            <a:r>
              <a:rPr kumimoji="1" lang="zh-CN" altLang="en-US" sz="1600" b="1" dirty="0">
                <a:latin typeface="+mn-ea"/>
              </a:rPr>
              <a:t>位的正确有效数字，其后数字不再正确，且在没有规定保留几位小数时，默认保留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位小数。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、如果指定的总宽度小于有效位数的宽度，则：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按实际位数输出，即输出的宽度为有效位数的宽度，无需额外增加空格。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9164B1-96EA-C817-F9C9-2BFEC058A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17" y="1435353"/>
            <a:ext cx="2476627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#define str "</a:t>
            </a:r>
            <a:r>
              <a:rPr kumimoji="1" lang="en-US" altLang="zh-CN" sz="1600" b="1" dirty="0" err="1">
                <a:latin typeface="+mn-ea"/>
              </a:rPr>
              <a:t>abcdefghijklmnopqrstuvwxyz</a:t>
            </a:r>
            <a:r>
              <a:rPr kumimoji="1" lang="en-US" altLang="zh-CN" sz="1600" b="1" dirty="0">
                <a:latin typeface="+mn-ea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%s  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字符串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%30s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字符串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_30_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%-30s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字符串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_30_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如果指定的总宽度小于字符串的长度，则：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%s</a:t>
            </a:r>
            <a:r>
              <a:rPr kumimoji="1" lang="zh-CN" altLang="en-US" sz="1600" b="1" dirty="0">
                <a:latin typeface="+mn-ea"/>
              </a:rPr>
              <a:t>而言，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m.n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代表的位数是指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保留最前面的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位字符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6633D0-4BA3-555D-9186-BF122A8A4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61" y="869758"/>
            <a:ext cx="3283119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#define str "Student"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int a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printf("ch=%c\n",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printf("s=%s\n\n",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printf("a=0x%x\n",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printf("ch=\'%c\'\n",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printf("s=\"%s\"\n\n",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double d = 0.783;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</a:t>
            </a:r>
            <a:r>
              <a:rPr kumimoji="1" lang="zh-CN" altLang="pt-BR" sz="1600" b="1" dirty="0">
                <a:latin typeface="+mn-ea"/>
              </a:rPr>
              <a:t>百分比</a:t>
            </a:r>
            <a:r>
              <a:rPr kumimoji="1" lang="pt-BR" altLang="zh-CN" sz="1600" b="1" dirty="0">
                <a:latin typeface="+mn-ea"/>
              </a:rPr>
              <a:t>=%.2f%%\n", d * 100);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、对比第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组和第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组输出，得出的结论是：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附加格式控制符，只负责给出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格式化后的内容（无前导或其他符号）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的输出，若需要前导字符、单双引号等，需要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自行添加前导字符或普通符号或转义符来表示单双引号等符号。</a:t>
            </a:r>
            <a:r>
              <a:rPr lang="en-US" altLang="zh-CN" sz="1600" b="1" dirty="0">
                <a:latin typeface="+mn-ea"/>
              </a:rPr>
              <a:t>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、输出字符</a:t>
            </a:r>
            <a:r>
              <a:rPr kumimoji="1" lang="en-US" altLang="zh-CN" sz="1600" b="1" dirty="0">
                <a:latin typeface="+mn-ea"/>
              </a:rPr>
              <a:t>'%'</a:t>
            </a:r>
            <a:r>
              <a:rPr kumimoji="1" lang="zh-CN" altLang="en-US" sz="1600" b="1" dirty="0">
                <a:latin typeface="+mn-ea"/>
              </a:rPr>
              <a:t>的方法是：</a:t>
            </a:r>
            <a:r>
              <a:rPr kumimoji="1" lang="en-US" altLang="zh-CN" sz="1600" b="1" dirty="0">
                <a:latin typeface="+mn-ea"/>
              </a:rPr>
              <a:t>_%%_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58CAB4-E825-C3CB-C312-1F8FA252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13" y="1456018"/>
            <a:ext cx="1428823" cy="2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格式控制表列，地址表列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>
                <a:latin typeface="+mn-ea"/>
              </a:rPr>
              <a:t>格式控制表列的</a:t>
            </a:r>
            <a:r>
              <a:rPr lang="zh-CN" altLang="en-US" sz="1600" b="1" dirty="0">
                <a:latin typeface="+mn-ea"/>
              </a:rPr>
              <a:t>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格式字符，表示按格式输入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地址表列：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表示取地址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变量名：取该变量的内存地址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★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不能跟表达式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理由与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等相同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常用的格式符种类：</a:t>
            </a:r>
          </a:p>
        </p:txBody>
      </p:sp>
      <p:graphicFrame>
        <p:nvGraphicFramePr>
          <p:cNvPr id="6" name="Group 40">
            <a:extLst>
              <a:ext uri="{FF2B5EF4-FFF2-40B4-BE49-F238E27FC236}">
                <a16:creationId xmlns:a16="http://schemas.microsoft.com/office/drawing/2014/main" id="{998B7E31-38FF-44BF-91F3-EFFD7A706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82130"/>
              </p:ext>
            </p:extLst>
          </p:nvPr>
        </p:nvGraphicFramePr>
        <p:xfrm>
          <a:off x="821879" y="3938435"/>
          <a:ext cx="4991472" cy="26822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输入带符号的十进制形式整数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输入八进制无符号形式整数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输入十六进制无符号形式整数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输入十进制无符号形式整数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输入单个字符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输入小数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指数形式的浮点数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e,E,g,G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ED3010C0-1634-4294-B99E-70A93C1AA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99583"/>
              </p:ext>
            </p:extLst>
          </p:nvPr>
        </p:nvGraphicFramePr>
        <p:xfrm>
          <a:off x="6096000" y="4988893"/>
          <a:ext cx="3960440" cy="163373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输入长整型数，用于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double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f,e,g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h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输入短整型数，用于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指定输入数据所占的宽度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*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本输入项不赋给相应的变量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FDA51A5-C6A0-40F4-B38B-69CBDDB70A83}"/>
              </a:ext>
            </a:extLst>
          </p:cNvPr>
          <p:cNvSpPr/>
          <p:nvPr/>
        </p:nvSpPr>
        <p:spPr bwMode="auto">
          <a:xfrm>
            <a:off x="821879" y="3574531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19727-16CB-4D35-B28F-88D5119FEA89}"/>
              </a:ext>
            </a:extLst>
          </p:cNvPr>
          <p:cNvSpPr/>
          <p:nvPr/>
        </p:nvSpPr>
        <p:spPr bwMode="auto">
          <a:xfrm>
            <a:off x="6096000" y="4618457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D9655E-1A30-4440-B075-E877ECC3AE71}"/>
              </a:ext>
            </a:extLst>
          </p:cNvPr>
          <p:cNvSpPr/>
          <p:nvPr/>
        </p:nvSpPr>
        <p:spPr bwMode="auto">
          <a:xfrm>
            <a:off x="6096000" y="1195488"/>
            <a:ext cx="5915914" cy="3319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特别说明：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   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系列认为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函数是不安全的输入，因此缺省禁止使用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编译报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error)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，如果想继续使用，必须在源程序一开始加定义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为了和其它编译器兼容，以及方便后续课程的学习，我们仍然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会继续使用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另：加 </a:t>
            </a: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_CRT_SECURE_NO_WARNINGS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的程序在其它编译器中可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正常使用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注：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VS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系列中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语言用于安全输入的函数是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，使用方法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同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，考虑到兼容性，不建议大家使用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，有兴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趣可以自行查阅有关资料</a:t>
            </a:r>
            <a:endParaRPr kumimoji="1" lang="zh-CN" altLang="en-US" sz="16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1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(↙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表示回车键，下同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结论：用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输入时，如果地址表列中直接跟变量名，则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(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正确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，其中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报错且程序无法正常生成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输入后无法输出</a:t>
            </a:r>
            <a:r>
              <a:rPr kumimoji="1" lang="en-US" altLang="zh-CN" sz="1200" b="1" dirty="0">
                <a:latin typeface="+mn-ea"/>
              </a:rPr>
              <a:t>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8E4B3-0C05-1ACA-847F-0160F3987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09547"/>
            <a:ext cx="5714254" cy="337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6E0AA7-7D31-6681-130A-0824C6988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55" y="5534027"/>
            <a:ext cx="2921150" cy="6350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471153-A516-4C2A-C821-A91B6EF28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47" y="4414970"/>
            <a:ext cx="4270458" cy="3431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4D78C5-C5DA-EC42-C832-BC3FCD734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60" y="2400545"/>
            <a:ext cx="2458545" cy="20048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313F12-941A-CDD3-2ED0-AA4C22C69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85" y="5346777"/>
            <a:ext cx="2417506" cy="4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9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4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//%d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结论：多个输入时，格式控制符间是否有空格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(</a:t>
            </a:r>
            <a:r>
              <a:rPr kumimoji="1" lang="zh-CN" altLang="en-US" sz="1600" b="1" dirty="0">
                <a:latin typeface="+mn-ea"/>
              </a:rPr>
              <a:t>影响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正确性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9BD9F-C6E6-A67D-B889-DFCB1817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84" y="4315699"/>
            <a:ext cx="1203360" cy="5426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BB9A3E-153F-2D8C-D6E6-1C809DEE9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84" y="5510989"/>
            <a:ext cx="1203360" cy="7331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99ABF6-E647-1A9F-2F8D-5CDCED49B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24" y="4271396"/>
            <a:ext cx="1106876" cy="460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2C9993-2440-9783-4686-4751C89F8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24" y="5291052"/>
            <a:ext cx="1203360" cy="6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a=0, b=0;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&amp;a, &amp;b);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地址表列多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5"/>
            <a:ext cx="5122140" cy="2550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结论：当地址表列的个数多于格式控制符时，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输入的值只会对前几个变量作用（个数与格式控制符个数相同），而其余变量仍然为赋值。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71"/>
            <a:ext cx="5122140" cy="265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格式符多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71"/>
            <a:ext cx="2572496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44C284-3614-4037-9019-1818F6AE907B}"/>
              </a:ext>
            </a:extLst>
          </p:cNvPr>
          <p:cNvSpPr/>
          <p:nvPr/>
        </p:nvSpPr>
        <p:spPr bwMode="auto">
          <a:xfrm>
            <a:off x="8286750" y="3983669"/>
            <a:ext cx="2549644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55D18E-025F-4069-B6FC-7888B6149CF9}"/>
              </a:ext>
            </a:extLst>
          </p:cNvPr>
          <p:cNvSpPr/>
          <p:nvPr/>
        </p:nvSpPr>
        <p:spPr bwMode="auto">
          <a:xfrm>
            <a:off x="5714254" y="5638799"/>
            <a:ext cx="5122140" cy="8953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结论：当格式控制符的个数多个地址表列时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不输出内容</a:t>
            </a:r>
            <a:r>
              <a:rPr kumimoji="1" lang="en-US" altLang="zh-CN" sz="1200" b="1" dirty="0">
                <a:latin typeface="+mn-ea"/>
              </a:rPr>
              <a:t>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9F0884-F035-9CFC-2253-A5F7C6411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41" y="4327661"/>
            <a:ext cx="914447" cy="4000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D47D14-A875-41F2-9D3C-3A2D99289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41" y="5008068"/>
            <a:ext cx="952549" cy="5016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0488CC-550C-73E5-E131-504E5A72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021" y="4427076"/>
            <a:ext cx="572678" cy="3006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ABC5A0F-B269-5B01-A2EA-AC0F697B4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71" y="5049843"/>
            <a:ext cx="323867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8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结论：在输入正确时，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的返回值是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输入变量的个数</a:t>
            </a:r>
            <a:r>
              <a:rPr kumimoji="1" lang="en-US" altLang="zh-CN" sz="1600" b="1" dirty="0">
                <a:latin typeface="+mn-ea"/>
              </a:rPr>
              <a:t>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BDC5B9-40CF-A02B-1A6E-FB20B739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32" y="4304182"/>
            <a:ext cx="1495970" cy="4957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E61672-6E72-7B8C-5130-23A504F0E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11" y="4304182"/>
            <a:ext cx="2047681" cy="5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0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6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10,15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=%d", &amp;a, &amp;b);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10,15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a=10,b=15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结论：当格式控制符中有其它字符（逗号，</a:t>
            </a:r>
            <a:r>
              <a:rPr kumimoji="1" lang="en-US" altLang="zh-CN" sz="1200" b="1" dirty="0">
                <a:latin typeface="+mn-ea"/>
              </a:rPr>
              <a:t>a=</a:t>
            </a:r>
            <a:r>
              <a:rPr kumimoji="1" lang="zh-CN" altLang="en-US" sz="1200" b="1" dirty="0">
                <a:latin typeface="+mn-ea"/>
              </a:rPr>
              <a:t>等）时，对这些字符的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输入方法是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在对应位置输入与之相同的字符，并在格式控制符的位置输入变量</a:t>
            </a:r>
            <a:r>
              <a:rPr kumimoji="1" lang="en-US" altLang="zh-CN" sz="1200" b="1" dirty="0">
                <a:latin typeface="+mn-ea"/>
              </a:rPr>
              <a:t>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310245-FCA3-3371-D4E3-6A972B1A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77" y="4286830"/>
            <a:ext cx="1701887" cy="3683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BDC2B7-53F4-B604-CA66-D05AAE91C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77" y="5066506"/>
            <a:ext cx="1689187" cy="4000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5CE519-EB2E-539F-5F3A-623CCF253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52" y="4212034"/>
            <a:ext cx="2164969" cy="328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58B584-209D-FEDC-A145-7BB577A9A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52" y="4751001"/>
            <a:ext cx="2164969" cy="3878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C8B796F-E509-B7E4-095D-8F9C70EA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33" y="5369103"/>
            <a:ext cx="927148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5" y="1323972"/>
            <a:ext cx="3443434" cy="3114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0589" y="4438649"/>
            <a:ext cx="3446485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7480508" y="1323965"/>
            <a:ext cx="3520867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7486249" y="4438641"/>
            <a:ext cx="3512075" cy="12090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70000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0F3F63-DACA-4A70-834E-261EE777A3A4}"/>
              </a:ext>
            </a:extLst>
          </p:cNvPr>
          <p:cNvSpPr/>
          <p:nvPr/>
        </p:nvSpPr>
        <p:spPr bwMode="auto">
          <a:xfrm>
            <a:off x="4038600" y="1323969"/>
            <a:ext cx="3441908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("c=%d\n",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300598-E1EC-48F0-8F31-63C5AEA2936F}"/>
              </a:ext>
            </a:extLst>
          </p:cNvPr>
          <p:cNvSpPr/>
          <p:nvPr/>
        </p:nvSpPr>
        <p:spPr bwMode="auto">
          <a:xfrm>
            <a:off x="4037074" y="4438645"/>
            <a:ext cx="3443434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C8F18-2F36-419F-9503-80B433A8719D}"/>
              </a:ext>
            </a:extLst>
          </p:cNvPr>
          <p:cNvSpPr/>
          <p:nvPr/>
        </p:nvSpPr>
        <p:spPr bwMode="auto">
          <a:xfrm>
            <a:off x="590589" y="5647691"/>
            <a:ext cx="10407735" cy="8864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、附加格式控制符</a:t>
            </a:r>
            <a:r>
              <a:rPr kumimoji="1" lang="en-US" altLang="zh-CN" sz="1200" b="1" dirty="0">
                <a:latin typeface="+mn-ea"/>
              </a:rPr>
              <a:t>h</a:t>
            </a:r>
            <a:r>
              <a:rPr kumimoji="1" lang="zh-CN" altLang="en-US" sz="1200" b="1" dirty="0">
                <a:latin typeface="+mn-ea"/>
              </a:rPr>
              <a:t>的作用是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输入短整型数</a:t>
            </a:r>
            <a:r>
              <a:rPr kumimoji="1" lang="en-US" altLang="zh-CN" sz="12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200" b="1" dirty="0">
                <a:latin typeface="+mn-ea"/>
              </a:rPr>
              <a:t>4/2</a:t>
            </a:r>
            <a:r>
              <a:rPr kumimoji="1" lang="zh-CN" altLang="en-US" sz="1200" b="1" dirty="0">
                <a:latin typeface="+mn-ea"/>
              </a:rPr>
              <a:t>字节），则</a:t>
            </a:r>
            <a:r>
              <a:rPr kumimoji="1" lang="en-US" altLang="zh-CN" sz="1200" b="1" u="sng" dirty="0">
                <a:latin typeface="+mn-ea"/>
              </a:rPr>
              <a:t> </a:t>
            </a:r>
            <a:r>
              <a:rPr kumimoji="1" lang="zh-CN" altLang="en-US" sz="1200" b="1" u="sng" dirty="0">
                <a:latin typeface="+mn-ea"/>
              </a:rPr>
              <a:t>输入后按格式控制符的数据类型先进行类型转换（整型提升或位数截断），输出时则根据要读取的变量类型的字节进行类型转换后输出。（例：</a:t>
            </a:r>
            <a:r>
              <a:rPr kumimoji="1" lang="en-US" altLang="zh-CN" sz="1200" b="1" u="sng" dirty="0">
                <a:latin typeface="+mn-ea"/>
              </a:rPr>
              <a:t>4</a:t>
            </a:r>
            <a:r>
              <a:rPr kumimoji="1" lang="zh-CN" altLang="en-US" sz="1200" b="1" u="sng" dirty="0">
                <a:latin typeface="+mn-ea"/>
              </a:rPr>
              <a:t>字节输入后先截断，后以格式控制符的类型输出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zh-CN" altLang="en-US" sz="1200" b="1" u="sng" dirty="0">
                <a:latin typeface="+mn-ea"/>
              </a:rPr>
              <a:t>字节）</a:t>
            </a:r>
            <a:r>
              <a:rPr kumimoji="1" lang="en-US" altLang="zh-CN" sz="1200" b="1" dirty="0">
                <a:latin typeface="+mn-ea"/>
              </a:rPr>
              <a:t>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3658F-3787-FEC3-991C-E0E72DB4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71" y="4743615"/>
            <a:ext cx="330404" cy="3162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3BD87B-D7F0-BCAC-29B0-5052E79FB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05" y="1800446"/>
            <a:ext cx="1716345" cy="13078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869E15-1316-8C74-CCE4-5DB23D4B5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5788"/>
            <a:ext cx="6103929" cy="34863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27F326F-9048-D89B-04A4-1C7AC33CB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56" y="4711227"/>
            <a:ext cx="1045895" cy="3486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5632542-AF75-F4C1-488C-C7B4ACB66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5" y="5400349"/>
            <a:ext cx="7184733" cy="39939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D09E499-EE75-A984-0B03-16275D111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86" y="4677107"/>
            <a:ext cx="453208" cy="36605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E2D7374-D6EC-1F6E-21A2-371141C107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86" y="5242313"/>
            <a:ext cx="673135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4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 %x %o",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("a=%d, b=%d, c=%d\n",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12BB1-B6C2-4E32-86D7-F4AED025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7" y="1683477"/>
            <a:ext cx="1536779" cy="457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5C2B89-D5CF-6706-AACF-D7B23AB2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78" y="2671420"/>
            <a:ext cx="1644735" cy="381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767220-3689-9690-044D-B8687783E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78" y="3656660"/>
            <a:ext cx="1612983" cy="4508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C6F898-544E-2381-5C7F-38906523E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78" y="4618656"/>
            <a:ext cx="1771741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%hx %ho",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b=%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E9B344-A45D-A2D5-3FC6-9B495D9E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45" y="1667824"/>
            <a:ext cx="1568531" cy="431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8A93BC-D229-9FF0-30CD-BA20B3EF6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45" y="2694385"/>
            <a:ext cx="1657435" cy="349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8716A3-E162-2598-D575-225567BF4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45" y="3638392"/>
            <a:ext cx="1606633" cy="4381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CAB13C-F628-AEE9-B956-38F69B144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45" y="4561495"/>
            <a:ext cx="1708238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3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31527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 %*2d 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4476749"/>
            <a:ext cx="5122140" cy="2057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*md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*m</a:t>
            </a:r>
            <a:r>
              <a:rPr kumimoji="1" lang="zh-CN" altLang="en-US" sz="1600" b="1" dirty="0">
                <a:latin typeface="+mn-ea"/>
              </a:rPr>
              <a:t>表示：输入的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位不赋给变量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3152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4476750"/>
            <a:ext cx="5122140" cy="2047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%md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表示：读入的数为前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位整数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58B188-DB9C-4829-264D-F0C320457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74" y="4808433"/>
            <a:ext cx="806491" cy="4000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B069D7-3783-CC2C-6A49-8DE0C859F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14" y="4808433"/>
            <a:ext cx="1193861" cy="4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7514394" y="1323970"/>
            <a:ext cx="3537537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%3d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05325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AEFAD7-4E6A-40BB-8C6F-D16012EA5A30}"/>
              </a:ext>
            </a:extLst>
          </p:cNvPr>
          <p:cNvSpPr/>
          <p:nvPr/>
        </p:nvSpPr>
        <p:spPr bwMode="auto">
          <a:xfrm>
            <a:off x="4053254" y="1323969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%x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C01EBE-E02B-4308-936A-5E7671612492}"/>
              </a:ext>
            </a:extLst>
          </p:cNvPr>
          <p:cNvSpPr/>
          <p:nvPr/>
        </p:nvSpPr>
        <p:spPr bwMode="auto">
          <a:xfrm>
            <a:off x="7520157" y="3692769"/>
            <a:ext cx="3531774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3530A6-81DD-44C3-A9A3-E1D20B3C3295}"/>
              </a:ext>
            </a:extLst>
          </p:cNvPr>
          <p:cNvSpPr/>
          <p:nvPr/>
        </p:nvSpPr>
        <p:spPr bwMode="auto">
          <a:xfrm>
            <a:off x="590589" y="5723792"/>
            <a:ext cx="10461342" cy="81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输入的终止条件是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遇“空格”键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遇“回车”键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遇非法输入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遇宽度结束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共四项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93C6EA-A75A-6E6D-310D-8B11E7C78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60" y="3934404"/>
            <a:ext cx="354503" cy="38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C64838-508F-871F-6388-6B89F5780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60" y="4490171"/>
            <a:ext cx="570231" cy="3086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68A8833-12BA-E77D-F8F4-11B612FF2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07" y="5079290"/>
            <a:ext cx="481296" cy="3086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8B45F79-DFBF-9F4C-2CC6-588FCDC3A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00" y="3914793"/>
            <a:ext cx="354503" cy="3893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7688A34-67F8-661E-AEB7-94D9F52EE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38" y="4490171"/>
            <a:ext cx="667730" cy="3035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428C24E-D600-42DE-20FB-5FF95C442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03" y="5030792"/>
            <a:ext cx="536614" cy="3897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CA958F0-FCB6-3C77-D6B3-37450AAB8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0" y="3933779"/>
            <a:ext cx="334396" cy="35139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625D0A4-0BBC-CD6A-3DE4-F2D287B2D8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87" y="4490171"/>
            <a:ext cx="503172" cy="3406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4564F1C-D5A6-5C3C-A0A9-0DF48F46C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44" y="5033582"/>
            <a:ext cx="438028" cy="3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36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("%3d%*2d%3d",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</a:t>
            </a:r>
            <a:r>
              <a:rPr kumimoji="1" lang="en-US" altLang="zh-CN" sz="1600" b="1" dirty="0">
                <a:latin typeface="宋体"/>
              </a:rPr>
              <a:t> %d\n", a, 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683977"/>
            <a:ext cx="5122140" cy="24567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12345678↙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123456789↙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 45 678↙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0589" y="1329503"/>
            <a:ext cx="5122140" cy="2360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("%3d%3d",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</a:t>
            </a:r>
            <a:r>
              <a:rPr kumimoji="1" lang="en-US" altLang="zh-CN" sz="1600" b="1" dirty="0">
                <a:latin typeface="+mn-ea"/>
              </a:rPr>
              <a:t> %d\n", a,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680314"/>
            <a:ext cx="5122140" cy="24567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12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↙ 345↙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12↙ 3456↙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123↙456↙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1234︺5678↙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，输出：</a:t>
            </a: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2345678↙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注：特别 关 注第 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项 的结果，想想为什么？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F29FC-145E-4F6B-97EC-4C0FF5963AAF}"/>
              </a:ext>
            </a:extLst>
          </p:cNvPr>
          <p:cNvSpPr/>
          <p:nvPr/>
        </p:nvSpPr>
        <p:spPr bwMode="auto">
          <a:xfrm>
            <a:off x="590589" y="6137030"/>
            <a:ext cx="10245806" cy="397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考查上题得出的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终止条件的结论是否完整，如果不完整，补充修改上题的结论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9CED30-1B34-47F6-3A80-99806F45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4" y="3689511"/>
            <a:ext cx="429455" cy="3757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D220CE-C416-2AB7-8FA4-F950BA60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4" y="4074481"/>
            <a:ext cx="460217" cy="3757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33F601-96EF-5FBB-03F2-DECCC3C05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4" y="4459451"/>
            <a:ext cx="478616" cy="3757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79F63A1-AFCD-F92E-8C72-2BE8E2061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5" y="4844421"/>
            <a:ext cx="571222" cy="2547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488FF26-4241-CFA8-9DA2-6D4AC4E5B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4" y="5144969"/>
            <a:ext cx="478616" cy="2567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35C6A91-BD96-584D-7ED9-7002E3E34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4" y="5447439"/>
            <a:ext cx="670459" cy="2933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0D3EC24-1ACB-F7A8-C93B-341E54BE7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87" y="3740570"/>
            <a:ext cx="635033" cy="37466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40925EA-974E-4EE3-2249-FEF74DBA7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87" y="4217861"/>
            <a:ext cx="838243" cy="35561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8A3CB0B-46DF-FA9D-FF7F-FCE4B8831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44" y="4676101"/>
            <a:ext cx="863644" cy="34926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F3A19E0-CC5D-42D2-CD93-67DDB20A56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87" y="5127991"/>
            <a:ext cx="971600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5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L.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2"/>
            <a:ext cx="10505009" cy="15536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</a:rPr>
              <a:t>结论：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1</a:t>
            </a:r>
            <a:r>
              <a:rPr kumimoji="1" lang="zh-CN" altLang="en-US" sz="1400" b="1" dirty="0">
                <a:latin typeface="+mn-ea"/>
              </a:rPr>
              <a:t>、附加格式控制符</a:t>
            </a:r>
            <a:r>
              <a:rPr kumimoji="1" lang="en-US" altLang="zh-CN" sz="1400" b="1" dirty="0">
                <a:latin typeface="+mn-ea"/>
              </a:rPr>
              <a:t>l</a:t>
            </a:r>
            <a:r>
              <a:rPr kumimoji="1" lang="zh-CN" altLang="en-US" sz="1400" b="1" dirty="0">
                <a:latin typeface="+mn-ea"/>
              </a:rPr>
              <a:t>的作用是</a:t>
            </a:r>
            <a:r>
              <a:rPr kumimoji="1" lang="en-US" altLang="zh-CN" sz="1400" b="1" dirty="0">
                <a:latin typeface="+mn-ea"/>
              </a:rPr>
              <a:t>_</a:t>
            </a:r>
            <a:r>
              <a:rPr kumimoji="1" lang="zh-CN" altLang="en-US" sz="1400" b="1" dirty="0">
                <a:latin typeface="+mn-ea"/>
              </a:rPr>
              <a:t>输入</a:t>
            </a:r>
            <a:r>
              <a:rPr kumimoji="1" lang="en-US" altLang="zh-CN" sz="1400" b="1" dirty="0">
                <a:latin typeface="+mn-ea"/>
              </a:rPr>
              <a:t>double</a:t>
            </a:r>
            <a:r>
              <a:rPr kumimoji="1" lang="zh-CN" altLang="en-US" sz="1400" b="1" dirty="0">
                <a:latin typeface="+mn-ea"/>
              </a:rPr>
              <a:t>型数</a:t>
            </a:r>
            <a:r>
              <a:rPr kumimoji="1" lang="en-US" altLang="zh-CN" sz="14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2</a:t>
            </a:r>
            <a:r>
              <a:rPr kumimoji="1" lang="zh-CN" altLang="en-US" sz="14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400" b="1" dirty="0">
                <a:latin typeface="+mn-ea"/>
              </a:rPr>
              <a:t>4/8</a:t>
            </a:r>
            <a:r>
              <a:rPr kumimoji="1" lang="zh-CN" altLang="en-US" sz="1400" b="1" dirty="0">
                <a:latin typeface="+mn-ea"/>
              </a:rPr>
              <a:t>字节），则</a:t>
            </a:r>
            <a:r>
              <a:rPr kumimoji="1" lang="en-US" altLang="zh-CN" sz="1400" b="1" dirty="0">
                <a:latin typeface="+mn-ea"/>
              </a:rPr>
              <a:t>_</a:t>
            </a:r>
            <a:r>
              <a:rPr kumimoji="1" lang="zh-CN" altLang="en-US" sz="1400" b="1" u="sng" dirty="0">
                <a:latin typeface="+mn-ea"/>
              </a:rPr>
              <a:t>输入后按格式控制符的数据类型先进行类型转换（整型提升或位数截断），输出时则根据要读取的变量类型的字节进行类型转换后输出。（例：</a:t>
            </a:r>
            <a:r>
              <a:rPr kumimoji="1" lang="en-US" altLang="zh-CN" sz="1400" b="1" u="sng" dirty="0">
                <a:latin typeface="+mn-ea"/>
              </a:rPr>
              <a:t>4</a:t>
            </a:r>
            <a:r>
              <a:rPr kumimoji="1" lang="zh-CN" altLang="en-US" sz="1400" b="1" u="sng" dirty="0">
                <a:latin typeface="+mn-ea"/>
              </a:rPr>
              <a:t>字节输入后先补位整型提升，后以格式控制符的类型输出</a:t>
            </a:r>
            <a:r>
              <a:rPr kumimoji="1" lang="en-US" altLang="zh-CN" sz="1400" b="1" u="sng" dirty="0">
                <a:latin typeface="+mn-ea"/>
              </a:rPr>
              <a:t>8</a:t>
            </a:r>
            <a:r>
              <a:rPr kumimoji="1" lang="zh-CN" altLang="en-US" sz="1400" b="1" u="sng" dirty="0">
                <a:latin typeface="+mn-ea"/>
              </a:rPr>
              <a:t>字节） </a:t>
            </a:r>
            <a:r>
              <a:rPr kumimoji="1" lang="en-US" altLang="zh-CN" sz="14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3</a:t>
            </a:r>
            <a:r>
              <a:rPr kumimoji="1" lang="zh-CN" altLang="en-US" sz="1400" b="1" dirty="0">
                <a:latin typeface="+mn-ea"/>
              </a:rPr>
              <a:t>、</a:t>
            </a:r>
            <a:r>
              <a:rPr kumimoji="1" lang="en-US" altLang="zh-CN" sz="1400" b="1" dirty="0" err="1">
                <a:latin typeface="+mn-ea"/>
              </a:rPr>
              <a:t>printf</a:t>
            </a:r>
            <a:r>
              <a:rPr kumimoji="1" lang="zh-CN" altLang="en-US" sz="1400" b="1" dirty="0">
                <a:latin typeface="+mn-ea"/>
              </a:rPr>
              <a:t>中，输出</a:t>
            </a:r>
            <a:r>
              <a:rPr kumimoji="1" lang="en-US" altLang="zh-CN" sz="1400" b="1" dirty="0">
                <a:latin typeface="+mn-ea"/>
              </a:rPr>
              <a:t>double</a:t>
            </a:r>
            <a:r>
              <a:rPr kumimoji="1" lang="zh-CN" altLang="en-US" sz="1400" b="1" dirty="0">
                <a:latin typeface="+mn-ea"/>
              </a:rPr>
              <a:t>型数据时，</a:t>
            </a:r>
            <a:r>
              <a:rPr kumimoji="1" lang="en-US" altLang="zh-CN" sz="1400" b="1" dirty="0">
                <a:latin typeface="+mn-ea"/>
              </a:rPr>
              <a:t>%f </a:t>
            </a:r>
            <a:r>
              <a:rPr kumimoji="1" lang="zh-CN" altLang="en-US" sz="1400" b="1" dirty="0">
                <a:latin typeface="+mn-ea"/>
              </a:rPr>
              <a:t>和 </a:t>
            </a:r>
            <a:r>
              <a:rPr kumimoji="1" lang="en-US" altLang="zh-CN" sz="1400" b="1" dirty="0">
                <a:latin typeface="+mn-ea"/>
              </a:rPr>
              <a:t>%</a:t>
            </a:r>
            <a:r>
              <a:rPr kumimoji="1" lang="en-US" altLang="zh-CN" sz="1400" b="1" dirty="0" err="1">
                <a:latin typeface="+mn-ea"/>
              </a:rPr>
              <a:t>lf</a:t>
            </a:r>
            <a:r>
              <a:rPr kumimoji="1" lang="en-US" altLang="zh-CN" sz="1400" b="1" dirty="0">
                <a:latin typeface="+mn-ea"/>
              </a:rPr>
              <a:t> _</a:t>
            </a:r>
            <a:r>
              <a:rPr kumimoji="1" lang="zh-CN" altLang="en-US" sz="1400" b="1" dirty="0">
                <a:latin typeface="+mn-ea"/>
              </a:rPr>
              <a:t>无</a:t>
            </a:r>
            <a:r>
              <a:rPr kumimoji="1" lang="en-US" altLang="zh-CN" sz="1400" b="1" dirty="0">
                <a:latin typeface="+mn-ea"/>
              </a:rPr>
              <a:t>_(</a:t>
            </a:r>
            <a:r>
              <a:rPr kumimoji="1" lang="zh-CN" altLang="en-US" sz="1400" b="1" dirty="0">
                <a:latin typeface="+mn-ea"/>
              </a:rPr>
              <a:t>有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无</a:t>
            </a:r>
            <a:r>
              <a:rPr kumimoji="1" lang="en-US" altLang="zh-CN" sz="1400" b="1" dirty="0">
                <a:latin typeface="+mn-ea"/>
              </a:rPr>
              <a:t>)</a:t>
            </a:r>
            <a:r>
              <a:rPr kumimoji="1" lang="zh-CN" altLang="en-US" sz="1400" b="1" dirty="0">
                <a:latin typeface="+mn-ea"/>
              </a:rPr>
              <a:t>差别；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en-US" altLang="zh-CN" sz="1400" b="1" dirty="0" err="1">
                <a:latin typeface="+mn-ea"/>
              </a:rPr>
              <a:t>scanf</a:t>
            </a:r>
            <a:r>
              <a:rPr kumimoji="1" lang="zh-CN" altLang="en-US" sz="1400" b="1" dirty="0">
                <a:latin typeface="+mn-ea"/>
              </a:rPr>
              <a:t>中， 输入</a:t>
            </a:r>
            <a:r>
              <a:rPr kumimoji="1" lang="en-US" altLang="zh-CN" sz="1400" b="1" dirty="0">
                <a:latin typeface="+mn-ea"/>
              </a:rPr>
              <a:t>double</a:t>
            </a:r>
            <a:r>
              <a:rPr kumimoji="1" lang="zh-CN" altLang="en-US" sz="1400" b="1" dirty="0">
                <a:latin typeface="+mn-ea"/>
              </a:rPr>
              <a:t>型数据时，</a:t>
            </a:r>
            <a:r>
              <a:rPr kumimoji="1" lang="en-US" altLang="zh-CN" sz="1400" b="1" dirty="0">
                <a:latin typeface="+mn-ea"/>
              </a:rPr>
              <a:t>%f </a:t>
            </a:r>
            <a:r>
              <a:rPr kumimoji="1" lang="zh-CN" altLang="en-US" sz="1400" b="1" dirty="0">
                <a:latin typeface="+mn-ea"/>
              </a:rPr>
              <a:t>和 </a:t>
            </a:r>
            <a:r>
              <a:rPr kumimoji="1" lang="en-US" altLang="zh-CN" sz="1400" b="1" dirty="0">
                <a:latin typeface="+mn-ea"/>
              </a:rPr>
              <a:t>%</a:t>
            </a:r>
            <a:r>
              <a:rPr kumimoji="1" lang="en-US" altLang="zh-CN" sz="1400" b="1" dirty="0" err="1">
                <a:latin typeface="+mn-ea"/>
              </a:rPr>
              <a:t>lf</a:t>
            </a:r>
            <a:r>
              <a:rPr kumimoji="1" lang="en-US" altLang="zh-CN" sz="1400" b="1" dirty="0">
                <a:latin typeface="+mn-ea"/>
              </a:rPr>
              <a:t> _</a:t>
            </a:r>
            <a:r>
              <a:rPr kumimoji="1" lang="zh-CN" altLang="en-US" sz="1400" b="1" dirty="0">
                <a:latin typeface="+mn-ea"/>
              </a:rPr>
              <a:t>有</a:t>
            </a:r>
            <a:r>
              <a:rPr kumimoji="1" lang="en-US" altLang="zh-CN" sz="1400" b="1" dirty="0">
                <a:latin typeface="+mn-ea"/>
              </a:rPr>
              <a:t>_(</a:t>
            </a:r>
            <a:r>
              <a:rPr kumimoji="1" lang="zh-CN" altLang="en-US" sz="1400" b="1" dirty="0">
                <a:latin typeface="+mn-ea"/>
              </a:rPr>
              <a:t>有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无</a:t>
            </a:r>
            <a:r>
              <a:rPr kumimoji="1" lang="en-US" altLang="zh-CN" sz="1400" b="1" dirty="0">
                <a:latin typeface="+mn-ea"/>
              </a:rPr>
              <a:t>)</a:t>
            </a:r>
            <a:r>
              <a:rPr kumimoji="1" lang="zh-CN" altLang="en-US" sz="1400" b="1" dirty="0">
                <a:latin typeface="+mn-ea"/>
              </a:rPr>
              <a:t>差别</a:t>
            </a:r>
            <a:endParaRPr kumimoji="1" lang="en-US" altLang="zh-CN" sz="14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4"/>
            <a:ext cx="2625871" cy="1236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B1300-4A89-8F69-8C99-961D7B542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27" y="4187071"/>
            <a:ext cx="1168460" cy="3556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87DA79-FE48-9754-7962-75DFD52B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80" y="3573317"/>
            <a:ext cx="1571053" cy="3509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F6F6E58-33CF-D34F-3325-5029DAE2D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83" y="4127164"/>
            <a:ext cx="1911897" cy="12367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E048BCE-3BB7-B64A-E840-FA2F2672B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97" y="4187071"/>
            <a:ext cx="1193861" cy="38737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77303E1-AAA9-04C0-FC64-253C2A10A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75" y="4645761"/>
            <a:ext cx="5240025" cy="3124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CDBF5F-C851-92B8-7ECA-13167D30D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65" y="4396012"/>
            <a:ext cx="4042135" cy="2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2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M.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45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("%7f", &amp;f);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780692"/>
            <a:ext cx="5122140" cy="2039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2456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("%7.2f", &amp;f);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780693"/>
            <a:ext cx="5122140" cy="203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582C0F-6A84-4677-9843-F794C5DAB88B}"/>
              </a:ext>
            </a:extLst>
          </p:cNvPr>
          <p:cNvSpPr/>
          <p:nvPr/>
        </p:nvSpPr>
        <p:spPr bwMode="auto">
          <a:xfrm>
            <a:off x="590589" y="5820507"/>
            <a:ext cx="10245805" cy="8228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%mf/%</a:t>
            </a:r>
            <a:r>
              <a:rPr kumimoji="1" lang="en-US" altLang="zh-CN" sz="1200" b="1" dirty="0" err="1">
                <a:latin typeface="+mn-ea"/>
              </a:rPr>
              <a:t>mlf</a:t>
            </a:r>
            <a:r>
              <a:rPr kumimoji="1" lang="zh-CN" altLang="en-US" sz="1200" b="1" dirty="0">
                <a:latin typeface="+mn-ea"/>
              </a:rPr>
              <a:t>如果指定了宽度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，则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输入后只会读取宽度为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的数（包括小数点）</a:t>
            </a:r>
            <a:r>
              <a:rPr kumimoji="1" lang="en-US" altLang="zh-CN" sz="12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%m.nf/%</a:t>
            </a:r>
            <a:r>
              <a:rPr kumimoji="1" lang="en-US" altLang="zh-CN" sz="1200" b="1" dirty="0" err="1">
                <a:latin typeface="+mn-ea"/>
              </a:rPr>
              <a:t>m.nlf</a:t>
            </a:r>
            <a:r>
              <a:rPr kumimoji="1" lang="zh-CN" altLang="en-US" sz="1200" b="1" dirty="0">
                <a:latin typeface="+mn-ea"/>
              </a:rPr>
              <a:t>如果指定了精度（小数点后的位数），则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报错，因为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的</a:t>
            </a:r>
            <a:r>
              <a:rPr kumimoji="1" lang="en-US" altLang="zh-CN" sz="1200" b="1" dirty="0">
                <a:latin typeface="+mn-ea"/>
              </a:rPr>
              <a:t>%f/%</a:t>
            </a:r>
            <a:r>
              <a:rPr kumimoji="1" lang="en-US" altLang="zh-CN" sz="1200" b="1" dirty="0" err="1">
                <a:latin typeface="+mn-ea"/>
              </a:rPr>
              <a:t>lf</a:t>
            </a:r>
            <a:r>
              <a:rPr kumimoji="1" lang="zh-CN" altLang="en-US" sz="1200" b="1" dirty="0">
                <a:latin typeface="+mn-ea"/>
              </a:rPr>
              <a:t>不支持</a:t>
            </a:r>
            <a:r>
              <a:rPr kumimoji="1" lang="en-US" altLang="zh-CN" sz="1200" b="1" dirty="0">
                <a:latin typeface="+mn-ea"/>
              </a:rPr>
              <a:t>.n</a:t>
            </a:r>
            <a:r>
              <a:rPr kumimoji="1" lang="zh-CN" altLang="en-US" sz="1200" b="1" dirty="0">
                <a:latin typeface="+mn-ea"/>
              </a:rPr>
              <a:t>形式的附加格式控制符</a:t>
            </a:r>
            <a:r>
              <a:rPr kumimoji="1" lang="en-US" altLang="zh-CN" sz="1200" b="1" dirty="0">
                <a:latin typeface="+mn-ea"/>
              </a:rPr>
              <a:t>_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（注：确认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%f/%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lf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是否支持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.n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形式的附加格式控制符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7FE7C-3D79-991F-99AF-70D9DA700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35" y="4099303"/>
            <a:ext cx="1246731" cy="3054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BCDCEB-3EC0-B9CE-D7E3-F889B0BEB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36" y="4099303"/>
            <a:ext cx="2402750" cy="450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B9C252-78B7-491A-2A78-DC570F60C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04" y="4842981"/>
            <a:ext cx="1246731" cy="2888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39C524-1F8F-82C3-32DA-CDF4C882D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43" y="4848297"/>
            <a:ext cx="2356243" cy="4072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FF1F746-5BD4-61F4-4076-CC14DE583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04" y="5554163"/>
            <a:ext cx="1293962" cy="30808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BBF3A8-55D2-7728-98B1-73B55DC43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75" y="4099303"/>
            <a:ext cx="1092256" cy="36196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84D977C-E719-4771-BC07-A529E5742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75" y="4858238"/>
            <a:ext cx="914447" cy="3873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64B9FA2-9091-49A5-2B1D-2F02546D8A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75" y="5525683"/>
            <a:ext cx="1314518" cy="33656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830C0E9-94CC-7F7B-2E55-4F5F273AD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89" y="5553717"/>
            <a:ext cx="2356243" cy="4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N.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 %c", &amp;c1, &amp;c2);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("c1=%c c2=%c\n",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539578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c%c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&amp;c1, &amp;c2);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%c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("c1=%d c2=%d\n",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3539577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（特别关注此项的差异）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87CCDA-74EF-40B1-9633-868C0546D9E2}"/>
              </a:ext>
            </a:extLst>
          </p:cNvPr>
          <p:cNvSpPr/>
          <p:nvPr/>
        </p:nvSpPr>
        <p:spPr bwMode="auto">
          <a:xfrm>
            <a:off x="590589" y="5623353"/>
            <a:ext cx="10245805" cy="9635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只读</a:t>
            </a:r>
            <a:r>
              <a:rPr kumimoji="1" lang="en-US" altLang="zh-CN" sz="1200" b="1" dirty="0">
                <a:latin typeface="+mn-ea"/>
              </a:rPr>
              <a:t>__1__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在输入转义符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单引号等特殊字符时，得到的是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特殊字符的转义含义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、空格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方式的有效输入，但必须注意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当两个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间无空格时，输入时无需输入空格，因为空格会算作一个字符；当两个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间有空格时，输入空格无影响。</a:t>
            </a:r>
            <a:r>
              <a:rPr kumimoji="1" lang="en-US" altLang="zh-CN" sz="1200" b="1" dirty="0">
                <a:latin typeface="+mn-ea"/>
              </a:rPr>
              <a:t>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5EC89D-1EE0-3750-062A-F0D234D0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06" y="3770341"/>
            <a:ext cx="939848" cy="323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66E05B-7306-A098-6311-906863E6D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58" y="4347597"/>
            <a:ext cx="895396" cy="3492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000CCA-C494-1274-D17D-C2EEE42E0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58" y="4861727"/>
            <a:ext cx="927148" cy="3810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82D39E-7CEF-AFF2-5643-B3E7BB60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58" y="5457621"/>
            <a:ext cx="818602" cy="3675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1988BE6-C157-BD5A-BBF1-63DD6E88C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66" y="3770341"/>
            <a:ext cx="1060505" cy="3683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7708964-FB00-1B22-76E9-F3F1E455B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98" y="4328528"/>
            <a:ext cx="1054154" cy="3683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B550CC-573F-A3E1-B9CA-1F62792324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47" y="4888863"/>
            <a:ext cx="1060505" cy="3873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4917095-D37D-05F1-BB16-99373B559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98" y="5429669"/>
            <a:ext cx="1092256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6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O.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5"/>
            <a:ext cx="2625871" cy="12367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long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ld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=%f\n",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%c</a:t>
            </a:r>
            <a:r>
              <a:rPr kumimoji="1" lang="zh-CN" altLang="en-US" sz="1600" b="1" dirty="0">
                <a:latin typeface="+mn-ea"/>
              </a:rPr>
              <a:t>方式读入时，地址表列中的变量不能是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整型、浮点型数据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不要列</a:t>
            </a:r>
            <a:r>
              <a:rPr kumimoji="1" lang="en-US" altLang="zh-CN" sz="1600" b="1" dirty="0">
                <a:latin typeface="+mn-ea"/>
              </a:rPr>
              <a:t>short/int/long/float</a:t>
            </a:r>
            <a:r>
              <a:rPr kumimoji="1" lang="zh-CN" altLang="en-US" sz="1600" b="1" dirty="0">
                <a:latin typeface="+mn-ea"/>
              </a:rPr>
              <a:t>等具体名称，总结共性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DEAE60-AE60-A1EB-B06F-B61FB8BEB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79" y="4237728"/>
            <a:ext cx="721708" cy="3608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02964F-D301-48F5-043B-1E0B63DE2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6331"/>
            <a:ext cx="4088108" cy="5076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ED684C-B840-C408-2746-FC8F10649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51" y="4237728"/>
            <a:ext cx="1065864" cy="3092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F14E3E-0DB8-0209-1AC2-3C98F6CB3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9" y="5093953"/>
            <a:ext cx="5363126" cy="1366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10818EA-DFD5-61F3-EA67-51587BE41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6" y="4227253"/>
            <a:ext cx="1217479" cy="3197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3A10D3C-2C9C-EE33-F1AD-A88B1CE38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4" y="3777662"/>
            <a:ext cx="6261422" cy="19051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79D5503-769A-8B38-0597-02AF5EB50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77" y="4251004"/>
            <a:ext cx="1594021" cy="31102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B88D2D0-109D-B5F4-FB37-786C60BEE8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5" y="4589652"/>
            <a:ext cx="6305874" cy="1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7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P.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s1[10],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s2[10];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是数组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后续内容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("%s %s",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("s1=%s\ns2=%s\n",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 特别说明：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数组名，代表了数组的首地址，因此放在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中时，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可以不加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，具体概念后续数组时再详细说明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 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</a:t>
            </a:r>
            <a:r>
              <a:rPr kumimoji="1" lang="en-US" altLang="zh-CN" sz="1200" b="1" dirty="0">
                <a:latin typeface="+mn-ea"/>
              </a:rPr>
              <a:t>↙(9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hello12345</a:t>
            </a:r>
            <a:r>
              <a:rPr kumimoji="1" lang="en-US" altLang="zh-CN" sz="1200" b="1" dirty="0">
                <a:latin typeface="+mn-ea"/>
              </a:rPr>
              <a:t>↙(10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tongjiuniversity</a:t>
            </a:r>
            <a:r>
              <a:rPr kumimoji="1" lang="en-US" altLang="zh-CN" sz="1200" b="1" dirty="0">
                <a:latin typeface="+mn-ea"/>
              </a:rPr>
              <a:t>↙(</a:t>
            </a:r>
            <a:r>
              <a:rPr kumimoji="1" lang="zh-CN" altLang="en-US" sz="1200" b="1" dirty="0">
                <a:latin typeface="+mn-ea"/>
              </a:rPr>
              <a:t>超过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个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%s_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读入含空格的字符串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输入时，如果数组的大小为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，则最多输入</a:t>
            </a:r>
            <a:r>
              <a:rPr kumimoji="1" lang="en-US" altLang="zh-CN" sz="1200" b="1" dirty="0">
                <a:latin typeface="+mn-ea"/>
              </a:rPr>
              <a:t>_n-1_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234404-568B-4523-AE71-5DF6D216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20" y="1553740"/>
            <a:ext cx="514223" cy="3939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933E23-464D-5DAA-FE7B-20E87F1D3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91" y="2008426"/>
            <a:ext cx="562657" cy="6095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8C544C-603F-1DD8-EEED-E58648AF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159" y="2667257"/>
            <a:ext cx="1029320" cy="6351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4F48BA-E0BC-4C7D-0069-37C7B3F5E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54" y="3448493"/>
            <a:ext cx="1007942" cy="5795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A98240-9FCF-D1CF-E99C-063062911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056" y="2446414"/>
            <a:ext cx="2093056" cy="15849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48471D-5968-396C-A70E-AEC897DEBF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20" y="4468315"/>
            <a:ext cx="1739989" cy="6858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2E1ECC-336F-35AC-93AC-8FC15A255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76" y="4290179"/>
            <a:ext cx="2017189" cy="10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15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Q.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4035668"/>
            <a:ext cx="5122140" cy="2498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"\r\n\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tabc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该字符串真正的内存存储为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_6_</a:t>
            </a: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个字节，这些字节的值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分别是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_13 10 9 97 98 99_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s[80], t[80];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s,%s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("s=%s\n",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("t=%s\n", 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4035666"/>
            <a:ext cx="5122140" cy="2498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abc,def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2-E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"%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+mn-ea"/>
              </a:rPr>
              <a:t>s,%s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之间的逗号是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6F7AB-C4CA-F2AE-30A7-FC087AD8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29" y="4358453"/>
            <a:ext cx="1047804" cy="381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E1A80D-C97B-7F70-2FEC-01B7C7445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77" y="4589238"/>
            <a:ext cx="7230776" cy="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R.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20a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10a20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abc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C2719E-D752-41AA-A169-B2B4314C8AEA}"/>
              </a:ext>
            </a:extLst>
          </p:cNvPr>
          <p:cNvSpPr/>
          <p:nvPr/>
        </p:nvSpPr>
        <p:spPr bwMode="auto">
          <a:xfrm>
            <a:off x="5714254" y="1323971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DE30A-A996-4C09-8CBA-31CDEA0EF436}"/>
              </a:ext>
            </a:extLst>
          </p:cNvPr>
          <p:cNvSpPr/>
          <p:nvPr/>
        </p:nvSpPr>
        <p:spPr bwMode="auto">
          <a:xfrm>
            <a:off x="59211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latin typeface="+mn-ea"/>
              </a:rPr>
              <a:t>abc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4D1D10-CE5E-4F5E-B7E6-3C027385A748}"/>
              </a:ext>
            </a:extLst>
          </p:cNvPr>
          <p:cNvSpPr/>
          <p:nvPr/>
        </p:nvSpPr>
        <p:spPr bwMode="auto">
          <a:xfrm>
            <a:off x="590589" y="6031345"/>
            <a:ext cx="10245805" cy="502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返回值是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正确按指定格式输入变量的个数</a:t>
            </a:r>
            <a:r>
              <a:rPr kumimoji="1" lang="en-US" altLang="zh-CN" sz="1600" b="1" dirty="0">
                <a:latin typeface="+mn-ea"/>
              </a:rPr>
              <a:t>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13CCC5-26A4-4E28-61DD-90146011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12" y="4241126"/>
            <a:ext cx="971600" cy="3746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5F5632-66B9-8F72-6E9D-DA975364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81" y="4949940"/>
            <a:ext cx="977950" cy="3683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C32ADF-2049-76BD-3D91-7F20FC1F9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81" y="5663024"/>
            <a:ext cx="1682836" cy="3683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E022D51-C4A9-432A-7964-1D2CC0F79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22" y="4148238"/>
            <a:ext cx="1397072" cy="3619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BCC00C-DEA5-2C2D-23DB-5AC87321A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22" y="4689720"/>
            <a:ext cx="1409772" cy="3873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ECB490-3BFC-7183-6F9A-FF3686252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22" y="5256603"/>
            <a:ext cx="1747708" cy="3168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AF2AFAC-3004-F7FB-6006-7FF37406D9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73" y="5759131"/>
            <a:ext cx="2159572" cy="2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6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000" b="1" dirty="0">
                <a:latin typeface="+mn-ea"/>
              </a:rPr>
              <a:t>本次作业特别要求：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、建立解决方案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项目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源程序文件时，一定要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后缀，不要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后缀</a:t>
            </a:r>
            <a:r>
              <a:rPr lang="en-US" altLang="zh-CN" sz="2000" b="1" dirty="0">
                <a:latin typeface="+mn-ea"/>
              </a:rPr>
              <a:t>!!!</a:t>
            </a:r>
          </a:p>
          <a:p>
            <a:pPr algn="l"/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提醒：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的报错表现不同，按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做会影响分数</a:t>
            </a:r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、如果是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有结果，则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运行结果两者的截图都要</a:t>
            </a:r>
            <a:r>
              <a:rPr lang="en-US" altLang="zh-CN" sz="2000" b="1" dirty="0">
                <a:latin typeface="+mn-ea"/>
              </a:rPr>
              <a:t>!!!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5CF614-1103-4775-9CF6-E63BA880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33" y="1727078"/>
            <a:ext cx="37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99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关于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中使用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时，报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的统一处理方法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更多内容，参考编号为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22231-020003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的文档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971A54-8B25-4D93-8EC5-7014824F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5" y="1110714"/>
            <a:ext cx="3764671" cy="2306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3B4069-A664-4C9F-9F0C-EA54EE07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17" y="1110714"/>
            <a:ext cx="3374468" cy="231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6471BE-556A-4C1F-A664-FA53D01A4C6D}"/>
              </a:ext>
            </a:extLst>
          </p:cNvPr>
          <p:cNvSpPr/>
          <p:nvPr/>
        </p:nvSpPr>
        <p:spPr bwMode="auto">
          <a:xfrm>
            <a:off x="6103565" y="3548445"/>
            <a:ext cx="5210980" cy="1434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、如上图两个程序，按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CTRL+F5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可以正确运行，编译结果显示区域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未出现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，但导航栏提示有一个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、点开导航栏后出现一个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信息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、这属于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VS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智能提示（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IntelliSense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）的警告，这种级别的警告暂时忽略，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不需要消除，也不计入会扣分的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的计数项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A219AC-B4D9-4668-BC00-2B8CDDDA17EC}"/>
              </a:ext>
            </a:extLst>
          </p:cNvPr>
          <p:cNvGrpSpPr/>
          <p:nvPr/>
        </p:nvGrpSpPr>
        <p:grpSpPr>
          <a:xfrm>
            <a:off x="619014" y="3548445"/>
            <a:ext cx="5295238" cy="2826164"/>
            <a:chOff x="2115305" y="3429000"/>
            <a:chExt cx="5295238" cy="282616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824FFAB-8C4A-40AB-86D6-9246DF947B9A}"/>
                </a:ext>
              </a:extLst>
            </p:cNvPr>
            <p:cNvGrpSpPr/>
            <p:nvPr/>
          </p:nvGrpSpPr>
          <p:grpSpPr>
            <a:xfrm>
              <a:off x="2115305" y="3429000"/>
              <a:ext cx="5295238" cy="1434561"/>
              <a:chOff x="2115305" y="3429000"/>
              <a:chExt cx="5295238" cy="143456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03036AB-30A6-489E-A13F-E38097306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305" y="3429000"/>
                <a:ext cx="5295238" cy="13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0A0AFC-A74E-48E1-88E1-EBFC2125DD7A}"/>
                  </a:ext>
                </a:extLst>
              </p:cNvPr>
              <p:cNvSpPr/>
              <p:nvPr/>
            </p:nvSpPr>
            <p:spPr bwMode="auto">
              <a:xfrm>
                <a:off x="3927412" y="3645024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导航栏显示有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98DAB1-77D7-4FB6-978A-A0B52732974C}"/>
                  </a:ext>
                </a:extLst>
              </p:cNvPr>
              <p:cNvSpPr/>
              <p:nvPr/>
            </p:nvSpPr>
            <p:spPr bwMode="auto">
              <a:xfrm>
                <a:off x="4190628" y="4575529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编译结果区域无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0AA39D6-C80D-4F38-AE67-C3D549CB6A81}"/>
                </a:ext>
              </a:extLst>
            </p:cNvPr>
            <p:cNvGrpSpPr/>
            <p:nvPr/>
          </p:nvGrpSpPr>
          <p:grpSpPr>
            <a:xfrm>
              <a:off x="2115305" y="4967376"/>
              <a:ext cx="5295238" cy="1287788"/>
              <a:chOff x="2115305" y="4967376"/>
              <a:chExt cx="5295238" cy="128778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FFFA567-2893-44D7-B6B5-E632B5F2C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5305" y="4967376"/>
                <a:ext cx="5295238" cy="1287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8E94CF-0FEC-464C-AAC0-94C691255814}"/>
                  </a:ext>
                </a:extLst>
              </p:cNvPr>
              <p:cNvSpPr/>
              <p:nvPr/>
            </p:nvSpPr>
            <p:spPr bwMode="auto">
              <a:xfrm>
                <a:off x="4786406" y="5722058"/>
                <a:ext cx="2461723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点开导航栏后能看到一个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4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格式控制表列的内容：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表示按格式输出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输出表列：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要输出的数据（常量、变量、表达式、函数）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常用的格式符种类：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D00FE6B9-8357-4D3F-8094-C40EEB54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40223"/>
              </p:ext>
            </p:extLst>
          </p:nvPr>
        </p:nvGraphicFramePr>
        <p:xfrm>
          <a:off x="831175" y="3380798"/>
          <a:ext cx="4703440" cy="3017520"/>
        </p:xfrm>
        <a:graphic>
          <a:graphicData uri="http://schemas.openxmlformats.org/drawingml/2006/table">
            <a:tbl>
              <a:tblPr/>
              <a:tblGrid>
                <a:gridCol w="64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带符号的十进制形式整数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正数不带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十进制无符号形式输出整数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以字符形式输出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一个字符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以小数形式输出浮点数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以指数形式输出浮点数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g,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中选择宽度较短的形式输出浮点数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roup 27">
            <a:extLst>
              <a:ext uri="{FF2B5EF4-FFF2-40B4-BE49-F238E27FC236}">
                <a16:creationId xmlns:a16="http://schemas.microsoft.com/office/drawing/2014/main" id="{93C5F45F-5C25-4060-81EF-81F7098D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16982"/>
              </p:ext>
            </p:extLst>
          </p:nvPr>
        </p:nvGraphicFramePr>
        <p:xfrm>
          <a:off x="5874478" y="3380798"/>
          <a:ext cx="4248472" cy="1926352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表示长整型整数，用于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表示短整型整数，用于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表示输出数据的宽度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对浮点数，表示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位小数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对字符串，表示前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输出左对齐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3218114-31B3-49A2-B191-8D108F96CF06}"/>
              </a:ext>
            </a:extLst>
          </p:cNvPr>
          <p:cNvSpPr/>
          <p:nvPr/>
        </p:nvSpPr>
        <p:spPr bwMode="auto">
          <a:xfrm>
            <a:off x="813999" y="2987098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C5C001-DC0F-4005-8223-90E8503C2D11}"/>
              </a:ext>
            </a:extLst>
          </p:cNvPr>
          <p:cNvSpPr/>
          <p:nvPr/>
        </p:nvSpPr>
        <p:spPr bwMode="auto">
          <a:xfrm>
            <a:off x="5874479" y="2987098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936242-5FE7-4111-9506-8964CB3C6B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13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Welcome\x21\n");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70"/>
            <a:ext cx="4147127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\x21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zh-CN" altLang="en-US" sz="1600" b="1" dirty="0">
                <a:latin typeface="+mn-ea"/>
              </a:rPr>
              <a:t>哪个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字符的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进制转义表示？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!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转义符在格式控制表列中的输出形式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是：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整数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转义符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739241" y="1323975"/>
            <a:ext cx="610020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写出与左侧程序输出完全一致的，用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C++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实现的代码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贴源码或截图均可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AD0C21-8EE1-D721-6EB3-E601694A6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4" y="4528470"/>
            <a:ext cx="1428823" cy="590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20B4C4-8B63-598C-FAC3-BE29BD17D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50" y="2011607"/>
            <a:ext cx="5626389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输出输出列表中与格式符数量相等的内容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%d 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A1E5C-88C7-4721-A15B-AC0D975F178C}"/>
              </a:ext>
            </a:extLst>
          </p:cNvPr>
          <p:cNvSpPr/>
          <p:nvPr/>
        </p:nvSpPr>
        <p:spPr bwMode="auto">
          <a:xfrm>
            <a:off x="571425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输出所有输出表列的内容，再按照格式符随机输出多余的格式符数量的内容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5D9E4F-D21F-CFDE-FCAC-94B0DC19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4" y="4749710"/>
            <a:ext cx="8327350" cy="3037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5904C0-62DC-CA65-45BB-EEA0F70BA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8" y="5093136"/>
            <a:ext cx="1485976" cy="4000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707AA8-D192-14E2-0B0F-337C17AE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85" y="4355489"/>
            <a:ext cx="1422473" cy="3556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D37B1D-E5BF-2941-5871-134E74DBF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5" y="5249702"/>
            <a:ext cx="7956959" cy="4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8958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</TotalTime>
  <Words>10198</Words>
  <Application>Microsoft Office PowerPoint</Application>
  <PresentationFormat>宽屏</PresentationFormat>
  <Paragraphs>1387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苗 君文</cp:lastModifiedBy>
  <cp:revision>84</cp:revision>
  <dcterms:created xsi:type="dcterms:W3CDTF">2020-08-13T13:39:53Z</dcterms:created>
  <dcterms:modified xsi:type="dcterms:W3CDTF">2023-03-13T13:40:25Z</dcterms:modified>
</cp:coreProperties>
</file>