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5"/>
  </p:notesMasterIdLst>
  <p:sldIdLst>
    <p:sldId id="552" r:id="rId2"/>
    <p:sldId id="1237" r:id="rId3"/>
    <p:sldId id="644" r:id="rId4"/>
    <p:sldId id="558" r:id="rId5"/>
    <p:sldId id="1241" r:id="rId6"/>
    <p:sldId id="1240" r:id="rId7"/>
    <p:sldId id="645" r:id="rId8"/>
    <p:sldId id="1242" r:id="rId9"/>
    <p:sldId id="1243" r:id="rId10"/>
    <p:sldId id="1244" r:id="rId11"/>
    <p:sldId id="1245" r:id="rId12"/>
    <p:sldId id="1246" r:id="rId13"/>
    <p:sldId id="124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6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25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D9F12-298F-4BA9-885E-BCD438E8F5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259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EEE96-D9F8-4AA5-9180-644B18AD31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19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B05AA-070D-443F-9B69-C3D4A9E3AB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64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42DF3-6CE2-4BE7-9CDC-EAAC6AF6F4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122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33B832-CABD-439C-B200-DDE8714B0B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37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C15D7-5788-41E7-9CAD-BCD4FE0C0C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410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9E1C2-8757-4943-BB0D-44D6A40AC3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68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2EE0AD-AA26-4B0C-B2A5-065307B69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591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B4B751-1B33-4FAC-96B1-4F4734F155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516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ADDAC-226E-4E74-A9C7-8EDB750CC1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260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F1364-7677-4F0D-B113-A10E8B7764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887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3E456CB-F1D9-4742-BD7D-0EF249B6CED9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A4F3C42-5715-4F86-8B48-9F106AD4D4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12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en-US" altLang="zh-CN" sz="28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、完成本文档中所有的测试程序并填写运行结果，从而体会这些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的流成员函数的用法及区别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、题目明确指定编译器外，缺省使用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</a:t>
            </a:r>
            <a:r>
              <a:rPr lang="zh-CN" altLang="en-US" sz="1600" b="1" dirty="0">
                <a:latin typeface="+mn-ea"/>
              </a:rPr>
              <a:t>如果要换成其他编译器，可能需要自行修改头文件适配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</a:t>
            </a: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部分代码编译时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有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，不影响概念理解，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可以忽略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5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9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744222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</a:p>
          <a:p>
            <a:pPr algn="l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综合应用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2FBBEE9-3440-4A05-8C93-735B8A0E8A84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795DCA-0E0C-4C62-AC52-9B956A88D52E}"/>
              </a:ext>
            </a:extLst>
          </p:cNvPr>
          <p:cNvSpPr/>
          <p:nvPr/>
        </p:nvSpPr>
        <p:spPr bwMode="auto">
          <a:xfrm>
            <a:off x="558024" y="1244870"/>
            <a:ext cx="6299975" cy="55088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str[80] = "123 456";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j, ret;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sscanf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(str, "%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d%d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", &amp;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, &amp;j);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("ret : %d\n", ret);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("str=%s\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ni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=%d j=%d\n", str,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sprintf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(str, "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=%d j=%d",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, j);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("ret : %d\n", ret);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("str=\"%s\"\n",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输出结果：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本例说明，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str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中的内容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可以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（可以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不可以）被替换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0918EB-4E90-5281-3334-DA203B17A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396" y="5410365"/>
            <a:ext cx="1422473" cy="107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0241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</a:p>
          <a:p>
            <a:pPr algn="l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综合应用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2FBBEE9-3440-4A05-8C93-735B8A0E8A84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795DCA-0E0C-4C62-AC52-9B956A88D52E}"/>
              </a:ext>
            </a:extLst>
          </p:cNvPr>
          <p:cNvSpPr/>
          <p:nvPr/>
        </p:nvSpPr>
        <p:spPr bwMode="auto">
          <a:xfrm>
            <a:off x="558025" y="1244870"/>
            <a:ext cx="6312332" cy="41550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#define _CRT_SECURE_NO_WARNINGS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stdio.h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int x, w;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</a:t>
            </a:r>
            <a:r>
              <a:rPr lang="zh-CN" altLang="en-US" sz="1600" b="1" dirty="0">
                <a:latin typeface="+mn-ea"/>
              </a:rPr>
              <a:t>请输入</a:t>
            </a:r>
            <a:r>
              <a:rPr lang="en-US" altLang="zh-CN" sz="1600" b="1" dirty="0">
                <a:latin typeface="+mn-ea"/>
              </a:rPr>
              <a:t>[1..99999]</a:t>
            </a:r>
            <a:r>
              <a:rPr lang="zh-CN" altLang="en-US" sz="1600" b="1" dirty="0">
                <a:latin typeface="+mn-ea"/>
              </a:rPr>
              <a:t>间的整数及显示宽度</a:t>
            </a:r>
            <a:r>
              <a:rPr lang="en-US" altLang="zh-CN" sz="1600" b="1" dirty="0">
                <a:latin typeface="+mn-ea"/>
              </a:rPr>
              <a:t>[6..10]\n");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("%d %d", &amp;x, &amp;w);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不考虑输入错误</a:t>
            </a:r>
          </a:p>
          <a:p>
            <a:r>
              <a:rPr lang="zh-CN" altLang="en-US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("01234567890123456789\n");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标尺</a:t>
            </a:r>
          </a:p>
          <a:p>
            <a:endParaRPr lang="zh-CN" altLang="en-US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</a:t>
            </a:r>
            <a:r>
              <a:rPr lang="en-US" altLang="zh-CN" sz="1600" b="1" dirty="0">
                <a:latin typeface="+mn-ea"/>
              </a:rPr>
              <a:t>char </a:t>
            </a:r>
            <a:r>
              <a:rPr lang="en-US" altLang="zh-CN" sz="1600" b="1" dirty="0" err="1">
                <a:latin typeface="+mn-ea"/>
              </a:rPr>
              <a:t>fmt</a:t>
            </a:r>
            <a:r>
              <a:rPr lang="en-US" altLang="zh-CN" sz="1600" b="1" dirty="0">
                <a:latin typeface="+mn-ea"/>
              </a:rPr>
              <a:t>[16];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sprintf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fmt</a:t>
            </a:r>
            <a:r>
              <a:rPr lang="en-US" altLang="zh-CN" sz="1600" b="1" dirty="0">
                <a:latin typeface="+mn-ea"/>
              </a:rPr>
              <a:t>, "%%%dd*\n", w);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fmt</a:t>
            </a:r>
            <a:r>
              <a:rPr lang="en-US" altLang="zh-CN" sz="1600" b="1" dirty="0">
                <a:latin typeface="+mn-ea"/>
              </a:rPr>
              <a:t>, x);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E3354E-1D8B-469A-83EE-DA8521E820D3}"/>
              </a:ext>
            </a:extLst>
          </p:cNvPr>
          <p:cNvSpPr/>
          <p:nvPr/>
        </p:nvSpPr>
        <p:spPr bwMode="auto">
          <a:xfrm>
            <a:off x="6870357" y="1244869"/>
            <a:ext cx="3470278" cy="41550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3 6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123 6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12345 6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4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3 9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5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123 9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6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12345 9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9AF76D0-226B-4414-9299-F8A2870CE388}"/>
              </a:ext>
            </a:extLst>
          </p:cNvPr>
          <p:cNvSpPr/>
          <p:nvPr/>
        </p:nvSpPr>
        <p:spPr bwMode="auto">
          <a:xfrm>
            <a:off x="3400080" y="5029200"/>
            <a:ext cx="3470278" cy="37070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别去网上瞎查，认真阅读第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5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章课件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796659-3949-CA14-0748-E8346C16E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263" y="725603"/>
            <a:ext cx="2817607" cy="8178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40D08FF-4E08-7C92-22CB-E92BE037A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329" y="1534578"/>
            <a:ext cx="2613474" cy="76360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C944823-1B77-BA80-DC77-428025BF7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710" y="2273544"/>
            <a:ext cx="2608265" cy="77281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C15826E-B055-D05C-1928-797CB305DC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178" y="3038255"/>
            <a:ext cx="2475625" cy="74867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C865E97-4DCC-F142-46C8-ED3CA7B950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003" y="3776469"/>
            <a:ext cx="2720758" cy="80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1634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</a:p>
          <a:p>
            <a:pPr algn="l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综合应用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：键盘输入一个长度</a:t>
            </a:r>
            <a:r>
              <a:rPr lang="en-US" altLang="zh-CN" sz="1600" b="1" dirty="0">
                <a:latin typeface="+mn-ea"/>
              </a:rPr>
              <a:t>[3..12]</a:t>
            </a:r>
            <a:r>
              <a:rPr lang="zh-CN" altLang="en-US" sz="1600" b="1" dirty="0">
                <a:latin typeface="+mn-ea"/>
              </a:rPr>
              <a:t>间字符串，再输入显示宽度</a:t>
            </a:r>
            <a:r>
              <a:rPr lang="en-US" altLang="zh-CN" sz="1600" b="1" dirty="0">
                <a:latin typeface="+mn-ea"/>
              </a:rPr>
              <a:t>[</a:t>
            </a:r>
            <a:r>
              <a:rPr lang="zh-CN" altLang="en-US" sz="1600" b="1" dirty="0">
                <a:latin typeface="+mn-ea"/>
              </a:rPr>
              <a:t>长度</a:t>
            </a:r>
            <a:r>
              <a:rPr lang="en-US" altLang="zh-CN" sz="1600" b="1" dirty="0">
                <a:latin typeface="+mn-ea"/>
              </a:rPr>
              <a:t>+1..20]</a:t>
            </a:r>
            <a:r>
              <a:rPr lang="zh-CN" altLang="en-US" sz="1600" b="1" dirty="0">
                <a:latin typeface="+mn-ea"/>
              </a:rPr>
              <a:t>，左对齐输出这个字符串（最后加</a:t>
            </a:r>
            <a:r>
              <a:rPr lang="en-US" altLang="zh-CN" sz="1600" b="1" dirty="0">
                <a:latin typeface="+mn-ea"/>
              </a:rPr>
              <a:t>*</a:t>
            </a:r>
            <a:r>
              <a:rPr lang="zh-CN" altLang="en-US" sz="1600" b="1" dirty="0">
                <a:latin typeface="+mn-ea"/>
              </a:rPr>
              <a:t>分辨空格）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</a:t>
            </a:r>
            <a:r>
              <a:rPr lang="zh-CN" altLang="en-US" sz="1600" b="1" dirty="0">
                <a:latin typeface="+mn-ea"/>
              </a:rPr>
              <a:t>注：输入宽度小于等于串长则置为串长</a:t>
            </a:r>
            <a:r>
              <a:rPr lang="en-US" altLang="zh-CN" sz="1600" b="1" dirty="0">
                <a:latin typeface="+mn-ea"/>
              </a:rPr>
              <a:t>+1</a:t>
            </a:r>
            <a:r>
              <a:rPr lang="zh-CN" altLang="en-US" sz="1600" b="1" dirty="0">
                <a:latin typeface="+mn-ea"/>
              </a:rPr>
              <a:t>，不考虑其它输入错误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2FBBEE9-3440-4A05-8C93-735B8A0E8A84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795DCA-0E0C-4C62-AC52-9B956A88D52E}"/>
              </a:ext>
            </a:extLst>
          </p:cNvPr>
          <p:cNvSpPr/>
          <p:nvPr/>
        </p:nvSpPr>
        <p:spPr bwMode="auto">
          <a:xfrm>
            <a:off x="558025" y="1578504"/>
            <a:ext cx="6312332" cy="51752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给出相应的代码，字体为宋体，字号根据代码量调整，不小于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9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号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en-US" altLang="zh-CN" sz="1600" b="1" dirty="0">
                <a:latin typeface="+mn-ea"/>
              </a:rPr>
              <a:t>#define _CRT_SECURE_NO_WARNINGS</a:t>
            </a:r>
          </a:p>
          <a:p>
            <a:r>
              <a:rPr kumimoji="1" lang="en-US" altLang="zh-CN" sz="1600" b="1" dirty="0">
                <a:latin typeface="+mn-ea"/>
              </a:rPr>
              <a:t>#include &lt;</a:t>
            </a:r>
            <a:r>
              <a:rPr kumimoji="1" lang="en-US" altLang="zh-CN" sz="1600" b="1" dirty="0" err="1">
                <a:latin typeface="+mn-ea"/>
              </a:rPr>
              <a:t>stdio.h</a:t>
            </a:r>
            <a:r>
              <a:rPr kumimoji="1" lang="en-US" altLang="zh-CN" sz="1600" b="1" dirty="0">
                <a:latin typeface="+mn-ea"/>
              </a:rPr>
              <a:t>&gt;</a:t>
            </a:r>
          </a:p>
          <a:p>
            <a:endParaRPr kumimoji="1" lang="en-US" altLang="zh-CN" sz="1600" b="1" dirty="0">
              <a:latin typeface="+mn-ea"/>
            </a:endParaRPr>
          </a:p>
          <a:p>
            <a:r>
              <a:rPr kumimoji="1" lang="en-US" altLang="zh-CN" sz="1600" b="1" dirty="0">
                <a:latin typeface="+mn-ea"/>
              </a:rPr>
              <a:t>int main()</a:t>
            </a:r>
          </a:p>
          <a:p>
            <a:r>
              <a:rPr kumimoji="1" lang="en-US" altLang="zh-CN" sz="1600" b="1" dirty="0">
                <a:latin typeface="+mn-ea"/>
              </a:rPr>
              <a:t>{</a:t>
            </a:r>
          </a:p>
          <a:p>
            <a:r>
              <a:rPr kumimoji="1" lang="en-US" altLang="zh-CN" sz="1600" b="1" dirty="0">
                <a:latin typeface="+mn-ea"/>
              </a:rPr>
              <a:t>    char s[21];</a:t>
            </a:r>
          </a:p>
          <a:p>
            <a:r>
              <a:rPr kumimoji="1" lang="en-US" altLang="zh-CN" sz="1600" b="1" dirty="0">
                <a:latin typeface="+mn-ea"/>
              </a:rPr>
              <a:t>    int w, x;</a:t>
            </a:r>
          </a:p>
          <a:p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</a:t>
            </a:r>
            <a:r>
              <a:rPr kumimoji="1" lang="zh-CN" altLang="en-US" sz="1600" b="1" dirty="0">
                <a:latin typeface="+mn-ea"/>
              </a:rPr>
              <a:t>请输入长度</a:t>
            </a:r>
            <a:r>
              <a:rPr kumimoji="1" lang="en-US" altLang="zh-CN" sz="1600" b="1" dirty="0">
                <a:latin typeface="+mn-ea"/>
              </a:rPr>
              <a:t>[3..12]</a:t>
            </a:r>
            <a:r>
              <a:rPr kumimoji="1" lang="zh-CN" altLang="en-US" sz="1600" b="1" dirty="0">
                <a:latin typeface="+mn-ea"/>
              </a:rPr>
              <a:t>间的字符串及显示宽度</a:t>
            </a:r>
            <a:r>
              <a:rPr kumimoji="1" lang="en-US" altLang="zh-CN" sz="1600" b="1" dirty="0">
                <a:latin typeface="+mn-ea"/>
              </a:rPr>
              <a:t>[len+1..20]\n");</a:t>
            </a:r>
          </a:p>
          <a:p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scanf</a:t>
            </a:r>
            <a:r>
              <a:rPr kumimoji="1" lang="en-US" altLang="zh-CN" sz="1600" b="1" dirty="0">
                <a:latin typeface="+mn-ea"/>
              </a:rPr>
              <a:t>("%s %d", s, &amp;w); //</a:t>
            </a:r>
            <a:r>
              <a:rPr kumimoji="1" lang="zh-CN" altLang="en-US" sz="1600" b="1" dirty="0">
                <a:latin typeface="+mn-ea"/>
              </a:rPr>
              <a:t>不考虑输入错误</a:t>
            </a:r>
          </a:p>
          <a:p>
            <a:r>
              <a:rPr kumimoji="1" lang="zh-CN" altLang="en-US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("01234567890123456789\n"); //</a:t>
            </a:r>
            <a:r>
              <a:rPr kumimoji="1" lang="zh-CN" altLang="en-US" sz="1600" b="1" dirty="0">
                <a:latin typeface="+mn-ea"/>
              </a:rPr>
              <a:t>标尺</a:t>
            </a:r>
          </a:p>
          <a:p>
            <a:r>
              <a:rPr kumimoji="1" lang="zh-CN" altLang="en-US" sz="1600" b="1" dirty="0">
                <a:latin typeface="+mn-ea"/>
              </a:rPr>
              <a:t>    </a:t>
            </a:r>
            <a:r>
              <a:rPr kumimoji="1" lang="en-US" altLang="zh-CN" sz="1600" b="1" dirty="0">
                <a:latin typeface="+mn-ea"/>
              </a:rPr>
              <a:t>x = </a:t>
            </a:r>
            <a:r>
              <a:rPr kumimoji="1" lang="en-US" altLang="zh-CN" sz="1600" b="1" dirty="0" err="1">
                <a:latin typeface="+mn-ea"/>
              </a:rPr>
              <a:t>strlen</a:t>
            </a:r>
            <a:r>
              <a:rPr kumimoji="1" lang="en-US" altLang="zh-CN" sz="1600" b="1" dirty="0">
                <a:latin typeface="+mn-ea"/>
              </a:rPr>
              <a:t>(s);</a:t>
            </a:r>
          </a:p>
          <a:p>
            <a:r>
              <a:rPr kumimoji="1" lang="en-US" altLang="zh-CN" sz="1600" b="1" dirty="0">
                <a:latin typeface="+mn-ea"/>
              </a:rPr>
              <a:t>    if (w &lt;= x) {</a:t>
            </a:r>
          </a:p>
          <a:p>
            <a:r>
              <a:rPr kumimoji="1" lang="en-US" altLang="zh-CN" sz="1600" b="1" dirty="0">
                <a:latin typeface="+mn-ea"/>
              </a:rPr>
              <a:t>        w = x + 1;</a:t>
            </a:r>
          </a:p>
          <a:p>
            <a:r>
              <a:rPr kumimoji="1" lang="en-US" altLang="zh-CN" sz="1600" b="1" dirty="0">
                <a:latin typeface="+mn-ea"/>
              </a:rPr>
              <a:t>    }</a:t>
            </a:r>
          </a:p>
          <a:p>
            <a:r>
              <a:rPr kumimoji="1" lang="en-US" altLang="zh-CN" sz="1600" b="1" dirty="0">
                <a:latin typeface="+mn-ea"/>
              </a:rPr>
              <a:t>    char </a:t>
            </a:r>
            <a:r>
              <a:rPr kumimoji="1" lang="en-US" altLang="zh-CN" sz="1600" b="1" dirty="0" err="1">
                <a:latin typeface="+mn-ea"/>
              </a:rPr>
              <a:t>fmt</a:t>
            </a:r>
            <a:r>
              <a:rPr kumimoji="1" lang="en-US" altLang="zh-CN" sz="1600" b="1" dirty="0">
                <a:latin typeface="+mn-ea"/>
              </a:rPr>
              <a:t>[33];</a:t>
            </a:r>
          </a:p>
          <a:p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sprintf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en-US" altLang="zh-CN" sz="1600" b="1" dirty="0" err="1">
                <a:latin typeface="+mn-ea"/>
              </a:rPr>
              <a:t>fmt</a:t>
            </a:r>
            <a:r>
              <a:rPr kumimoji="1" lang="en-US" altLang="zh-CN" sz="1600" b="1" dirty="0">
                <a:latin typeface="+mn-ea"/>
              </a:rPr>
              <a:t>, "%%%ds*\n", -w);</a:t>
            </a:r>
          </a:p>
          <a:p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en-US" altLang="zh-CN" sz="1600" b="1" dirty="0" err="1">
                <a:latin typeface="+mn-ea"/>
              </a:rPr>
              <a:t>fmt</a:t>
            </a:r>
            <a:r>
              <a:rPr kumimoji="1" lang="en-US" altLang="zh-CN" sz="1600" b="1" dirty="0">
                <a:latin typeface="+mn-ea"/>
              </a:rPr>
              <a:t>, s);</a:t>
            </a:r>
          </a:p>
          <a:p>
            <a:r>
              <a:rPr kumimoji="1" lang="en-US" altLang="zh-CN" sz="1600" b="1" dirty="0">
                <a:latin typeface="+mn-ea"/>
              </a:rPr>
              <a:t>    return 0;</a:t>
            </a:r>
          </a:p>
          <a:p>
            <a:r>
              <a:rPr kumimoji="1" lang="en-US" altLang="zh-CN" sz="1600" b="1" dirty="0">
                <a:latin typeface="+mn-ea"/>
              </a:rPr>
              <a:t>}</a:t>
            </a:r>
          </a:p>
          <a:p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E3354E-1D8B-469A-83EE-DA8521E820D3}"/>
              </a:ext>
            </a:extLst>
          </p:cNvPr>
          <p:cNvSpPr/>
          <p:nvPr/>
        </p:nvSpPr>
        <p:spPr bwMode="auto">
          <a:xfrm>
            <a:off x="6870357" y="1578503"/>
            <a:ext cx="4090086" cy="51752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12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、自己构造的测试样本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4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、自己构造的测试样本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FE76143-07C7-4C25-A3BF-0B0ECBF37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911" y="1951251"/>
            <a:ext cx="3714286" cy="65714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30E2FED-4CEE-40A9-9194-01ADD6745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612" y="3160745"/>
            <a:ext cx="3685714" cy="6476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E1C6165-83DC-4EF1-7CB7-8C3AECA06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911" y="4292369"/>
            <a:ext cx="3714941" cy="9334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FEE1637-97BF-E8A7-36E2-1386D9235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869" y="5543916"/>
            <a:ext cx="3664138" cy="99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2698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</a:p>
          <a:p>
            <a:pPr algn="l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综合应用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：键盘输入一个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型数据，再输入总显示宽度及小数点后的位数，右对齐输出这个字符串（最后加</a:t>
            </a:r>
            <a:r>
              <a:rPr lang="en-US" altLang="zh-CN" sz="1600" b="1" dirty="0">
                <a:latin typeface="+mn-ea"/>
              </a:rPr>
              <a:t>*</a:t>
            </a:r>
            <a:r>
              <a:rPr lang="zh-CN" altLang="en-US" sz="1600" b="1" dirty="0">
                <a:latin typeface="+mn-ea"/>
              </a:rPr>
              <a:t>分辨空格）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</a:t>
            </a:r>
            <a:r>
              <a:rPr lang="zh-CN" altLang="en-US" sz="1600" b="1" dirty="0">
                <a:latin typeface="+mn-ea"/>
              </a:rPr>
              <a:t>注：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795DCA-0E0C-4C62-AC52-9B956A88D52E}"/>
              </a:ext>
            </a:extLst>
          </p:cNvPr>
          <p:cNvSpPr/>
          <p:nvPr/>
        </p:nvSpPr>
        <p:spPr bwMode="auto">
          <a:xfrm>
            <a:off x="558025" y="1578504"/>
            <a:ext cx="6312332" cy="52794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给出相应的代码，字体为宋体，字号根据代码量调整，不小于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9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号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en-US" altLang="zh-CN" sz="1100" b="1" dirty="0">
                <a:latin typeface="+mn-ea"/>
              </a:rPr>
              <a:t>#define _CRT_SECURE_NO_WARNINGS</a:t>
            </a:r>
          </a:p>
          <a:p>
            <a:r>
              <a:rPr kumimoji="1" lang="en-US" altLang="zh-CN" sz="1100" b="1" dirty="0">
                <a:latin typeface="+mn-ea"/>
              </a:rPr>
              <a:t>#include &lt;</a:t>
            </a:r>
            <a:r>
              <a:rPr kumimoji="1" lang="en-US" altLang="zh-CN" sz="1100" b="1" dirty="0" err="1">
                <a:latin typeface="+mn-ea"/>
              </a:rPr>
              <a:t>stdio.h</a:t>
            </a:r>
            <a:r>
              <a:rPr kumimoji="1" lang="en-US" altLang="zh-CN" sz="1100" b="1" dirty="0">
                <a:latin typeface="+mn-ea"/>
              </a:rPr>
              <a:t>&gt;</a:t>
            </a:r>
          </a:p>
          <a:p>
            <a:r>
              <a:rPr kumimoji="1" lang="en-US" altLang="zh-CN" sz="1100" b="1" dirty="0">
                <a:latin typeface="+mn-ea"/>
              </a:rPr>
              <a:t>int main()</a:t>
            </a:r>
          </a:p>
          <a:p>
            <a:r>
              <a:rPr kumimoji="1" lang="en-US" altLang="zh-CN" sz="1100" b="1" dirty="0">
                <a:latin typeface="+mn-ea"/>
              </a:rPr>
              <a:t>{</a:t>
            </a:r>
          </a:p>
          <a:p>
            <a:r>
              <a:rPr kumimoji="1" lang="en-US" altLang="zh-CN" sz="1100" b="1" dirty="0">
                <a:latin typeface="+mn-ea"/>
              </a:rPr>
              <a:t>    double x;</a:t>
            </a:r>
          </a:p>
          <a:p>
            <a:r>
              <a:rPr kumimoji="1" lang="en-US" altLang="zh-CN" sz="1100" b="1" dirty="0">
                <a:latin typeface="+mn-ea"/>
              </a:rPr>
              <a:t>    int w, b;</a:t>
            </a:r>
          </a:p>
          <a:p>
            <a:r>
              <a:rPr kumimoji="1" lang="en-US" altLang="zh-CN" sz="1100" b="1" dirty="0">
                <a:latin typeface="+mn-ea"/>
              </a:rPr>
              <a:t>    char s[40];</a:t>
            </a:r>
          </a:p>
          <a:p>
            <a:r>
              <a:rPr kumimoji="1" lang="en-US" altLang="zh-CN" sz="1100" b="1" dirty="0">
                <a:latin typeface="+mn-ea"/>
              </a:rPr>
              <a:t>    </a:t>
            </a:r>
            <a:r>
              <a:rPr kumimoji="1" lang="en-US" altLang="zh-CN" sz="1100" b="1" dirty="0" err="1">
                <a:latin typeface="+mn-ea"/>
              </a:rPr>
              <a:t>printf</a:t>
            </a:r>
            <a:r>
              <a:rPr kumimoji="1" lang="en-US" altLang="zh-CN" sz="1100" b="1" dirty="0">
                <a:latin typeface="+mn-ea"/>
              </a:rPr>
              <a:t>("</a:t>
            </a:r>
            <a:r>
              <a:rPr kumimoji="1" lang="zh-CN" altLang="en-US" sz="1100" b="1" dirty="0">
                <a:latin typeface="+mn-ea"/>
              </a:rPr>
              <a:t>请输入</a:t>
            </a:r>
            <a:r>
              <a:rPr kumimoji="1" lang="en-US" altLang="zh-CN" sz="1100" b="1" dirty="0">
                <a:latin typeface="+mn-ea"/>
              </a:rPr>
              <a:t>double</a:t>
            </a:r>
            <a:r>
              <a:rPr kumimoji="1" lang="zh-CN" altLang="en-US" sz="1100" b="1" dirty="0">
                <a:latin typeface="+mn-ea"/>
              </a:rPr>
              <a:t>型数据及显示总宽度、小数点后位数</a:t>
            </a:r>
            <a:r>
              <a:rPr kumimoji="1" lang="en-US" altLang="zh-CN" sz="1100" b="1" dirty="0">
                <a:latin typeface="+mn-ea"/>
              </a:rPr>
              <a:t>\n");</a:t>
            </a:r>
          </a:p>
          <a:p>
            <a:r>
              <a:rPr kumimoji="1" lang="en-US" altLang="zh-CN" sz="1100" b="1" dirty="0">
                <a:latin typeface="+mn-ea"/>
              </a:rPr>
              <a:t>    </a:t>
            </a:r>
            <a:r>
              <a:rPr kumimoji="1" lang="en-US" altLang="zh-CN" sz="1100" b="1" dirty="0" err="1">
                <a:latin typeface="+mn-ea"/>
              </a:rPr>
              <a:t>scanf</a:t>
            </a:r>
            <a:r>
              <a:rPr kumimoji="1" lang="en-US" altLang="zh-CN" sz="1100" b="1" dirty="0">
                <a:latin typeface="+mn-ea"/>
              </a:rPr>
              <a:t>("%</a:t>
            </a:r>
            <a:r>
              <a:rPr kumimoji="1" lang="en-US" altLang="zh-CN" sz="1100" b="1" dirty="0" err="1">
                <a:latin typeface="+mn-ea"/>
              </a:rPr>
              <a:t>lf</a:t>
            </a:r>
            <a:r>
              <a:rPr kumimoji="1" lang="en-US" altLang="zh-CN" sz="1100" b="1" dirty="0">
                <a:latin typeface="+mn-ea"/>
              </a:rPr>
              <a:t> %d %d", &amp;x, &amp;</a:t>
            </a:r>
            <a:r>
              <a:rPr kumimoji="1" lang="en-US" altLang="zh-CN" sz="1100" b="1" dirty="0" err="1">
                <a:latin typeface="+mn-ea"/>
              </a:rPr>
              <a:t>w,&amp;b</a:t>
            </a:r>
            <a:r>
              <a:rPr kumimoji="1" lang="en-US" altLang="zh-CN" sz="1100" b="1" dirty="0">
                <a:latin typeface="+mn-ea"/>
              </a:rPr>
              <a:t>); //</a:t>
            </a:r>
            <a:r>
              <a:rPr kumimoji="1" lang="zh-CN" altLang="en-US" sz="1100" b="1" dirty="0">
                <a:latin typeface="+mn-ea"/>
              </a:rPr>
              <a:t>不考虑输入错误</a:t>
            </a:r>
          </a:p>
          <a:p>
            <a:r>
              <a:rPr kumimoji="1" lang="zh-CN" altLang="en-US" sz="1100" b="1" dirty="0">
                <a:latin typeface="+mn-ea"/>
              </a:rPr>
              <a:t>    </a:t>
            </a:r>
            <a:r>
              <a:rPr kumimoji="1" lang="en-US" altLang="zh-CN" sz="1100" b="1" dirty="0" err="1">
                <a:latin typeface="+mn-ea"/>
              </a:rPr>
              <a:t>printf</a:t>
            </a:r>
            <a:r>
              <a:rPr kumimoji="1" lang="en-US" altLang="zh-CN" sz="1100" b="1" dirty="0">
                <a:latin typeface="+mn-ea"/>
              </a:rPr>
              <a:t>("01234567890123456789\n"); //</a:t>
            </a:r>
            <a:r>
              <a:rPr kumimoji="1" lang="zh-CN" altLang="en-US" sz="1100" b="1" dirty="0">
                <a:latin typeface="+mn-ea"/>
              </a:rPr>
              <a:t>标尺</a:t>
            </a:r>
          </a:p>
          <a:p>
            <a:r>
              <a:rPr kumimoji="1" lang="zh-CN" altLang="en-US" sz="1100" b="1" dirty="0">
                <a:latin typeface="+mn-ea"/>
              </a:rPr>
              <a:t>    </a:t>
            </a:r>
            <a:r>
              <a:rPr kumimoji="1" lang="en-US" altLang="zh-CN" sz="1100" b="1" dirty="0">
                <a:latin typeface="+mn-ea"/>
              </a:rPr>
              <a:t>if (b == 0)</a:t>
            </a:r>
          </a:p>
          <a:p>
            <a:r>
              <a:rPr kumimoji="1" lang="en-US" altLang="zh-CN" sz="1100" b="1" dirty="0">
                <a:latin typeface="+mn-ea"/>
              </a:rPr>
              <a:t>        </a:t>
            </a:r>
            <a:r>
              <a:rPr kumimoji="1" lang="en-US" altLang="zh-CN" sz="1100" b="1" dirty="0" err="1">
                <a:latin typeface="+mn-ea"/>
              </a:rPr>
              <a:t>sprintf</a:t>
            </a:r>
            <a:r>
              <a:rPr kumimoji="1" lang="en-US" altLang="zh-CN" sz="1100" b="1" dirty="0">
                <a:latin typeface="+mn-ea"/>
              </a:rPr>
              <a:t>(s, "%.0lf", x);</a:t>
            </a:r>
          </a:p>
          <a:p>
            <a:r>
              <a:rPr kumimoji="1" lang="en-US" altLang="zh-CN" sz="1100" b="1" dirty="0">
                <a:latin typeface="+mn-ea"/>
              </a:rPr>
              <a:t>    if (b == 1)</a:t>
            </a:r>
          </a:p>
          <a:p>
            <a:r>
              <a:rPr kumimoji="1" lang="en-US" altLang="zh-CN" sz="1100" b="1" dirty="0">
                <a:latin typeface="+mn-ea"/>
              </a:rPr>
              <a:t>        </a:t>
            </a:r>
            <a:r>
              <a:rPr kumimoji="1" lang="en-US" altLang="zh-CN" sz="1100" b="1" dirty="0" err="1">
                <a:latin typeface="+mn-ea"/>
              </a:rPr>
              <a:t>sprintf</a:t>
            </a:r>
            <a:r>
              <a:rPr kumimoji="1" lang="en-US" altLang="zh-CN" sz="1100" b="1" dirty="0">
                <a:latin typeface="+mn-ea"/>
              </a:rPr>
              <a:t>(s, "%.1lf", x);</a:t>
            </a:r>
          </a:p>
          <a:p>
            <a:r>
              <a:rPr kumimoji="1" lang="en-US" altLang="zh-CN" sz="1100" b="1" dirty="0">
                <a:latin typeface="+mn-ea"/>
              </a:rPr>
              <a:t>    if (b == 2)</a:t>
            </a:r>
          </a:p>
          <a:p>
            <a:r>
              <a:rPr kumimoji="1" lang="en-US" altLang="zh-CN" sz="1100" b="1" dirty="0">
                <a:latin typeface="+mn-ea"/>
              </a:rPr>
              <a:t>        </a:t>
            </a:r>
            <a:r>
              <a:rPr kumimoji="1" lang="en-US" altLang="zh-CN" sz="1100" b="1" dirty="0" err="1">
                <a:latin typeface="+mn-ea"/>
              </a:rPr>
              <a:t>sprintf</a:t>
            </a:r>
            <a:r>
              <a:rPr kumimoji="1" lang="en-US" altLang="zh-CN" sz="1100" b="1" dirty="0">
                <a:latin typeface="+mn-ea"/>
              </a:rPr>
              <a:t>(s, "%.2lf", x);</a:t>
            </a:r>
          </a:p>
          <a:p>
            <a:r>
              <a:rPr kumimoji="1" lang="en-US" altLang="zh-CN" sz="1100" b="1" dirty="0">
                <a:latin typeface="+mn-ea"/>
              </a:rPr>
              <a:t>    if (b == 3)</a:t>
            </a:r>
          </a:p>
          <a:p>
            <a:r>
              <a:rPr kumimoji="1" lang="en-US" altLang="zh-CN" sz="1100" b="1" dirty="0">
                <a:latin typeface="+mn-ea"/>
              </a:rPr>
              <a:t>        </a:t>
            </a:r>
            <a:r>
              <a:rPr kumimoji="1" lang="en-US" altLang="zh-CN" sz="1100" b="1" dirty="0" err="1">
                <a:latin typeface="+mn-ea"/>
              </a:rPr>
              <a:t>sprintf</a:t>
            </a:r>
            <a:r>
              <a:rPr kumimoji="1" lang="en-US" altLang="zh-CN" sz="1100" b="1" dirty="0">
                <a:latin typeface="+mn-ea"/>
              </a:rPr>
              <a:t>(s, "%.3lf", x);</a:t>
            </a:r>
          </a:p>
          <a:p>
            <a:r>
              <a:rPr kumimoji="1" lang="en-US" altLang="zh-CN" sz="1100" b="1" dirty="0">
                <a:latin typeface="+mn-ea"/>
              </a:rPr>
              <a:t>    if (b == 4)</a:t>
            </a:r>
          </a:p>
          <a:p>
            <a:r>
              <a:rPr kumimoji="1" lang="en-US" altLang="zh-CN" sz="1100" b="1" dirty="0">
                <a:latin typeface="+mn-ea"/>
              </a:rPr>
              <a:t>        </a:t>
            </a:r>
            <a:r>
              <a:rPr kumimoji="1" lang="en-US" altLang="zh-CN" sz="1100" b="1" dirty="0" err="1">
                <a:latin typeface="+mn-ea"/>
              </a:rPr>
              <a:t>sprintf</a:t>
            </a:r>
            <a:r>
              <a:rPr kumimoji="1" lang="en-US" altLang="zh-CN" sz="1100" b="1" dirty="0">
                <a:latin typeface="+mn-ea"/>
              </a:rPr>
              <a:t>(s, "%.4lf", x);</a:t>
            </a:r>
          </a:p>
          <a:p>
            <a:r>
              <a:rPr kumimoji="1" lang="en-US" altLang="zh-CN" sz="1100" b="1" dirty="0">
                <a:latin typeface="+mn-ea"/>
              </a:rPr>
              <a:t>    if (b == 5)</a:t>
            </a:r>
          </a:p>
          <a:p>
            <a:r>
              <a:rPr kumimoji="1" lang="en-US" altLang="zh-CN" sz="1100" b="1" dirty="0">
                <a:latin typeface="+mn-ea"/>
              </a:rPr>
              <a:t>        </a:t>
            </a:r>
            <a:r>
              <a:rPr kumimoji="1" lang="en-US" altLang="zh-CN" sz="1100" b="1" dirty="0" err="1">
                <a:latin typeface="+mn-ea"/>
              </a:rPr>
              <a:t>sprintf</a:t>
            </a:r>
            <a:r>
              <a:rPr kumimoji="1" lang="en-US" altLang="zh-CN" sz="1100" b="1" dirty="0">
                <a:latin typeface="+mn-ea"/>
              </a:rPr>
              <a:t>(s, "%.5lf", x);</a:t>
            </a:r>
          </a:p>
          <a:p>
            <a:r>
              <a:rPr kumimoji="1" lang="en-US" altLang="zh-CN" sz="1100" b="1" dirty="0">
                <a:latin typeface="+mn-ea"/>
              </a:rPr>
              <a:t>    if (b == 6)</a:t>
            </a:r>
          </a:p>
          <a:p>
            <a:r>
              <a:rPr kumimoji="1" lang="en-US" altLang="zh-CN" sz="1100" b="1" dirty="0">
                <a:latin typeface="+mn-ea"/>
              </a:rPr>
              <a:t>        </a:t>
            </a:r>
            <a:r>
              <a:rPr kumimoji="1" lang="en-US" altLang="zh-CN" sz="1100" b="1" dirty="0" err="1">
                <a:latin typeface="+mn-ea"/>
              </a:rPr>
              <a:t>sprintf</a:t>
            </a:r>
            <a:r>
              <a:rPr kumimoji="1" lang="en-US" altLang="zh-CN" sz="1100" b="1" dirty="0">
                <a:latin typeface="+mn-ea"/>
              </a:rPr>
              <a:t>(s, "%.6lf", x);</a:t>
            </a:r>
          </a:p>
          <a:p>
            <a:r>
              <a:rPr kumimoji="1" lang="en-US" altLang="zh-CN" sz="1100" b="1" dirty="0">
                <a:latin typeface="+mn-ea"/>
              </a:rPr>
              <a:t>    char </a:t>
            </a:r>
            <a:r>
              <a:rPr kumimoji="1" lang="en-US" altLang="zh-CN" sz="1100" b="1" dirty="0" err="1">
                <a:latin typeface="+mn-ea"/>
              </a:rPr>
              <a:t>fmt</a:t>
            </a:r>
            <a:r>
              <a:rPr kumimoji="1" lang="en-US" altLang="zh-CN" sz="1100" b="1" dirty="0">
                <a:latin typeface="+mn-ea"/>
              </a:rPr>
              <a:t>[80];</a:t>
            </a:r>
          </a:p>
          <a:p>
            <a:r>
              <a:rPr kumimoji="1" lang="en-US" altLang="zh-CN" sz="1100" b="1" dirty="0">
                <a:latin typeface="+mn-ea"/>
              </a:rPr>
              <a:t>    </a:t>
            </a:r>
            <a:r>
              <a:rPr kumimoji="1" lang="en-US" altLang="zh-CN" sz="1100" b="1" dirty="0" err="1">
                <a:latin typeface="+mn-ea"/>
              </a:rPr>
              <a:t>sprintf</a:t>
            </a:r>
            <a:r>
              <a:rPr kumimoji="1" lang="en-US" altLang="zh-CN" sz="1100" b="1" dirty="0">
                <a:latin typeface="+mn-ea"/>
              </a:rPr>
              <a:t>(</a:t>
            </a:r>
            <a:r>
              <a:rPr kumimoji="1" lang="en-US" altLang="zh-CN" sz="1100" b="1" dirty="0" err="1">
                <a:latin typeface="+mn-ea"/>
              </a:rPr>
              <a:t>fmt</a:t>
            </a:r>
            <a:r>
              <a:rPr kumimoji="1" lang="en-US" altLang="zh-CN" sz="1100" b="1" dirty="0">
                <a:latin typeface="+mn-ea"/>
              </a:rPr>
              <a:t>, "%%%ds*\n", w);</a:t>
            </a:r>
          </a:p>
          <a:p>
            <a:r>
              <a:rPr kumimoji="1" lang="en-US" altLang="zh-CN" sz="1100" b="1" dirty="0">
                <a:latin typeface="+mn-ea"/>
              </a:rPr>
              <a:t>    </a:t>
            </a:r>
            <a:r>
              <a:rPr kumimoji="1" lang="en-US" altLang="zh-CN" sz="1100" b="1" dirty="0" err="1">
                <a:latin typeface="+mn-ea"/>
              </a:rPr>
              <a:t>printf</a:t>
            </a:r>
            <a:r>
              <a:rPr kumimoji="1" lang="en-US" altLang="zh-CN" sz="1100" b="1" dirty="0">
                <a:latin typeface="+mn-ea"/>
              </a:rPr>
              <a:t>(</a:t>
            </a:r>
            <a:r>
              <a:rPr kumimoji="1" lang="en-US" altLang="zh-CN" sz="1100" b="1" dirty="0" err="1">
                <a:latin typeface="+mn-ea"/>
              </a:rPr>
              <a:t>fmt</a:t>
            </a:r>
            <a:r>
              <a:rPr kumimoji="1" lang="en-US" altLang="zh-CN" sz="1100" b="1" dirty="0">
                <a:latin typeface="+mn-ea"/>
              </a:rPr>
              <a:t>, s);</a:t>
            </a:r>
          </a:p>
          <a:p>
            <a:r>
              <a:rPr kumimoji="1" lang="en-US" altLang="zh-CN" sz="1100" b="1" dirty="0">
                <a:latin typeface="+mn-ea"/>
              </a:rPr>
              <a:t>    return 0;</a:t>
            </a:r>
          </a:p>
          <a:p>
            <a:r>
              <a:rPr kumimoji="1" lang="en-US" altLang="zh-CN" sz="1100" b="1" dirty="0">
                <a:latin typeface="+mn-ea"/>
              </a:rPr>
              <a:t>}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E3354E-1D8B-469A-83EE-DA8521E820D3}"/>
              </a:ext>
            </a:extLst>
          </p:cNvPr>
          <p:cNvSpPr/>
          <p:nvPr/>
        </p:nvSpPr>
        <p:spPr bwMode="auto">
          <a:xfrm>
            <a:off x="6870357" y="1578502"/>
            <a:ext cx="4090086" cy="527949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12.34 9 5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123.456789 12 2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12345678.9 5 2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4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12345678.9 5 0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(3/4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的答案没问题，想不通去看第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章作业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A95598-F924-42CC-96E8-5B13C902F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683" y="2050577"/>
            <a:ext cx="3361905" cy="6380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B26179-2D6A-4BF8-A454-2DFF0846E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111" y="3160746"/>
            <a:ext cx="3419048" cy="6666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E2FD8D1-0D41-4884-B424-3E5B5AB43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683" y="4426380"/>
            <a:ext cx="3438095" cy="6571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28D3B9C-4AEF-41F0-8B3E-AA8AD621EA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9683" y="5534875"/>
            <a:ext cx="3485714" cy="657143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82FBBEE9-3440-4A05-8C93-735B8A0E8A84}"/>
              </a:ext>
            </a:extLst>
          </p:cNvPr>
          <p:cNvSpPr/>
          <p:nvPr/>
        </p:nvSpPr>
        <p:spPr bwMode="auto">
          <a:xfrm>
            <a:off x="9707658" y="164421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182973028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，则观察源程序编辑窗口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943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</a:p>
          <a:p>
            <a:pPr algn="l">
              <a:spcBef>
                <a:spcPts val="384"/>
              </a:spcBef>
            </a:pPr>
            <a:endParaRPr lang="en-US" altLang="zh-CN" sz="1600" b="1" dirty="0">
              <a:latin typeface="+mn-ea"/>
            </a:endParaRPr>
          </a:p>
          <a:p>
            <a:pPr algn="l"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基本概念：</a:t>
            </a: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将格式化输出的内容放入字符串中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int 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字符数组，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格式串</a:t>
            </a:r>
            <a:r>
              <a:rPr lang="en-US" altLang="zh-CN" sz="1600" b="1" dirty="0">
                <a:latin typeface="+mn-ea"/>
              </a:rPr>
              <a:t>", </a:t>
            </a:r>
            <a:r>
              <a:rPr lang="zh-CN" altLang="en-US" sz="1600" b="1" dirty="0">
                <a:latin typeface="+mn-ea"/>
              </a:rPr>
              <a:t>输出表列</a:t>
            </a:r>
            <a:r>
              <a:rPr lang="en-US" altLang="zh-CN" sz="1600" b="1" dirty="0">
                <a:latin typeface="+mn-ea"/>
              </a:rPr>
              <a:t>);</a:t>
            </a:r>
          </a:p>
          <a:p>
            <a:pPr algn="l"/>
            <a:r>
              <a:rPr lang="en-US" altLang="zh-CN" sz="1600" b="1" dirty="0">
                <a:latin typeface="+mn-ea"/>
              </a:rPr>
              <a:t>   ● </a:t>
            </a:r>
            <a:r>
              <a:rPr lang="zh-CN" altLang="en-US" sz="1600" b="1" dirty="0">
                <a:latin typeface="+mn-ea"/>
              </a:rPr>
              <a:t>返回值是输出字符的个数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同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printf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● </a:t>
            </a:r>
            <a:r>
              <a:rPr lang="zh-CN" altLang="en-US" sz="1600" b="1" dirty="0">
                <a:latin typeface="+mn-ea"/>
              </a:rPr>
              <a:t>字符数组要有足够空间容纳输出的数据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否则越界错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● </a:t>
            </a:r>
            <a:r>
              <a:rPr lang="zh-CN" altLang="en-US" sz="1600" b="1" dirty="0">
                <a:latin typeface="+mn-ea"/>
              </a:rPr>
              <a:t>格式串同</a:t>
            </a:r>
            <a:r>
              <a:rPr lang="en-US" altLang="zh-CN" sz="1600" b="1" dirty="0" err="1">
                <a:latin typeface="+mn-ea"/>
              </a:rPr>
              <a:t>printf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● VS</a:t>
            </a:r>
            <a:r>
              <a:rPr lang="zh-CN" altLang="en-US" sz="1600" b="1" dirty="0">
                <a:latin typeface="+mn-ea"/>
              </a:rPr>
              <a:t>下需加 </a:t>
            </a:r>
            <a:r>
              <a:rPr lang="en-US" altLang="zh-CN" sz="1600" b="1" dirty="0">
                <a:latin typeface="+mn-ea"/>
              </a:rPr>
              <a:t>#define _CRT_SECURE_NO_WARNINGS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从字符串中进行格式化输入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int 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字符数组，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格式串</a:t>
            </a:r>
            <a:r>
              <a:rPr lang="en-US" altLang="zh-CN" sz="1600" b="1" dirty="0">
                <a:latin typeface="+mn-ea"/>
              </a:rPr>
              <a:t>", </a:t>
            </a:r>
            <a:r>
              <a:rPr lang="zh-CN" altLang="en-US" sz="1600" b="1" dirty="0">
                <a:latin typeface="+mn-ea"/>
              </a:rPr>
              <a:t>输入地址表列</a:t>
            </a:r>
            <a:r>
              <a:rPr lang="en-US" altLang="zh-CN" sz="1600" b="1" dirty="0">
                <a:latin typeface="+mn-ea"/>
              </a:rPr>
              <a:t>);</a:t>
            </a:r>
          </a:p>
          <a:p>
            <a:pPr algn="l"/>
            <a:r>
              <a:rPr lang="en-US" altLang="zh-CN" sz="1600" b="1" dirty="0">
                <a:latin typeface="+mn-ea"/>
              </a:rPr>
              <a:t>   ● </a:t>
            </a:r>
            <a:r>
              <a:rPr lang="zh-CN" altLang="en-US" sz="1600" b="1" dirty="0">
                <a:latin typeface="+mn-ea"/>
              </a:rPr>
              <a:t>返回值是正确读入的输入数据的个数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同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scanf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● </a:t>
            </a:r>
            <a:r>
              <a:rPr lang="zh-CN" altLang="en-US" sz="1600" b="1" dirty="0">
                <a:latin typeface="+mn-ea"/>
              </a:rPr>
              <a:t>格式串同</a:t>
            </a:r>
            <a:r>
              <a:rPr lang="en-US" altLang="zh-CN" sz="1600" b="1" dirty="0" err="1">
                <a:latin typeface="+mn-ea"/>
              </a:rPr>
              <a:t>scanf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● VS</a:t>
            </a:r>
            <a:r>
              <a:rPr lang="zh-CN" altLang="en-US" sz="1600" b="1" dirty="0">
                <a:latin typeface="+mn-ea"/>
              </a:rPr>
              <a:t>下需加 </a:t>
            </a:r>
            <a:r>
              <a:rPr lang="en-US" altLang="zh-CN" sz="1600" b="1" dirty="0">
                <a:latin typeface="+mn-ea"/>
              </a:rPr>
              <a:t>#define _CRT_SECURE_NO_WARNINGS</a:t>
            </a:r>
          </a:p>
          <a:p>
            <a:pPr algn="l"/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210644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将格式化输出的内容放入字符串中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4" y="1244870"/>
            <a:ext cx="6299975" cy="55088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char str[80];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int k=123,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ret;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double pi=3.1415925;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/>
                <a:ea typeface="宋体" pitchFamily="2" charset="-122"/>
              </a:rPr>
              <a:t>sprintf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(str, "k=%-4d*pi=%.2f#", k, pi);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("ret : %d\n", ret);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("str : %s\n",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输出结果：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5E9536-864A-4E5B-A6D4-1D9845D6239A}"/>
              </a:ext>
            </a:extLst>
          </p:cNvPr>
          <p:cNvSpPr/>
          <p:nvPr/>
        </p:nvSpPr>
        <p:spPr bwMode="auto">
          <a:xfrm>
            <a:off x="7451124" y="1244869"/>
            <a:ext cx="4385741" cy="12511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、本作业的所有程序，均在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.c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   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方式下运行，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后续不再提示</a:t>
            </a:r>
            <a:endParaRPr kumimoji="1" lang="en-US" altLang="zh-CN" sz="2400" b="1" dirty="0">
              <a:solidFill>
                <a:srgbClr val="FF0000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2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、认真阅读第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5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章课件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!!!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B83089-CE10-9B52-044C-3FFA0E465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09" y="5134622"/>
            <a:ext cx="1860646" cy="68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9926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将格式化输出的内容放入字符串中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4" y="1244870"/>
            <a:ext cx="6299975" cy="55088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char str[80];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int k=123,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ret;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double pi=3.1415925;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/>
                <a:ea typeface="宋体" pitchFamily="2" charset="-122"/>
              </a:rPr>
              <a:t>sprintf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(str, "k=%6dpi=%10.2f", k, pi);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("ret : %d\n", ret);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("str : %s\n",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输出结果：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结合例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和例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，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sprintf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的返回值是：</a:t>
            </a:r>
            <a:r>
              <a:rPr lang="zh-CN" altLang="en-US" sz="1600" b="1" dirty="0">
                <a:latin typeface="+mn-ea"/>
              </a:rPr>
              <a:t>输出字符的个数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57CFD0-3BA9-47C2-2D91-1A6621B36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885" y="4895543"/>
            <a:ext cx="2190863" cy="71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2008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将格式化输出的内容放入字符串中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4" y="1244870"/>
            <a:ext cx="6299975" cy="55088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char str[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15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int k=123,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ret;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double pi=3.1415925;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/>
                <a:ea typeface="宋体" pitchFamily="2" charset="-122"/>
              </a:rPr>
              <a:t>sprintf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(str, "k=%-4d*pi=%.2f#", k, pi);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("ret : %d\n", ret);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("str : %s\n",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输出结果：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结合例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1/2/3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，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sprintf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使用时对字符数组的要求是：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latin typeface="+mn-ea"/>
              </a:rPr>
              <a:t>字符数组要有足够空间容纳输出的数据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，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即字符数组的长度要大于格式串的长度。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BF3CC3A-8398-420E-B4E4-E7FBDE23FAE0}"/>
              </a:ext>
            </a:extLst>
          </p:cNvPr>
          <p:cNvSpPr/>
          <p:nvPr/>
        </p:nvSpPr>
        <p:spPr bwMode="auto">
          <a:xfrm>
            <a:off x="5295014" y="1244870"/>
            <a:ext cx="1562985" cy="4776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VS+Dev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7164D2-5AD3-8869-8D6A-AA16CD084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631" y="2557764"/>
            <a:ext cx="3477474" cy="31200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F0ECF1-BE24-AC86-9E49-EF0F7F3D3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23" y="3825556"/>
            <a:ext cx="1987652" cy="90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7623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从字符串中进行格式化输入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2FBBEE9-3440-4A05-8C93-735B8A0E8A84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795DCA-0E0C-4C62-AC52-9B956A88D52E}"/>
              </a:ext>
            </a:extLst>
          </p:cNvPr>
          <p:cNvSpPr/>
          <p:nvPr/>
        </p:nvSpPr>
        <p:spPr bwMode="auto">
          <a:xfrm>
            <a:off x="558024" y="1244870"/>
            <a:ext cx="6299975" cy="55088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char str[80] = "Hello 123 11.2",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s[10];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int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, ret;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double 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/>
                <a:ea typeface="宋体" pitchFamily="2" charset="-122"/>
              </a:rPr>
              <a:t>sscanf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(str, "%s %d %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/>
                <a:ea typeface="宋体" pitchFamily="2" charset="-122"/>
              </a:rPr>
              <a:t>lf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", s, &amp;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, &amp;d);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("ret : %d\n", ret);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("s=%s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=%d d=%f\n", s,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, d);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输出结果：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AD072D-C848-76C7-4AF3-C67DE37D6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009" y="5045648"/>
            <a:ext cx="1994002" cy="67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5740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从字符串中进行格式化输入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2FBBEE9-3440-4A05-8C93-735B8A0E8A84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795DCA-0E0C-4C62-AC52-9B956A88D52E}"/>
              </a:ext>
            </a:extLst>
          </p:cNvPr>
          <p:cNvSpPr/>
          <p:nvPr/>
        </p:nvSpPr>
        <p:spPr bwMode="auto">
          <a:xfrm>
            <a:off x="558024" y="1244870"/>
            <a:ext cx="6299975" cy="55088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str[80] = "123Hello";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j, ret;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sscanf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(str, "%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d%d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", &amp;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, &amp;j);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("ret : %d\n", ret);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=%d j=%d\n",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输出结果：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结合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4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例和例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5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sscanf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的返回值是：</a:t>
            </a:r>
            <a:r>
              <a:rPr lang="zh-CN" altLang="en-US" sz="1600" b="1" dirty="0">
                <a:latin typeface="+mn-ea"/>
              </a:rPr>
              <a:t>正确读入的输入数据的个数。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4D2D83-1F87-0E10-2D3B-B557DBF4E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368" y="4681705"/>
            <a:ext cx="1422473" cy="69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1313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从字符串中进行格式化输入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2FBBEE9-3440-4A05-8C93-735B8A0E8A84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795DCA-0E0C-4C62-AC52-9B956A88D52E}"/>
              </a:ext>
            </a:extLst>
          </p:cNvPr>
          <p:cNvSpPr/>
          <p:nvPr/>
        </p:nvSpPr>
        <p:spPr bwMode="auto">
          <a:xfrm>
            <a:off x="558024" y="1244870"/>
            <a:ext cx="6299975" cy="55088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str[80] = "123 456";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j, ret;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sscanf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(str, "%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d%d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", &amp;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, &amp;j);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("ret : %d\n", ret);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=%d j=%d\n",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sscanf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(str, "%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d%d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", &amp;j, &amp;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); 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顺序反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("ret : %d\n", ret);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=%d j=%d\n",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输出结果：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本例说明，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str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中的内容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可以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（可以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不可以）被重复读取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911556-02E8-D28B-A5EA-076C2E70A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130" y="5439044"/>
            <a:ext cx="1009702" cy="98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0789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</TotalTime>
  <Words>2446</Words>
  <Application>Microsoft Office PowerPoint</Application>
  <PresentationFormat>宽屏</PresentationFormat>
  <Paragraphs>324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宋体</vt:lpstr>
      <vt:lpstr>Times New Roman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苗 君文</cp:lastModifiedBy>
  <cp:revision>53</cp:revision>
  <dcterms:created xsi:type="dcterms:W3CDTF">2020-08-13T13:39:53Z</dcterms:created>
  <dcterms:modified xsi:type="dcterms:W3CDTF">2023-05-04T18:15:42Z</dcterms:modified>
</cp:coreProperties>
</file>