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6"/>
  </p:notesMasterIdLst>
  <p:sldIdLst>
    <p:sldId id="256" r:id="rId2"/>
    <p:sldId id="258" r:id="rId3"/>
    <p:sldId id="260" r:id="rId4"/>
    <p:sldId id="261" r:id="rId5"/>
    <p:sldId id="297" r:id="rId6"/>
    <p:sldId id="294" r:id="rId7"/>
    <p:sldId id="298" r:id="rId8"/>
    <p:sldId id="295" r:id="rId9"/>
    <p:sldId id="262" r:id="rId10"/>
    <p:sldId id="299" r:id="rId11"/>
    <p:sldId id="300" r:id="rId12"/>
    <p:sldId id="296" r:id="rId13"/>
    <p:sldId id="268"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ADEA2-B9D9-4827-BF15-9F5FB01F7FFA}">
  <a:tblStyle styleId="{BB0ADEA2-B9D9-4827-BF15-9F5FB01F7F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6201B8-1BD1-44C9-92F2-6B105B4109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94660"/>
  </p:normalViewPr>
  <p:slideViewPr>
    <p:cSldViewPr snapToGrid="0">
      <p:cViewPr varScale="1">
        <p:scale>
          <a:sx n="137" d="100"/>
          <a:sy n="137"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01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91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6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69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11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80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87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20500"/>
            <a:ext cx="5547900" cy="262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500"/>
              <a:buNone/>
              <a:defRPr sz="5500"/>
            </a:lvl1pPr>
            <a:lvl2pPr lvl="1">
              <a:spcBef>
                <a:spcPts val="0"/>
              </a:spcBef>
              <a:spcAft>
                <a:spcPts val="0"/>
              </a:spcAft>
              <a:buClr>
                <a:srgbClr val="191919"/>
              </a:buClr>
              <a:buSzPts val="5500"/>
              <a:buNone/>
              <a:defRPr sz="5500">
                <a:solidFill>
                  <a:srgbClr val="191919"/>
                </a:solidFill>
              </a:defRPr>
            </a:lvl2pPr>
            <a:lvl3pPr lvl="2">
              <a:spcBef>
                <a:spcPts val="0"/>
              </a:spcBef>
              <a:spcAft>
                <a:spcPts val="0"/>
              </a:spcAft>
              <a:buClr>
                <a:srgbClr val="191919"/>
              </a:buClr>
              <a:buSzPts val="5500"/>
              <a:buNone/>
              <a:defRPr sz="5500">
                <a:solidFill>
                  <a:srgbClr val="191919"/>
                </a:solidFill>
              </a:defRPr>
            </a:lvl3pPr>
            <a:lvl4pPr lvl="3">
              <a:spcBef>
                <a:spcPts val="0"/>
              </a:spcBef>
              <a:spcAft>
                <a:spcPts val="0"/>
              </a:spcAft>
              <a:buClr>
                <a:srgbClr val="191919"/>
              </a:buClr>
              <a:buSzPts val="5500"/>
              <a:buNone/>
              <a:defRPr sz="5500">
                <a:solidFill>
                  <a:srgbClr val="191919"/>
                </a:solidFill>
              </a:defRPr>
            </a:lvl4pPr>
            <a:lvl5pPr lvl="4">
              <a:spcBef>
                <a:spcPts val="0"/>
              </a:spcBef>
              <a:spcAft>
                <a:spcPts val="0"/>
              </a:spcAft>
              <a:buClr>
                <a:srgbClr val="191919"/>
              </a:buClr>
              <a:buSzPts val="5500"/>
              <a:buNone/>
              <a:defRPr sz="5500">
                <a:solidFill>
                  <a:srgbClr val="191919"/>
                </a:solidFill>
              </a:defRPr>
            </a:lvl5pPr>
            <a:lvl6pPr lvl="5">
              <a:spcBef>
                <a:spcPts val="0"/>
              </a:spcBef>
              <a:spcAft>
                <a:spcPts val="0"/>
              </a:spcAft>
              <a:buClr>
                <a:srgbClr val="191919"/>
              </a:buClr>
              <a:buSzPts val="5500"/>
              <a:buNone/>
              <a:defRPr sz="5500">
                <a:solidFill>
                  <a:srgbClr val="191919"/>
                </a:solidFill>
              </a:defRPr>
            </a:lvl6pPr>
            <a:lvl7pPr lvl="6">
              <a:spcBef>
                <a:spcPts val="0"/>
              </a:spcBef>
              <a:spcAft>
                <a:spcPts val="0"/>
              </a:spcAft>
              <a:buClr>
                <a:srgbClr val="191919"/>
              </a:buClr>
              <a:buSzPts val="5500"/>
              <a:buNone/>
              <a:defRPr sz="5500">
                <a:solidFill>
                  <a:srgbClr val="191919"/>
                </a:solidFill>
              </a:defRPr>
            </a:lvl7pPr>
            <a:lvl8pPr lvl="7">
              <a:spcBef>
                <a:spcPts val="0"/>
              </a:spcBef>
              <a:spcAft>
                <a:spcPts val="0"/>
              </a:spcAft>
              <a:buClr>
                <a:srgbClr val="191919"/>
              </a:buClr>
              <a:buSzPts val="5500"/>
              <a:buNone/>
              <a:defRPr sz="5500">
                <a:solidFill>
                  <a:srgbClr val="191919"/>
                </a:solidFill>
              </a:defRPr>
            </a:lvl8pPr>
            <a:lvl9pPr lvl="8">
              <a:spcBef>
                <a:spcPts val="0"/>
              </a:spcBef>
              <a:spcAft>
                <a:spcPts val="0"/>
              </a:spcAft>
              <a:buClr>
                <a:srgbClr val="191919"/>
              </a:buClr>
              <a:buSzPts val="5500"/>
              <a:buNone/>
              <a:defRPr sz="5500">
                <a:solidFill>
                  <a:srgbClr val="191919"/>
                </a:solidFill>
              </a:defRPr>
            </a:lvl9pPr>
          </a:lstStyle>
          <a:p>
            <a:endParaRPr/>
          </a:p>
        </p:txBody>
      </p:sp>
      <p:sp>
        <p:nvSpPr>
          <p:cNvPr id="10" name="Google Shape;10;p2"/>
          <p:cNvSpPr txBox="1">
            <a:spLocks noGrp="1"/>
          </p:cNvSpPr>
          <p:nvPr>
            <p:ph type="subTitle" idx="1"/>
          </p:nvPr>
        </p:nvSpPr>
        <p:spPr>
          <a:xfrm>
            <a:off x="713225" y="358612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823175" y="2126225"/>
            <a:ext cx="2782500" cy="2782500"/>
          </a:xfrm>
          <a:prstGeom prst="diamond">
            <a:avLst/>
          </a:prstGeom>
          <a:noFill/>
          <a:ln>
            <a:noFill/>
          </a:ln>
        </p:spPr>
      </p:sp>
      <p:sp>
        <p:nvSpPr>
          <p:cNvPr id="12" name="Google Shape;12;p2"/>
          <p:cNvSpPr>
            <a:spLocks noGrp="1"/>
          </p:cNvSpPr>
          <p:nvPr>
            <p:ph type="pic" idx="3"/>
          </p:nvPr>
        </p:nvSpPr>
        <p:spPr>
          <a:xfrm>
            <a:off x="7911123" y="1513677"/>
            <a:ext cx="1668600" cy="1668600"/>
          </a:xfrm>
          <a:prstGeom prst="diamond">
            <a:avLst/>
          </a:prstGeom>
          <a:noFill/>
          <a:ln>
            <a:noFill/>
          </a:ln>
        </p:spPr>
      </p:sp>
      <p:sp>
        <p:nvSpPr>
          <p:cNvPr id="13" name="Google Shape;13;p2"/>
          <p:cNvSpPr/>
          <p:nvPr/>
        </p:nvSpPr>
        <p:spPr>
          <a:xfrm>
            <a:off x="485837" y="312573"/>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2804" y="4826300"/>
            <a:ext cx="717703" cy="716374"/>
          </a:xfrm>
          <a:custGeom>
            <a:avLst/>
            <a:gdLst/>
            <a:ahLst/>
            <a:cxnLst/>
            <a:rect l="l" t="t" r="r" b="b"/>
            <a:pathLst>
              <a:path w="4433" h="4425" extrusionOk="0">
                <a:moveTo>
                  <a:pt x="2216" y="1"/>
                </a:moveTo>
                <a:lnTo>
                  <a:pt x="1" y="2213"/>
                </a:lnTo>
                <a:lnTo>
                  <a:pt x="2216" y="4424"/>
                </a:lnTo>
                <a:lnTo>
                  <a:pt x="4432" y="2213"/>
                </a:lnTo>
                <a:lnTo>
                  <a:pt x="2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967326" y="4449293"/>
            <a:ext cx="503305" cy="377018"/>
            <a:chOff x="4967326" y="4449293"/>
            <a:chExt cx="503305" cy="377018"/>
          </a:xfrm>
        </p:grpSpPr>
        <p:sp>
          <p:nvSpPr>
            <p:cNvPr id="16" name="Google Shape;16;p2"/>
            <p:cNvSpPr/>
            <p:nvPr/>
          </p:nvSpPr>
          <p:spPr>
            <a:xfrm>
              <a:off x="5219183" y="4512283"/>
              <a:ext cx="251448" cy="251038"/>
            </a:xfrm>
            <a:custGeom>
              <a:avLst/>
              <a:gdLst/>
              <a:ahLst/>
              <a:cxnLst/>
              <a:rect l="l" t="t" r="r" b="b"/>
              <a:pathLst>
                <a:path w="2451" h="2447" extrusionOk="0">
                  <a:moveTo>
                    <a:pt x="1226" y="1"/>
                  </a:moveTo>
                  <a:lnTo>
                    <a:pt x="1" y="1222"/>
                  </a:lnTo>
                  <a:lnTo>
                    <a:pt x="1226" y="2446"/>
                  </a:lnTo>
                  <a:lnTo>
                    <a:pt x="2451" y="1222"/>
                  </a:lnTo>
                  <a:lnTo>
                    <a:pt x="1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967326" y="4449293"/>
              <a:ext cx="377634" cy="377018"/>
            </a:xfrm>
            <a:custGeom>
              <a:avLst/>
              <a:gdLst/>
              <a:ahLst/>
              <a:cxnLst/>
              <a:rect l="l" t="t" r="r" b="b"/>
              <a:pathLst>
                <a:path w="3681" h="3675" extrusionOk="0">
                  <a:moveTo>
                    <a:pt x="1841" y="1"/>
                  </a:moveTo>
                  <a:lnTo>
                    <a:pt x="0" y="1836"/>
                  </a:lnTo>
                  <a:lnTo>
                    <a:pt x="1841" y="3674"/>
                  </a:lnTo>
                  <a:lnTo>
                    <a:pt x="3681" y="1836"/>
                  </a:lnTo>
                  <a:lnTo>
                    <a:pt x="1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71"/>
        <p:cNvGrpSpPr/>
        <p:nvPr/>
      </p:nvGrpSpPr>
      <p:grpSpPr>
        <a:xfrm>
          <a:off x="0" y="0"/>
          <a:ext cx="0" cy="0"/>
          <a:chOff x="0" y="0"/>
          <a:chExt cx="0" cy="0"/>
        </a:xfrm>
      </p:grpSpPr>
      <p:grpSp>
        <p:nvGrpSpPr>
          <p:cNvPr id="372" name="Google Shape;372;p33"/>
          <p:cNvGrpSpPr/>
          <p:nvPr/>
        </p:nvGrpSpPr>
        <p:grpSpPr>
          <a:xfrm>
            <a:off x="-871675" y="-509334"/>
            <a:ext cx="1818336" cy="1997680"/>
            <a:chOff x="-985025" y="-530559"/>
            <a:chExt cx="1818336" cy="1997680"/>
          </a:xfrm>
        </p:grpSpPr>
        <p:sp>
          <p:nvSpPr>
            <p:cNvPr id="373" name="Google Shape;373;p33"/>
            <p:cNvSpPr/>
            <p:nvPr/>
          </p:nvSpPr>
          <p:spPr>
            <a:xfrm>
              <a:off x="-985025" y="60581"/>
              <a:ext cx="1406555" cy="1406540"/>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213517" y="-530559"/>
              <a:ext cx="1046828" cy="1046867"/>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3"/>
          <p:cNvGrpSpPr/>
          <p:nvPr/>
        </p:nvGrpSpPr>
        <p:grpSpPr>
          <a:xfrm rot="10800000">
            <a:off x="8090037" y="4050212"/>
            <a:ext cx="1197529" cy="1093733"/>
            <a:chOff x="-148950" y="0"/>
            <a:chExt cx="935351" cy="854279"/>
          </a:xfrm>
        </p:grpSpPr>
        <p:sp>
          <p:nvSpPr>
            <p:cNvPr id="376" name="Google Shape;376;p33"/>
            <p:cNvSpPr/>
            <p:nvPr/>
          </p:nvSpPr>
          <p:spPr>
            <a:xfrm>
              <a:off x="-148950" y="0"/>
              <a:ext cx="623589" cy="623716"/>
            </a:xfrm>
            <a:custGeom>
              <a:avLst/>
              <a:gdLst/>
              <a:ahLst/>
              <a:cxnLst/>
              <a:rect l="l" t="t" r="r" b="b"/>
              <a:pathLst>
                <a:path w="9823" h="9825" extrusionOk="0">
                  <a:moveTo>
                    <a:pt x="4911" y="1"/>
                  </a:moveTo>
                  <a:lnTo>
                    <a:pt x="0" y="4913"/>
                  </a:lnTo>
                  <a:lnTo>
                    <a:pt x="4911" y="9824"/>
                  </a:lnTo>
                  <a:lnTo>
                    <a:pt x="9823" y="4913"/>
                  </a:lnTo>
                  <a:lnTo>
                    <a:pt x="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26802" y="522075"/>
              <a:ext cx="332267" cy="332204"/>
            </a:xfrm>
            <a:custGeom>
              <a:avLst/>
              <a:gdLst/>
              <a:ahLst/>
              <a:cxnLst/>
              <a:rect l="l" t="t" r="r" b="b"/>
              <a:pathLst>
                <a:path w="5234" h="5233" extrusionOk="0">
                  <a:moveTo>
                    <a:pt x="5234" y="2616"/>
                  </a:moveTo>
                  <a:lnTo>
                    <a:pt x="2617" y="5233"/>
                  </a:lnTo>
                  <a:lnTo>
                    <a:pt x="1" y="2616"/>
                  </a:lnTo>
                  <a:lnTo>
                    <a:pt x="2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95300" y="127"/>
              <a:ext cx="491101" cy="245487"/>
            </a:xfrm>
            <a:custGeom>
              <a:avLst/>
              <a:gdLst/>
              <a:ahLst/>
              <a:cxnLst/>
              <a:rect l="l" t="t" r="r" b="b"/>
              <a:pathLst>
                <a:path w="7736" h="3867" extrusionOk="0">
                  <a:moveTo>
                    <a:pt x="3869" y="3867"/>
                  </a:moveTo>
                  <a:lnTo>
                    <a:pt x="7735"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33"/>
          <p:cNvSpPr/>
          <p:nvPr/>
        </p:nvSpPr>
        <p:spPr>
          <a:xfrm rot="10800000">
            <a:off x="7140979" y="103762"/>
            <a:ext cx="307883" cy="3072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rot="10800000">
            <a:off x="597921" y="4732898"/>
            <a:ext cx="230605" cy="230125"/>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236350"/>
            <a:ext cx="5067600" cy="168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20000" y="940400"/>
            <a:ext cx="1245600" cy="1164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720000" y="38281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 name="Google Shape;22;p3"/>
          <p:cNvSpPr>
            <a:spLocks noGrp="1"/>
          </p:cNvSpPr>
          <p:nvPr>
            <p:ph type="pic" idx="3"/>
          </p:nvPr>
        </p:nvSpPr>
        <p:spPr>
          <a:xfrm>
            <a:off x="5042525" y="282750"/>
            <a:ext cx="4626000" cy="4626000"/>
          </a:xfrm>
          <a:prstGeom prst="diamond">
            <a:avLst/>
          </a:prstGeom>
          <a:noFill/>
          <a:ln>
            <a:noFill/>
          </a:ln>
        </p:spPr>
      </p:sp>
      <p:sp>
        <p:nvSpPr>
          <p:cNvPr id="23" name="Google Shape;23;p3"/>
          <p:cNvSpPr/>
          <p:nvPr/>
        </p:nvSpPr>
        <p:spPr>
          <a:xfrm>
            <a:off x="-805003" y="4371264"/>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61554" y="-363100"/>
            <a:ext cx="717703" cy="716374"/>
          </a:xfrm>
          <a:custGeom>
            <a:avLst/>
            <a:gdLst/>
            <a:ahLst/>
            <a:cxnLst/>
            <a:rect l="l" t="t" r="r" b="b"/>
            <a:pathLst>
              <a:path w="4433" h="4425" extrusionOk="0">
                <a:moveTo>
                  <a:pt x="2216" y="1"/>
                </a:moveTo>
                <a:lnTo>
                  <a:pt x="1" y="2213"/>
                </a:lnTo>
                <a:lnTo>
                  <a:pt x="2216" y="4424"/>
                </a:lnTo>
                <a:lnTo>
                  <a:pt x="4432" y="2213"/>
                </a:lnTo>
                <a:lnTo>
                  <a:pt x="2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Albert Sans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71" name="Google Shape;71;p7"/>
          <p:cNvSpPr>
            <a:spLocks noGrp="1"/>
          </p:cNvSpPr>
          <p:nvPr>
            <p:ph type="pic" idx="2"/>
          </p:nvPr>
        </p:nvSpPr>
        <p:spPr>
          <a:xfrm>
            <a:off x="5094688" y="1127500"/>
            <a:ext cx="3431100" cy="3431100"/>
          </a:xfrm>
          <a:prstGeom prst="diamond">
            <a:avLst/>
          </a:prstGeom>
          <a:noFill/>
          <a:ln>
            <a:noFill/>
          </a:ln>
        </p:spPr>
      </p:sp>
      <p:grpSp>
        <p:nvGrpSpPr>
          <p:cNvPr id="72" name="Google Shape;72;p7"/>
          <p:cNvGrpSpPr/>
          <p:nvPr/>
        </p:nvGrpSpPr>
        <p:grpSpPr>
          <a:xfrm>
            <a:off x="8431834" y="-2"/>
            <a:ext cx="712178" cy="958512"/>
            <a:chOff x="8431834" y="-2"/>
            <a:chExt cx="712178" cy="958512"/>
          </a:xfrm>
        </p:grpSpPr>
        <p:sp>
          <p:nvSpPr>
            <p:cNvPr id="73" name="Google Shape;73;p7"/>
            <p:cNvSpPr/>
            <p:nvPr/>
          </p:nvSpPr>
          <p:spPr>
            <a:xfrm rot="10800000">
              <a:off x="8683178" y="247563"/>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8431834" y="498599"/>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rot="10800000">
              <a:off x="8431888" y="-2"/>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p:nvPr/>
        </p:nvSpPr>
        <p:spPr>
          <a:xfrm>
            <a:off x="-805003" y="4371264"/>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688700" y="1851625"/>
            <a:ext cx="5766600" cy="942900"/>
          </a:xfrm>
          <a:prstGeom prst="rect">
            <a:avLst/>
          </a:prstGeom>
          <a:solidFill>
            <a:schemeClr val="accent2"/>
          </a:solidFill>
        </p:spPr>
        <p:txBody>
          <a:bodyPr spcFirstLastPara="1" wrap="square" lIns="91425" tIns="91425" rIns="91425" bIns="91425" anchor="b" anchorCtr="0">
            <a:noAutofit/>
          </a:bodyPr>
          <a:lstStyle>
            <a:lvl1pPr lvl="0" algn="ctr">
              <a:spcBef>
                <a:spcPts val="0"/>
              </a:spcBef>
              <a:spcAft>
                <a:spcPts val="0"/>
              </a:spcAft>
              <a:buSzPts val="55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a:spLocks noGrp="1"/>
          </p:cNvSpPr>
          <p:nvPr>
            <p:ph type="subTitle" idx="1"/>
          </p:nvPr>
        </p:nvSpPr>
        <p:spPr>
          <a:xfrm>
            <a:off x="1688700" y="2794775"/>
            <a:ext cx="5766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94" name="Google Shape;94;p11"/>
          <p:cNvGrpSpPr/>
          <p:nvPr/>
        </p:nvGrpSpPr>
        <p:grpSpPr>
          <a:xfrm rot="10800000" flipH="1">
            <a:off x="-827253" y="3002199"/>
            <a:ext cx="1604917" cy="2141290"/>
            <a:chOff x="7628322" y="-169026"/>
            <a:chExt cx="1604917" cy="2141290"/>
          </a:xfrm>
        </p:grpSpPr>
        <p:sp>
          <p:nvSpPr>
            <p:cNvPr id="95" name="Google Shape;95;p11"/>
            <p:cNvSpPr/>
            <p:nvPr/>
          </p:nvSpPr>
          <p:spPr>
            <a:xfrm rot="10800000">
              <a:off x="7628322" y="-169026"/>
              <a:ext cx="1604917" cy="1602198"/>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1"/>
            <p:cNvGrpSpPr/>
            <p:nvPr/>
          </p:nvGrpSpPr>
          <p:grpSpPr>
            <a:xfrm rot="-5400000">
              <a:off x="8320847" y="1113381"/>
              <a:ext cx="1003103" cy="714663"/>
              <a:chOff x="8162163" y="4184985"/>
              <a:chExt cx="1003103" cy="714663"/>
            </a:xfrm>
          </p:grpSpPr>
          <p:sp>
            <p:nvSpPr>
              <p:cNvPr id="97" name="Google Shape;97;p11"/>
              <p:cNvSpPr/>
              <p:nvPr/>
            </p:nvSpPr>
            <p:spPr>
              <a:xfrm rot="10800000">
                <a:off x="8704432" y="4439635"/>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rot="10800000">
                <a:off x="8162163" y="4439684"/>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rot="10800000">
                <a:off x="8431888" y="4184985"/>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11"/>
          <p:cNvSpPr/>
          <p:nvPr/>
        </p:nvSpPr>
        <p:spPr>
          <a:xfrm>
            <a:off x="8401672" y="4367789"/>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05003" y="-800586"/>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3"/>
          <p:cNvSpPr txBox="1">
            <a:spLocks noGrp="1"/>
          </p:cNvSpPr>
          <p:nvPr>
            <p:ph type="subTitle" idx="1"/>
          </p:nvPr>
        </p:nvSpPr>
        <p:spPr>
          <a:xfrm>
            <a:off x="1860150" y="21662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13"/>
          <p:cNvSpPr txBox="1">
            <a:spLocks noGrp="1"/>
          </p:cNvSpPr>
          <p:nvPr>
            <p:ph type="subTitle" idx="2"/>
          </p:nvPr>
        </p:nvSpPr>
        <p:spPr>
          <a:xfrm>
            <a:off x="5865444" y="21662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3"/>
          </p:nvPr>
        </p:nvSpPr>
        <p:spPr>
          <a:xfrm>
            <a:off x="1860150" y="38282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subTitle" idx="4"/>
          </p:nvPr>
        </p:nvSpPr>
        <p:spPr>
          <a:xfrm>
            <a:off x="5865444" y="38282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3"/>
          <p:cNvSpPr txBox="1">
            <a:spLocks noGrp="1"/>
          </p:cNvSpPr>
          <p:nvPr>
            <p:ph type="title" idx="5" hasCustomPrompt="1"/>
          </p:nvPr>
        </p:nvSpPr>
        <p:spPr>
          <a:xfrm>
            <a:off x="973050" y="1540048"/>
            <a:ext cx="7347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973050" y="3202152"/>
            <a:ext cx="7347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4978350" y="1540048"/>
            <a:ext cx="7347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2" name="Google Shape;112;p13"/>
          <p:cNvSpPr txBox="1">
            <a:spLocks noGrp="1"/>
          </p:cNvSpPr>
          <p:nvPr>
            <p:ph type="title" idx="8" hasCustomPrompt="1"/>
          </p:nvPr>
        </p:nvSpPr>
        <p:spPr>
          <a:xfrm>
            <a:off x="4978350" y="3202077"/>
            <a:ext cx="7347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3" name="Google Shape;113;p13"/>
          <p:cNvSpPr txBox="1">
            <a:spLocks noGrp="1"/>
          </p:cNvSpPr>
          <p:nvPr>
            <p:ph type="subTitle" idx="9"/>
          </p:nvPr>
        </p:nvSpPr>
        <p:spPr>
          <a:xfrm>
            <a:off x="1860150" y="1387650"/>
            <a:ext cx="2305500" cy="88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1pPr>
            <a:lvl2pPr lvl="1"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2pPr>
            <a:lvl3pPr lvl="2"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3pPr>
            <a:lvl4pPr lvl="3"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4pPr>
            <a:lvl5pPr lvl="4"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5pPr>
            <a:lvl6pPr lvl="5"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6pPr>
            <a:lvl7pPr lvl="6"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7pPr>
            <a:lvl8pPr lvl="7"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8pPr>
            <a:lvl9pPr lvl="8"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9pPr>
          </a:lstStyle>
          <a:p>
            <a:endParaRPr/>
          </a:p>
        </p:txBody>
      </p:sp>
      <p:sp>
        <p:nvSpPr>
          <p:cNvPr id="114" name="Google Shape;114;p13"/>
          <p:cNvSpPr txBox="1">
            <a:spLocks noGrp="1"/>
          </p:cNvSpPr>
          <p:nvPr>
            <p:ph type="subTitle" idx="13"/>
          </p:nvPr>
        </p:nvSpPr>
        <p:spPr>
          <a:xfrm>
            <a:off x="5865450" y="1387650"/>
            <a:ext cx="2305500" cy="88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1pPr>
            <a:lvl2pPr lvl="1"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2pPr>
            <a:lvl3pPr lvl="2"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3pPr>
            <a:lvl4pPr lvl="3"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4pPr>
            <a:lvl5pPr lvl="4"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5pPr>
            <a:lvl6pPr lvl="5"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6pPr>
            <a:lvl7pPr lvl="6"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7pPr>
            <a:lvl8pPr lvl="7"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8pPr>
            <a:lvl9pPr lvl="8"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9pPr>
          </a:lstStyle>
          <a:p>
            <a:endParaRPr/>
          </a:p>
        </p:txBody>
      </p:sp>
      <p:sp>
        <p:nvSpPr>
          <p:cNvPr id="115" name="Google Shape;115;p13"/>
          <p:cNvSpPr txBox="1">
            <a:spLocks noGrp="1"/>
          </p:cNvSpPr>
          <p:nvPr>
            <p:ph type="subTitle" idx="14"/>
          </p:nvPr>
        </p:nvSpPr>
        <p:spPr>
          <a:xfrm>
            <a:off x="1860150" y="3049750"/>
            <a:ext cx="2305500" cy="88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1pPr>
            <a:lvl2pPr lvl="1"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2pPr>
            <a:lvl3pPr lvl="2"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3pPr>
            <a:lvl4pPr lvl="3"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4pPr>
            <a:lvl5pPr lvl="4"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5pPr>
            <a:lvl6pPr lvl="5"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6pPr>
            <a:lvl7pPr lvl="6"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7pPr>
            <a:lvl8pPr lvl="7"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8pPr>
            <a:lvl9pPr lvl="8"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9pPr>
          </a:lstStyle>
          <a:p>
            <a:endParaRPr/>
          </a:p>
        </p:txBody>
      </p:sp>
      <p:sp>
        <p:nvSpPr>
          <p:cNvPr id="116" name="Google Shape;116;p13"/>
          <p:cNvSpPr txBox="1">
            <a:spLocks noGrp="1"/>
          </p:cNvSpPr>
          <p:nvPr>
            <p:ph type="subTitle" idx="15"/>
          </p:nvPr>
        </p:nvSpPr>
        <p:spPr>
          <a:xfrm>
            <a:off x="5865450" y="3049725"/>
            <a:ext cx="2305500" cy="88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1pPr>
            <a:lvl2pPr lvl="1"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2pPr>
            <a:lvl3pPr lvl="2"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3pPr>
            <a:lvl4pPr lvl="3"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4pPr>
            <a:lvl5pPr lvl="4"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5pPr>
            <a:lvl6pPr lvl="5"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6pPr>
            <a:lvl7pPr lvl="6"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7pPr>
            <a:lvl8pPr lvl="7"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8pPr>
            <a:lvl9pPr lvl="8" rtl="0">
              <a:lnSpc>
                <a:spcPct val="100000"/>
              </a:lnSpc>
              <a:spcBef>
                <a:spcPts val="0"/>
              </a:spcBef>
              <a:spcAft>
                <a:spcPts val="0"/>
              </a:spcAft>
              <a:buSzPts val="2400"/>
              <a:buFont typeface="Geologica ExtraBold"/>
              <a:buNone/>
              <a:defRPr sz="2400">
                <a:latin typeface="Geologica ExtraBold"/>
                <a:ea typeface="Geologica ExtraBold"/>
                <a:cs typeface="Geologica ExtraBold"/>
                <a:sym typeface="Geologica ExtraBold"/>
              </a:defRPr>
            </a:lvl9pPr>
          </a:lstStyle>
          <a:p>
            <a:endParaRPr/>
          </a:p>
        </p:txBody>
      </p:sp>
      <p:grpSp>
        <p:nvGrpSpPr>
          <p:cNvPr id="117" name="Google Shape;117;p13"/>
          <p:cNvGrpSpPr/>
          <p:nvPr/>
        </p:nvGrpSpPr>
        <p:grpSpPr>
          <a:xfrm>
            <a:off x="8112647" y="37935"/>
            <a:ext cx="1077942" cy="1072364"/>
            <a:chOff x="8112647" y="37935"/>
            <a:chExt cx="1077942" cy="1072364"/>
          </a:xfrm>
        </p:grpSpPr>
        <p:sp>
          <p:nvSpPr>
            <p:cNvPr id="118" name="Google Shape;118;p13"/>
            <p:cNvSpPr/>
            <p:nvPr/>
          </p:nvSpPr>
          <p:spPr>
            <a:xfrm>
              <a:off x="8262047" y="183502"/>
              <a:ext cx="928542" cy="92679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8112647" y="37935"/>
              <a:ext cx="454679" cy="453858"/>
            </a:xfrm>
            <a:custGeom>
              <a:avLst/>
              <a:gdLst/>
              <a:ahLst/>
              <a:cxnLst/>
              <a:rect l="l" t="t" r="r" b="b"/>
              <a:pathLst>
                <a:path w="4432" h="4424" extrusionOk="0">
                  <a:moveTo>
                    <a:pt x="2217" y="0"/>
                  </a:moveTo>
                  <a:lnTo>
                    <a:pt x="1" y="2211"/>
                  </a:lnTo>
                  <a:lnTo>
                    <a:pt x="2217" y="4423"/>
                  </a:lnTo>
                  <a:lnTo>
                    <a:pt x="4432" y="2211"/>
                  </a:lnTo>
                  <a:lnTo>
                    <a:pt x="2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3"/>
          <p:cNvGrpSpPr/>
          <p:nvPr/>
        </p:nvGrpSpPr>
        <p:grpSpPr>
          <a:xfrm>
            <a:off x="-219219" y="4179578"/>
            <a:ext cx="925042" cy="1233600"/>
            <a:chOff x="-219219" y="4179578"/>
            <a:chExt cx="925042" cy="1233600"/>
          </a:xfrm>
        </p:grpSpPr>
        <p:sp>
          <p:nvSpPr>
            <p:cNvPr id="121" name="Google Shape;121;p13"/>
            <p:cNvSpPr/>
            <p:nvPr/>
          </p:nvSpPr>
          <p:spPr>
            <a:xfrm>
              <a:off x="-219219" y="4573069"/>
              <a:ext cx="841546" cy="840110"/>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161249" y="4179578"/>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51041" y="4313048"/>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3"/>
          <p:cNvSpPr/>
          <p:nvPr/>
        </p:nvSpPr>
        <p:spPr>
          <a:xfrm>
            <a:off x="-361554" y="-363100"/>
            <a:ext cx="717703" cy="716374"/>
          </a:xfrm>
          <a:custGeom>
            <a:avLst/>
            <a:gdLst/>
            <a:ahLst/>
            <a:cxnLst/>
            <a:rect l="l" t="t" r="r" b="b"/>
            <a:pathLst>
              <a:path w="4433" h="4425" extrusionOk="0">
                <a:moveTo>
                  <a:pt x="2216" y="1"/>
                </a:moveTo>
                <a:lnTo>
                  <a:pt x="1" y="2213"/>
                </a:lnTo>
                <a:lnTo>
                  <a:pt x="2216" y="4424"/>
                </a:lnTo>
                <a:lnTo>
                  <a:pt x="4432" y="2213"/>
                </a:lnTo>
                <a:lnTo>
                  <a:pt x="2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8790211" y="4789257"/>
            <a:ext cx="717696" cy="716423"/>
          </a:xfrm>
          <a:custGeom>
            <a:avLst/>
            <a:gdLst/>
            <a:ahLst/>
            <a:cxnLst/>
            <a:rect l="l" t="t" r="r" b="b"/>
            <a:pathLst>
              <a:path w="4432" h="4424" extrusionOk="0">
                <a:moveTo>
                  <a:pt x="2217" y="1"/>
                </a:moveTo>
                <a:lnTo>
                  <a:pt x="1" y="2213"/>
                </a:lnTo>
                <a:lnTo>
                  <a:pt x="2217" y="4424"/>
                </a:lnTo>
                <a:lnTo>
                  <a:pt x="4432" y="2213"/>
                </a:lnTo>
                <a:lnTo>
                  <a:pt x="2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2047200" y="3100288"/>
            <a:ext cx="50496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8" name="Google Shape;128;p14"/>
          <p:cNvSpPr txBox="1">
            <a:spLocks noGrp="1"/>
          </p:cNvSpPr>
          <p:nvPr>
            <p:ph type="subTitle" idx="1"/>
          </p:nvPr>
        </p:nvSpPr>
        <p:spPr>
          <a:xfrm>
            <a:off x="1225050" y="1511313"/>
            <a:ext cx="66939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29" name="Google Shape;129;p14"/>
          <p:cNvSpPr/>
          <p:nvPr/>
        </p:nvSpPr>
        <p:spPr>
          <a:xfrm>
            <a:off x="485837" y="312573"/>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551862" y="3986073"/>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0"/>
          <p:cNvSpPr txBox="1">
            <a:spLocks noGrp="1"/>
          </p:cNvSpPr>
          <p:nvPr>
            <p:ph type="subTitle" idx="1"/>
          </p:nvPr>
        </p:nvSpPr>
        <p:spPr>
          <a:xfrm>
            <a:off x="4996656" y="1391600"/>
            <a:ext cx="3029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0"/>
          <p:cNvSpPr txBox="1">
            <a:spLocks noGrp="1"/>
          </p:cNvSpPr>
          <p:nvPr>
            <p:ph type="subTitle" idx="2"/>
          </p:nvPr>
        </p:nvSpPr>
        <p:spPr>
          <a:xfrm>
            <a:off x="1117944" y="1391600"/>
            <a:ext cx="3029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2" name="Google Shape;192;p20"/>
          <p:cNvGrpSpPr/>
          <p:nvPr/>
        </p:nvGrpSpPr>
        <p:grpSpPr>
          <a:xfrm>
            <a:off x="-985025" y="-530559"/>
            <a:ext cx="1818336" cy="1997680"/>
            <a:chOff x="-985025" y="-530559"/>
            <a:chExt cx="1818336" cy="1997680"/>
          </a:xfrm>
        </p:grpSpPr>
        <p:sp>
          <p:nvSpPr>
            <p:cNvPr id="193" name="Google Shape;193;p20"/>
            <p:cNvSpPr/>
            <p:nvPr/>
          </p:nvSpPr>
          <p:spPr>
            <a:xfrm>
              <a:off x="-985025" y="60581"/>
              <a:ext cx="1406555" cy="1406540"/>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213517" y="-530559"/>
              <a:ext cx="1046828" cy="1046867"/>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0"/>
          <p:cNvGrpSpPr/>
          <p:nvPr/>
        </p:nvGrpSpPr>
        <p:grpSpPr>
          <a:xfrm>
            <a:off x="8099897" y="3974914"/>
            <a:ext cx="1560438" cy="2113713"/>
            <a:chOff x="8099897" y="3974914"/>
            <a:chExt cx="1560438" cy="2113713"/>
          </a:xfrm>
        </p:grpSpPr>
        <p:sp>
          <p:nvSpPr>
            <p:cNvPr id="196" name="Google Shape;196;p20"/>
            <p:cNvSpPr/>
            <p:nvPr/>
          </p:nvSpPr>
          <p:spPr>
            <a:xfrm>
              <a:off x="8099897" y="4528189"/>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8148109" y="4476782"/>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8399556" y="4225848"/>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650797" y="3974914"/>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901833" y="4225438"/>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p:nvPr/>
        </p:nvSpPr>
        <p:spPr>
          <a:xfrm>
            <a:off x="-382804" y="4826300"/>
            <a:ext cx="717703" cy="716374"/>
          </a:xfrm>
          <a:custGeom>
            <a:avLst/>
            <a:gdLst/>
            <a:ahLst/>
            <a:cxnLst/>
            <a:rect l="l" t="t" r="r" b="b"/>
            <a:pathLst>
              <a:path w="4433" h="4425" extrusionOk="0">
                <a:moveTo>
                  <a:pt x="2216" y="1"/>
                </a:moveTo>
                <a:lnTo>
                  <a:pt x="1" y="2213"/>
                </a:lnTo>
                <a:lnTo>
                  <a:pt x="2216" y="4424"/>
                </a:lnTo>
                <a:lnTo>
                  <a:pt x="4432" y="2213"/>
                </a:lnTo>
                <a:lnTo>
                  <a:pt x="2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8768961" y="-354249"/>
            <a:ext cx="717696" cy="716423"/>
          </a:xfrm>
          <a:custGeom>
            <a:avLst/>
            <a:gdLst/>
            <a:ahLst/>
            <a:cxnLst/>
            <a:rect l="l" t="t" r="r" b="b"/>
            <a:pathLst>
              <a:path w="4432" h="4424" extrusionOk="0">
                <a:moveTo>
                  <a:pt x="2217" y="1"/>
                </a:moveTo>
                <a:lnTo>
                  <a:pt x="1" y="2213"/>
                </a:lnTo>
                <a:lnTo>
                  <a:pt x="2217" y="4424"/>
                </a:lnTo>
                <a:lnTo>
                  <a:pt x="4432" y="2213"/>
                </a:lnTo>
                <a:lnTo>
                  <a:pt x="2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9"/>
        <p:cNvGrpSpPr/>
        <p:nvPr/>
      </p:nvGrpSpPr>
      <p:grpSpPr>
        <a:xfrm>
          <a:off x="0" y="0"/>
          <a:ext cx="0" cy="0"/>
          <a:chOff x="0" y="0"/>
          <a:chExt cx="0" cy="0"/>
        </a:xfrm>
      </p:grpSpPr>
      <p:grpSp>
        <p:nvGrpSpPr>
          <p:cNvPr id="360" name="Google Shape;360;p32"/>
          <p:cNvGrpSpPr/>
          <p:nvPr/>
        </p:nvGrpSpPr>
        <p:grpSpPr>
          <a:xfrm rot="10800000">
            <a:off x="-401368" y="3805437"/>
            <a:ext cx="1114596" cy="1713588"/>
            <a:chOff x="8567817" y="-347188"/>
            <a:chExt cx="1114596" cy="1713588"/>
          </a:xfrm>
        </p:grpSpPr>
        <p:sp>
          <p:nvSpPr>
            <p:cNvPr id="361" name="Google Shape;361;p32"/>
            <p:cNvSpPr/>
            <p:nvPr/>
          </p:nvSpPr>
          <p:spPr>
            <a:xfrm rot="10800000">
              <a:off x="8621796" y="-347188"/>
              <a:ext cx="1060616" cy="1060565"/>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rot="10800000">
              <a:off x="8567817" y="466230"/>
              <a:ext cx="544478" cy="54447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8876792" y="760219"/>
              <a:ext cx="542378" cy="541276"/>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8700282" y="1059142"/>
              <a:ext cx="307883" cy="3072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2"/>
          <p:cNvSpPr/>
          <p:nvPr/>
        </p:nvSpPr>
        <p:spPr>
          <a:xfrm rot="10800000">
            <a:off x="559279" y="103762"/>
            <a:ext cx="307883" cy="3072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2"/>
          <p:cNvGrpSpPr/>
          <p:nvPr/>
        </p:nvGrpSpPr>
        <p:grpSpPr>
          <a:xfrm rot="10800000">
            <a:off x="8194722" y="-48470"/>
            <a:ext cx="1154737" cy="1093462"/>
            <a:chOff x="69783" y="3164161"/>
            <a:chExt cx="1599359" cy="1514490"/>
          </a:xfrm>
        </p:grpSpPr>
        <p:sp>
          <p:nvSpPr>
            <p:cNvPr id="367" name="Google Shape;367;p32"/>
            <p:cNvSpPr/>
            <p:nvPr/>
          </p:nvSpPr>
          <p:spPr>
            <a:xfrm>
              <a:off x="503191" y="3512699"/>
              <a:ext cx="1165951" cy="1165951"/>
            </a:xfrm>
            <a:custGeom>
              <a:avLst/>
              <a:gdLst/>
              <a:ahLst/>
              <a:cxnLst/>
              <a:rect l="l" t="t" r="r" b="b"/>
              <a:pathLst>
                <a:path w="15531" h="15531" extrusionOk="0">
                  <a:moveTo>
                    <a:pt x="15530" y="7765"/>
                  </a:moveTo>
                  <a:lnTo>
                    <a:pt x="7765" y="15531"/>
                  </a:lnTo>
                  <a:lnTo>
                    <a:pt x="0" y="7765"/>
                  </a:lnTo>
                  <a:lnTo>
                    <a:pt x="7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rot="10800000">
              <a:off x="69783" y="3260032"/>
              <a:ext cx="801154" cy="799527"/>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rot="10800000">
              <a:off x="676878" y="3164161"/>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2"/>
          <p:cNvSpPr/>
          <p:nvPr/>
        </p:nvSpPr>
        <p:spPr>
          <a:xfrm rot="10800000">
            <a:off x="8618153" y="4747052"/>
            <a:ext cx="258998" cy="258472"/>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1pPr>
            <a:lvl2pPr lvl="1"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2pPr>
            <a:lvl3pPr lvl="2"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3pPr>
            <a:lvl4pPr lvl="3"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4pPr>
            <a:lvl5pPr lvl="4"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5pPr>
            <a:lvl6pPr lvl="5"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6pPr>
            <a:lvl7pPr lvl="6"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7pPr>
            <a:lvl8pPr lvl="7"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8pPr>
            <a:lvl9pPr lvl="8" rtl="0">
              <a:spcBef>
                <a:spcPts val="0"/>
              </a:spcBef>
              <a:spcAft>
                <a:spcPts val="0"/>
              </a:spcAft>
              <a:buClr>
                <a:schemeClr val="dk1"/>
              </a:buClr>
              <a:buSzPts val="3500"/>
              <a:buFont typeface="Geologica ExtraBold"/>
              <a:buNone/>
              <a:defRPr sz="3500">
                <a:solidFill>
                  <a:schemeClr val="dk1"/>
                </a:solidFill>
                <a:latin typeface="Geologica ExtraBold"/>
                <a:ea typeface="Geologica ExtraBold"/>
                <a:cs typeface="Geologica ExtraBold"/>
                <a:sym typeface="Geologica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8" r:id="rId5"/>
    <p:sldLayoutId id="2147483659" r:id="rId6"/>
    <p:sldLayoutId id="2147483660" r:id="rId7"/>
    <p:sldLayoutId id="2147483666"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7"/>
          <p:cNvSpPr txBox="1">
            <a:spLocks noGrp="1"/>
          </p:cNvSpPr>
          <p:nvPr>
            <p:ph type="ctrTitle"/>
          </p:nvPr>
        </p:nvSpPr>
        <p:spPr>
          <a:xfrm>
            <a:off x="567729" y="1521209"/>
            <a:ext cx="4991449" cy="11570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6600" dirty="0">
                <a:solidFill>
                  <a:schemeClr val="dk2"/>
                </a:solidFill>
                <a:latin typeface="Geologica"/>
                <a:ea typeface="Geologica"/>
                <a:cs typeface="Geologica"/>
                <a:sym typeface="Geologica"/>
              </a:rPr>
              <a:t>计时彩灯</a:t>
            </a:r>
            <a:endParaRPr sz="6600" dirty="0"/>
          </a:p>
        </p:txBody>
      </p:sp>
      <p:sp>
        <p:nvSpPr>
          <p:cNvPr id="392" name="Google Shape;392;p37"/>
          <p:cNvSpPr txBox="1">
            <a:spLocks noGrp="1"/>
          </p:cNvSpPr>
          <p:nvPr>
            <p:ph type="subTitle" idx="1"/>
          </p:nvPr>
        </p:nvSpPr>
        <p:spPr>
          <a:xfrm>
            <a:off x="707556" y="3031576"/>
            <a:ext cx="4528800" cy="9261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800" dirty="0"/>
              <a:t>卢奕人：计时器电路设计</a:t>
            </a:r>
            <a:endParaRPr lang="en-US" altLang="zh-CN" sz="1800" dirty="0"/>
          </a:p>
          <a:p>
            <a:pPr marL="0" lvl="0" indent="0" algn="l" rtl="0">
              <a:spcBef>
                <a:spcPts val="0"/>
              </a:spcBef>
              <a:spcAft>
                <a:spcPts val="0"/>
              </a:spcAft>
              <a:buNone/>
            </a:pPr>
            <a:r>
              <a:rPr lang="zh-CN" altLang="en-US" sz="1800" dirty="0"/>
              <a:t>杨英凡：彩灯电路设计</a:t>
            </a:r>
            <a:endParaRPr lang="en-US" altLang="zh-CN" sz="1800" dirty="0"/>
          </a:p>
          <a:p>
            <a:pPr marL="0" lvl="0" indent="0" algn="l" rtl="0">
              <a:spcBef>
                <a:spcPts val="0"/>
              </a:spcBef>
              <a:spcAft>
                <a:spcPts val="0"/>
              </a:spcAft>
              <a:buNone/>
            </a:pPr>
            <a:r>
              <a:rPr lang="zh-CN" altLang="en-US" sz="1800" dirty="0"/>
              <a:t>苗君文：整合二者，制作</a:t>
            </a:r>
            <a:r>
              <a:rPr lang="en-US" altLang="zh-CN" sz="1800" dirty="0"/>
              <a:t>PPT</a:t>
            </a:r>
            <a:endParaRPr sz="1800" dirty="0"/>
          </a:p>
        </p:txBody>
      </p:sp>
      <p:grpSp>
        <p:nvGrpSpPr>
          <p:cNvPr id="393" name="Google Shape;393;p37"/>
          <p:cNvGrpSpPr/>
          <p:nvPr/>
        </p:nvGrpSpPr>
        <p:grpSpPr>
          <a:xfrm>
            <a:off x="5959760" y="-354249"/>
            <a:ext cx="3850167" cy="5859085"/>
            <a:chOff x="5959760" y="-354249"/>
            <a:chExt cx="3850167" cy="5859085"/>
          </a:xfrm>
        </p:grpSpPr>
        <p:sp>
          <p:nvSpPr>
            <p:cNvPr id="394" name="Google Shape;394;p37"/>
            <p:cNvSpPr/>
            <p:nvPr/>
          </p:nvSpPr>
          <p:spPr>
            <a:xfrm>
              <a:off x="8997561" y="-354249"/>
              <a:ext cx="717696" cy="716423"/>
            </a:xfrm>
            <a:custGeom>
              <a:avLst/>
              <a:gdLst/>
              <a:ahLst/>
              <a:cxnLst/>
              <a:rect l="l" t="t" r="r" b="b"/>
              <a:pathLst>
                <a:path w="4432" h="4424" extrusionOk="0">
                  <a:moveTo>
                    <a:pt x="2217" y="1"/>
                  </a:moveTo>
                  <a:lnTo>
                    <a:pt x="1" y="2213"/>
                  </a:lnTo>
                  <a:lnTo>
                    <a:pt x="2217" y="4424"/>
                  </a:lnTo>
                  <a:lnTo>
                    <a:pt x="4432" y="2213"/>
                  </a:lnTo>
                  <a:lnTo>
                    <a:pt x="2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6681944" y="2744354"/>
              <a:ext cx="1942439" cy="1938746"/>
            </a:xfrm>
            <a:custGeom>
              <a:avLst/>
              <a:gdLst/>
              <a:ahLst/>
              <a:cxnLst/>
              <a:rect l="l" t="t" r="r" b="b"/>
              <a:pathLst>
                <a:path w="18934" h="18898" extrusionOk="0">
                  <a:moveTo>
                    <a:pt x="9467" y="0"/>
                  </a:moveTo>
                  <a:lnTo>
                    <a:pt x="0" y="9450"/>
                  </a:lnTo>
                  <a:lnTo>
                    <a:pt x="9467" y="18898"/>
                  </a:lnTo>
                  <a:lnTo>
                    <a:pt x="18933" y="9450"/>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6885231" y="1678686"/>
              <a:ext cx="1535875" cy="1533002"/>
            </a:xfrm>
            <a:custGeom>
              <a:avLst/>
              <a:gdLst/>
              <a:ahLst/>
              <a:cxnLst/>
              <a:rect l="l" t="t" r="r" b="b"/>
              <a:pathLst>
                <a:path w="14971" h="14943" extrusionOk="0">
                  <a:moveTo>
                    <a:pt x="9466" y="0"/>
                  </a:moveTo>
                  <a:lnTo>
                    <a:pt x="1" y="9449"/>
                  </a:lnTo>
                  <a:lnTo>
                    <a:pt x="5504" y="14942"/>
                  </a:lnTo>
                  <a:lnTo>
                    <a:pt x="14970" y="5494"/>
                  </a:lnTo>
                  <a:lnTo>
                    <a:pt x="9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959760" y="2979167"/>
              <a:ext cx="1535977" cy="1533105"/>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8274154" y="1896461"/>
              <a:ext cx="1535772" cy="1532900"/>
            </a:xfrm>
            <a:custGeom>
              <a:avLst/>
              <a:gdLst/>
              <a:ahLst/>
              <a:cxnLst/>
              <a:rect l="l" t="t" r="r" b="b"/>
              <a:pathLst>
                <a:path w="14970" h="14942" extrusionOk="0">
                  <a:moveTo>
                    <a:pt x="9465" y="1"/>
                  </a:moveTo>
                  <a:lnTo>
                    <a:pt x="1" y="9449"/>
                  </a:lnTo>
                  <a:lnTo>
                    <a:pt x="5504" y="14941"/>
                  </a:lnTo>
                  <a:lnTo>
                    <a:pt x="14969" y="5493"/>
                  </a:lnTo>
                  <a:lnTo>
                    <a:pt x="9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7750823" y="4219796"/>
              <a:ext cx="841648" cy="840110"/>
            </a:xfrm>
            <a:custGeom>
              <a:avLst/>
              <a:gdLst/>
              <a:ahLst/>
              <a:cxnLst/>
              <a:rect l="l" t="t" r="r" b="b"/>
              <a:pathLst>
                <a:path w="8204" h="8189" extrusionOk="0">
                  <a:moveTo>
                    <a:pt x="4102" y="1"/>
                  </a:moveTo>
                  <a:lnTo>
                    <a:pt x="0" y="4096"/>
                  </a:lnTo>
                  <a:lnTo>
                    <a:pt x="4102" y="8189"/>
                  </a:lnTo>
                  <a:lnTo>
                    <a:pt x="8204" y="4096"/>
                  </a:lnTo>
                  <a:lnTo>
                    <a:pt x="4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8196574" y="4664829"/>
              <a:ext cx="841648" cy="840007"/>
            </a:xfrm>
            <a:custGeom>
              <a:avLst/>
              <a:gdLst/>
              <a:ahLst/>
              <a:cxnLst/>
              <a:rect l="l" t="t" r="r" b="b"/>
              <a:pathLst>
                <a:path w="8204" h="8188" extrusionOk="0">
                  <a:moveTo>
                    <a:pt x="4102" y="1"/>
                  </a:moveTo>
                  <a:lnTo>
                    <a:pt x="0" y="4095"/>
                  </a:lnTo>
                  <a:lnTo>
                    <a:pt x="4102" y="8188"/>
                  </a:lnTo>
                  <a:lnTo>
                    <a:pt x="8204" y="4095"/>
                  </a:lnTo>
                  <a:lnTo>
                    <a:pt x="41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761972" y="1896452"/>
              <a:ext cx="928542" cy="92679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7867490" y="64747"/>
              <a:ext cx="841546" cy="840007"/>
            </a:xfrm>
            <a:custGeom>
              <a:avLst/>
              <a:gdLst/>
              <a:ahLst/>
              <a:cxnLst/>
              <a:rect l="l" t="t" r="r" b="b"/>
              <a:pathLst>
                <a:path w="8203" h="8188" extrusionOk="0">
                  <a:moveTo>
                    <a:pt x="4102" y="0"/>
                  </a:moveTo>
                  <a:lnTo>
                    <a:pt x="0" y="4094"/>
                  </a:lnTo>
                  <a:lnTo>
                    <a:pt x="4102" y="8188"/>
                  </a:lnTo>
                  <a:lnTo>
                    <a:pt x="8203" y="4094"/>
                  </a:lnTo>
                  <a:lnTo>
                    <a:pt x="41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8644581" y="4217744"/>
              <a:ext cx="841546" cy="840110"/>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527547" y="1697410"/>
              <a:ext cx="454679" cy="453858"/>
            </a:xfrm>
            <a:custGeom>
              <a:avLst/>
              <a:gdLst/>
              <a:ahLst/>
              <a:cxnLst/>
              <a:rect l="l" t="t" r="r" b="b"/>
              <a:pathLst>
                <a:path w="4432" h="4424" extrusionOk="0">
                  <a:moveTo>
                    <a:pt x="2217" y="0"/>
                  </a:moveTo>
                  <a:lnTo>
                    <a:pt x="1" y="2211"/>
                  </a:lnTo>
                  <a:lnTo>
                    <a:pt x="2217" y="4423"/>
                  </a:lnTo>
                  <a:lnTo>
                    <a:pt x="4432" y="2211"/>
                  </a:lnTo>
                  <a:lnTo>
                    <a:pt x="2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7805739" y="1061093"/>
              <a:ext cx="460937" cy="460116"/>
            </a:xfrm>
            <a:custGeom>
              <a:avLst/>
              <a:gdLst/>
              <a:ahLst/>
              <a:cxnLst/>
              <a:rect l="l" t="t" r="r" b="b"/>
              <a:pathLst>
                <a:path w="4493" h="4485" extrusionOk="0">
                  <a:moveTo>
                    <a:pt x="2247" y="0"/>
                  </a:moveTo>
                  <a:lnTo>
                    <a:pt x="1" y="2242"/>
                  </a:lnTo>
                  <a:lnTo>
                    <a:pt x="2247" y="4484"/>
                  </a:lnTo>
                  <a:lnTo>
                    <a:pt x="4493" y="2242"/>
                  </a:lnTo>
                  <a:lnTo>
                    <a:pt x="2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8057904" y="1312643"/>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8309350" y="1061709"/>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8560591" y="810775"/>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8811628" y="1061299"/>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8390787" y="4150148"/>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9129012" y="3957723"/>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 name="图片 3">
            <a:extLst>
              <a:ext uri="{FF2B5EF4-FFF2-40B4-BE49-F238E27FC236}">
                <a16:creationId xmlns:a16="http://schemas.microsoft.com/office/drawing/2014/main" id="{36BBFB60-E258-6E56-B46B-FBC5E505D006}"/>
              </a:ext>
            </a:extLst>
          </p:cNvPr>
          <p:cNvPicPr>
            <a:picLocks noChangeAspect="1"/>
          </p:cNvPicPr>
          <p:nvPr/>
        </p:nvPicPr>
        <p:blipFill>
          <a:blip r:embed="rId3"/>
          <a:stretch>
            <a:fillRect/>
          </a:stretch>
        </p:blipFill>
        <p:spPr>
          <a:xfrm>
            <a:off x="-19793" y="9526"/>
            <a:ext cx="6990640" cy="5143500"/>
          </a:xfrm>
          <a:prstGeom prst="rect">
            <a:avLst/>
          </a:prstGeom>
        </p:spPr>
      </p:pic>
      <p:sp>
        <p:nvSpPr>
          <p:cNvPr id="12" name="文本框 11">
            <a:extLst>
              <a:ext uri="{FF2B5EF4-FFF2-40B4-BE49-F238E27FC236}">
                <a16:creationId xmlns:a16="http://schemas.microsoft.com/office/drawing/2014/main" id="{BC212635-5CF5-5F75-8B15-7D62BC8DFF06}"/>
              </a:ext>
            </a:extLst>
          </p:cNvPr>
          <p:cNvSpPr txBox="1"/>
          <p:nvPr/>
        </p:nvSpPr>
        <p:spPr>
          <a:xfrm>
            <a:off x="6970847" y="63177"/>
            <a:ext cx="2098040" cy="5109091"/>
          </a:xfrm>
          <a:prstGeom prst="rect">
            <a:avLst/>
          </a:prstGeom>
          <a:noFill/>
        </p:spPr>
        <p:txBody>
          <a:bodyPr wrap="square" rtlCol="0">
            <a:spAutoFit/>
          </a:bodyPr>
          <a:lstStyle/>
          <a:p>
            <a:r>
              <a:rPr lang="zh-CN" altLang="en-US" dirty="0"/>
              <a:t>      </a:t>
            </a:r>
            <a:r>
              <a:rPr lang="zh-CN" altLang="en-US" sz="1200" dirty="0"/>
              <a:t>单独设计彩灯电路时，使用两枚</a:t>
            </a:r>
            <a:r>
              <a:rPr lang="en-US" altLang="zh-CN" sz="1200" dirty="0"/>
              <a:t>74192</a:t>
            </a:r>
            <a:r>
              <a:rPr lang="zh-CN" altLang="en-US" sz="1200" dirty="0"/>
              <a:t>芯片构成的</a:t>
            </a:r>
            <a:r>
              <a:rPr lang="en-US" altLang="zh-CN" sz="1200" dirty="0"/>
              <a:t>20</a:t>
            </a:r>
            <a:r>
              <a:rPr lang="zh-CN" altLang="en-US" sz="1200" dirty="0"/>
              <a:t>进制计数器来显示累计脉冲数，以此方便调试。上方为个位，下方为十位。</a:t>
            </a:r>
            <a:endParaRPr lang="en-US" altLang="zh-CN" sz="1200" dirty="0"/>
          </a:p>
          <a:p>
            <a:r>
              <a:rPr lang="en-US" altLang="zh-CN" sz="1200" dirty="0"/>
              <a:t>       </a:t>
            </a:r>
            <a:r>
              <a:rPr lang="zh-CN" altLang="en-US" sz="1200" dirty="0"/>
              <a:t>接着使用</a:t>
            </a:r>
            <a:r>
              <a:rPr lang="en-US" altLang="zh-CN" sz="1200" dirty="0"/>
              <a:t>74LS42</a:t>
            </a:r>
            <a:r>
              <a:rPr lang="zh-CN" altLang="en-US" sz="1200" dirty="0"/>
              <a:t>译码器芯片将</a:t>
            </a:r>
            <a:r>
              <a:rPr lang="en-US" altLang="zh-CN" sz="1200" dirty="0"/>
              <a:t>4</a:t>
            </a:r>
            <a:r>
              <a:rPr lang="zh-CN" altLang="en-US" sz="1200" dirty="0"/>
              <a:t>位</a:t>
            </a:r>
            <a:r>
              <a:rPr lang="en-US" altLang="zh-CN" sz="1200" dirty="0"/>
              <a:t>BCD</a:t>
            </a:r>
            <a:r>
              <a:rPr lang="zh-CN" altLang="en-US" sz="1200" dirty="0"/>
              <a:t>码的</a:t>
            </a:r>
            <a:r>
              <a:rPr lang="en-US" altLang="zh-CN" sz="1200" dirty="0"/>
              <a:t>10</a:t>
            </a:r>
            <a:r>
              <a:rPr lang="zh-CN" altLang="en-US" sz="1200" dirty="0"/>
              <a:t>组代码翻译成</a:t>
            </a:r>
            <a:r>
              <a:rPr lang="en-US" altLang="zh-CN" sz="1200" dirty="0"/>
              <a:t>10</a:t>
            </a:r>
            <a:r>
              <a:rPr lang="zh-CN" altLang="en-US" sz="1200" dirty="0"/>
              <a:t>个输出信号。其输出端</a:t>
            </a:r>
            <a:r>
              <a:rPr lang="en-US" altLang="zh-CN" sz="1200" dirty="0"/>
              <a:t>O0-O9</a:t>
            </a:r>
            <a:r>
              <a:rPr lang="zh-CN" altLang="en-US" sz="1200" dirty="0"/>
              <a:t>分别代表十进制数字</a:t>
            </a:r>
            <a:r>
              <a:rPr lang="en-US" altLang="zh-CN" sz="1200" dirty="0"/>
              <a:t>0-9</a:t>
            </a:r>
            <a:r>
              <a:rPr lang="zh-CN" altLang="en-US" sz="1200" dirty="0"/>
              <a:t>。使用</a:t>
            </a:r>
            <a:r>
              <a:rPr lang="en-US" altLang="zh-CN" sz="1200" dirty="0"/>
              <a:t>74LS153</a:t>
            </a:r>
            <a:r>
              <a:rPr lang="zh-CN" altLang="en-US" sz="1200" dirty="0"/>
              <a:t>选择器以选择输出</a:t>
            </a:r>
            <a:r>
              <a:rPr lang="en-US" altLang="zh-CN" sz="1200" dirty="0"/>
              <a:t>4</a:t>
            </a:r>
            <a:r>
              <a:rPr lang="zh-CN" altLang="en-US" sz="1200" dirty="0"/>
              <a:t>个编码单元电路的值。电路中用</a:t>
            </a:r>
            <a:r>
              <a:rPr lang="en-US" altLang="zh-CN" sz="1200" dirty="0"/>
              <a:t>5</a:t>
            </a:r>
            <a:r>
              <a:rPr lang="zh-CN" altLang="en-US" sz="1200" dirty="0"/>
              <a:t>个</a:t>
            </a:r>
            <a:r>
              <a:rPr lang="en-US" altLang="zh-CN" sz="1200" dirty="0"/>
              <a:t>74LS153</a:t>
            </a:r>
            <a:r>
              <a:rPr lang="zh-CN" altLang="en-US" sz="1200" dirty="0"/>
              <a:t>对应</a:t>
            </a:r>
            <a:r>
              <a:rPr lang="en-US" altLang="zh-CN" sz="1200" dirty="0"/>
              <a:t>10</a:t>
            </a:r>
            <a:r>
              <a:rPr lang="zh-CN" altLang="en-US" sz="1200" dirty="0"/>
              <a:t>个灯泡。</a:t>
            </a:r>
            <a:endParaRPr lang="en-US" altLang="zh-CN" sz="1200" dirty="0"/>
          </a:p>
          <a:p>
            <a:r>
              <a:rPr lang="zh-CN" altLang="en-US" sz="1200" dirty="0"/>
              <a:t>       通过对</a:t>
            </a:r>
            <a:r>
              <a:rPr lang="en-US" altLang="zh-CN" sz="1200" dirty="0"/>
              <a:t>10</a:t>
            </a:r>
            <a:r>
              <a:rPr lang="zh-CN" altLang="en-US" sz="1200" dirty="0"/>
              <a:t>个灯泡共</a:t>
            </a:r>
            <a:r>
              <a:rPr lang="en-US" altLang="zh-CN" sz="1200" dirty="0"/>
              <a:t>20</a:t>
            </a:r>
            <a:r>
              <a:rPr lang="zh-CN" altLang="en-US" sz="1200" dirty="0"/>
              <a:t>种状态的列表研究可知编号数较低的灯泡在编号数较高的灯泡亮时也必须亮，因此用与门将较低灯泡的电路的输入与较高灯泡的输出电路关联起来。</a:t>
            </a:r>
            <a:endParaRPr lang="en-US" altLang="zh-CN" sz="1200" dirty="0"/>
          </a:p>
          <a:p>
            <a:r>
              <a:rPr lang="zh-CN" altLang="en-US" sz="1200" dirty="0"/>
              <a:t>       由于设计时将</a:t>
            </a:r>
            <a:r>
              <a:rPr lang="en-US" altLang="zh-CN" sz="1200" dirty="0"/>
              <a:t>0</a:t>
            </a:r>
            <a:r>
              <a:rPr lang="zh-CN" altLang="en-US" sz="1200" dirty="0"/>
              <a:t>代表灯泡亮，</a:t>
            </a:r>
            <a:r>
              <a:rPr lang="en-US" altLang="zh-CN" sz="1200" dirty="0"/>
              <a:t>1</a:t>
            </a:r>
            <a:r>
              <a:rPr lang="zh-CN" altLang="en-US" sz="1200" dirty="0"/>
              <a:t>代表灯泡暗，需要在最后灯泡的输出电路前增加非门。计数器的十位连接到</a:t>
            </a:r>
            <a:r>
              <a:rPr lang="en-US" altLang="zh-CN" sz="1200" dirty="0"/>
              <a:t>74LS153</a:t>
            </a:r>
            <a:r>
              <a:rPr lang="zh-CN" altLang="en-US" sz="1200" dirty="0"/>
              <a:t>的数据选择端，来控制灯炮的点亮和熄灭两种操作。</a:t>
            </a:r>
          </a:p>
        </p:txBody>
      </p:sp>
      <p:sp>
        <p:nvSpPr>
          <p:cNvPr id="10" name="文本框 9">
            <a:extLst>
              <a:ext uri="{FF2B5EF4-FFF2-40B4-BE49-F238E27FC236}">
                <a16:creationId xmlns:a16="http://schemas.microsoft.com/office/drawing/2014/main" id="{D4D0B011-7B3B-BD06-8DB4-963970402BDF}"/>
              </a:ext>
            </a:extLst>
          </p:cNvPr>
          <p:cNvSpPr txBox="1"/>
          <p:nvPr/>
        </p:nvSpPr>
        <p:spPr>
          <a:xfrm>
            <a:off x="4724952" y="130294"/>
            <a:ext cx="1488440" cy="369332"/>
          </a:xfrm>
          <a:prstGeom prst="rect">
            <a:avLst/>
          </a:prstGeom>
          <a:noFill/>
        </p:spPr>
        <p:txBody>
          <a:bodyPr wrap="square" rtlCol="0">
            <a:spAutoFit/>
          </a:bodyPr>
          <a:lstStyle/>
          <a:p>
            <a:r>
              <a:rPr lang="zh-CN" altLang="en-US" sz="1800" b="1" dirty="0"/>
              <a:t>彩灯部分</a:t>
            </a:r>
          </a:p>
        </p:txBody>
      </p:sp>
    </p:spTree>
    <p:extLst>
      <p:ext uri="{BB962C8B-B14F-4D97-AF65-F5344CB8AC3E}">
        <p14:creationId xmlns:p14="http://schemas.microsoft.com/office/powerpoint/2010/main" val="378750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3" name="副标题 2">
            <a:extLst>
              <a:ext uri="{FF2B5EF4-FFF2-40B4-BE49-F238E27FC236}">
                <a16:creationId xmlns:a16="http://schemas.microsoft.com/office/drawing/2014/main" id="{D414EFC0-5074-42C7-2837-6A632EFC1831}"/>
              </a:ext>
            </a:extLst>
          </p:cNvPr>
          <p:cNvSpPr>
            <a:spLocks noGrp="1"/>
          </p:cNvSpPr>
          <p:nvPr>
            <p:ph type="subTitle" idx="1"/>
          </p:nvPr>
        </p:nvSpPr>
        <p:spPr/>
        <p:txBody>
          <a:bodyPr/>
          <a:lstStyle/>
          <a:p>
            <a:endParaRPr lang="zh-CN" altLang="en-US"/>
          </a:p>
        </p:txBody>
      </p:sp>
      <p:sp>
        <p:nvSpPr>
          <p:cNvPr id="10" name="文本框 9">
            <a:extLst>
              <a:ext uri="{FF2B5EF4-FFF2-40B4-BE49-F238E27FC236}">
                <a16:creationId xmlns:a16="http://schemas.microsoft.com/office/drawing/2014/main" id="{D4D0B011-7B3B-BD06-8DB4-963970402BDF}"/>
              </a:ext>
            </a:extLst>
          </p:cNvPr>
          <p:cNvSpPr txBox="1"/>
          <p:nvPr/>
        </p:nvSpPr>
        <p:spPr>
          <a:xfrm>
            <a:off x="4377266" y="179747"/>
            <a:ext cx="1488440" cy="369332"/>
          </a:xfrm>
          <a:prstGeom prst="rect">
            <a:avLst/>
          </a:prstGeom>
          <a:noFill/>
        </p:spPr>
        <p:txBody>
          <a:bodyPr wrap="square" rtlCol="0">
            <a:spAutoFit/>
          </a:bodyPr>
          <a:lstStyle/>
          <a:p>
            <a:r>
              <a:rPr lang="zh-CN" altLang="en-US" sz="1800" b="1" dirty="0"/>
              <a:t>完整电路</a:t>
            </a:r>
          </a:p>
        </p:txBody>
      </p:sp>
      <p:sp>
        <p:nvSpPr>
          <p:cNvPr id="12" name="文本框 11">
            <a:extLst>
              <a:ext uri="{FF2B5EF4-FFF2-40B4-BE49-F238E27FC236}">
                <a16:creationId xmlns:a16="http://schemas.microsoft.com/office/drawing/2014/main" id="{BC212635-5CF5-5F75-8B15-7D62BC8DFF06}"/>
              </a:ext>
            </a:extLst>
          </p:cNvPr>
          <p:cNvSpPr txBox="1"/>
          <p:nvPr/>
        </p:nvSpPr>
        <p:spPr>
          <a:xfrm>
            <a:off x="7049885" y="95964"/>
            <a:ext cx="2098040" cy="5047536"/>
          </a:xfrm>
          <a:prstGeom prst="rect">
            <a:avLst/>
          </a:prstGeom>
          <a:noFill/>
        </p:spPr>
        <p:txBody>
          <a:bodyPr wrap="square" rtlCol="0">
            <a:spAutoFit/>
          </a:bodyPr>
          <a:lstStyle/>
          <a:p>
            <a:r>
              <a:rPr lang="zh-CN" altLang="en-US" dirty="0"/>
              <a:t>       计数器的输出则是彩灯的输入，使用芯片</a:t>
            </a:r>
            <a:r>
              <a:rPr lang="en-US" altLang="zh-CN" dirty="0"/>
              <a:t>74LS42</a:t>
            </a:r>
            <a:r>
              <a:rPr lang="zh-CN" altLang="en-US" dirty="0"/>
              <a:t>的输入部分连接计数器的个位输出。</a:t>
            </a:r>
            <a:endParaRPr lang="en-US" altLang="zh-CN" dirty="0"/>
          </a:p>
          <a:p>
            <a:r>
              <a:rPr lang="zh-CN" altLang="en-US" dirty="0"/>
              <a:t>       当计数器的十位为偶数时，第</a:t>
            </a:r>
            <a:r>
              <a:rPr lang="en-US" altLang="zh-CN" dirty="0"/>
              <a:t>10</a:t>
            </a:r>
            <a:r>
              <a:rPr lang="zh-CN" altLang="en-US" dirty="0"/>
              <a:t>个灯会亮，而为奇数时灭，因此需要通过将十位芯片的</a:t>
            </a:r>
            <a:r>
              <a:rPr lang="en-US" altLang="zh-CN" dirty="0"/>
              <a:t>QA</a:t>
            </a:r>
            <a:r>
              <a:rPr lang="zh-CN" altLang="en-US" dirty="0"/>
              <a:t>输出与</a:t>
            </a:r>
            <a:r>
              <a:rPr lang="en-US" altLang="zh-CN" dirty="0"/>
              <a:t>10</a:t>
            </a:r>
            <a:r>
              <a:rPr lang="zh-CN" altLang="en-US" dirty="0"/>
              <a:t>号灯的输入相连来使其正确亮灭。</a:t>
            </a:r>
            <a:endParaRPr lang="en-US" altLang="zh-CN" dirty="0"/>
          </a:p>
          <a:p>
            <a:r>
              <a:rPr lang="en-US" altLang="zh-CN" dirty="0"/>
              <a:t>       </a:t>
            </a:r>
            <a:r>
              <a:rPr lang="zh-CN" altLang="en-US" dirty="0"/>
              <a:t>为了能够手动暂停计数器与彩灯，在产生连续脉冲的位置增加了开关，能够键盘按下“</a:t>
            </a:r>
            <a:r>
              <a:rPr lang="en-US" altLang="zh-CN" dirty="0"/>
              <a:t>B</a:t>
            </a:r>
            <a:r>
              <a:rPr lang="zh-CN" altLang="en-US" dirty="0"/>
              <a:t>”达成手动暂停。</a:t>
            </a:r>
            <a:endParaRPr lang="en-US" altLang="zh-CN" dirty="0"/>
          </a:p>
          <a:p>
            <a:r>
              <a:rPr lang="en-US" altLang="zh-CN" dirty="0"/>
              <a:t>       </a:t>
            </a:r>
            <a:r>
              <a:rPr lang="zh-CN" altLang="en-US" dirty="0"/>
              <a:t>为了能够手动清零计数器与彩灯，在提供</a:t>
            </a:r>
            <a:r>
              <a:rPr lang="en-US" altLang="zh-CN" dirty="0"/>
              <a:t>74LS161</a:t>
            </a:r>
            <a:r>
              <a:rPr lang="zh-CN" altLang="en-US" dirty="0"/>
              <a:t>电压处增加了开关使个位能够清零；同时为使十位能清零，通过增加与门控制</a:t>
            </a:r>
            <a:r>
              <a:rPr lang="en-US" altLang="zh-CN" dirty="0"/>
              <a:t>CLR</a:t>
            </a:r>
            <a:r>
              <a:rPr lang="zh-CN" altLang="en-US" dirty="0"/>
              <a:t>端。能够键盘按“</a:t>
            </a:r>
            <a:r>
              <a:rPr lang="en-US" altLang="zh-CN" dirty="0"/>
              <a:t>A</a:t>
            </a:r>
            <a:r>
              <a:rPr lang="zh-CN" altLang="en-US" dirty="0"/>
              <a:t>”手动清零。</a:t>
            </a:r>
            <a:r>
              <a:rPr lang="en-US" altLang="zh-CN" dirty="0"/>
              <a:t>  </a:t>
            </a:r>
            <a:endParaRPr lang="zh-CN" altLang="en-US" dirty="0"/>
          </a:p>
        </p:txBody>
      </p:sp>
      <p:pic>
        <p:nvPicPr>
          <p:cNvPr id="4" name="图片 3">
            <a:extLst>
              <a:ext uri="{FF2B5EF4-FFF2-40B4-BE49-F238E27FC236}">
                <a16:creationId xmlns:a16="http://schemas.microsoft.com/office/drawing/2014/main" id="{1DB2303E-85D6-D940-D6D4-352FA77B5904}"/>
              </a:ext>
            </a:extLst>
          </p:cNvPr>
          <p:cNvPicPr>
            <a:picLocks noChangeAspect="1"/>
          </p:cNvPicPr>
          <p:nvPr/>
        </p:nvPicPr>
        <p:blipFill>
          <a:blip r:embed="rId3"/>
          <a:stretch>
            <a:fillRect/>
          </a:stretch>
        </p:blipFill>
        <p:spPr>
          <a:xfrm>
            <a:off x="0" y="549079"/>
            <a:ext cx="7049885" cy="4094795"/>
          </a:xfrm>
          <a:prstGeom prst="rect">
            <a:avLst/>
          </a:prstGeom>
        </p:spPr>
      </p:pic>
      <p:pic>
        <p:nvPicPr>
          <p:cNvPr id="5" name="图片 4">
            <a:extLst>
              <a:ext uri="{FF2B5EF4-FFF2-40B4-BE49-F238E27FC236}">
                <a16:creationId xmlns:a16="http://schemas.microsoft.com/office/drawing/2014/main" id="{9473654D-ED8B-8183-5182-FFF775187B0B}"/>
              </a:ext>
            </a:extLst>
          </p:cNvPr>
          <p:cNvPicPr>
            <a:picLocks noChangeAspect="1"/>
          </p:cNvPicPr>
          <p:nvPr/>
        </p:nvPicPr>
        <p:blipFill>
          <a:blip r:embed="rId4"/>
          <a:stretch>
            <a:fillRect/>
          </a:stretch>
        </p:blipFill>
        <p:spPr>
          <a:xfrm>
            <a:off x="0" y="3442297"/>
            <a:ext cx="2780763" cy="1570909"/>
          </a:xfrm>
          <a:prstGeom prst="rect">
            <a:avLst/>
          </a:prstGeom>
        </p:spPr>
      </p:pic>
    </p:spTree>
    <p:extLst>
      <p:ext uri="{BB962C8B-B14F-4D97-AF65-F5344CB8AC3E}">
        <p14:creationId xmlns:p14="http://schemas.microsoft.com/office/powerpoint/2010/main" val="123298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41"/>
          <p:cNvGrpSpPr/>
          <p:nvPr/>
        </p:nvGrpSpPr>
        <p:grpSpPr>
          <a:xfrm>
            <a:off x="5652970" y="-476620"/>
            <a:ext cx="3656333" cy="5371199"/>
            <a:chOff x="5652970" y="-476620"/>
            <a:chExt cx="3656333" cy="5371199"/>
          </a:xfrm>
        </p:grpSpPr>
        <p:sp>
          <p:nvSpPr>
            <p:cNvPr id="472" name="Google Shape;472;p41"/>
            <p:cNvSpPr/>
            <p:nvPr/>
          </p:nvSpPr>
          <p:spPr>
            <a:xfrm>
              <a:off x="6339410" y="1669263"/>
              <a:ext cx="2969893" cy="2964246"/>
            </a:xfrm>
            <a:custGeom>
              <a:avLst/>
              <a:gdLst/>
              <a:ahLst/>
              <a:cxnLst/>
              <a:rect l="l" t="t" r="r" b="b"/>
              <a:pathLst>
                <a:path w="18934" h="18898" extrusionOk="0">
                  <a:moveTo>
                    <a:pt x="9467" y="0"/>
                  </a:moveTo>
                  <a:lnTo>
                    <a:pt x="0" y="9450"/>
                  </a:lnTo>
                  <a:lnTo>
                    <a:pt x="9467" y="18898"/>
                  </a:lnTo>
                  <a:lnTo>
                    <a:pt x="18933" y="9450"/>
                  </a:lnTo>
                  <a:lnTo>
                    <a:pt x="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593514" y="712925"/>
              <a:ext cx="2348276" cy="2343884"/>
            </a:xfrm>
            <a:custGeom>
              <a:avLst/>
              <a:gdLst/>
              <a:ahLst/>
              <a:cxnLst/>
              <a:rect l="l" t="t" r="r" b="b"/>
              <a:pathLst>
                <a:path w="14971" h="14943" extrusionOk="0">
                  <a:moveTo>
                    <a:pt x="9466" y="0"/>
                  </a:moveTo>
                  <a:lnTo>
                    <a:pt x="1" y="9449"/>
                  </a:lnTo>
                  <a:lnTo>
                    <a:pt x="5504" y="14942"/>
                  </a:lnTo>
                  <a:lnTo>
                    <a:pt x="14970" y="5494"/>
                  </a:lnTo>
                  <a:lnTo>
                    <a:pt x="9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5652970" y="2323733"/>
              <a:ext cx="2348433" cy="2344041"/>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5859520" y="-476620"/>
              <a:ext cx="1419695" cy="141702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589629" y="4434463"/>
              <a:ext cx="460937" cy="460116"/>
            </a:xfrm>
            <a:custGeom>
              <a:avLst/>
              <a:gdLst/>
              <a:ahLst/>
              <a:cxnLst/>
              <a:rect l="l" t="t" r="r" b="b"/>
              <a:pathLst>
                <a:path w="4493" h="4485" extrusionOk="0">
                  <a:moveTo>
                    <a:pt x="2247" y="0"/>
                  </a:moveTo>
                  <a:lnTo>
                    <a:pt x="1" y="2242"/>
                  </a:lnTo>
                  <a:lnTo>
                    <a:pt x="2247" y="4484"/>
                  </a:lnTo>
                  <a:lnTo>
                    <a:pt x="4493" y="2242"/>
                  </a:lnTo>
                  <a:lnTo>
                    <a:pt x="2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7438791" y="-9343"/>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7690238" y="-260277"/>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7697276" y="240533"/>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1"/>
          <p:cNvSpPr txBox="1">
            <a:spLocks noGrp="1"/>
          </p:cNvSpPr>
          <p:nvPr>
            <p:ph type="title"/>
          </p:nvPr>
        </p:nvSpPr>
        <p:spPr>
          <a:xfrm>
            <a:off x="723729" y="2500125"/>
            <a:ext cx="4381160" cy="878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5400" dirty="0"/>
              <a:t>方案总结</a:t>
            </a:r>
          </a:p>
        </p:txBody>
      </p:sp>
      <p:sp>
        <p:nvSpPr>
          <p:cNvPr id="481" name="Google Shape;481;p41"/>
          <p:cNvSpPr txBox="1">
            <a:spLocks noGrp="1"/>
          </p:cNvSpPr>
          <p:nvPr>
            <p:ph type="title" idx="2"/>
          </p:nvPr>
        </p:nvSpPr>
        <p:spPr>
          <a:xfrm>
            <a:off x="720000" y="940400"/>
            <a:ext cx="1245600" cy="11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8407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grpSp>
        <p:nvGrpSpPr>
          <p:cNvPr id="605" name="Google Shape;605;p49"/>
          <p:cNvGrpSpPr/>
          <p:nvPr/>
        </p:nvGrpSpPr>
        <p:grpSpPr>
          <a:xfrm>
            <a:off x="7628322" y="-169026"/>
            <a:ext cx="1604917" cy="2141290"/>
            <a:chOff x="7628322" y="-169026"/>
            <a:chExt cx="1604917" cy="2141290"/>
          </a:xfrm>
        </p:grpSpPr>
        <p:sp>
          <p:nvSpPr>
            <p:cNvPr id="606" name="Google Shape;606;p49"/>
            <p:cNvSpPr/>
            <p:nvPr/>
          </p:nvSpPr>
          <p:spPr>
            <a:xfrm rot="10800000">
              <a:off x="7628322" y="-169026"/>
              <a:ext cx="1604917" cy="1602198"/>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49"/>
            <p:cNvGrpSpPr/>
            <p:nvPr/>
          </p:nvGrpSpPr>
          <p:grpSpPr>
            <a:xfrm rot="-5400000">
              <a:off x="8320847" y="1113381"/>
              <a:ext cx="1003103" cy="714663"/>
              <a:chOff x="8162163" y="4184985"/>
              <a:chExt cx="1003103" cy="714663"/>
            </a:xfrm>
          </p:grpSpPr>
          <p:sp>
            <p:nvSpPr>
              <p:cNvPr id="608" name="Google Shape;608;p49"/>
              <p:cNvSpPr/>
              <p:nvPr/>
            </p:nvSpPr>
            <p:spPr>
              <a:xfrm rot="10800000">
                <a:off x="8704432" y="4439635"/>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
              <p:cNvSpPr/>
              <p:nvPr/>
            </p:nvSpPr>
            <p:spPr>
              <a:xfrm rot="10800000">
                <a:off x="8162163" y="4439684"/>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rot="10800000">
                <a:off x="8431888" y="4184985"/>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矩形: 圆角 5">
            <a:extLst>
              <a:ext uri="{FF2B5EF4-FFF2-40B4-BE49-F238E27FC236}">
                <a16:creationId xmlns:a16="http://schemas.microsoft.com/office/drawing/2014/main" id="{67ACEB0E-C255-5121-3F8E-B9A2F5D6C905}"/>
              </a:ext>
            </a:extLst>
          </p:cNvPr>
          <p:cNvSpPr/>
          <p:nvPr/>
        </p:nvSpPr>
        <p:spPr>
          <a:xfrm>
            <a:off x="1662203" y="2381701"/>
            <a:ext cx="590461" cy="5422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50000"/>
                  </a:schemeClr>
                </a:solidFill>
              </a:rPr>
              <a:t>CP</a:t>
            </a:r>
            <a:endParaRPr lang="zh-CN" altLang="en-US" dirty="0">
              <a:solidFill>
                <a:schemeClr val="tx1">
                  <a:lumMod val="50000"/>
                </a:schemeClr>
              </a:solidFill>
            </a:endParaRPr>
          </a:p>
        </p:txBody>
      </p:sp>
      <p:sp>
        <p:nvSpPr>
          <p:cNvPr id="7" name="箭头: 右 6">
            <a:extLst>
              <a:ext uri="{FF2B5EF4-FFF2-40B4-BE49-F238E27FC236}">
                <a16:creationId xmlns:a16="http://schemas.microsoft.com/office/drawing/2014/main" id="{21441648-0EB5-E77F-0801-901511C2703B}"/>
              </a:ext>
            </a:extLst>
          </p:cNvPr>
          <p:cNvSpPr/>
          <p:nvPr/>
        </p:nvSpPr>
        <p:spPr>
          <a:xfrm>
            <a:off x="2331929" y="2575589"/>
            <a:ext cx="537492" cy="1910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E9E66F07-92EE-4B30-F002-8CB059E0663B}"/>
              </a:ext>
            </a:extLst>
          </p:cNvPr>
          <p:cNvSpPr/>
          <p:nvPr/>
        </p:nvSpPr>
        <p:spPr>
          <a:xfrm>
            <a:off x="2948686" y="2360894"/>
            <a:ext cx="975734" cy="580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schemeClr>
                </a:solidFill>
              </a:rPr>
              <a:t>计数器</a:t>
            </a:r>
          </a:p>
        </p:txBody>
      </p:sp>
      <p:sp>
        <p:nvSpPr>
          <p:cNvPr id="9" name="箭头: 右 8">
            <a:extLst>
              <a:ext uri="{FF2B5EF4-FFF2-40B4-BE49-F238E27FC236}">
                <a16:creationId xmlns:a16="http://schemas.microsoft.com/office/drawing/2014/main" id="{89474D71-FE75-D497-A0A3-916E17232EF9}"/>
              </a:ext>
            </a:extLst>
          </p:cNvPr>
          <p:cNvSpPr/>
          <p:nvPr/>
        </p:nvSpPr>
        <p:spPr>
          <a:xfrm>
            <a:off x="4028186" y="2575589"/>
            <a:ext cx="537492" cy="1910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F265D9D4-4262-3EDF-5854-151B823AC06F}"/>
              </a:ext>
            </a:extLst>
          </p:cNvPr>
          <p:cNvSpPr/>
          <p:nvPr/>
        </p:nvSpPr>
        <p:spPr>
          <a:xfrm rot="16200000">
            <a:off x="3167807" y="1916829"/>
            <a:ext cx="537492" cy="191010"/>
          </a:xfrm>
          <a:prstGeom prst="rightArrow">
            <a:avLst>
              <a:gd name="adj1" fmla="val 4999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F4B9254A-75B5-B8CE-714F-92C1C11819EF}"/>
              </a:ext>
            </a:extLst>
          </p:cNvPr>
          <p:cNvSpPr/>
          <p:nvPr/>
        </p:nvSpPr>
        <p:spPr>
          <a:xfrm>
            <a:off x="2862961" y="1072421"/>
            <a:ext cx="1147184" cy="580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schemeClr>
                </a:solidFill>
              </a:rPr>
              <a:t>数码显示管</a:t>
            </a:r>
          </a:p>
        </p:txBody>
      </p:sp>
      <p:sp>
        <p:nvSpPr>
          <p:cNvPr id="13" name="矩形: 圆角 12">
            <a:extLst>
              <a:ext uri="{FF2B5EF4-FFF2-40B4-BE49-F238E27FC236}">
                <a16:creationId xmlns:a16="http://schemas.microsoft.com/office/drawing/2014/main" id="{4A607DF6-9F88-F901-0F33-05D27C3337DB}"/>
              </a:ext>
            </a:extLst>
          </p:cNvPr>
          <p:cNvSpPr/>
          <p:nvPr/>
        </p:nvSpPr>
        <p:spPr>
          <a:xfrm>
            <a:off x="4669444" y="2362099"/>
            <a:ext cx="975734" cy="580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schemeClr>
                </a:solidFill>
              </a:rPr>
              <a:t>译码器</a:t>
            </a:r>
          </a:p>
        </p:txBody>
      </p:sp>
      <p:sp>
        <p:nvSpPr>
          <p:cNvPr id="14" name="箭头: 右 13">
            <a:extLst>
              <a:ext uri="{FF2B5EF4-FFF2-40B4-BE49-F238E27FC236}">
                <a16:creationId xmlns:a16="http://schemas.microsoft.com/office/drawing/2014/main" id="{B6E6707D-3759-EDFD-E7C1-2230DB29DD2E}"/>
              </a:ext>
            </a:extLst>
          </p:cNvPr>
          <p:cNvSpPr/>
          <p:nvPr/>
        </p:nvSpPr>
        <p:spPr>
          <a:xfrm>
            <a:off x="5748944" y="2575589"/>
            <a:ext cx="537492" cy="1910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4934EEFF-86FC-503C-2655-9AEF29C67F82}"/>
              </a:ext>
            </a:extLst>
          </p:cNvPr>
          <p:cNvSpPr/>
          <p:nvPr/>
        </p:nvSpPr>
        <p:spPr>
          <a:xfrm>
            <a:off x="6390202" y="2343200"/>
            <a:ext cx="975734" cy="580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schemeClr>
                </a:solidFill>
              </a:rPr>
              <a:t>彩灯电路设计</a:t>
            </a:r>
          </a:p>
        </p:txBody>
      </p:sp>
      <p:sp>
        <p:nvSpPr>
          <p:cNvPr id="16" name="箭头: 右 15">
            <a:extLst>
              <a:ext uri="{FF2B5EF4-FFF2-40B4-BE49-F238E27FC236}">
                <a16:creationId xmlns:a16="http://schemas.microsoft.com/office/drawing/2014/main" id="{A880B0D3-79DE-0DAF-8D6B-56AFE2D08314}"/>
              </a:ext>
            </a:extLst>
          </p:cNvPr>
          <p:cNvSpPr/>
          <p:nvPr/>
        </p:nvSpPr>
        <p:spPr>
          <a:xfrm rot="5400000">
            <a:off x="6609323" y="3179530"/>
            <a:ext cx="537492" cy="1910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943CB1E3-CAC7-5F55-B4D8-D1596942DEE1}"/>
              </a:ext>
            </a:extLst>
          </p:cNvPr>
          <p:cNvSpPr/>
          <p:nvPr/>
        </p:nvSpPr>
        <p:spPr>
          <a:xfrm>
            <a:off x="6390202" y="3626100"/>
            <a:ext cx="975734" cy="580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schemeClr>
                </a:solidFill>
              </a:rPr>
              <a:t>彩灯输出</a:t>
            </a:r>
          </a:p>
        </p:txBody>
      </p:sp>
      <p:sp>
        <p:nvSpPr>
          <p:cNvPr id="3" name="标题 2">
            <a:extLst>
              <a:ext uri="{FF2B5EF4-FFF2-40B4-BE49-F238E27FC236}">
                <a16:creationId xmlns:a16="http://schemas.microsoft.com/office/drawing/2014/main" id="{15348E9B-E307-CD03-3843-B8CECB7515F8}"/>
              </a:ext>
            </a:extLst>
          </p:cNvPr>
          <p:cNvSpPr>
            <a:spLocks noGrp="1"/>
          </p:cNvSpPr>
          <p:nvPr>
            <p:ph type="title"/>
          </p:nvPr>
        </p:nvSpPr>
        <p:spPr>
          <a:xfrm>
            <a:off x="2033274" y="3114214"/>
            <a:ext cx="5049600" cy="531900"/>
          </a:xfrm>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4" name="Google Shape;644;p52"/>
          <p:cNvGrpSpPr/>
          <p:nvPr/>
        </p:nvGrpSpPr>
        <p:grpSpPr>
          <a:xfrm rot="10800000">
            <a:off x="7649226" y="-307389"/>
            <a:ext cx="1988192" cy="2531127"/>
            <a:chOff x="-319049" y="3164161"/>
            <a:chExt cx="1988192" cy="2531127"/>
          </a:xfrm>
        </p:grpSpPr>
        <p:sp>
          <p:nvSpPr>
            <p:cNvPr id="645" name="Google Shape;645;p52"/>
            <p:cNvSpPr/>
            <p:nvPr/>
          </p:nvSpPr>
          <p:spPr>
            <a:xfrm>
              <a:off x="-319049" y="4128749"/>
              <a:ext cx="1566613" cy="1566538"/>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2"/>
            <p:cNvSpPr/>
            <p:nvPr/>
          </p:nvSpPr>
          <p:spPr>
            <a:xfrm>
              <a:off x="503191" y="3512699"/>
              <a:ext cx="1165951" cy="1165951"/>
            </a:xfrm>
            <a:custGeom>
              <a:avLst/>
              <a:gdLst/>
              <a:ahLst/>
              <a:cxnLst/>
              <a:rect l="l" t="t" r="r" b="b"/>
              <a:pathLst>
                <a:path w="15531" h="15531" extrusionOk="0">
                  <a:moveTo>
                    <a:pt x="15530" y="7765"/>
                  </a:moveTo>
                  <a:lnTo>
                    <a:pt x="7765" y="15531"/>
                  </a:lnTo>
                  <a:lnTo>
                    <a:pt x="0" y="7765"/>
                  </a:lnTo>
                  <a:lnTo>
                    <a:pt x="7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2"/>
            <p:cNvSpPr/>
            <p:nvPr/>
          </p:nvSpPr>
          <p:spPr>
            <a:xfrm rot="10800000">
              <a:off x="69783" y="3260032"/>
              <a:ext cx="801154" cy="799527"/>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2"/>
            <p:cNvSpPr/>
            <p:nvPr/>
          </p:nvSpPr>
          <p:spPr>
            <a:xfrm rot="10800000">
              <a:off x="676878" y="3164161"/>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52"/>
          <p:cNvSpPr/>
          <p:nvPr/>
        </p:nvSpPr>
        <p:spPr>
          <a:xfrm>
            <a:off x="3170929" y="4131627"/>
            <a:ext cx="293476" cy="292847"/>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2"/>
          <p:cNvSpPr/>
          <p:nvPr/>
        </p:nvSpPr>
        <p:spPr>
          <a:xfrm>
            <a:off x="5625873" y="539500"/>
            <a:ext cx="382468" cy="381647"/>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图片 6">
            <a:extLst>
              <a:ext uri="{FF2B5EF4-FFF2-40B4-BE49-F238E27FC236}">
                <a16:creationId xmlns:a16="http://schemas.microsoft.com/office/drawing/2014/main" id="{B24C77E2-9BD2-FEDD-EAAB-05A77066C8A4}"/>
              </a:ext>
            </a:extLst>
          </p:cNvPr>
          <p:cNvPicPr>
            <a:picLocks noChangeAspect="1"/>
          </p:cNvPicPr>
          <p:nvPr/>
        </p:nvPicPr>
        <p:blipFill>
          <a:blip r:embed="rId3"/>
          <a:stretch>
            <a:fillRect/>
          </a:stretch>
        </p:blipFill>
        <p:spPr>
          <a:xfrm>
            <a:off x="2540314" y="1782010"/>
            <a:ext cx="5523455" cy="1871634"/>
          </a:xfrm>
          <a:prstGeom prst="rect">
            <a:avLst/>
          </a:prstGeom>
        </p:spPr>
      </p:pic>
      <p:grpSp>
        <p:nvGrpSpPr>
          <p:cNvPr id="8" name="Google Shape;1046;p71">
            <a:extLst>
              <a:ext uri="{FF2B5EF4-FFF2-40B4-BE49-F238E27FC236}">
                <a16:creationId xmlns:a16="http://schemas.microsoft.com/office/drawing/2014/main" id="{EF5CB2D4-8594-B5D5-D807-B04AFD1E1D1A}"/>
              </a:ext>
            </a:extLst>
          </p:cNvPr>
          <p:cNvGrpSpPr/>
          <p:nvPr/>
        </p:nvGrpSpPr>
        <p:grpSpPr>
          <a:xfrm>
            <a:off x="-265388" y="-140825"/>
            <a:ext cx="2290500" cy="4552409"/>
            <a:chOff x="-265388" y="-140825"/>
            <a:chExt cx="2290500" cy="4552409"/>
          </a:xfrm>
        </p:grpSpPr>
        <p:sp>
          <p:nvSpPr>
            <p:cNvPr id="9" name="Google Shape;1047;p71">
              <a:extLst>
                <a:ext uri="{FF2B5EF4-FFF2-40B4-BE49-F238E27FC236}">
                  <a16:creationId xmlns:a16="http://schemas.microsoft.com/office/drawing/2014/main" id="{BE8ACD94-A6AD-9A60-333A-D0BD4ED2A057}"/>
                </a:ext>
              </a:extLst>
            </p:cNvPr>
            <p:cNvSpPr/>
            <p:nvPr/>
          </p:nvSpPr>
          <p:spPr>
            <a:xfrm flipH="1">
              <a:off x="618556" y="1102056"/>
              <a:ext cx="1406555" cy="1406540"/>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8;p71">
              <a:extLst>
                <a:ext uri="{FF2B5EF4-FFF2-40B4-BE49-F238E27FC236}">
                  <a16:creationId xmlns:a16="http://schemas.microsoft.com/office/drawing/2014/main" id="{C0548776-9954-F6C2-4A16-4D1C391B519D}"/>
                </a:ext>
              </a:extLst>
            </p:cNvPr>
            <p:cNvSpPr/>
            <p:nvPr/>
          </p:nvSpPr>
          <p:spPr>
            <a:xfrm>
              <a:off x="-265388" y="-140825"/>
              <a:ext cx="1957215" cy="1953592"/>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9;p71">
              <a:extLst>
                <a:ext uri="{FF2B5EF4-FFF2-40B4-BE49-F238E27FC236}">
                  <a16:creationId xmlns:a16="http://schemas.microsoft.com/office/drawing/2014/main" id="{CF986F08-33B0-D9AC-C5EE-0BE9F6FF6D3A}"/>
                </a:ext>
              </a:extLst>
            </p:cNvPr>
            <p:cNvSpPr/>
            <p:nvPr/>
          </p:nvSpPr>
          <p:spPr>
            <a:xfrm rot="10800000">
              <a:off x="92120" y="2341517"/>
              <a:ext cx="841546" cy="840110"/>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0;p71">
              <a:extLst>
                <a:ext uri="{FF2B5EF4-FFF2-40B4-BE49-F238E27FC236}">
                  <a16:creationId xmlns:a16="http://schemas.microsoft.com/office/drawing/2014/main" id="{BDC1CE4C-A18D-625E-2C48-5FD14F0F548F}"/>
                </a:ext>
              </a:extLst>
            </p:cNvPr>
            <p:cNvSpPr/>
            <p:nvPr/>
          </p:nvSpPr>
          <p:spPr>
            <a:xfrm rot="10800000">
              <a:off x="14178" y="2080401"/>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1;p71">
              <a:extLst>
                <a:ext uri="{FF2B5EF4-FFF2-40B4-BE49-F238E27FC236}">
                  <a16:creationId xmlns:a16="http://schemas.microsoft.com/office/drawing/2014/main" id="{63858415-41D0-6BE0-EFF6-FABA9586831D}"/>
                </a:ext>
              </a:extLst>
            </p:cNvPr>
            <p:cNvSpPr/>
            <p:nvPr/>
          </p:nvSpPr>
          <p:spPr>
            <a:xfrm>
              <a:off x="182547" y="2801876"/>
              <a:ext cx="1560438" cy="1560438"/>
            </a:xfrm>
            <a:custGeom>
              <a:avLst/>
              <a:gdLst/>
              <a:ahLst/>
              <a:cxnLst/>
              <a:rect l="l" t="t" r="r" b="b"/>
              <a:pathLst>
                <a:path w="15531" h="15531" extrusionOk="0">
                  <a:moveTo>
                    <a:pt x="15530" y="7765"/>
                  </a:moveTo>
                  <a:lnTo>
                    <a:pt x="7765" y="15531"/>
                  </a:lnTo>
                  <a:lnTo>
                    <a:pt x="0" y="7765"/>
                  </a:lnTo>
                  <a:lnTo>
                    <a:pt x="77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2;p71">
              <a:extLst>
                <a:ext uri="{FF2B5EF4-FFF2-40B4-BE49-F238E27FC236}">
                  <a16:creationId xmlns:a16="http://schemas.microsoft.com/office/drawing/2014/main" id="{7E19372F-F7AF-83EF-5EE4-43F812A07023}"/>
                </a:ext>
              </a:extLst>
            </p:cNvPr>
            <p:cNvSpPr/>
            <p:nvPr/>
          </p:nvSpPr>
          <p:spPr>
            <a:xfrm rot="10800000">
              <a:off x="229606" y="3957726"/>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39;p71">
            <a:extLst>
              <a:ext uri="{FF2B5EF4-FFF2-40B4-BE49-F238E27FC236}">
                <a16:creationId xmlns:a16="http://schemas.microsoft.com/office/drawing/2014/main" id="{D745C690-0928-5386-40FA-142E9CC627CF}"/>
              </a:ext>
            </a:extLst>
          </p:cNvPr>
          <p:cNvGrpSpPr/>
          <p:nvPr/>
        </p:nvGrpSpPr>
        <p:grpSpPr>
          <a:xfrm>
            <a:off x="7734458" y="2205953"/>
            <a:ext cx="1469796" cy="2937559"/>
            <a:chOff x="7734458" y="2205953"/>
            <a:chExt cx="1469796" cy="2937559"/>
          </a:xfrm>
        </p:grpSpPr>
        <p:sp>
          <p:nvSpPr>
            <p:cNvPr id="16" name="Google Shape;1040;p71">
              <a:extLst>
                <a:ext uri="{FF2B5EF4-FFF2-40B4-BE49-F238E27FC236}">
                  <a16:creationId xmlns:a16="http://schemas.microsoft.com/office/drawing/2014/main" id="{9CA0E4C0-AD24-65E2-32B9-1FB89D2927B7}"/>
                </a:ext>
              </a:extLst>
            </p:cNvPr>
            <p:cNvSpPr/>
            <p:nvPr/>
          </p:nvSpPr>
          <p:spPr>
            <a:xfrm>
              <a:off x="7734458" y="3789623"/>
              <a:ext cx="1356426" cy="1353889"/>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041;p71">
              <a:extLst>
                <a:ext uri="{FF2B5EF4-FFF2-40B4-BE49-F238E27FC236}">
                  <a16:creationId xmlns:a16="http://schemas.microsoft.com/office/drawing/2014/main" id="{729992C8-8396-3227-86A9-92456C0C865F}"/>
                </a:ext>
              </a:extLst>
            </p:cNvPr>
            <p:cNvGrpSpPr/>
            <p:nvPr/>
          </p:nvGrpSpPr>
          <p:grpSpPr>
            <a:xfrm>
              <a:off x="8279212" y="2205953"/>
              <a:ext cx="925042" cy="1576577"/>
              <a:chOff x="-219219" y="3836601"/>
              <a:chExt cx="925042" cy="1576577"/>
            </a:xfrm>
          </p:grpSpPr>
          <p:sp>
            <p:nvSpPr>
              <p:cNvPr id="18" name="Google Shape;1042;p71">
                <a:extLst>
                  <a:ext uri="{FF2B5EF4-FFF2-40B4-BE49-F238E27FC236}">
                    <a16:creationId xmlns:a16="http://schemas.microsoft.com/office/drawing/2014/main" id="{650C3E01-F05E-5490-6E49-8E6133A52F26}"/>
                  </a:ext>
                </a:extLst>
              </p:cNvPr>
              <p:cNvSpPr/>
              <p:nvPr/>
            </p:nvSpPr>
            <p:spPr>
              <a:xfrm>
                <a:off x="-219219" y="4573069"/>
                <a:ext cx="841546" cy="840110"/>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3;p71">
                <a:extLst>
                  <a:ext uri="{FF2B5EF4-FFF2-40B4-BE49-F238E27FC236}">
                    <a16:creationId xmlns:a16="http://schemas.microsoft.com/office/drawing/2014/main" id="{02542CA1-E7A7-2E00-DEC3-A5E4A767B1DD}"/>
                  </a:ext>
                </a:extLst>
              </p:cNvPr>
              <p:cNvSpPr/>
              <p:nvPr/>
            </p:nvSpPr>
            <p:spPr>
              <a:xfrm>
                <a:off x="-161249" y="4179578"/>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4;p71">
                <a:extLst>
                  <a:ext uri="{FF2B5EF4-FFF2-40B4-BE49-F238E27FC236}">
                    <a16:creationId xmlns:a16="http://schemas.microsoft.com/office/drawing/2014/main" id="{61F2E3B6-3EE5-793F-44B2-BD911FC42125}"/>
                  </a:ext>
                </a:extLst>
              </p:cNvPr>
              <p:cNvSpPr/>
              <p:nvPr/>
            </p:nvSpPr>
            <p:spPr>
              <a:xfrm>
                <a:off x="251041" y="4313048"/>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5;p71">
                <a:extLst>
                  <a:ext uri="{FF2B5EF4-FFF2-40B4-BE49-F238E27FC236}">
                    <a16:creationId xmlns:a16="http://schemas.microsoft.com/office/drawing/2014/main" id="{818D86C5-6CD2-AEC5-9241-7A40E054347D}"/>
                  </a:ext>
                </a:extLst>
              </p:cNvPr>
              <p:cNvSpPr/>
              <p:nvPr/>
            </p:nvSpPr>
            <p:spPr>
              <a:xfrm>
                <a:off x="88323" y="3836601"/>
                <a:ext cx="512749" cy="511874"/>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4000" dirty="0"/>
              <a:t>内容大纲</a:t>
            </a:r>
            <a:endParaRPr sz="4000" dirty="0"/>
          </a:p>
        </p:txBody>
      </p:sp>
      <p:sp>
        <p:nvSpPr>
          <p:cNvPr id="432" name="Google Shape;432;p39"/>
          <p:cNvSpPr txBox="1">
            <a:spLocks noGrp="1"/>
          </p:cNvSpPr>
          <p:nvPr>
            <p:ph type="title" idx="5"/>
          </p:nvPr>
        </p:nvSpPr>
        <p:spPr>
          <a:xfrm>
            <a:off x="973050" y="1540048"/>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3" name="Google Shape;433;p39"/>
          <p:cNvSpPr txBox="1">
            <a:spLocks noGrp="1"/>
          </p:cNvSpPr>
          <p:nvPr>
            <p:ph type="title" idx="6"/>
          </p:nvPr>
        </p:nvSpPr>
        <p:spPr>
          <a:xfrm>
            <a:off x="973050" y="3202152"/>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4" name="Google Shape;434;p39"/>
          <p:cNvSpPr txBox="1">
            <a:spLocks noGrp="1"/>
          </p:cNvSpPr>
          <p:nvPr>
            <p:ph type="title" idx="7"/>
          </p:nvPr>
        </p:nvSpPr>
        <p:spPr>
          <a:xfrm>
            <a:off x="4978350" y="1540048"/>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5" name="Google Shape;435;p39"/>
          <p:cNvSpPr txBox="1">
            <a:spLocks noGrp="1"/>
          </p:cNvSpPr>
          <p:nvPr>
            <p:ph type="title" idx="8"/>
          </p:nvPr>
        </p:nvSpPr>
        <p:spPr>
          <a:xfrm>
            <a:off x="4978350" y="3202077"/>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6" name="Google Shape;436;p39"/>
          <p:cNvSpPr txBox="1">
            <a:spLocks noGrp="1"/>
          </p:cNvSpPr>
          <p:nvPr>
            <p:ph type="subTitle" idx="9"/>
          </p:nvPr>
        </p:nvSpPr>
        <p:spPr>
          <a:xfrm>
            <a:off x="1858221" y="1544971"/>
            <a:ext cx="1985709"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2800" dirty="0"/>
              <a:t>设计方案</a:t>
            </a:r>
            <a:endParaRPr sz="2800" dirty="0"/>
          </a:p>
        </p:txBody>
      </p:sp>
      <p:sp>
        <p:nvSpPr>
          <p:cNvPr id="437" name="Google Shape;437;p39"/>
          <p:cNvSpPr txBox="1">
            <a:spLocks noGrp="1"/>
          </p:cNvSpPr>
          <p:nvPr>
            <p:ph type="subTitle" idx="13"/>
          </p:nvPr>
        </p:nvSpPr>
        <p:spPr>
          <a:xfrm>
            <a:off x="5863521" y="1515487"/>
            <a:ext cx="2220715" cy="5041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2800" dirty="0"/>
              <a:t>使用器材</a:t>
            </a:r>
            <a:endParaRPr dirty="0"/>
          </a:p>
        </p:txBody>
      </p:sp>
      <p:sp>
        <p:nvSpPr>
          <p:cNvPr id="438" name="Google Shape;438;p39"/>
          <p:cNvSpPr txBox="1">
            <a:spLocks noGrp="1"/>
          </p:cNvSpPr>
          <p:nvPr>
            <p:ph type="subTitle" idx="14"/>
          </p:nvPr>
        </p:nvSpPr>
        <p:spPr>
          <a:xfrm>
            <a:off x="1860150" y="3289977"/>
            <a:ext cx="3118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2800" dirty="0"/>
              <a:t>逻辑电路原理图</a:t>
            </a:r>
            <a:endParaRPr sz="2800" dirty="0"/>
          </a:p>
        </p:txBody>
      </p:sp>
      <p:sp>
        <p:nvSpPr>
          <p:cNvPr id="439" name="Google Shape;439;p39"/>
          <p:cNvSpPr txBox="1">
            <a:spLocks noGrp="1"/>
          </p:cNvSpPr>
          <p:nvPr>
            <p:ph type="subTitle" idx="15"/>
          </p:nvPr>
        </p:nvSpPr>
        <p:spPr>
          <a:xfrm>
            <a:off x="5865450" y="3246026"/>
            <a:ext cx="2305494" cy="48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2800" dirty="0"/>
              <a:t>方案总结</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41"/>
          <p:cNvGrpSpPr/>
          <p:nvPr/>
        </p:nvGrpSpPr>
        <p:grpSpPr>
          <a:xfrm>
            <a:off x="5652970" y="-476620"/>
            <a:ext cx="3656333" cy="5371199"/>
            <a:chOff x="5652970" y="-476620"/>
            <a:chExt cx="3656333" cy="5371199"/>
          </a:xfrm>
        </p:grpSpPr>
        <p:sp>
          <p:nvSpPr>
            <p:cNvPr id="472" name="Google Shape;472;p41"/>
            <p:cNvSpPr/>
            <p:nvPr/>
          </p:nvSpPr>
          <p:spPr>
            <a:xfrm>
              <a:off x="6339410" y="1669263"/>
              <a:ext cx="2969893" cy="2964246"/>
            </a:xfrm>
            <a:custGeom>
              <a:avLst/>
              <a:gdLst/>
              <a:ahLst/>
              <a:cxnLst/>
              <a:rect l="l" t="t" r="r" b="b"/>
              <a:pathLst>
                <a:path w="18934" h="18898" extrusionOk="0">
                  <a:moveTo>
                    <a:pt x="9467" y="0"/>
                  </a:moveTo>
                  <a:lnTo>
                    <a:pt x="0" y="9450"/>
                  </a:lnTo>
                  <a:lnTo>
                    <a:pt x="9467" y="18898"/>
                  </a:lnTo>
                  <a:lnTo>
                    <a:pt x="18933" y="9450"/>
                  </a:lnTo>
                  <a:lnTo>
                    <a:pt x="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593514" y="712925"/>
              <a:ext cx="2348276" cy="2343884"/>
            </a:xfrm>
            <a:custGeom>
              <a:avLst/>
              <a:gdLst/>
              <a:ahLst/>
              <a:cxnLst/>
              <a:rect l="l" t="t" r="r" b="b"/>
              <a:pathLst>
                <a:path w="14971" h="14943" extrusionOk="0">
                  <a:moveTo>
                    <a:pt x="9466" y="0"/>
                  </a:moveTo>
                  <a:lnTo>
                    <a:pt x="1" y="9449"/>
                  </a:lnTo>
                  <a:lnTo>
                    <a:pt x="5504" y="14942"/>
                  </a:lnTo>
                  <a:lnTo>
                    <a:pt x="14970" y="5494"/>
                  </a:lnTo>
                  <a:lnTo>
                    <a:pt x="9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5652970" y="2323733"/>
              <a:ext cx="2348433" cy="2344041"/>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5859520" y="-476620"/>
              <a:ext cx="1419695" cy="141702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589629" y="4434463"/>
              <a:ext cx="460937" cy="460116"/>
            </a:xfrm>
            <a:custGeom>
              <a:avLst/>
              <a:gdLst/>
              <a:ahLst/>
              <a:cxnLst/>
              <a:rect l="l" t="t" r="r" b="b"/>
              <a:pathLst>
                <a:path w="4493" h="4485" extrusionOk="0">
                  <a:moveTo>
                    <a:pt x="2247" y="0"/>
                  </a:moveTo>
                  <a:lnTo>
                    <a:pt x="1" y="2242"/>
                  </a:lnTo>
                  <a:lnTo>
                    <a:pt x="2247" y="4484"/>
                  </a:lnTo>
                  <a:lnTo>
                    <a:pt x="4493" y="2242"/>
                  </a:lnTo>
                  <a:lnTo>
                    <a:pt x="2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7438791" y="-9343"/>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7690238" y="-260277"/>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7697276" y="240533"/>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1"/>
          <p:cNvSpPr txBox="1">
            <a:spLocks noGrp="1"/>
          </p:cNvSpPr>
          <p:nvPr>
            <p:ph type="title"/>
          </p:nvPr>
        </p:nvSpPr>
        <p:spPr>
          <a:xfrm>
            <a:off x="723729" y="2500125"/>
            <a:ext cx="4381160" cy="878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设计方案</a:t>
            </a:r>
            <a:endParaRPr dirty="0"/>
          </a:p>
        </p:txBody>
      </p:sp>
      <p:sp>
        <p:nvSpPr>
          <p:cNvPr id="481" name="Google Shape;481;p41"/>
          <p:cNvSpPr txBox="1">
            <a:spLocks noGrp="1"/>
          </p:cNvSpPr>
          <p:nvPr>
            <p:ph type="title" idx="2"/>
          </p:nvPr>
        </p:nvSpPr>
        <p:spPr>
          <a:xfrm>
            <a:off x="720000" y="940400"/>
            <a:ext cx="1245600" cy="11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a:spLocks noGrp="1"/>
          </p:cNvSpPr>
          <p:nvPr>
            <p:ph type="title"/>
          </p:nvPr>
        </p:nvSpPr>
        <p:spPr>
          <a:xfrm>
            <a:off x="719999" y="6355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预期结果</a:t>
            </a:r>
            <a:endParaRPr dirty="0"/>
          </a:p>
        </p:txBody>
      </p:sp>
      <p:sp>
        <p:nvSpPr>
          <p:cNvPr id="490" name="Google Shape;490;p42"/>
          <p:cNvSpPr txBox="1">
            <a:spLocks noGrp="1"/>
          </p:cNvSpPr>
          <p:nvPr>
            <p:ph type="subTitle" idx="2"/>
          </p:nvPr>
        </p:nvSpPr>
        <p:spPr>
          <a:xfrm>
            <a:off x="1117173" y="1512050"/>
            <a:ext cx="6743356" cy="26343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sz="2000" dirty="0"/>
              <a:t>10</a:t>
            </a:r>
            <a:r>
              <a:rPr lang="zh-CN" altLang="en-US" sz="2000" dirty="0"/>
              <a:t>个彩灯形成连续的循环显示。</a:t>
            </a:r>
            <a:endParaRPr lang="en-US" altLang="zh-CN" sz="2000" dirty="0"/>
          </a:p>
          <a:p>
            <a:pPr marL="342900" lvl="0" indent="-342900" algn="l" rtl="0">
              <a:spcBef>
                <a:spcPts val="0"/>
              </a:spcBef>
              <a:spcAft>
                <a:spcPts val="0"/>
              </a:spcAft>
              <a:buAutoNum type="arabicPeriod"/>
            </a:pPr>
            <a:r>
              <a:rPr lang="zh-CN" altLang="en-US" sz="2000" dirty="0"/>
              <a:t>循环显示中能够逐次渐亮，全亮后按逆序逐次渐灭。</a:t>
            </a:r>
            <a:endParaRPr lang="en-US" altLang="zh-CN" sz="2000" dirty="0"/>
          </a:p>
          <a:p>
            <a:pPr marL="342900" lvl="0" indent="-342900" algn="l" rtl="0">
              <a:spcBef>
                <a:spcPts val="0"/>
              </a:spcBef>
              <a:spcAft>
                <a:spcPts val="0"/>
              </a:spcAft>
              <a:buAutoNum type="arabicPeriod"/>
            </a:pPr>
            <a:r>
              <a:rPr lang="zh-CN" altLang="en-US" sz="2000" dirty="0"/>
              <a:t>以</a:t>
            </a:r>
            <a:r>
              <a:rPr lang="en-US" altLang="zh-CN" sz="2000" dirty="0"/>
              <a:t>60</a:t>
            </a:r>
            <a:r>
              <a:rPr lang="zh-CN" altLang="en-US" sz="2000" dirty="0"/>
              <a:t>秒为单位计时，使彩灯以</a:t>
            </a:r>
            <a:r>
              <a:rPr lang="en-US" altLang="zh-CN" sz="2000" dirty="0"/>
              <a:t>1</a:t>
            </a:r>
            <a:r>
              <a:rPr lang="zh-CN" altLang="en-US" sz="2000" dirty="0"/>
              <a:t>秒为节拍改变亮暗状态。彩灯的循环周期为</a:t>
            </a:r>
            <a:r>
              <a:rPr lang="en-US" altLang="zh-CN" sz="2000" dirty="0"/>
              <a:t>20</a:t>
            </a:r>
            <a:r>
              <a:rPr lang="zh-CN" altLang="en-US" sz="2000" dirty="0"/>
              <a:t>秒。</a:t>
            </a:r>
            <a:endParaRPr lang="en-US" altLang="zh-CN" sz="2000" dirty="0"/>
          </a:p>
          <a:p>
            <a:pPr marL="342900" lvl="0" indent="-342900" algn="l" rtl="0">
              <a:spcBef>
                <a:spcPts val="0"/>
              </a:spcBef>
              <a:spcAft>
                <a:spcPts val="0"/>
              </a:spcAft>
              <a:buAutoNum type="arabicPeriod"/>
            </a:pPr>
            <a:r>
              <a:rPr lang="zh-CN" altLang="en-US" sz="2000" dirty="0"/>
              <a:t>可以同时暂停计时器与彩灯。</a:t>
            </a:r>
            <a:endParaRPr lang="en-US" altLang="zh-CN" sz="2000" dirty="0"/>
          </a:p>
          <a:p>
            <a:pPr marL="342900" lvl="0" indent="-342900" algn="l" rtl="0">
              <a:spcBef>
                <a:spcPts val="0"/>
              </a:spcBef>
              <a:spcAft>
                <a:spcPts val="0"/>
              </a:spcAft>
              <a:buAutoNum type="arabicPeriod"/>
            </a:pPr>
            <a:r>
              <a:rPr lang="zh-CN" altLang="en-US" sz="2000" dirty="0"/>
              <a:t>可以同时清零计时器与彩灯。</a:t>
            </a:r>
            <a:endParaRPr lang="en-US" altLang="zh-CN" sz="2000" dirty="0"/>
          </a:p>
          <a:p>
            <a:pPr marL="342900" lvl="0" indent="-342900" algn="l" rtl="0">
              <a:spcBef>
                <a:spcPts val="0"/>
              </a:spcBef>
              <a:spcAft>
                <a:spcPts val="0"/>
              </a:spcAft>
              <a:buAutoNum type="arabicPeriod"/>
            </a:pPr>
            <a:r>
              <a:rPr lang="zh-CN" altLang="en-US" sz="2000" dirty="0"/>
              <a:t>当计时器每数到</a:t>
            </a:r>
            <a:r>
              <a:rPr lang="en-US" altLang="zh-CN" sz="2000" dirty="0"/>
              <a:t>60</a:t>
            </a:r>
            <a:r>
              <a:rPr lang="zh-CN" altLang="en-US" sz="2000" dirty="0"/>
              <a:t>秒时，有蜂鸣器的声音信号提示。</a:t>
            </a:r>
            <a:endParaRPr sz="2000" dirty="0"/>
          </a:p>
        </p:txBody>
      </p:sp>
      <p:sp>
        <p:nvSpPr>
          <p:cNvPr id="491" name="Google Shape;491;p42"/>
          <p:cNvSpPr/>
          <p:nvPr/>
        </p:nvSpPr>
        <p:spPr>
          <a:xfrm>
            <a:off x="4571999" y="2746247"/>
            <a:ext cx="166297" cy="165905"/>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a:spLocks noGrp="1"/>
          </p:cNvSpPr>
          <p:nvPr>
            <p:ph type="title"/>
          </p:nvPr>
        </p:nvSpPr>
        <p:spPr>
          <a:xfrm>
            <a:off x="803148" y="544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设计思路</a:t>
            </a:r>
            <a:endParaRPr dirty="0"/>
          </a:p>
        </p:txBody>
      </p:sp>
      <p:sp>
        <p:nvSpPr>
          <p:cNvPr id="490" name="Google Shape;490;p42"/>
          <p:cNvSpPr txBox="1">
            <a:spLocks noGrp="1"/>
          </p:cNvSpPr>
          <p:nvPr>
            <p:ph type="subTitle" idx="2"/>
          </p:nvPr>
        </p:nvSpPr>
        <p:spPr>
          <a:xfrm>
            <a:off x="1117173" y="1429098"/>
            <a:ext cx="6743356" cy="26343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zh-CN" altLang="en-US" sz="2000" dirty="0"/>
              <a:t>分别设计计时器和彩灯的电路。</a:t>
            </a:r>
            <a:endParaRPr lang="en-US" altLang="zh-CN" sz="2000" dirty="0"/>
          </a:p>
          <a:p>
            <a:pPr marL="342900" lvl="0" indent="-342900" algn="l" rtl="0">
              <a:spcBef>
                <a:spcPts val="0"/>
              </a:spcBef>
              <a:spcAft>
                <a:spcPts val="0"/>
              </a:spcAft>
              <a:buAutoNum type="arabicPeriod"/>
            </a:pPr>
            <a:r>
              <a:rPr lang="zh-CN" altLang="en-US" sz="2000" dirty="0"/>
              <a:t>计数器的信号发生源采用连续脉冲，相关进制设计采用计数器。</a:t>
            </a:r>
            <a:endParaRPr lang="en-US" altLang="zh-CN" sz="2000" dirty="0"/>
          </a:p>
          <a:p>
            <a:pPr marL="342900" lvl="0" indent="-342900" algn="l" rtl="0">
              <a:spcBef>
                <a:spcPts val="0"/>
              </a:spcBef>
              <a:spcAft>
                <a:spcPts val="0"/>
              </a:spcAft>
              <a:buAutoNum type="arabicPeriod"/>
            </a:pPr>
            <a:r>
              <a:rPr lang="zh-CN" altLang="en-US" sz="2000" dirty="0"/>
              <a:t>彩灯部分共十个灯，每盏灯有亮灭两种，因此循环序列对应</a:t>
            </a:r>
            <a:r>
              <a:rPr lang="en-US" altLang="zh-CN" sz="2000" dirty="0"/>
              <a:t>20</a:t>
            </a:r>
            <a:r>
              <a:rPr lang="zh-CN" altLang="en-US" sz="2000" dirty="0"/>
              <a:t>个状态。</a:t>
            </a:r>
            <a:endParaRPr lang="en-US" altLang="zh-CN" sz="2000" dirty="0"/>
          </a:p>
          <a:p>
            <a:pPr marL="342900" lvl="0" indent="-342900" algn="l" rtl="0">
              <a:spcBef>
                <a:spcPts val="0"/>
              </a:spcBef>
              <a:spcAft>
                <a:spcPts val="0"/>
              </a:spcAft>
              <a:buAutoNum type="arabicPeriod"/>
            </a:pPr>
            <a:r>
              <a:rPr lang="zh-CN" altLang="en-US" sz="2000" dirty="0"/>
              <a:t>彩灯的输入使用计数器的输出，并通过选择器得到预期结果。</a:t>
            </a:r>
            <a:endParaRPr lang="en-US" altLang="zh-CN" sz="2000" dirty="0"/>
          </a:p>
          <a:p>
            <a:pPr marL="342900" lvl="0" indent="-342900" algn="l" rtl="0">
              <a:spcBef>
                <a:spcPts val="0"/>
              </a:spcBef>
              <a:spcAft>
                <a:spcPts val="0"/>
              </a:spcAft>
              <a:buAutoNum type="arabicPeriod"/>
            </a:pPr>
            <a:r>
              <a:rPr lang="zh-CN" altLang="en-US" sz="2000" dirty="0"/>
              <a:t>通过逻辑门和开关完成暂停与清零功能。</a:t>
            </a:r>
            <a:endParaRPr sz="2000" dirty="0"/>
          </a:p>
        </p:txBody>
      </p:sp>
      <p:sp>
        <p:nvSpPr>
          <p:cNvPr id="491" name="Google Shape;491;p42"/>
          <p:cNvSpPr/>
          <p:nvPr/>
        </p:nvSpPr>
        <p:spPr>
          <a:xfrm>
            <a:off x="4488851" y="2746248"/>
            <a:ext cx="166297" cy="165905"/>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66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41"/>
          <p:cNvGrpSpPr/>
          <p:nvPr/>
        </p:nvGrpSpPr>
        <p:grpSpPr>
          <a:xfrm>
            <a:off x="5652970" y="-476620"/>
            <a:ext cx="3656333" cy="5371199"/>
            <a:chOff x="5652970" y="-476620"/>
            <a:chExt cx="3656333" cy="5371199"/>
          </a:xfrm>
        </p:grpSpPr>
        <p:sp>
          <p:nvSpPr>
            <p:cNvPr id="472" name="Google Shape;472;p41"/>
            <p:cNvSpPr/>
            <p:nvPr/>
          </p:nvSpPr>
          <p:spPr>
            <a:xfrm>
              <a:off x="6339410" y="1669263"/>
              <a:ext cx="2969893" cy="2964246"/>
            </a:xfrm>
            <a:custGeom>
              <a:avLst/>
              <a:gdLst/>
              <a:ahLst/>
              <a:cxnLst/>
              <a:rect l="l" t="t" r="r" b="b"/>
              <a:pathLst>
                <a:path w="18934" h="18898" extrusionOk="0">
                  <a:moveTo>
                    <a:pt x="9467" y="0"/>
                  </a:moveTo>
                  <a:lnTo>
                    <a:pt x="0" y="9450"/>
                  </a:lnTo>
                  <a:lnTo>
                    <a:pt x="9467" y="18898"/>
                  </a:lnTo>
                  <a:lnTo>
                    <a:pt x="18933" y="9450"/>
                  </a:lnTo>
                  <a:lnTo>
                    <a:pt x="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593514" y="712925"/>
              <a:ext cx="2348276" cy="2343884"/>
            </a:xfrm>
            <a:custGeom>
              <a:avLst/>
              <a:gdLst/>
              <a:ahLst/>
              <a:cxnLst/>
              <a:rect l="l" t="t" r="r" b="b"/>
              <a:pathLst>
                <a:path w="14971" h="14943" extrusionOk="0">
                  <a:moveTo>
                    <a:pt x="9466" y="0"/>
                  </a:moveTo>
                  <a:lnTo>
                    <a:pt x="1" y="9449"/>
                  </a:lnTo>
                  <a:lnTo>
                    <a:pt x="5504" y="14942"/>
                  </a:lnTo>
                  <a:lnTo>
                    <a:pt x="14970" y="5494"/>
                  </a:lnTo>
                  <a:lnTo>
                    <a:pt x="9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5652970" y="2323733"/>
              <a:ext cx="2348433" cy="2344041"/>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5859520" y="-476620"/>
              <a:ext cx="1419695" cy="141702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589629" y="4434463"/>
              <a:ext cx="460937" cy="460116"/>
            </a:xfrm>
            <a:custGeom>
              <a:avLst/>
              <a:gdLst/>
              <a:ahLst/>
              <a:cxnLst/>
              <a:rect l="l" t="t" r="r" b="b"/>
              <a:pathLst>
                <a:path w="4493" h="4485" extrusionOk="0">
                  <a:moveTo>
                    <a:pt x="2247" y="0"/>
                  </a:moveTo>
                  <a:lnTo>
                    <a:pt x="1" y="2242"/>
                  </a:lnTo>
                  <a:lnTo>
                    <a:pt x="2247" y="4484"/>
                  </a:lnTo>
                  <a:lnTo>
                    <a:pt x="4493" y="2242"/>
                  </a:lnTo>
                  <a:lnTo>
                    <a:pt x="2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7438791" y="-9343"/>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7690238" y="-260277"/>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7697276" y="240533"/>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1"/>
          <p:cNvSpPr txBox="1">
            <a:spLocks noGrp="1"/>
          </p:cNvSpPr>
          <p:nvPr>
            <p:ph type="title"/>
          </p:nvPr>
        </p:nvSpPr>
        <p:spPr>
          <a:xfrm>
            <a:off x="723729" y="2500125"/>
            <a:ext cx="4381160" cy="878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使用器材</a:t>
            </a:r>
            <a:endParaRPr dirty="0"/>
          </a:p>
        </p:txBody>
      </p:sp>
      <p:sp>
        <p:nvSpPr>
          <p:cNvPr id="481" name="Google Shape;481;p41"/>
          <p:cNvSpPr txBox="1">
            <a:spLocks noGrp="1"/>
          </p:cNvSpPr>
          <p:nvPr>
            <p:ph type="title" idx="2"/>
          </p:nvPr>
        </p:nvSpPr>
        <p:spPr>
          <a:xfrm>
            <a:off x="720000" y="940400"/>
            <a:ext cx="1245600" cy="11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79003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9"/>
          <p:cNvSpPr txBox="1">
            <a:spLocks noGrp="1"/>
          </p:cNvSpPr>
          <p:nvPr>
            <p:ph type="subTitle" idx="1"/>
          </p:nvPr>
        </p:nvSpPr>
        <p:spPr>
          <a:xfrm>
            <a:off x="1082100" y="1070166"/>
            <a:ext cx="7255617" cy="2640162"/>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AutoNum type="arabicPeriod"/>
            </a:pPr>
            <a:r>
              <a:rPr lang="en-US" dirty="0"/>
              <a:t>NI Multisim</a:t>
            </a:r>
            <a:r>
              <a:rPr lang="zh-CN" altLang="en-US" dirty="0"/>
              <a:t>电路设计软件</a:t>
            </a:r>
            <a:endParaRPr lang="en-US" altLang="zh-CN" dirty="0"/>
          </a:p>
          <a:p>
            <a:pPr marL="514350" lvl="0" indent="-514350" algn="l" rtl="0">
              <a:spcBef>
                <a:spcPts val="0"/>
              </a:spcBef>
              <a:spcAft>
                <a:spcPts val="0"/>
              </a:spcAft>
              <a:buAutoNum type="arabicPeriod"/>
            </a:pPr>
            <a:r>
              <a:rPr lang="en-US" dirty="0"/>
              <a:t>74LS161D - </a:t>
            </a:r>
            <a:r>
              <a:rPr lang="zh-CN" altLang="en-US" dirty="0"/>
              <a:t>同步四位二进制计数器  </a:t>
            </a:r>
            <a:r>
              <a:rPr lang="en-US" altLang="zh-CN" dirty="0"/>
              <a:t>2</a:t>
            </a:r>
            <a:r>
              <a:rPr lang="zh-CN" altLang="en-US" dirty="0"/>
              <a:t>块</a:t>
            </a:r>
            <a:endParaRPr lang="en-US" dirty="0"/>
          </a:p>
          <a:p>
            <a:pPr marL="514350" lvl="0" indent="-514350" algn="l" rtl="0">
              <a:spcBef>
                <a:spcPts val="0"/>
              </a:spcBef>
              <a:spcAft>
                <a:spcPts val="0"/>
              </a:spcAft>
              <a:buAutoNum type="arabicPeriod"/>
            </a:pPr>
            <a:r>
              <a:rPr lang="en-US" dirty="0"/>
              <a:t>74LS42N -  </a:t>
            </a:r>
            <a:r>
              <a:rPr lang="zh-CN" altLang="en-US" dirty="0"/>
              <a:t>二</a:t>
            </a:r>
            <a:r>
              <a:rPr lang="en-US" altLang="zh-CN" dirty="0"/>
              <a:t>-</a:t>
            </a:r>
            <a:r>
              <a:rPr lang="zh-CN" altLang="en-US" dirty="0"/>
              <a:t>十进制译码器 </a:t>
            </a:r>
            <a:r>
              <a:rPr lang="en-US" dirty="0"/>
              <a:t>1</a:t>
            </a:r>
            <a:r>
              <a:rPr lang="zh-CN" altLang="en-US" dirty="0"/>
              <a:t>块</a:t>
            </a:r>
            <a:endParaRPr lang="en-US" dirty="0"/>
          </a:p>
          <a:p>
            <a:pPr marL="514350" lvl="0" indent="-514350" algn="l" rtl="0">
              <a:spcBef>
                <a:spcPts val="0"/>
              </a:spcBef>
              <a:spcAft>
                <a:spcPts val="0"/>
              </a:spcAft>
              <a:buAutoNum type="arabicPeriod"/>
            </a:pPr>
            <a:r>
              <a:rPr lang="en-US" dirty="0"/>
              <a:t>74LS153N -</a:t>
            </a:r>
            <a:r>
              <a:rPr lang="zh-CN" altLang="en-US" dirty="0"/>
              <a:t>双四选一数据选择器 </a:t>
            </a:r>
            <a:r>
              <a:rPr lang="en-US" altLang="zh-CN" dirty="0"/>
              <a:t>5</a:t>
            </a:r>
            <a:r>
              <a:rPr lang="zh-CN" altLang="en-US" dirty="0"/>
              <a:t>块</a:t>
            </a:r>
            <a:endParaRPr lang="en-US" altLang="zh-CN" dirty="0"/>
          </a:p>
          <a:p>
            <a:pPr marL="514350" lvl="0" indent="-514350" algn="l" rtl="0">
              <a:spcBef>
                <a:spcPts val="0"/>
              </a:spcBef>
              <a:spcAft>
                <a:spcPts val="0"/>
              </a:spcAft>
              <a:buAutoNum type="arabicPeriod"/>
            </a:pPr>
            <a:r>
              <a:rPr lang="en-US" altLang="zh-CN" dirty="0"/>
              <a:t>SONALERT 200Hz</a:t>
            </a:r>
          </a:p>
        </p:txBody>
      </p:sp>
      <p:grpSp>
        <p:nvGrpSpPr>
          <p:cNvPr id="600" name="Google Shape;600;p49"/>
          <p:cNvGrpSpPr/>
          <p:nvPr/>
        </p:nvGrpSpPr>
        <p:grpSpPr>
          <a:xfrm>
            <a:off x="-319049" y="3164161"/>
            <a:ext cx="1988200" cy="2531138"/>
            <a:chOff x="-319049" y="3164161"/>
            <a:chExt cx="1988200" cy="2531138"/>
          </a:xfrm>
        </p:grpSpPr>
        <p:sp>
          <p:nvSpPr>
            <p:cNvPr id="601" name="Google Shape;601;p49"/>
            <p:cNvSpPr/>
            <p:nvPr/>
          </p:nvSpPr>
          <p:spPr>
            <a:xfrm>
              <a:off x="-319049" y="4128749"/>
              <a:ext cx="1566624" cy="1566549"/>
            </a:xfrm>
            <a:custGeom>
              <a:avLst/>
              <a:gdLst/>
              <a:ahLst/>
              <a:cxnLst/>
              <a:rect l="l" t="t" r="r" b="b"/>
              <a:pathLst>
                <a:path w="20868" h="20867" extrusionOk="0">
                  <a:moveTo>
                    <a:pt x="10434" y="0"/>
                  </a:moveTo>
                  <a:lnTo>
                    <a:pt x="1" y="10433"/>
                  </a:lnTo>
                  <a:lnTo>
                    <a:pt x="10434" y="20867"/>
                  </a:lnTo>
                  <a:lnTo>
                    <a:pt x="20867" y="10433"/>
                  </a:lnTo>
                  <a:lnTo>
                    <a:pt x="10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9"/>
            <p:cNvSpPr/>
            <p:nvPr/>
          </p:nvSpPr>
          <p:spPr>
            <a:xfrm>
              <a:off x="503191" y="3512699"/>
              <a:ext cx="1165960" cy="1165960"/>
            </a:xfrm>
            <a:custGeom>
              <a:avLst/>
              <a:gdLst/>
              <a:ahLst/>
              <a:cxnLst/>
              <a:rect l="l" t="t" r="r" b="b"/>
              <a:pathLst>
                <a:path w="15531" h="15531" extrusionOk="0">
                  <a:moveTo>
                    <a:pt x="15530" y="7765"/>
                  </a:moveTo>
                  <a:lnTo>
                    <a:pt x="7765" y="15531"/>
                  </a:lnTo>
                  <a:lnTo>
                    <a:pt x="0" y="7765"/>
                  </a:lnTo>
                  <a:lnTo>
                    <a:pt x="7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rot="10800000">
              <a:off x="69783" y="3260032"/>
              <a:ext cx="801154" cy="799527"/>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rot="10800000">
              <a:off x="676878" y="3164161"/>
              <a:ext cx="454781" cy="453858"/>
            </a:xfrm>
            <a:custGeom>
              <a:avLst/>
              <a:gdLst/>
              <a:ahLst/>
              <a:cxnLst/>
              <a:rect l="l" t="t" r="r" b="b"/>
              <a:pathLst>
                <a:path w="4433" h="4424" extrusionOk="0">
                  <a:moveTo>
                    <a:pt x="2217" y="0"/>
                  </a:moveTo>
                  <a:lnTo>
                    <a:pt x="1" y="2211"/>
                  </a:lnTo>
                  <a:lnTo>
                    <a:pt x="2217" y="4423"/>
                  </a:lnTo>
                  <a:lnTo>
                    <a:pt x="4432" y="2211"/>
                  </a:lnTo>
                  <a:lnTo>
                    <a:pt x="2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9"/>
          <p:cNvGrpSpPr/>
          <p:nvPr/>
        </p:nvGrpSpPr>
        <p:grpSpPr>
          <a:xfrm>
            <a:off x="7628322" y="-169026"/>
            <a:ext cx="1604917" cy="2141290"/>
            <a:chOff x="7628322" y="-169026"/>
            <a:chExt cx="1604917" cy="2141290"/>
          </a:xfrm>
        </p:grpSpPr>
        <p:sp>
          <p:nvSpPr>
            <p:cNvPr id="606" name="Google Shape;606;p49"/>
            <p:cNvSpPr/>
            <p:nvPr/>
          </p:nvSpPr>
          <p:spPr>
            <a:xfrm rot="10800000">
              <a:off x="7628322" y="-169026"/>
              <a:ext cx="1604917" cy="1602198"/>
            </a:xfrm>
            <a:custGeom>
              <a:avLst/>
              <a:gdLst/>
              <a:ahLst/>
              <a:cxnLst/>
              <a:rect l="l" t="t" r="r" b="b"/>
              <a:pathLst>
                <a:path w="8203" h="8189" extrusionOk="0">
                  <a:moveTo>
                    <a:pt x="4101" y="0"/>
                  </a:moveTo>
                  <a:lnTo>
                    <a:pt x="1" y="4093"/>
                  </a:lnTo>
                  <a:lnTo>
                    <a:pt x="4101" y="8188"/>
                  </a:lnTo>
                  <a:lnTo>
                    <a:pt x="8203" y="4093"/>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49"/>
            <p:cNvGrpSpPr/>
            <p:nvPr/>
          </p:nvGrpSpPr>
          <p:grpSpPr>
            <a:xfrm rot="-5400000">
              <a:off x="8320847" y="1113381"/>
              <a:ext cx="1003103" cy="714663"/>
              <a:chOff x="8162163" y="4184985"/>
              <a:chExt cx="1003103" cy="714663"/>
            </a:xfrm>
          </p:grpSpPr>
          <p:sp>
            <p:nvSpPr>
              <p:cNvPr id="608" name="Google Shape;608;p49"/>
              <p:cNvSpPr/>
              <p:nvPr/>
            </p:nvSpPr>
            <p:spPr>
              <a:xfrm rot="10800000">
                <a:off x="8704432" y="4439635"/>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
              <p:cNvSpPr/>
              <p:nvPr/>
            </p:nvSpPr>
            <p:spPr>
              <a:xfrm rot="10800000">
                <a:off x="8162163" y="4439684"/>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rot="10800000">
                <a:off x="8431888" y="4184985"/>
                <a:ext cx="460834" cy="460014"/>
              </a:xfrm>
              <a:custGeom>
                <a:avLst/>
                <a:gdLst/>
                <a:ahLst/>
                <a:cxnLst/>
                <a:rect l="l" t="t" r="r" b="b"/>
                <a:pathLst>
                  <a:path w="4492" h="4484" extrusionOk="0">
                    <a:moveTo>
                      <a:pt x="2246" y="1"/>
                    </a:moveTo>
                    <a:lnTo>
                      <a:pt x="0" y="2241"/>
                    </a:lnTo>
                    <a:lnTo>
                      <a:pt x="2246" y="4483"/>
                    </a:lnTo>
                    <a:lnTo>
                      <a:pt x="4491" y="2241"/>
                    </a:lnTo>
                    <a:lnTo>
                      <a:pt x="22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092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41"/>
          <p:cNvGrpSpPr/>
          <p:nvPr/>
        </p:nvGrpSpPr>
        <p:grpSpPr>
          <a:xfrm>
            <a:off x="5652970" y="-476620"/>
            <a:ext cx="3656333" cy="5371199"/>
            <a:chOff x="5652970" y="-476620"/>
            <a:chExt cx="3656333" cy="5371199"/>
          </a:xfrm>
        </p:grpSpPr>
        <p:sp>
          <p:nvSpPr>
            <p:cNvPr id="472" name="Google Shape;472;p41"/>
            <p:cNvSpPr/>
            <p:nvPr/>
          </p:nvSpPr>
          <p:spPr>
            <a:xfrm>
              <a:off x="6339410" y="1669263"/>
              <a:ext cx="2969893" cy="2964246"/>
            </a:xfrm>
            <a:custGeom>
              <a:avLst/>
              <a:gdLst/>
              <a:ahLst/>
              <a:cxnLst/>
              <a:rect l="l" t="t" r="r" b="b"/>
              <a:pathLst>
                <a:path w="18934" h="18898" extrusionOk="0">
                  <a:moveTo>
                    <a:pt x="9467" y="0"/>
                  </a:moveTo>
                  <a:lnTo>
                    <a:pt x="0" y="9450"/>
                  </a:lnTo>
                  <a:lnTo>
                    <a:pt x="9467" y="18898"/>
                  </a:lnTo>
                  <a:lnTo>
                    <a:pt x="18933" y="9450"/>
                  </a:lnTo>
                  <a:lnTo>
                    <a:pt x="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593514" y="712925"/>
              <a:ext cx="2348276" cy="2343884"/>
            </a:xfrm>
            <a:custGeom>
              <a:avLst/>
              <a:gdLst/>
              <a:ahLst/>
              <a:cxnLst/>
              <a:rect l="l" t="t" r="r" b="b"/>
              <a:pathLst>
                <a:path w="14971" h="14943" extrusionOk="0">
                  <a:moveTo>
                    <a:pt x="9466" y="0"/>
                  </a:moveTo>
                  <a:lnTo>
                    <a:pt x="1" y="9449"/>
                  </a:lnTo>
                  <a:lnTo>
                    <a:pt x="5504" y="14942"/>
                  </a:lnTo>
                  <a:lnTo>
                    <a:pt x="14970" y="5494"/>
                  </a:lnTo>
                  <a:lnTo>
                    <a:pt x="9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5652970" y="2323733"/>
              <a:ext cx="2348433" cy="2344041"/>
            </a:xfrm>
            <a:custGeom>
              <a:avLst/>
              <a:gdLst/>
              <a:ahLst/>
              <a:cxnLst/>
              <a:rect l="l" t="t" r="r" b="b"/>
              <a:pathLst>
                <a:path w="14972" h="14944" extrusionOk="0">
                  <a:moveTo>
                    <a:pt x="9467" y="0"/>
                  </a:moveTo>
                  <a:lnTo>
                    <a:pt x="0" y="9449"/>
                  </a:lnTo>
                  <a:lnTo>
                    <a:pt x="5505" y="14943"/>
                  </a:lnTo>
                  <a:lnTo>
                    <a:pt x="14971" y="5495"/>
                  </a:lnTo>
                  <a:lnTo>
                    <a:pt x="9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5859520" y="-476620"/>
              <a:ext cx="1419695" cy="1417028"/>
            </a:xfrm>
            <a:custGeom>
              <a:avLst/>
              <a:gdLst/>
              <a:ahLst/>
              <a:cxnLst/>
              <a:rect l="l" t="t" r="r" b="b"/>
              <a:pathLst>
                <a:path w="9051" h="9034" extrusionOk="0">
                  <a:moveTo>
                    <a:pt x="4526" y="0"/>
                  </a:moveTo>
                  <a:lnTo>
                    <a:pt x="1" y="4517"/>
                  </a:lnTo>
                  <a:lnTo>
                    <a:pt x="4526" y="9034"/>
                  </a:lnTo>
                  <a:lnTo>
                    <a:pt x="9051" y="4517"/>
                  </a:lnTo>
                  <a:lnTo>
                    <a:pt x="45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589629" y="4434463"/>
              <a:ext cx="460937" cy="460116"/>
            </a:xfrm>
            <a:custGeom>
              <a:avLst/>
              <a:gdLst/>
              <a:ahLst/>
              <a:cxnLst/>
              <a:rect l="l" t="t" r="r" b="b"/>
              <a:pathLst>
                <a:path w="4493" h="4485" extrusionOk="0">
                  <a:moveTo>
                    <a:pt x="2247" y="0"/>
                  </a:moveTo>
                  <a:lnTo>
                    <a:pt x="1" y="2242"/>
                  </a:lnTo>
                  <a:lnTo>
                    <a:pt x="2247" y="4484"/>
                  </a:lnTo>
                  <a:lnTo>
                    <a:pt x="4493" y="2242"/>
                  </a:lnTo>
                  <a:lnTo>
                    <a:pt x="2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7438791" y="-9343"/>
              <a:ext cx="460732" cy="460014"/>
            </a:xfrm>
            <a:custGeom>
              <a:avLst/>
              <a:gdLst/>
              <a:ahLst/>
              <a:cxnLst/>
              <a:rect l="l" t="t" r="r" b="b"/>
              <a:pathLst>
                <a:path w="4491" h="4484" extrusionOk="0">
                  <a:moveTo>
                    <a:pt x="2245" y="0"/>
                  </a:moveTo>
                  <a:lnTo>
                    <a:pt x="0" y="2243"/>
                  </a:lnTo>
                  <a:lnTo>
                    <a:pt x="2245" y="4483"/>
                  </a:lnTo>
                  <a:lnTo>
                    <a:pt x="4490" y="2243"/>
                  </a:lnTo>
                  <a:lnTo>
                    <a:pt x="2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7690238" y="-260277"/>
              <a:ext cx="460834" cy="460014"/>
            </a:xfrm>
            <a:custGeom>
              <a:avLst/>
              <a:gdLst/>
              <a:ahLst/>
              <a:cxnLst/>
              <a:rect l="l" t="t" r="r" b="b"/>
              <a:pathLst>
                <a:path w="4492" h="4484" extrusionOk="0">
                  <a:moveTo>
                    <a:pt x="2245" y="1"/>
                  </a:moveTo>
                  <a:lnTo>
                    <a:pt x="0" y="2243"/>
                  </a:lnTo>
                  <a:lnTo>
                    <a:pt x="2245" y="4483"/>
                  </a:lnTo>
                  <a:lnTo>
                    <a:pt x="4491" y="2243"/>
                  </a:lnTo>
                  <a:lnTo>
                    <a:pt x="2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7697276" y="240533"/>
              <a:ext cx="460937" cy="459911"/>
            </a:xfrm>
            <a:custGeom>
              <a:avLst/>
              <a:gdLst/>
              <a:ahLst/>
              <a:cxnLst/>
              <a:rect l="l" t="t" r="r" b="b"/>
              <a:pathLst>
                <a:path w="4493" h="4483" extrusionOk="0">
                  <a:moveTo>
                    <a:pt x="2247" y="0"/>
                  </a:moveTo>
                  <a:lnTo>
                    <a:pt x="1" y="2242"/>
                  </a:lnTo>
                  <a:lnTo>
                    <a:pt x="2247" y="4483"/>
                  </a:lnTo>
                  <a:lnTo>
                    <a:pt x="4493" y="2242"/>
                  </a:lnTo>
                  <a:lnTo>
                    <a:pt x="2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1"/>
          <p:cNvSpPr txBox="1">
            <a:spLocks noGrp="1"/>
          </p:cNvSpPr>
          <p:nvPr>
            <p:ph type="title"/>
          </p:nvPr>
        </p:nvSpPr>
        <p:spPr>
          <a:xfrm>
            <a:off x="723728" y="2500125"/>
            <a:ext cx="5372272" cy="878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5400" dirty="0"/>
              <a:t>逻辑电路原理图</a:t>
            </a:r>
          </a:p>
        </p:txBody>
      </p:sp>
      <p:sp>
        <p:nvSpPr>
          <p:cNvPr id="481" name="Google Shape;481;p41"/>
          <p:cNvSpPr txBox="1">
            <a:spLocks noGrp="1"/>
          </p:cNvSpPr>
          <p:nvPr>
            <p:ph type="title" idx="2"/>
          </p:nvPr>
        </p:nvSpPr>
        <p:spPr>
          <a:xfrm>
            <a:off x="720000" y="940400"/>
            <a:ext cx="1245600" cy="11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36468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3" name="副标题 2">
            <a:extLst>
              <a:ext uri="{FF2B5EF4-FFF2-40B4-BE49-F238E27FC236}">
                <a16:creationId xmlns:a16="http://schemas.microsoft.com/office/drawing/2014/main" id="{D414EFC0-5074-42C7-2837-6A632EFC1831}"/>
              </a:ext>
            </a:extLst>
          </p:cNvPr>
          <p:cNvSpPr>
            <a:spLocks noGrp="1"/>
          </p:cNvSpPr>
          <p:nvPr>
            <p:ph type="subTitle" idx="1"/>
          </p:nvPr>
        </p:nvSpPr>
        <p:spPr/>
        <p:txBody>
          <a:bodyPr/>
          <a:lstStyle/>
          <a:p>
            <a:endParaRPr lang="zh-CN" altLang="en-US"/>
          </a:p>
        </p:txBody>
      </p:sp>
      <p:pic>
        <p:nvPicPr>
          <p:cNvPr id="7" name="图片 6">
            <a:extLst>
              <a:ext uri="{FF2B5EF4-FFF2-40B4-BE49-F238E27FC236}">
                <a16:creationId xmlns:a16="http://schemas.microsoft.com/office/drawing/2014/main" id="{F9AEC9E3-0966-7D12-A530-7B3682B508A7}"/>
              </a:ext>
            </a:extLst>
          </p:cNvPr>
          <p:cNvPicPr>
            <a:picLocks noChangeAspect="1"/>
          </p:cNvPicPr>
          <p:nvPr/>
        </p:nvPicPr>
        <p:blipFill>
          <a:blip r:embed="rId3"/>
          <a:stretch>
            <a:fillRect/>
          </a:stretch>
        </p:blipFill>
        <p:spPr>
          <a:xfrm>
            <a:off x="0" y="0"/>
            <a:ext cx="7018178" cy="5143500"/>
          </a:xfrm>
          <a:prstGeom prst="rect">
            <a:avLst/>
          </a:prstGeom>
        </p:spPr>
      </p:pic>
      <p:sp>
        <p:nvSpPr>
          <p:cNvPr id="10" name="文本框 9">
            <a:extLst>
              <a:ext uri="{FF2B5EF4-FFF2-40B4-BE49-F238E27FC236}">
                <a16:creationId xmlns:a16="http://schemas.microsoft.com/office/drawing/2014/main" id="{D4D0B011-7B3B-BD06-8DB4-963970402BDF}"/>
              </a:ext>
            </a:extLst>
          </p:cNvPr>
          <p:cNvSpPr txBox="1"/>
          <p:nvPr/>
        </p:nvSpPr>
        <p:spPr>
          <a:xfrm>
            <a:off x="5207000" y="193040"/>
            <a:ext cx="1488440" cy="369332"/>
          </a:xfrm>
          <a:prstGeom prst="rect">
            <a:avLst/>
          </a:prstGeom>
          <a:noFill/>
        </p:spPr>
        <p:txBody>
          <a:bodyPr wrap="square" rtlCol="0">
            <a:spAutoFit/>
          </a:bodyPr>
          <a:lstStyle/>
          <a:p>
            <a:r>
              <a:rPr lang="zh-CN" altLang="en-US" sz="1800" b="1" dirty="0"/>
              <a:t>计时器部分</a:t>
            </a:r>
          </a:p>
        </p:txBody>
      </p:sp>
      <p:sp>
        <p:nvSpPr>
          <p:cNvPr id="12" name="文本框 11">
            <a:extLst>
              <a:ext uri="{FF2B5EF4-FFF2-40B4-BE49-F238E27FC236}">
                <a16:creationId xmlns:a16="http://schemas.microsoft.com/office/drawing/2014/main" id="{BC212635-5CF5-5F75-8B15-7D62BC8DFF06}"/>
              </a:ext>
            </a:extLst>
          </p:cNvPr>
          <p:cNvSpPr txBox="1"/>
          <p:nvPr/>
        </p:nvSpPr>
        <p:spPr>
          <a:xfrm>
            <a:off x="6910388" y="199579"/>
            <a:ext cx="2158499" cy="4832092"/>
          </a:xfrm>
          <a:prstGeom prst="rect">
            <a:avLst/>
          </a:prstGeom>
          <a:noFill/>
        </p:spPr>
        <p:txBody>
          <a:bodyPr wrap="square" rtlCol="0">
            <a:spAutoFit/>
          </a:bodyPr>
          <a:lstStyle/>
          <a:p>
            <a:r>
              <a:rPr lang="zh-CN" altLang="en-US" dirty="0"/>
              <a:t>       设计的</a:t>
            </a:r>
            <a:r>
              <a:rPr lang="en-US" altLang="zh-CN" dirty="0"/>
              <a:t>60</a:t>
            </a:r>
            <a:r>
              <a:rPr lang="zh-CN" altLang="en-US" dirty="0"/>
              <a:t>进制加法计数器大于一个</a:t>
            </a:r>
            <a:r>
              <a:rPr lang="en-US" altLang="zh-CN" dirty="0"/>
              <a:t>74LS161</a:t>
            </a:r>
            <a:r>
              <a:rPr lang="zh-CN" altLang="en-US" dirty="0"/>
              <a:t>的计数范围，因此需要级联。级联后在</a:t>
            </a:r>
            <a:r>
              <a:rPr lang="en-US" altLang="zh-CN" dirty="0"/>
              <a:t>0110 1010</a:t>
            </a:r>
            <a:r>
              <a:rPr lang="zh-CN" altLang="en-US" dirty="0"/>
              <a:t>（二进制</a:t>
            </a:r>
            <a:r>
              <a:rPr lang="en-US" altLang="zh-CN" dirty="0"/>
              <a:t>60</a:t>
            </a:r>
            <a:r>
              <a:rPr lang="zh-CN" altLang="en-US" dirty="0"/>
              <a:t>）反馈清零。</a:t>
            </a:r>
            <a:endParaRPr lang="en-US" altLang="zh-CN" dirty="0"/>
          </a:p>
          <a:p>
            <a:r>
              <a:rPr lang="en-US" altLang="zh-CN" dirty="0"/>
              <a:t>       </a:t>
            </a:r>
            <a:r>
              <a:rPr lang="zh-CN" altLang="en-US" dirty="0"/>
              <a:t>上方芯片代表个位，下方芯片代表十位。在个位计数到</a:t>
            </a:r>
            <a:r>
              <a:rPr lang="en-US" altLang="zh-CN" dirty="0"/>
              <a:t>10</a:t>
            </a:r>
            <a:r>
              <a:rPr lang="zh-CN" altLang="en-US" dirty="0"/>
              <a:t>的瞬间，向本位发送一个清零信号，并同时向十位发送一个进位脉冲。十位在计数到</a:t>
            </a:r>
            <a:r>
              <a:rPr lang="en-US" altLang="zh-CN" dirty="0"/>
              <a:t>6</a:t>
            </a:r>
            <a:r>
              <a:rPr lang="zh-CN" altLang="en-US" dirty="0"/>
              <a:t>的瞬间，向本位和个位发送一个清零信号，并输出计时完成信号，从而构成</a:t>
            </a:r>
            <a:r>
              <a:rPr lang="en-US" altLang="zh-CN" dirty="0"/>
              <a:t>60</a:t>
            </a:r>
            <a:r>
              <a:rPr lang="zh-CN" altLang="en-US" dirty="0"/>
              <a:t>进制的加法计数器。</a:t>
            </a:r>
            <a:endParaRPr lang="en-US" altLang="zh-CN" dirty="0"/>
          </a:p>
          <a:p>
            <a:r>
              <a:rPr lang="en-US" altLang="zh-CN" dirty="0"/>
              <a:t>        </a:t>
            </a:r>
            <a:r>
              <a:rPr lang="zh-CN" altLang="en-US" dirty="0"/>
              <a:t>通过左侧两排开关控制，可以实现不同进制转换。</a:t>
            </a:r>
            <a:endParaRPr lang="en-US" altLang="zh-CN" dirty="0"/>
          </a:p>
          <a:p>
            <a:r>
              <a:rPr lang="en-US" altLang="zh-CN" dirty="0"/>
              <a:t>        </a:t>
            </a:r>
            <a:r>
              <a:rPr lang="zh-CN" altLang="en-US" dirty="0"/>
              <a:t>原理图采用</a:t>
            </a:r>
            <a:r>
              <a:rPr lang="en-US" altLang="zh-CN" dirty="0"/>
              <a:t>20Hz</a:t>
            </a:r>
            <a:r>
              <a:rPr lang="zh-CN" altLang="en-US" dirty="0"/>
              <a:t>脉冲为方便调试，而实际操作时采用</a:t>
            </a:r>
            <a:r>
              <a:rPr lang="en-US" altLang="zh-CN" dirty="0"/>
              <a:t>1Hz</a:t>
            </a:r>
            <a:r>
              <a:rPr lang="zh-CN" altLang="en-US" dirty="0"/>
              <a:t>脉冲，作为秒计数器的时钟信号。</a:t>
            </a:r>
          </a:p>
        </p:txBody>
      </p:sp>
    </p:spTree>
  </p:cSld>
  <p:clrMapOvr>
    <a:masterClrMapping/>
  </p:clrMapOvr>
</p:sld>
</file>

<file path=ppt/theme/theme1.xml><?xml version="1.0" encoding="utf-8"?>
<a:theme xmlns:a="http://schemas.openxmlformats.org/drawingml/2006/main" name="Let's Celebrate International Doctors' Day by Slidesgo">
  <a:themeElements>
    <a:clrScheme name="Simple Light">
      <a:dk1>
        <a:srgbClr val="434343"/>
      </a:dk1>
      <a:lt1>
        <a:srgbClr val="FFFFFF"/>
      </a:lt1>
      <a:dk2>
        <a:srgbClr val="85D4BE"/>
      </a:dk2>
      <a:lt2>
        <a:srgbClr val="96DFD8"/>
      </a:lt2>
      <a:accent1>
        <a:srgbClr val="AEE6CB"/>
      </a:accent1>
      <a:accent2>
        <a:srgbClr val="D6E8AA"/>
      </a:accent2>
      <a:accent3>
        <a:srgbClr val="DAF1DD"/>
      </a:accent3>
      <a:accent4>
        <a:srgbClr val="CDEEF3"/>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734</Words>
  <Application>Microsoft Office PowerPoint</Application>
  <PresentationFormat>全屏显示(16:9)</PresentationFormat>
  <Paragraphs>60</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Albert Sans</vt:lpstr>
      <vt:lpstr>Albert Sans Light</vt:lpstr>
      <vt:lpstr>Geologica</vt:lpstr>
      <vt:lpstr>Geologica ExtraBold</vt:lpstr>
      <vt:lpstr>Arial</vt:lpstr>
      <vt:lpstr>Nunito Light</vt:lpstr>
      <vt:lpstr>Let's Celebrate International Doctors' Day by Slidesgo</vt:lpstr>
      <vt:lpstr>计时彩灯</vt:lpstr>
      <vt:lpstr>内容大纲</vt:lpstr>
      <vt:lpstr>设计方案</vt:lpstr>
      <vt:lpstr>预期结果</vt:lpstr>
      <vt:lpstr>设计思路</vt:lpstr>
      <vt:lpstr>使用器材</vt:lpstr>
      <vt:lpstr>PowerPoint 演示文稿</vt:lpstr>
      <vt:lpstr>逻辑电路原理图</vt:lpstr>
      <vt:lpstr>PowerPoint 演示文稿</vt:lpstr>
      <vt:lpstr>PowerPoint 演示文稿</vt:lpstr>
      <vt:lpstr>PowerPoint 演示文稿</vt:lpstr>
      <vt:lpstr>方案总结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Celebrate International Doctors’ Day</dc:title>
  <cp:lastModifiedBy>君文 苗</cp:lastModifiedBy>
  <cp:revision>16</cp:revision>
  <dcterms:modified xsi:type="dcterms:W3CDTF">2023-11-08T11:20:17Z</dcterms:modified>
</cp:coreProperties>
</file>