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C6BD3F-E1AD-4D9B-B2C7-3B1EECD9B846}">
  <a:tblStyle styleId="{19C6BD3F-E1AD-4D9B-B2C7-3B1EECD9B8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3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edict.tw/#%E6%AF%94%E5%96%BB" TargetMode="External"/><Relationship Id="rId3" Type="http://schemas.openxmlformats.org/officeDocument/2006/relationships/hyperlink" Target="https://www.moedict.tw/#%E5%AE%B9%E6%98%93" TargetMode="External"/><Relationship Id="rId4" Type="http://schemas.openxmlformats.org/officeDocument/2006/relationships/hyperlink" Target="https://www.moedict.tw/#%E5%BC%95%E8%B5%B7" TargetMode="External"/><Relationship Id="rId5" Type="http://schemas.openxmlformats.org/officeDocument/2006/relationships/hyperlink" Target="https://www.moedict.tw/#%E6%87%B7%E7%96%91" TargetMode="External"/><Relationship Id="rId6" Type="http://schemas.openxmlformats.org/officeDocument/2006/relationships/hyperlink" Target="https://www.moedict.tw/#%E7%9A%84" TargetMode="External"/><Relationship Id="rId7" Type="http://schemas.openxmlformats.org/officeDocument/2006/relationships/hyperlink" Target="https://www.moedict.tw/#%E5%A0%B4%E5%90%88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7f5fe04c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7f5fe04c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is-a, iis-part-of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ddc66f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ddc66f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7f5fe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f7f5fe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306d80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306d80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7f5fe0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7f5fe0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ddc66f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ddc66f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3bcac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3bcac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ddc66f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8ddc66f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7f5fe0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7f5fe0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7f5fe0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7f5fe0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85a57a36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85a57a36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7f5fe0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7f5fe0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3b8c2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3b8c2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3b8c20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e3b8c20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3bcac6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3bcac6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Skip-gram:</a:t>
            </a:r>
            <a:r>
              <a:rPr lang="zh-TW" sz="1150">
                <a:solidFill>
                  <a:srgbClr val="242729"/>
                </a:solidFill>
              </a:rPr>
              <a:t> works well with small amount of the training data, represents well even rare words or phrases.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CBOW:</a:t>
            </a:r>
            <a:r>
              <a:rPr lang="zh-TW" sz="1150">
                <a:solidFill>
                  <a:srgbClr val="242729"/>
                </a:solidFill>
              </a:rPr>
              <a:t> several times faster to train than the skip-gram, slightly better accuracy for the frequent words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3b8c20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3b8c20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把SKip-Gram</a:t>
            </a:r>
            <a:r>
              <a:rPr lang="zh-TW"/>
              <a:t>放到第七頁，加入五月天蘇打綠到圖裡面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8ddc66f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8ddc66f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ddc66f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8ddc66f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3792d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3792d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8ddc66f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8ddc66f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f7f5fe0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f7f5fe0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ddc66f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ddc66f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6799f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6799f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e3792da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e3792da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XLNET Roberta ERNIE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8ddc66f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8ddc66f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8ddc66f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8ddc66f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3e5e2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3e5e2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3e5e24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3e5e2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f7f5fe0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f7f5fe0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3f1cd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e3f1cd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e3f1cdf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e3f1cdf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換個例子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f7f5fe04c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5f7f5fe04c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5f7f5fe04c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38b3c0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38b3c0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222222"/>
                </a:solidFill>
                <a:highlight>
                  <a:srgbClr val="FFFFFF"/>
                </a:highlight>
              </a:rPr>
              <a:t>衍聲複詞 </a:t>
            </a:r>
            <a:r>
              <a:rPr lang="zh-TW" sz="1050">
                <a:solidFill>
                  <a:srgbClr val="545454"/>
                </a:solidFill>
                <a:highlight>
                  <a:srgbClr val="FFFFFF"/>
                </a:highlight>
              </a:rPr>
              <a:t>琵琶、枇杷、蟑螂、葡萄、</a:t>
            </a: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蝴蝶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瓜田李下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f7f5fe04c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5f7f5fe04c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5f7f5fe04c_2_1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f7f5fe04c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5f7f5fe04c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5f7f5fe04c_2_2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f7f5fe04c_2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5f7f5fe04c_2_3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5f7f5fe04c_2_3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f7f5fe04c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5f7f5fe04c_2_4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5f7f5fe04c_2_4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f7f5fe04c_2_6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g5f7f5fe04c_2_6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5f7f5fe04c_2_6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f7f5fe04c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8" name="Google Shape;1218;g5f7f5fe04c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g5f7f5fe04c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f7f5fe04c_0_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5f7f5fe04c_0_5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5f7f5fe04c_0_5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f7f5fe04c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g5f7f5fe04c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5f7f5fe04c_0_6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f7f5fe04c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g5f7f5fe04c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5f7f5fe04c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5f6799f0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5f6799f0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ddc66f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ddc66f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5f7f5fe04c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5f7f5fe04c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b42a7aa0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b42a7aa0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6b42a7aa0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6b42a7aa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cd96a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cd96a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瓜田不納履 李下不整冠：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2"/>
              </a:rPr>
              <a:t>比喻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容易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4"/>
              </a:rPr>
              <a:t>引起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5"/>
              </a:rPr>
              <a:t>懷疑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6"/>
              </a:rPr>
              <a:t>的</a:t>
            </a:r>
            <a:r>
              <a:rPr lang="zh-TW" sz="1400">
                <a:solidFill>
                  <a:srgbClr val="0070A3"/>
                </a:solidFill>
                <a:highlight>
                  <a:srgbClr val="DDDDDD"/>
                </a:highlight>
                <a:uFill>
                  <a:noFill/>
                </a:uFill>
                <a:hlinkClick r:id="rId7"/>
              </a:rPr>
              <a:t>場合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ddc66f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8ddc66f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ddc66f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ddc66f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ddc66f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8ddc66f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5.png"/><Relationship Id="rId4" Type="http://schemas.openxmlformats.org/officeDocument/2006/relationships/hyperlink" Target="http://wordnetcode.princeton.edu/5paper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4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ilyview.tw/popular/detail/3820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57.png"/><Relationship Id="rId6" Type="http://schemas.openxmlformats.org/officeDocument/2006/relationships/image" Target="../media/image2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8.png"/><Relationship Id="rId5" Type="http://schemas.openxmlformats.org/officeDocument/2006/relationships/image" Target="../media/image7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26.png"/><Relationship Id="rId21" Type="http://schemas.openxmlformats.org/officeDocument/2006/relationships/image" Target="../media/image18.png"/><Relationship Id="rId24" Type="http://schemas.openxmlformats.org/officeDocument/2006/relationships/image" Target="../media/image24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27.png"/><Relationship Id="rId25" Type="http://schemas.openxmlformats.org/officeDocument/2006/relationships/image" Target="../media/image28.png"/><Relationship Id="rId28" Type="http://schemas.openxmlformats.org/officeDocument/2006/relationships/image" Target="../media/image29.png"/><Relationship Id="rId27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29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30" Type="http://schemas.openxmlformats.org/officeDocument/2006/relationships/image" Target="../media/image38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19" Type="http://schemas.openxmlformats.org/officeDocument/2006/relationships/image" Target="../media/image71.png"/><Relationship Id="rId1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32.png"/><Relationship Id="rId21" Type="http://schemas.openxmlformats.org/officeDocument/2006/relationships/image" Target="../media/image33.png"/><Relationship Id="rId24" Type="http://schemas.openxmlformats.org/officeDocument/2006/relationships/image" Target="../media/image39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21.png"/><Relationship Id="rId25" Type="http://schemas.openxmlformats.org/officeDocument/2006/relationships/image" Target="../media/image71.png"/><Relationship Id="rId28" Type="http://schemas.openxmlformats.org/officeDocument/2006/relationships/image" Target="../media/image26.png"/><Relationship Id="rId27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19" Type="http://schemas.openxmlformats.org/officeDocument/2006/relationships/image" Target="../media/image35.png"/><Relationship Id="rId18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36.png"/><Relationship Id="rId21" Type="http://schemas.openxmlformats.org/officeDocument/2006/relationships/image" Target="../media/image32.png"/><Relationship Id="rId24" Type="http://schemas.openxmlformats.org/officeDocument/2006/relationships/image" Target="../media/image44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42.png"/><Relationship Id="rId25" Type="http://schemas.openxmlformats.org/officeDocument/2006/relationships/image" Target="../media/image40.png"/><Relationship Id="rId28" Type="http://schemas.openxmlformats.org/officeDocument/2006/relationships/image" Target="../media/image71.png"/><Relationship Id="rId27" Type="http://schemas.openxmlformats.org/officeDocument/2006/relationships/image" Target="../media/image4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29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31" Type="http://schemas.openxmlformats.org/officeDocument/2006/relationships/image" Target="../media/image26.png"/><Relationship Id="rId30" Type="http://schemas.openxmlformats.org/officeDocument/2006/relationships/image" Target="../media/image18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19" Type="http://schemas.openxmlformats.org/officeDocument/2006/relationships/image" Target="../media/image35.png"/><Relationship Id="rId18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45.png"/><Relationship Id="rId21" Type="http://schemas.openxmlformats.org/officeDocument/2006/relationships/image" Target="../media/image46.png"/><Relationship Id="rId24" Type="http://schemas.openxmlformats.org/officeDocument/2006/relationships/image" Target="../media/image21.png"/><Relationship Id="rId23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26.png"/><Relationship Id="rId25" Type="http://schemas.openxmlformats.org/officeDocument/2006/relationships/image" Target="../media/image18.png"/><Relationship Id="rId28" Type="http://schemas.openxmlformats.org/officeDocument/2006/relationships/image" Target="../media/image50.png"/><Relationship Id="rId27" Type="http://schemas.openxmlformats.org/officeDocument/2006/relationships/image" Target="../media/image4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19" Type="http://schemas.openxmlformats.org/officeDocument/2006/relationships/image" Target="../media/image48.png"/><Relationship Id="rId18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22" Type="http://schemas.openxmlformats.org/officeDocument/2006/relationships/image" Target="../media/image53.png"/><Relationship Id="rId21" Type="http://schemas.openxmlformats.org/officeDocument/2006/relationships/image" Target="../media/image54.png"/><Relationship Id="rId24" Type="http://schemas.openxmlformats.org/officeDocument/2006/relationships/image" Target="../media/image21.png"/><Relationship Id="rId23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26.png"/><Relationship Id="rId25" Type="http://schemas.openxmlformats.org/officeDocument/2006/relationships/image" Target="../media/image18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3.png"/><Relationship Id="rId16" Type="http://schemas.openxmlformats.org/officeDocument/2006/relationships/image" Target="../media/image20.png"/><Relationship Id="rId19" Type="http://schemas.openxmlformats.org/officeDocument/2006/relationships/image" Target="../media/image52.png"/><Relationship Id="rId18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71.png"/><Relationship Id="rId8" Type="http://schemas.openxmlformats.org/officeDocument/2006/relationships/image" Target="../media/image21.png"/><Relationship Id="rId11" Type="http://schemas.openxmlformats.org/officeDocument/2006/relationships/image" Target="../media/image58.png"/><Relationship Id="rId10" Type="http://schemas.openxmlformats.org/officeDocument/2006/relationships/image" Target="../media/image26.png"/><Relationship Id="rId13" Type="http://schemas.openxmlformats.org/officeDocument/2006/relationships/image" Target="../media/image63.png"/><Relationship Id="rId12" Type="http://schemas.openxmlformats.org/officeDocument/2006/relationships/image" Target="../media/image60.png"/><Relationship Id="rId15" Type="http://schemas.openxmlformats.org/officeDocument/2006/relationships/image" Target="../media/image62.jpg"/><Relationship Id="rId14" Type="http://schemas.openxmlformats.org/officeDocument/2006/relationships/image" Target="../media/image59.png"/><Relationship Id="rId16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70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6.png"/><Relationship Id="rId8" Type="http://schemas.openxmlformats.org/officeDocument/2006/relationships/image" Target="../media/image73.png"/></Relationships>
</file>

<file path=ppt/slides/_rels/slide4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23.png"/><Relationship Id="rId12" Type="http://schemas.openxmlformats.org/officeDocument/2006/relationships/image" Target="../media/image20.png"/><Relationship Id="rId15" Type="http://schemas.openxmlformats.org/officeDocument/2006/relationships/image" Target="../media/image35.png"/><Relationship Id="rId14" Type="http://schemas.openxmlformats.org/officeDocument/2006/relationships/image" Target="../media/image22.png"/><Relationship Id="rId17" Type="http://schemas.openxmlformats.org/officeDocument/2006/relationships/image" Target="../media/image33.png"/><Relationship Id="rId16" Type="http://schemas.openxmlformats.org/officeDocument/2006/relationships/image" Target="../media/image34.png"/><Relationship Id="rId19" Type="http://schemas.openxmlformats.org/officeDocument/2006/relationships/image" Target="../media/image36.png"/><Relationship Id="rId18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2" Type="http://schemas.openxmlformats.org/officeDocument/2006/relationships/image" Target="../media/image67.png"/></Relationships>
</file>

<file path=ppt/slides/_rels/slide4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21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5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11.png"/><Relationship Id="rId12" Type="http://schemas.openxmlformats.org/officeDocument/2006/relationships/image" Target="../media/image22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54.png"/><Relationship Id="rId16" Type="http://schemas.openxmlformats.org/officeDocument/2006/relationships/image" Target="../media/image51.png"/><Relationship Id="rId19" Type="http://schemas.openxmlformats.org/officeDocument/2006/relationships/image" Target="../media/image55.png"/><Relationship Id="rId18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apers.nips.cc/paper/5021-distributed-representations-of-words-and-phrases-and-their-compositionality.pdf" TargetMode="External"/><Relationship Id="rId4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arxiv.org/pdf/1706.03762" TargetMode="External"/><Relationship Id="rId6" Type="http://schemas.openxmlformats.org/officeDocument/2006/relationships/hyperlink" Target="https://arxiv.org/abs/1810.04805" TargetMode="External"/><Relationship Id="rId7" Type="http://schemas.openxmlformats.org/officeDocument/2006/relationships/hyperlink" Target="http://wordnetcode.princeton.edu/5papers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Natural_semantic_metalanguage" TargetMode="External"/><Relationship Id="rId4" Type="http://schemas.openxmlformats.org/officeDocument/2006/relationships/hyperlink" Target="https://en.wikipedia.org/wiki/Lexical_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NLP Feature Extraction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4294967295" type="title"/>
          </p:nvPr>
        </p:nvSpPr>
        <p:spPr>
          <a:xfrm>
            <a:off x="311700" y="18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WordNet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878150"/>
            <a:ext cx="7733444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306650" y="4677625"/>
            <a:ext cx="3219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source: original WordNet </a:t>
            </a: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從大量語料中統計出詞義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130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從大量語料中統計出詞義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Contextualized 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ELMo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BERT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...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分佈假說(</a:t>
            </a:r>
            <a:r>
              <a:rPr lang="zh-TW"/>
              <a:t>D</a:t>
            </a:r>
            <a:r>
              <a:rPr lang="zh-TW"/>
              <a:t>istributional Hypothesis)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A word is characterized by the company it keeps. (Firth, 1957)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馬英九</a:t>
            </a:r>
            <a:r>
              <a:rPr lang="zh-TW" sz="2400">
                <a:solidFill>
                  <a:srgbClr val="000000"/>
                </a:solidFill>
              </a:rPr>
              <a:t> 520 宣誓 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蔡英文 </a:t>
            </a:r>
            <a:r>
              <a:rPr lang="zh-TW" sz="2400">
                <a:solidFill>
                  <a:srgbClr val="000000"/>
                </a:solidFill>
              </a:rPr>
              <a:t>520 宣誓 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川普</a:t>
            </a:r>
            <a:r>
              <a:rPr lang="zh-TW" sz="2400">
                <a:solidFill>
                  <a:srgbClr val="000000"/>
                </a:solidFill>
              </a:rPr>
              <a:t> 120 宣誓 就職」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5116075" y="1879100"/>
            <a:ext cx="3237000" cy="1577400"/>
          </a:xfrm>
          <a:prstGeom prst="wedgeRectCallout">
            <a:avLst>
              <a:gd fmla="val -100000" name="adj1"/>
              <a:gd fmla="val 34344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蔡英文、馬英九、川普都出現在相似的上下文中 ➡ 可能有類似意思</a:t>
            </a:r>
            <a:endParaRPr sz="2400"/>
          </a:p>
        </p:txBody>
      </p:sp>
      <p:sp>
        <p:nvSpPr>
          <p:cNvPr id="233" name="Google Shape;233;p37"/>
          <p:cNvSpPr/>
          <p:nvPr/>
        </p:nvSpPr>
        <p:spPr>
          <a:xfrm>
            <a:off x="351200" y="3980175"/>
            <a:ext cx="600000" cy="4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1177950" y="3916125"/>
            <a:ext cx="5414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直接用詞所處的上下文來定義它吧！</a:t>
            </a:r>
            <a:endParaRPr sz="24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Co-occurrence Matrix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311700" y="1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Warning: Advanced Material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58500" y="333800"/>
            <a:ext cx="8819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Count-based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Prediction-based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11700" y="1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41"/>
          <p:cNvSpPr txBox="1"/>
          <p:nvPr/>
        </p:nvSpPr>
        <p:spPr>
          <a:xfrm>
            <a:off x="4512575" y="205750"/>
            <a:ext cx="3881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這個矩陣太大了！可以小一點嗎？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313" y="-112050"/>
            <a:ext cx="24669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65" name="Google Shape;265;p42"/>
          <p:cNvGraphicFramePr/>
          <p:nvPr/>
        </p:nvGraphicFramePr>
        <p:xfrm>
          <a:off x="561600" y="14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526100"/>
                <a:gridCol w="526100"/>
                <a:gridCol w="526100"/>
                <a:gridCol w="526100"/>
                <a:gridCol w="526100"/>
              </a:tblGrid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42"/>
          <p:cNvGraphicFramePr/>
          <p:nvPr/>
        </p:nvGraphicFramePr>
        <p:xfrm>
          <a:off x="421535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547125"/>
                <a:gridCol w="547125"/>
                <a:gridCol w="547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42"/>
          <p:cNvSpPr/>
          <p:nvPr/>
        </p:nvSpPr>
        <p:spPr>
          <a:xfrm>
            <a:off x="3415275" y="2386575"/>
            <a:ext cx="800100" cy="607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682980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534175"/>
                <a:gridCol w="534175"/>
                <a:gridCol w="534175"/>
                <a:gridCol w="53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42"/>
          <p:cNvSpPr/>
          <p:nvPr/>
        </p:nvSpPr>
        <p:spPr>
          <a:xfrm>
            <a:off x="6009125" y="1714500"/>
            <a:ext cx="643800" cy="607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 </a:t>
            </a:r>
            <a:r>
              <a:rPr lang="zh-TW"/>
              <a:t>不方便的地方</a:t>
            </a:r>
            <a:endParaRPr/>
          </a:p>
        </p:txBody>
      </p:sp>
      <p:sp>
        <p:nvSpPr>
          <p:cNvPr id="275" name="Google Shape;275;p43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要先計算一個N x N 的矩陣，N ≈ 100000 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➡ 有辦法直接得到最終低維的向量，而不儲存如此龐大的矩陣嗎？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加入新的資料就要重新訓練（萬一原本的資料不見了怎麼辦？）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➡ 有辦法直接更新詞向量而不需用到以前的資料嗎？</a:t>
            </a:r>
            <a:endParaRPr sz="2400"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00" y="146300"/>
            <a:ext cx="1727400" cy="17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Slido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https://app.sli.do/event/q8fu9tlt/live/questions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3117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44"/>
          <p:cNvSpPr/>
          <p:nvPr/>
        </p:nvSpPr>
        <p:spPr>
          <a:xfrm>
            <a:off x="4042176" y="211890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/>
          <p:nvPr/>
        </p:nvSpPr>
        <p:spPr>
          <a:xfrm>
            <a:off x="4812686" y="1109225"/>
            <a:ext cx="1766400" cy="27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Neural Network</a:t>
            </a:r>
            <a:endParaRPr sz="2400"/>
          </a:p>
        </p:txBody>
      </p:sp>
      <p:graphicFrame>
        <p:nvGraphicFramePr>
          <p:cNvPr id="285" name="Google Shape;285;p44"/>
          <p:cNvGraphicFramePr/>
          <p:nvPr/>
        </p:nvGraphicFramePr>
        <p:xfrm>
          <a:off x="7349600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44"/>
          <p:cNvSpPr/>
          <p:nvPr/>
        </p:nvSpPr>
        <p:spPr>
          <a:xfrm>
            <a:off x="6680600" y="208395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7" name="Google Shape;287;p44"/>
          <p:cNvGraphicFramePr/>
          <p:nvPr/>
        </p:nvGraphicFramePr>
        <p:xfrm>
          <a:off x="16694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622775"/>
                <a:gridCol w="553050"/>
                <a:gridCol w="567000"/>
                <a:gridCol w="5462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8" name="Google Shape;288;p44"/>
          <p:cNvCxnSpPr/>
          <p:nvPr/>
        </p:nvCxnSpPr>
        <p:spPr>
          <a:xfrm>
            <a:off x="1310275" y="2160550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4"/>
          <p:cNvSpPr txBox="1"/>
          <p:nvPr/>
        </p:nvSpPr>
        <p:spPr>
          <a:xfrm>
            <a:off x="1669400" y="1993275"/>
            <a:ext cx="23202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7861600" y="2397500"/>
            <a:ext cx="4965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4842600" y="1087250"/>
            <a:ext cx="1766400" cy="282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 --- Skip-Gram</a:t>
            </a:r>
            <a:endParaRPr/>
          </a:p>
        </p:txBody>
      </p:sp>
      <p:graphicFrame>
        <p:nvGraphicFramePr>
          <p:cNvPr id="297" name="Google Shape;297;p45"/>
          <p:cNvGraphicFramePr/>
          <p:nvPr/>
        </p:nvGraphicFramePr>
        <p:xfrm>
          <a:off x="20115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蔡英文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45"/>
          <p:cNvSpPr txBox="1"/>
          <p:nvPr/>
        </p:nvSpPr>
        <p:spPr>
          <a:xfrm>
            <a:off x="5581875" y="565550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520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350700" y="3383875"/>
            <a:ext cx="49974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模型雖然不認得「蔡英文」和「馬英九」，但他們都是總統，都可能出現在相似的上下文中，因此模型需要輸出的預測相似，兩個詞在向量空間中的距離也因此被拉近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0" name="Google Shape;300;p45"/>
          <p:cNvGraphicFramePr/>
          <p:nvPr/>
        </p:nvGraphicFramePr>
        <p:xfrm>
          <a:off x="201150" y="234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{19C6BD3F-E1AD-4D9B-B2C7-3B1EECD9B846}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馬英九</a:t>
                      </a:r>
                      <a:r>
                        <a:rPr lang="zh-TW" sz="2400"/>
                        <a:t>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45"/>
          <p:cNvSpPr txBox="1"/>
          <p:nvPr/>
        </p:nvSpPr>
        <p:spPr>
          <a:xfrm>
            <a:off x="5581875" y="2248975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520)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223025" y="1310275"/>
            <a:ext cx="1198800" cy="5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3080525" y="1324200"/>
            <a:ext cx="860100" cy="5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45"/>
          <p:cNvCxnSpPr>
            <a:stCxn id="302" idx="0"/>
            <a:endCxn id="303" idx="0"/>
          </p:cNvCxnSpPr>
          <p:nvPr/>
        </p:nvCxnSpPr>
        <p:spPr>
          <a:xfrm flipH="1" rot="-5400000">
            <a:off x="2159675" y="-26975"/>
            <a:ext cx="13800" cy="2688300"/>
          </a:xfrm>
          <a:prstGeom prst="curvedConnector3">
            <a:avLst>
              <a:gd fmla="val -172554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1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Word2vec原理 --- Skip-Gram</a:t>
            </a:r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13735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/>
          <p:nvPr/>
        </p:nvSpPr>
        <p:spPr>
          <a:xfrm>
            <a:off x="1373550" y="16950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245950" y="2148000"/>
            <a:ext cx="945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馬英九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42831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/>
        </p:nvSpPr>
        <p:spPr>
          <a:xfrm>
            <a:off x="311700" y="1563325"/>
            <a:ext cx="94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6"/>
          <p:cNvSpPr/>
          <p:nvPr/>
        </p:nvSpPr>
        <p:spPr>
          <a:xfrm>
            <a:off x="1373550" y="2191800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-0.4 0.3 0.2 … 0 0.4 0.8 </a:t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4283150" y="32349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7" name="Google Shape;317;p46"/>
          <p:cNvSpPr/>
          <p:nvPr/>
        </p:nvSpPr>
        <p:spPr>
          <a:xfrm>
            <a:off x="4283150" y="277567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3572150" y="32321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3592200" y="26879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6677800" y="1081300"/>
            <a:ext cx="3798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0……</a:t>
            </a:r>
            <a:r>
              <a:rPr lang="zh-TW" sz="1600"/>
              <a:t> 0001010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</a:t>
            </a:r>
            <a:endParaRPr sz="1600"/>
          </a:p>
        </p:txBody>
      </p:sp>
      <p:sp>
        <p:nvSpPr>
          <p:cNvPr id="321" name="Google Shape;321;p46"/>
          <p:cNvSpPr txBox="1"/>
          <p:nvPr/>
        </p:nvSpPr>
        <p:spPr>
          <a:xfrm>
            <a:off x="1373400" y="4339825"/>
            <a:ext cx="2104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Word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4310600" y="4339825"/>
            <a:ext cx="2367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Context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兩種訓練方式：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Skip-Gram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CBOW(Continuous Bag-of-Words)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4294967295" type="title"/>
          </p:nvPr>
        </p:nvSpPr>
        <p:spPr>
          <a:xfrm>
            <a:off x="311700" y="26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Skip-Gram v.s. CBOW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35" y="626550"/>
            <a:ext cx="2705041" cy="38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4">
            <a:alphaModFix/>
          </a:blip>
          <a:srcRect b="9107" l="0" r="0" t="0"/>
          <a:stretch/>
        </p:blipFill>
        <p:spPr>
          <a:xfrm>
            <a:off x="4330800" y="855150"/>
            <a:ext cx="3308050" cy="3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814800" y="3972200"/>
            <a:ext cx="1341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Skip-Gram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5958300" y="3632700"/>
            <a:ext cx="1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CBOW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32125" y="4418775"/>
            <a:ext cx="262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根據單詞，推測上下文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5491975" y="4124000"/>
            <a:ext cx="301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根據上下文，推測挖空的單詞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1031500" y="21964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2522050" y="1050300"/>
            <a:ext cx="600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2522050" y="16788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2522050" y="2935250"/>
            <a:ext cx="418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6912850" y="2571750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4709550" y="1346325"/>
            <a:ext cx="6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4800600" y="1954125"/>
            <a:ext cx="418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4800600" y="3241900"/>
            <a:ext cx="41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End of Warning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311700" y="1476800"/>
            <a:ext cx="8520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一個詞只用一個向量表示，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夠嗎？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詞向量的限制：多義詞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229875"/>
            <a:ext cx="49341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這 顆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很 好吃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我們 家 在 山 上 種 了 些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公司 今天 舉辦 開發者 大會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的 股價 最近 節節 下跌 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5143500" y="1212825"/>
            <a:ext cx="39015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蘋果可能需要兩個向量：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蘋果（水果）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蘋果（公司）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詞向量的限制：細微的語義差別</a:t>
            </a:r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311700" y="1221850"/>
            <a:ext cx="54069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這 本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很 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好看 。 ➡ 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內容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這 本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很 重  。    ➡ 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物體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</a:t>
            </a:r>
            <a:r>
              <a:rPr lang="zh-TW"/>
              <a:t>的限制：代名詞指涉對象(Coreference Resolution)</a:t>
            </a:r>
            <a:endParaRPr/>
          </a:p>
        </p:txBody>
      </p:sp>
      <p:sp>
        <p:nvSpPr>
          <p:cNvPr id="376" name="Google Shape;376;p53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/>
              <a:t>市府</a:t>
            </a:r>
            <a:r>
              <a:rPr lang="zh-TW" sz="2400"/>
              <a:t>否決示威者的遊行，因為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害怕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市府否決</a:t>
            </a:r>
            <a:r>
              <a:rPr b="1" lang="zh-TW" sz="2400"/>
              <a:t>示威者</a:t>
            </a:r>
            <a:r>
              <a:rPr lang="zh-TW" sz="2400"/>
              <a:t>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提倡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source: https://en.wikipedia.org/wiki/Winograd_Schema_Challenge</a:t>
            </a:r>
            <a:endParaRPr sz="1400"/>
          </a:p>
        </p:txBody>
      </p:sp>
      <p:sp>
        <p:nvSpPr>
          <p:cNvPr id="377" name="Google Shape;377;p53"/>
          <p:cNvSpPr txBox="1"/>
          <p:nvPr/>
        </p:nvSpPr>
        <p:spPr>
          <a:xfrm>
            <a:off x="6855550" y="1682800"/>
            <a:ext cx="18804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 「我們」在每個句子都需要不同的向量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2425" y="1229875"/>
            <a:ext cx="890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如何讓電腦瞭解語言？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人爲定義詞意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從大量語料中統計出詞義</a:t>
            </a:r>
            <a:endParaRPr sz="22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分布假說（Distributional Hypothesis）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詞向量（Word Vectors）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考慮上下文的詞向量（Contextualized Word Vectors）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我們如何表示同個字的不同意思？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根據字典，給每個字不同數量的向量？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但字典的編纂常常趕不上舊詞新用的速度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歧義無所不在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多義詞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代名詞指涉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衍伸義 (e.g. 你不要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旋轉</a:t>
            </a:r>
            <a:r>
              <a:rPr lang="zh-TW" sz="2400">
                <a:solidFill>
                  <a:srgbClr val="000000"/>
                </a:solidFill>
              </a:rPr>
              <a:t>我）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325" y="0"/>
            <a:ext cx="24669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00" y="2234714"/>
            <a:ext cx="2586025" cy="240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250" y="2007925"/>
            <a:ext cx="3333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4294967295" type="title"/>
          </p:nvPr>
        </p:nvSpPr>
        <p:spPr>
          <a:xfrm>
            <a:off x="311700" y="162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考慮上下文的詞向量(</a:t>
            </a:r>
            <a:r>
              <a:rPr lang="zh-TW"/>
              <a:t>Contextualized Word Representations</a:t>
            </a:r>
            <a:r>
              <a:rPr lang="zh-TW"/>
              <a:t>)</a:t>
            </a:r>
            <a:endParaRPr/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155"/>
            <a:ext cx="9144000" cy="21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00" y="1751275"/>
            <a:ext cx="3001950" cy="30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400" y="1569225"/>
            <a:ext cx="3574275" cy="3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根據不同的上下文，給每個字不同的向量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/>
              <a:t>市府</a:t>
            </a:r>
            <a:r>
              <a:rPr lang="zh-TW" sz="2400"/>
              <a:t>否決示威者的遊行，因為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害怕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市府否決</a:t>
            </a:r>
            <a:r>
              <a:rPr b="1" lang="zh-TW" sz="2400"/>
              <a:t>示威者</a:t>
            </a:r>
            <a:r>
              <a:rPr lang="zh-TW" sz="2400"/>
              <a:t>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提倡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source: https://en.wikipedia.org/wiki/Winograd_Schema_Challenge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Warning: Advanced Material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 (</a:t>
            </a:r>
            <a:r>
              <a:rPr b="1" lang="zh-TW"/>
              <a:t>B</a:t>
            </a:r>
            <a:r>
              <a:rPr lang="zh-TW"/>
              <a:t>idirectional </a:t>
            </a:r>
            <a:r>
              <a:rPr b="1" lang="zh-TW"/>
              <a:t>E</a:t>
            </a:r>
            <a:r>
              <a:rPr lang="zh-TW"/>
              <a:t>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</a:t>
            </a:r>
            <a:r>
              <a:rPr lang="zh-TW"/>
              <a:t>epresentations from </a:t>
            </a:r>
            <a:r>
              <a:rPr b="1" lang="zh-TW"/>
              <a:t>T</a:t>
            </a:r>
            <a:r>
              <a:rPr lang="zh-TW"/>
              <a:t>ransformers)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00" y="-77031"/>
            <a:ext cx="4038725" cy="50736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8"/>
          <p:cNvSpPr txBox="1"/>
          <p:nvPr/>
        </p:nvSpPr>
        <p:spPr>
          <a:xfrm>
            <a:off x="5391738" y="1822379"/>
            <a:ext cx="1749300" cy="30405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58"/>
          <p:cNvSpPr txBox="1"/>
          <p:nvPr/>
        </p:nvSpPr>
        <p:spPr>
          <a:xfrm>
            <a:off x="5381492" y="1294374"/>
            <a:ext cx="1770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sz="18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8"/>
          <p:cNvSpPr/>
          <p:nvPr/>
        </p:nvSpPr>
        <p:spPr>
          <a:xfrm>
            <a:off x="1084450" y="2849124"/>
            <a:ext cx="3302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15" name="Google Shape;415;p58"/>
          <p:cNvCxnSpPr/>
          <p:nvPr/>
        </p:nvCxnSpPr>
        <p:spPr>
          <a:xfrm rot="10800000">
            <a:off x="1435075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8"/>
          <p:cNvCxnSpPr/>
          <p:nvPr/>
        </p:nvCxnSpPr>
        <p:spPr>
          <a:xfrm rot="10800000">
            <a:off x="2300617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8"/>
          <p:cNvCxnSpPr/>
          <p:nvPr/>
        </p:nvCxnSpPr>
        <p:spPr>
          <a:xfrm rot="10800000">
            <a:off x="3166143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8"/>
          <p:cNvCxnSpPr/>
          <p:nvPr/>
        </p:nvCxnSpPr>
        <p:spPr>
          <a:xfrm rot="10800000">
            <a:off x="4031700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8"/>
          <p:cNvSpPr txBox="1"/>
          <p:nvPr/>
        </p:nvSpPr>
        <p:spPr>
          <a:xfrm>
            <a:off x="989450" y="4278625"/>
            <a:ext cx="3466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政府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…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示威者 …   害怕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暴力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58"/>
          <p:cNvCxnSpPr/>
          <p:nvPr/>
        </p:nvCxnSpPr>
        <p:spPr>
          <a:xfrm rot="10800000">
            <a:off x="146437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58"/>
          <p:cNvCxnSpPr/>
          <p:nvPr/>
        </p:nvCxnSpPr>
        <p:spPr>
          <a:xfrm rot="10800000">
            <a:off x="23299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8"/>
          <p:cNvCxnSpPr/>
          <p:nvPr/>
        </p:nvCxnSpPr>
        <p:spPr>
          <a:xfrm rot="10800000">
            <a:off x="3195459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8"/>
          <p:cNvCxnSpPr/>
          <p:nvPr/>
        </p:nvCxnSpPr>
        <p:spPr>
          <a:xfrm rot="10800000">
            <a:off x="40610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8"/>
          <p:cNvSpPr/>
          <p:nvPr/>
        </p:nvSpPr>
        <p:spPr>
          <a:xfrm>
            <a:off x="134957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8"/>
          <p:cNvSpPr/>
          <p:nvPr/>
        </p:nvSpPr>
        <p:spPr>
          <a:xfrm>
            <a:off x="2240741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8"/>
          <p:cNvSpPr/>
          <p:nvPr/>
        </p:nvSpPr>
        <p:spPr>
          <a:xfrm>
            <a:off x="308064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8"/>
          <p:cNvSpPr/>
          <p:nvPr/>
        </p:nvSpPr>
        <p:spPr>
          <a:xfrm>
            <a:off x="4002374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 txBox="1"/>
          <p:nvPr/>
        </p:nvSpPr>
        <p:spPr>
          <a:xfrm>
            <a:off x="862125" y="1139750"/>
            <a:ext cx="378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BERT = Encoder of Transformer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不需要任何人工標註的資料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8"/>
          <p:cNvSpPr txBox="1"/>
          <p:nvPr/>
        </p:nvSpPr>
        <p:spPr>
          <a:xfrm>
            <a:off x="5896200" y="2941125"/>
            <a:ext cx="864300" cy="35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4294967295" type="title"/>
          </p:nvPr>
        </p:nvSpPr>
        <p:spPr>
          <a:xfrm>
            <a:off x="3117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36" name="Google Shape;436;p59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9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9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9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9"/>
          <p:cNvSpPr txBox="1"/>
          <p:nvPr/>
        </p:nvSpPr>
        <p:spPr>
          <a:xfrm>
            <a:off x="45720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   [MASK] …他們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提倡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59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59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59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59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59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9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59"/>
          <p:cNvCxnSpPr/>
          <p:nvPr/>
        </p:nvCxnSpPr>
        <p:spPr>
          <a:xfrm rot="10800000">
            <a:off x="6161366" y="19006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59"/>
          <p:cNvSpPr/>
          <p:nvPr/>
        </p:nvSpPr>
        <p:spPr>
          <a:xfrm>
            <a:off x="51790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451" name="Google Shape;451;p59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59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59"/>
          <p:cNvCxnSpPr/>
          <p:nvPr/>
        </p:nvCxnSpPr>
        <p:spPr>
          <a:xfrm rot="10800000">
            <a:off x="5595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59"/>
          <p:cNvCxnSpPr/>
          <p:nvPr/>
        </p:nvCxnSpPr>
        <p:spPr>
          <a:xfrm rot="10800000">
            <a:off x="5747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9"/>
          <p:cNvCxnSpPr/>
          <p:nvPr/>
        </p:nvCxnSpPr>
        <p:spPr>
          <a:xfrm rot="10800000">
            <a:off x="5900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59"/>
          <p:cNvCxnSpPr/>
          <p:nvPr/>
        </p:nvCxnSpPr>
        <p:spPr>
          <a:xfrm rot="10800000">
            <a:off x="6052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59"/>
          <p:cNvCxnSpPr/>
          <p:nvPr/>
        </p:nvCxnSpPr>
        <p:spPr>
          <a:xfrm rot="10800000">
            <a:off x="6205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59"/>
          <p:cNvCxnSpPr/>
          <p:nvPr/>
        </p:nvCxnSpPr>
        <p:spPr>
          <a:xfrm rot="10800000">
            <a:off x="6357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59"/>
          <p:cNvCxnSpPr/>
          <p:nvPr/>
        </p:nvCxnSpPr>
        <p:spPr>
          <a:xfrm rot="10800000">
            <a:off x="6509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59"/>
          <p:cNvCxnSpPr/>
          <p:nvPr/>
        </p:nvCxnSpPr>
        <p:spPr>
          <a:xfrm rot="10800000">
            <a:off x="6662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59"/>
          <p:cNvCxnSpPr/>
          <p:nvPr/>
        </p:nvCxnSpPr>
        <p:spPr>
          <a:xfrm rot="10800000">
            <a:off x="6814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59"/>
          <p:cNvCxnSpPr/>
          <p:nvPr/>
        </p:nvCxnSpPr>
        <p:spPr>
          <a:xfrm rot="10800000">
            <a:off x="5824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59"/>
          <p:cNvSpPr txBox="1"/>
          <p:nvPr/>
        </p:nvSpPr>
        <p:spPr>
          <a:xfrm>
            <a:off x="51445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59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59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59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59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59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59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9"/>
          <p:cNvSpPr txBox="1"/>
          <p:nvPr/>
        </p:nvSpPr>
        <p:spPr>
          <a:xfrm>
            <a:off x="54431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示威者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>
            <p:ph idx="4294967295" type="title"/>
          </p:nvPr>
        </p:nvSpPr>
        <p:spPr>
          <a:xfrm>
            <a:off x="2355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79" name="Google Shape;479;p60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60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60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60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60"/>
          <p:cNvSpPr txBox="1"/>
          <p:nvPr/>
        </p:nvSpPr>
        <p:spPr>
          <a:xfrm>
            <a:off x="44958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[MASK]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示威者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…他們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害怕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60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60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60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60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60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0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0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60"/>
          <p:cNvCxnSpPr/>
          <p:nvPr/>
        </p:nvCxnSpPr>
        <p:spPr>
          <a:xfrm rot="10800000">
            <a:off x="4870191" y="19215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60"/>
          <p:cNvSpPr/>
          <p:nvPr/>
        </p:nvSpPr>
        <p:spPr>
          <a:xfrm>
            <a:off x="39598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494" name="Google Shape;494;p60"/>
          <p:cNvCxnSpPr/>
          <p:nvPr/>
        </p:nvCxnSpPr>
        <p:spPr>
          <a:xfrm rot="10800000">
            <a:off x="4071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60"/>
          <p:cNvCxnSpPr/>
          <p:nvPr/>
        </p:nvCxnSpPr>
        <p:spPr>
          <a:xfrm rot="10800000">
            <a:off x="4223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60"/>
          <p:cNvCxnSpPr/>
          <p:nvPr/>
        </p:nvCxnSpPr>
        <p:spPr>
          <a:xfrm rot="10800000">
            <a:off x="4376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60"/>
          <p:cNvCxnSpPr/>
          <p:nvPr/>
        </p:nvCxnSpPr>
        <p:spPr>
          <a:xfrm rot="10800000">
            <a:off x="4528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60"/>
          <p:cNvCxnSpPr/>
          <p:nvPr/>
        </p:nvCxnSpPr>
        <p:spPr>
          <a:xfrm rot="10800000">
            <a:off x="4681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0"/>
          <p:cNvCxnSpPr/>
          <p:nvPr/>
        </p:nvCxnSpPr>
        <p:spPr>
          <a:xfrm rot="10800000">
            <a:off x="4833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60"/>
          <p:cNvCxnSpPr/>
          <p:nvPr/>
        </p:nvCxnSpPr>
        <p:spPr>
          <a:xfrm rot="10800000">
            <a:off x="4985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60"/>
          <p:cNvCxnSpPr/>
          <p:nvPr/>
        </p:nvCxnSpPr>
        <p:spPr>
          <a:xfrm rot="10800000">
            <a:off x="5138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60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60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0"/>
          <p:cNvCxnSpPr/>
          <p:nvPr/>
        </p:nvCxnSpPr>
        <p:spPr>
          <a:xfrm rot="10800000">
            <a:off x="4604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0"/>
          <p:cNvSpPr txBox="1"/>
          <p:nvPr/>
        </p:nvSpPr>
        <p:spPr>
          <a:xfrm>
            <a:off x="39253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60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60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60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60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0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0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60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44525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61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522" name="Google Shape;522;p61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1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61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61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61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 你   沒     有       妹     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61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1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1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1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61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61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533" name="Google Shape;533;p61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61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61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61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61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61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1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1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Yes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1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1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1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1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61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1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61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61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61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61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61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61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61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61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562" name="Google Shape;562;p62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62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564" name="Google Shape;564;p62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2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2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2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62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眼    睛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  業      障     重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62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2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2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2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62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62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575" name="Google Shape;575;p62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62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62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62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62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2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62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62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2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2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2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2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2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9" name="Google Shape;589;p62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2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2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2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2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62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62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62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62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62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63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605" name="Google Shape;605;p6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63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8" name="Google Shape;608;p63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09" name="Google Shape;609;p63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610" name="Google Shape;610;p63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" name="Google Shape;612;p63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3" name="Google Shape;613;p63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14" name="Google Shape;614;p63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615" name="Google Shape;615;p63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16;p63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7" name="Google Shape;617;p63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63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19" name="Google Shape;619;p63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620" name="Google Shape;620;p63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1" name="Google Shape;621;p63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2" name="Google Shape;622;p63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3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24" name="Google Shape;624;p63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625" name="Google Shape;625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31" name="Google Shape;631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2" name="Google Shape;632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4" name="Google Shape;634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35" name="Google Shape;635;p63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636" name="Google Shape;636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42" name="Google Shape;642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3" name="Google Shape;643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5" name="Google Shape;645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46" name="Google Shape;646;p63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647" name="Google Shape;647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53" name="Google Shape;653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4" name="Google Shape;654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6" name="Google Shape;656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57" name="Google Shape;657;p63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658" name="Google Shape;658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64" name="Google Shape;664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5" name="Google Shape;665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7" name="Google Shape;667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68" name="Google Shape;668;p63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9" name="Google Shape;669;p63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0" name="Google Shape;670;p63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63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2" name="Google Shape;672;p63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4137653" y="230416"/>
            <a:ext cx="3600000" cy="623248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-506" r="0" t="-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4" name="Google Shape;674;p63"/>
          <p:cNvSpPr txBox="1"/>
          <p:nvPr/>
        </p:nvSpPr>
        <p:spPr>
          <a:xfrm>
            <a:off x="4135310" y="1003608"/>
            <a:ext cx="36000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30664" l="-506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5" name="Google Shape;675;p63"/>
          <p:cNvSpPr txBox="1"/>
          <p:nvPr/>
        </p:nvSpPr>
        <p:spPr>
          <a:xfrm>
            <a:off x="4116592" y="1702568"/>
            <a:ext cx="4480468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6" name="Google Shape;676;p63"/>
          <p:cNvSpPr txBox="1"/>
          <p:nvPr/>
        </p:nvSpPr>
        <p:spPr>
          <a:xfrm>
            <a:off x="1697110" y="4107673"/>
            <a:ext cx="1330236" cy="28594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6347" l="-2282" r="-13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7" name="Google Shape;677;p63"/>
          <p:cNvSpPr txBox="1"/>
          <p:nvPr/>
        </p:nvSpPr>
        <p:spPr>
          <a:xfrm>
            <a:off x="5711695" y="646484"/>
            <a:ext cx="1485791" cy="285943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23808" l="-4507" r="-1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8" name="Google Shape;678;p63"/>
          <p:cNvSpPr txBox="1"/>
          <p:nvPr/>
        </p:nvSpPr>
        <p:spPr>
          <a:xfrm>
            <a:off x="5717875" y="1382474"/>
            <a:ext cx="1497782" cy="285943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-6347" l="-4471" r="-12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9" name="Google Shape;679;p63"/>
          <p:cNvSpPr txBox="1"/>
          <p:nvPr/>
        </p:nvSpPr>
        <p:spPr>
          <a:xfrm>
            <a:off x="5711695" y="2162754"/>
            <a:ext cx="1487074" cy="285943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6348" l="-2458" r="-1228" t="-15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0" name="Google Shape;680;p63"/>
          <p:cNvSpPr/>
          <p:nvPr/>
        </p:nvSpPr>
        <p:spPr>
          <a:xfrm>
            <a:off x="297663" y="441154"/>
            <a:ext cx="3312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https://arxiv.org/abs/1706.03762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ãTransformerãçåçæå°çµæ" id="681" name="Google Shape;681;p6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15289" y="719211"/>
            <a:ext cx="2329823" cy="201015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3"/>
          <p:cNvSpPr/>
          <p:nvPr/>
        </p:nvSpPr>
        <p:spPr>
          <a:xfrm>
            <a:off x="1495397" y="1735402"/>
            <a:ext cx="2365468" cy="707617"/>
          </a:xfrm>
          <a:prstGeom prst="wedgeRoundRectCallout">
            <a:avLst>
              <a:gd fmla="val -49221" name="adj1"/>
              <a:gd fmla="val -9271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Attention is all you need.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7880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28752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3"/>
          <p:cNvSpPr txBox="1"/>
          <p:nvPr/>
        </p:nvSpPr>
        <p:spPr>
          <a:xfrm>
            <a:off x="52638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3"/>
          <p:cNvSpPr txBox="1"/>
          <p:nvPr/>
        </p:nvSpPr>
        <p:spPr>
          <a:xfrm>
            <a:off x="70807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如何讓電腦瞭解語言？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7726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先從語義組成的最小單位 ➡  詞開始吧！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要如何把詞表示成電腦看得懂的形式？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人爲定義詞義（電腦看得懂的詞典）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從大量語料中統計出詞義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64"/>
          <p:cNvCxnSpPr>
            <a:stCxn id="693" idx="0"/>
            <a:endCxn id="694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64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64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64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98" name="Google Shape;698;p64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699" name="Google Shape;699;p64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" name="Google Shape;701;p64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2" name="Google Shape;702;p64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03" name="Google Shape;703;p64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704" name="Google Shape;704;p6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64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6" name="Google Shape;706;p64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7" name="Google Shape;707;p64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08" name="Google Shape;708;p64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709" name="Google Shape;709;p64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" name="Google Shape;710;p64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1" name="Google Shape;711;p64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64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13" name="Google Shape;713;p64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714" name="Google Shape;714;p64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" name="Google Shape;715;p64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6" name="Google Shape;716;p64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64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18" name="Google Shape;718;p64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719" name="Google Shape;719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1" name="Google Shape;721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2" name="Google Shape;722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24" name="Google Shape;724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5" name="Google Shape;725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7" name="Google Shape;727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28" name="Google Shape;728;p64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729" name="Google Shape;729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1" name="Google Shape;731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3" name="Google Shape;733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35" name="Google Shape;735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6" name="Google Shape;736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8" name="Google Shape;738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39" name="Google Shape;739;p64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740" name="Google Shape;740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4" name="Google Shape;744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46" name="Google Shape;746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7" name="Google Shape;747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9" name="Google Shape;749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50" name="Google Shape;750;p64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751" name="Google Shape;751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53" name="Google Shape;753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57" name="Google Shape;757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58" name="Google Shape;758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0" name="Google Shape;760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61" name="Google Shape;761;p64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4" name="Google Shape;694;p64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4"/>
          <p:cNvSpPr txBox="1"/>
          <p:nvPr/>
        </p:nvSpPr>
        <p:spPr>
          <a:xfrm>
            <a:off x="3131584" y="1678679"/>
            <a:ext cx="565091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64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4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4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p64"/>
          <p:cNvCxnSpPr>
            <a:stCxn id="722" idx="0"/>
            <a:endCxn id="765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7" name="Google Shape;767;p64"/>
          <p:cNvCxnSpPr>
            <a:stCxn id="722" idx="0"/>
            <a:endCxn id="764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64"/>
          <p:cNvCxnSpPr>
            <a:stCxn id="722" idx="0"/>
            <a:endCxn id="763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9" name="Google Shape;769;p64"/>
          <p:cNvSpPr txBox="1"/>
          <p:nvPr/>
        </p:nvSpPr>
        <p:spPr>
          <a:xfrm>
            <a:off x="5086833" y="890306"/>
            <a:ext cx="2665730" cy="38929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0" name="Google Shape;770;p64"/>
          <p:cNvSpPr txBox="1"/>
          <p:nvPr/>
        </p:nvSpPr>
        <p:spPr>
          <a:xfrm>
            <a:off x="1145507" y="945796"/>
            <a:ext cx="42206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4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64"/>
          <p:cNvCxnSpPr>
            <a:stCxn id="722" idx="0"/>
            <a:endCxn id="694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3" name="Google Shape;773;p64"/>
          <p:cNvSpPr txBox="1"/>
          <p:nvPr/>
        </p:nvSpPr>
        <p:spPr>
          <a:xfrm>
            <a:off x="5282782" y="1678679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4" name="Google Shape;774;p64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5" name="Google Shape;775;p64"/>
          <p:cNvSpPr txBox="1"/>
          <p:nvPr/>
        </p:nvSpPr>
        <p:spPr>
          <a:xfrm>
            <a:off x="5468265" y="1391449"/>
            <a:ext cx="231483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4"/>
          <p:cNvSpPr/>
          <p:nvPr/>
        </p:nvSpPr>
        <p:spPr>
          <a:xfrm rot="5400000">
            <a:off x="6451918" y="890901"/>
            <a:ext cx="178221" cy="869167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4"/>
          <p:cNvSpPr txBox="1"/>
          <p:nvPr/>
        </p:nvSpPr>
        <p:spPr>
          <a:xfrm>
            <a:off x="5619624" y="338424"/>
            <a:ext cx="41542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78" name="Google Shape;778;p64"/>
          <p:cNvCxnSpPr/>
          <p:nvPr/>
        </p:nvCxnSpPr>
        <p:spPr>
          <a:xfrm rot="10800000">
            <a:off x="7500436" y="689635"/>
            <a:ext cx="37486" cy="2006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9" name="Google Shape;779;p64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64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p64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64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64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4" name="Google Shape;784;p64"/>
          <p:cNvSpPr/>
          <p:nvPr/>
        </p:nvSpPr>
        <p:spPr>
          <a:xfrm>
            <a:off x="473261" y="2772923"/>
            <a:ext cx="515179" cy="57865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4"/>
          <p:cNvSpPr txBox="1"/>
          <p:nvPr/>
        </p:nvSpPr>
        <p:spPr>
          <a:xfrm>
            <a:off x="988450" y="437145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4"/>
          <p:cNvSpPr txBox="1"/>
          <p:nvPr/>
        </p:nvSpPr>
        <p:spPr>
          <a:xfrm>
            <a:off x="3075628" y="4371450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4"/>
          <p:cNvSpPr txBox="1"/>
          <p:nvPr/>
        </p:nvSpPr>
        <p:spPr>
          <a:xfrm>
            <a:off x="5464288" y="443360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4"/>
          <p:cNvSpPr txBox="1"/>
          <p:nvPr/>
        </p:nvSpPr>
        <p:spPr>
          <a:xfrm>
            <a:off x="7281125" y="4371450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4" name="Google Shape;794;p65"/>
          <p:cNvCxnSpPr>
            <a:stCxn id="795" idx="0"/>
            <a:endCxn id="796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7" name="Google Shape;797;p65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8" name="Google Shape;798;p65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65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00" name="Google Shape;800;p65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801" name="Google Shape;801;p65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3" name="Google Shape;803;p65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4" name="Google Shape;804;p65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05" name="Google Shape;805;p65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806" name="Google Shape;806;p65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8" name="Google Shape;808;p65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9" name="Google Shape;809;p65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0" name="Google Shape;810;p65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811" name="Google Shape;811;p65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2" name="Google Shape;812;p65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3" name="Google Shape;813;p65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5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5" name="Google Shape;815;p65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816" name="Google Shape;816;p65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7" name="Google Shape;817;p65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8" name="Google Shape;818;p65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5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20" name="Google Shape;820;p65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821" name="Google Shape;821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26" name="Google Shape;826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7" name="Google Shape;827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9" name="Google Shape;829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30" name="Google Shape;830;p65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831" name="Google Shape;831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37" name="Google Shape;837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38" name="Google Shape;838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0" name="Google Shape;840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41" name="Google Shape;841;p65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842" name="Google Shape;842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4" name="Google Shape;844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48" name="Google Shape;848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9" name="Google Shape;849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51" name="Google Shape;851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52" name="Google Shape;852;p65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853" name="Google Shape;853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5" name="Google Shape;855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59" name="Google Shape;859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0" name="Google Shape;860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2" name="Google Shape;862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63" name="Google Shape;863;p65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p65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5"/>
          <p:cNvSpPr txBox="1"/>
          <p:nvPr/>
        </p:nvSpPr>
        <p:spPr>
          <a:xfrm>
            <a:off x="3131584" y="1678679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5" name="Google Shape;865;p65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5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5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65"/>
          <p:cNvCxnSpPr>
            <a:stCxn id="824" idx="0"/>
            <a:endCxn id="867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65"/>
          <p:cNvCxnSpPr>
            <a:stCxn id="824" idx="0"/>
            <a:endCxn id="866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0" name="Google Shape;870;p65"/>
          <p:cNvCxnSpPr>
            <a:stCxn id="824" idx="0"/>
            <a:endCxn id="865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1" name="Google Shape;871;p65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2" name="Google Shape;872;p65"/>
          <p:cNvCxnSpPr>
            <a:stCxn id="824" idx="0"/>
            <a:endCxn id="796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3" name="Google Shape;873;p65"/>
          <p:cNvSpPr txBox="1"/>
          <p:nvPr/>
        </p:nvSpPr>
        <p:spPr>
          <a:xfrm>
            <a:off x="5282782" y="1678679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4" name="Google Shape;874;p65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75" name="Google Shape;875;p65"/>
          <p:cNvCxnSpPr/>
          <p:nvPr/>
        </p:nvCxnSpPr>
        <p:spPr>
          <a:xfrm rot="10800000">
            <a:off x="1022438" y="1083944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6" name="Google Shape;876;p65"/>
          <p:cNvCxnSpPr/>
          <p:nvPr/>
        </p:nvCxnSpPr>
        <p:spPr>
          <a:xfrm rot="10800000">
            <a:off x="3340774" y="1068176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7" name="Google Shape;877;p65"/>
          <p:cNvCxnSpPr/>
          <p:nvPr/>
        </p:nvCxnSpPr>
        <p:spPr>
          <a:xfrm rot="10800000">
            <a:off x="5547139" y="1075572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8" name="Google Shape;878;p65"/>
          <p:cNvCxnSpPr/>
          <p:nvPr/>
        </p:nvCxnSpPr>
        <p:spPr>
          <a:xfrm rot="10800000">
            <a:off x="7816425" y="1081729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9" name="Google Shape;879;p65"/>
          <p:cNvSpPr/>
          <p:nvPr/>
        </p:nvSpPr>
        <p:spPr>
          <a:xfrm>
            <a:off x="716018" y="1263734"/>
            <a:ext cx="7907513" cy="3273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5"/>
          <p:cNvSpPr txBox="1"/>
          <p:nvPr/>
        </p:nvSpPr>
        <p:spPr>
          <a:xfrm>
            <a:off x="875018" y="761922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8" l="-7608" r="-27171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1" name="Google Shape;881;p65"/>
          <p:cNvSpPr txBox="1"/>
          <p:nvPr/>
        </p:nvSpPr>
        <p:spPr>
          <a:xfrm>
            <a:off x="3147616" y="761922"/>
            <a:ext cx="565090" cy="289166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2" name="Google Shape;882;p65"/>
          <p:cNvSpPr txBox="1"/>
          <p:nvPr/>
        </p:nvSpPr>
        <p:spPr>
          <a:xfrm>
            <a:off x="5298814" y="761922"/>
            <a:ext cx="565090" cy="289166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3" name="Google Shape;883;p65"/>
          <p:cNvSpPr txBox="1"/>
          <p:nvPr/>
        </p:nvSpPr>
        <p:spPr>
          <a:xfrm>
            <a:off x="7654679" y="774089"/>
            <a:ext cx="565091" cy="289166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9373" l="-7608" r="-27171" t="-140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4" name="Google Shape;884;p65"/>
          <p:cNvSpPr txBox="1"/>
          <p:nvPr/>
        </p:nvSpPr>
        <p:spPr>
          <a:xfrm>
            <a:off x="3766572" y="97439"/>
            <a:ext cx="5026504" cy="633972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5" name="Google Shape;885;p65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6" name="Google Shape;886;p65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65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65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65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65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65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65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8" name="Google Shape;898;p66"/>
          <p:cNvCxnSpPr>
            <a:stCxn id="899" idx="0"/>
            <a:endCxn id="900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66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2" name="Google Shape;902;p66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3" name="Google Shape;903;p66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04" name="Google Shape;904;p66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905" name="Google Shape;905;p66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6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7" name="Google Shape;907;p66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08" name="Google Shape;908;p66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09" name="Google Shape;909;p66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910" name="Google Shape;910;p66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6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2" name="Google Shape;912;p66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3" name="Google Shape;913;p66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14" name="Google Shape;914;p66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915" name="Google Shape;915;p66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6" name="Google Shape;916;p66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7" name="Google Shape;917;p66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6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19" name="Google Shape;919;p66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920" name="Google Shape;920;p6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1" name="Google Shape;921;p66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22" name="Google Shape;922;p66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6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24" name="Google Shape;924;p66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925" name="Google Shape;925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7" name="Google Shape;927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8" name="Google Shape;928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30" name="Google Shape;930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1" name="Google Shape;931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3" name="Google Shape;933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34" name="Google Shape;934;p66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935" name="Google Shape;935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7" name="Google Shape;937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9" name="Google Shape;939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41" name="Google Shape;941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2" name="Google Shape;942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4" name="Google Shape;944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45" name="Google Shape;945;p66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946" name="Google Shape;946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48" name="Google Shape;948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0" name="Google Shape;950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52" name="Google Shape;952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53" name="Google Shape;953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55" name="Google Shape;955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56" name="Google Shape;956;p66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957" name="Google Shape;957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63" name="Google Shape;963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4" name="Google Shape;964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5" name="Google Shape;965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6" name="Google Shape;966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00" name="Google Shape;900;p66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66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66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66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0" name="Google Shape;970;p66"/>
          <p:cNvCxnSpPr>
            <a:stCxn id="928" idx="0"/>
            <a:endCxn id="969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1" name="Google Shape;971;p66"/>
          <p:cNvCxnSpPr>
            <a:stCxn id="928" idx="0"/>
            <a:endCxn id="968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2" name="Google Shape;972;p66"/>
          <p:cNvCxnSpPr>
            <a:stCxn id="928" idx="0"/>
            <a:endCxn id="967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3" name="Google Shape;973;p66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" name="Google Shape;974;p66"/>
          <p:cNvCxnSpPr>
            <a:stCxn id="928" idx="0"/>
            <a:endCxn id="900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p66"/>
          <p:cNvSpPr txBox="1"/>
          <p:nvPr/>
        </p:nvSpPr>
        <p:spPr>
          <a:xfrm>
            <a:off x="866594" y="1641925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450" r="-26879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6" name="Google Shape;976;p66"/>
          <p:cNvSpPr txBox="1"/>
          <p:nvPr/>
        </p:nvSpPr>
        <p:spPr>
          <a:xfrm>
            <a:off x="3139192" y="1641925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7" name="Google Shape;977;p66"/>
          <p:cNvSpPr txBox="1"/>
          <p:nvPr/>
        </p:nvSpPr>
        <p:spPr>
          <a:xfrm>
            <a:off x="5290390" y="1641925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8" name="Google Shape;978;p66"/>
          <p:cNvSpPr txBox="1"/>
          <p:nvPr/>
        </p:nvSpPr>
        <p:spPr>
          <a:xfrm>
            <a:off x="7646255" y="1654093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9" name="Google Shape;979;p66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0" name="Google Shape;980;p66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1" name="Google Shape;981;p66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2" name="Google Shape;982;p66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983" name="Google Shape;983;p66"/>
          <p:cNvGrpSpPr/>
          <p:nvPr/>
        </p:nvGrpSpPr>
        <p:grpSpPr>
          <a:xfrm>
            <a:off x="957448" y="949265"/>
            <a:ext cx="715161" cy="454360"/>
            <a:chOff x="635402" y="1337615"/>
            <a:chExt cx="715161" cy="605813"/>
          </a:xfrm>
        </p:grpSpPr>
        <p:sp>
          <p:nvSpPr>
            <p:cNvPr id="984" name="Google Shape;984;p6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66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986" name="Google Shape;986;p66"/>
          <p:cNvCxnSpPr>
            <a:endCxn id="987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88" name="Google Shape;988;p66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987" name="Google Shape;987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990" name="Google Shape;990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1" name="Google Shape;991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92" name="Google Shape;992;p66"/>
          <p:cNvCxnSpPr>
            <a:endCxn id="993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94" name="Google Shape;994;p66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993" name="Google Shape;993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5" name="Google Shape;995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996" name="Google Shape;996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7" name="Google Shape;997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98" name="Google Shape;998;p66"/>
          <p:cNvCxnSpPr>
            <a:endCxn id="999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0" name="Google Shape;1000;p66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999" name="Google Shape;999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002" name="Google Shape;1002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3" name="Google Shape;1003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04" name="Google Shape;1004;p66"/>
          <p:cNvCxnSpPr>
            <a:endCxn id="1005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6" name="Google Shape;1006;p66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1005" name="Google Shape;1005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008" name="Google Shape;1008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9" name="Google Shape;1009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10" name="Google Shape;1010;p66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1" name="Google Shape;1011;p66"/>
          <p:cNvCxnSpPr/>
          <p:nvPr/>
        </p:nvCxnSpPr>
        <p:spPr>
          <a:xfrm rot="10800000">
            <a:off x="4116138" y="1182030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2" name="Google Shape;1012;p66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3" name="Google Shape;1013;p66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4" name="Google Shape;1014;p66"/>
          <p:cNvCxnSpPr>
            <a:endCxn id="987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5" name="Google Shape;1015;p66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6" name="Google Shape;1016;p66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7" name="Google Shape;1017;p66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8" name="Google Shape;1018;p66"/>
          <p:cNvCxnSpPr/>
          <p:nvPr/>
        </p:nvCxnSpPr>
        <p:spPr>
          <a:xfrm rot="10800000">
            <a:off x="1526126" y="1176444"/>
            <a:ext cx="707782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9" name="Google Shape;1019;p66"/>
          <p:cNvSpPr txBox="1"/>
          <p:nvPr/>
        </p:nvSpPr>
        <p:spPr>
          <a:xfrm>
            <a:off x="273301" y="536988"/>
            <a:ext cx="4878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the whole sequence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66"/>
          <p:cNvCxnSpPr/>
          <p:nvPr/>
        </p:nvCxnSpPr>
        <p:spPr>
          <a:xfrm flipH="1" rot="10800000">
            <a:off x="1540645" y="846342"/>
            <a:ext cx="343061" cy="24408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21" name="Google Shape;1021;p66"/>
          <p:cNvSpPr txBox="1"/>
          <p:nvPr/>
        </p:nvSpPr>
        <p:spPr>
          <a:xfrm>
            <a:off x="4737880" y="132502"/>
            <a:ext cx="2391680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6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6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66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Google Shape;1031;p67"/>
          <p:cNvCxnSpPr/>
          <p:nvPr/>
        </p:nvCxnSpPr>
        <p:spPr>
          <a:xfrm rot="10800000">
            <a:off x="3305668" y="209815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2" name="Google Shape;1032;p67"/>
          <p:cNvCxnSpPr>
            <a:stCxn id="1033" idx="0"/>
            <a:endCxn id="1034" idx="5"/>
          </p:cNvCxnSpPr>
          <p:nvPr/>
        </p:nvCxnSpPr>
        <p:spPr>
          <a:xfrm rot="10800000">
            <a:off x="1096328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5" name="Google Shape;1035;p67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6" name="Google Shape;1036;p67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37" name="Google Shape;1037;p67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1038" name="Google Shape;1038;p67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67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1" name="Google Shape;1041;p67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42" name="Google Shape;1042;p67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1043" name="Google Shape;1043;p67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67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6" name="Google Shape;1046;p67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47" name="Google Shape;1047;p67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1048" name="Google Shape;1048;p67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" name="Google Shape;1049;p67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50" name="Google Shape;1050;p67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67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52" name="Google Shape;1052;p67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1053" name="Google Shape;1053;p67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4" name="Google Shape;1054;p67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55" name="Google Shape;1055;p67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7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57" name="Google Shape;1057;p67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1058" name="Google Shape;1058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64" name="Google Shape;1064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5" name="Google Shape;1065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7" name="Google Shape;1067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68" name="Google Shape;1068;p67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1069" name="Google Shape;1069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75" name="Google Shape;1075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6" name="Google Shape;1076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8" name="Google Shape;1078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79" name="Google Shape;1079;p67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1080" name="Google Shape;1080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82" name="Google Shape;1082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84" name="Google Shape;1084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85" name="Google Shape;1085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6" name="Google Shape;1086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7" name="Google Shape;1087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8" name="Google Shape;1088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89" name="Google Shape;1089;p67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1090" name="Google Shape;1090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92" name="Google Shape;1092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96" name="Google Shape;1096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7" name="Google Shape;1097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9" name="Google Shape;1099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34" name="Google Shape;1034;p67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67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67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67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67"/>
          <p:cNvCxnSpPr>
            <a:stCxn id="1033" idx="0"/>
            <a:endCxn id="1102" idx="4"/>
          </p:cNvCxnSpPr>
          <p:nvPr/>
        </p:nvCxnSpPr>
        <p:spPr>
          <a:xfrm flipH="1" rot="10800000">
            <a:off x="5279828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4" name="Google Shape;1104;p67"/>
          <p:cNvCxnSpPr>
            <a:stCxn id="1033" idx="0"/>
            <a:endCxn id="1101" idx="4"/>
          </p:cNvCxnSpPr>
          <p:nvPr/>
        </p:nvCxnSpPr>
        <p:spPr>
          <a:xfrm flipH="1" rot="10800000">
            <a:off x="5279828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5" name="Google Shape;1105;p67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67"/>
          <p:cNvCxnSpPr>
            <a:endCxn id="1034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7" name="Google Shape;1107;p67"/>
          <p:cNvSpPr txBox="1"/>
          <p:nvPr/>
        </p:nvSpPr>
        <p:spPr>
          <a:xfrm>
            <a:off x="866594" y="1641925"/>
            <a:ext cx="572208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381" r="-25528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8" name="Google Shape;1108;p67"/>
          <p:cNvSpPr txBox="1"/>
          <p:nvPr/>
        </p:nvSpPr>
        <p:spPr>
          <a:xfrm>
            <a:off x="3139192" y="1641925"/>
            <a:ext cx="572208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9" name="Google Shape;1109;p67"/>
          <p:cNvSpPr txBox="1"/>
          <p:nvPr/>
        </p:nvSpPr>
        <p:spPr>
          <a:xfrm>
            <a:off x="5290390" y="1641925"/>
            <a:ext cx="572208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0" name="Google Shape;1110;p67"/>
          <p:cNvSpPr txBox="1"/>
          <p:nvPr/>
        </p:nvSpPr>
        <p:spPr>
          <a:xfrm>
            <a:off x="7646255" y="1654093"/>
            <a:ext cx="572208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381" r="-25528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1" name="Google Shape;1111;p67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2" name="Google Shape;1112;p67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3" name="Google Shape;1113;p67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4" name="Google Shape;1114;p67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15" name="Google Shape;1115;p67"/>
          <p:cNvGrpSpPr/>
          <p:nvPr/>
        </p:nvGrpSpPr>
        <p:grpSpPr>
          <a:xfrm>
            <a:off x="3225911" y="957972"/>
            <a:ext cx="715161" cy="454360"/>
            <a:chOff x="635402" y="1337615"/>
            <a:chExt cx="715161" cy="605813"/>
          </a:xfrm>
        </p:grpSpPr>
        <p:sp>
          <p:nvSpPr>
            <p:cNvPr id="1116" name="Google Shape;1116;p67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67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118" name="Google Shape;1118;p67"/>
          <p:cNvCxnSpPr>
            <a:endCxn id="1119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0" name="Google Shape;1120;p67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1119" name="Google Shape;1119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1" name="Google Shape;1121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22" name="Google Shape;1122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24" name="Google Shape;1124;p67"/>
          <p:cNvCxnSpPr>
            <a:endCxn id="1125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6" name="Google Shape;1126;p67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1125" name="Google Shape;1125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" name="Google Shape;1127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28" name="Google Shape;1128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30" name="Google Shape;1130;p67"/>
          <p:cNvCxnSpPr>
            <a:endCxn id="1131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2" name="Google Shape;1132;p67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1131" name="Google Shape;1131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3" name="Google Shape;1133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34" name="Google Shape;1134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36" name="Google Shape;1136;p67"/>
          <p:cNvCxnSpPr>
            <a:endCxn id="1137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8" name="Google Shape;1138;p67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1137" name="Google Shape;1137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40" name="Google Shape;1140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42" name="Google Shape;1142;p67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3" name="Google Shape;1143;p67"/>
          <p:cNvCxnSpPr/>
          <p:nvPr/>
        </p:nvCxnSpPr>
        <p:spPr>
          <a:xfrm rot="10800000">
            <a:off x="4123304" y="1198703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4" name="Google Shape;1144;p67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5" name="Google Shape;1145;p67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6" name="Google Shape;1146;p67"/>
          <p:cNvCxnSpPr>
            <a:endCxn id="1119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67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8" name="Google Shape;1148;p67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9" name="Google Shape;1149;p67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0" name="Google Shape;1150;p67"/>
          <p:cNvCxnSpPr/>
          <p:nvPr/>
        </p:nvCxnSpPr>
        <p:spPr>
          <a:xfrm rot="10800000">
            <a:off x="3802339" y="1173709"/>
            <a:ext cx="481123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67"/>
          <p:cNvSpPr txBox="1"/>
          <p:nvPr/>
        </p:nvSpPr>
        <p:spPr>
          <a:xfrm>
            <a:off x="6440612" y="314031"/>
            <a:ext cx="2407647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2" name="Google Shape;1152;p67"/>
          <p:cNvCxnSpPr/>
          <p:nvPr/>
        </p:nvCxnSpPr>
        <p:spPr>
          <a:xfrm>
            <a:off x="1861006" y="1173709"/>
            <a:ext cx="138415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3" name="Google Shape;1153;p67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4" name="Google Shape;1154;p67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7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67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67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7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" name="Google Shape;1159;p67"/>
          <p:cNvCxnSpPr>
            <a:stCxn id="1033" idx="0"/>
            <a:endCxn id="1100" idx="5"/>
          </p:cNvCxnSpPr>
          <p:nvPr/>
        </p:nvCxnSpPr>
        <p:spPr>
          <a:xfrm rot="10800000">
            <a:off x="3394028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68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1166" name="Google Shape;1166;p68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8" name="Google Shape;1168;p68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69" name="Google Shape;1169;p68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70" name="Google Shape;1170;p68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1171" name="Google Shape;1171;p68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3" name="Google Shape;1173;p68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74" name="Google Shape;1174;p68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75" name="Google Shape;1175;p68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1176" name="Google Shape;1176;p68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" name="Google Shape;1177;p68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78" name="Google Shape;1178;p6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68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80" name="Google Shape;1180;p68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1181" name="Google Shape;1181;p68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" name="Google Shape;1182;p68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83" name="Google Shape;1183;p68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68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85" name="Google Shape;1185;p68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68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7" name="Google Shape;1187;p68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8" name="Google Shape;1188;p68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9" name="Google Shape;1189;p68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90" name="Google Shape;1190;p68"/>
          <p:cNvGrpSpPr/>
          <p:nvPr/>
        </p:nvGrpSpPr>
        <p:grpSpPr>
          <a:xfrm>
            <a:off x="973803" y="930626"/>
            <a:ext cx="715161" cy="454360"/>
            <a:chOff x="635402" y="1337615"/>
            <a:chExt cx="715161" cy="605813"/>
          </a:xfrm>
        </p:grpSpPr>
        <p:sp>
          <p:nvSpPr>
            <p:cNvPr id="1191" name="Google Shape;1191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3" name="Google Shape;1193;p68"/>
          <p:cNvGrpSpPr/>
          <p:nvPr/>
        </p:nvGrpSpPr>
        <p:grpSpPr>
          <a:xfrm>
            <a:off x="3225910" y="930626"/>
            <a:ext cx="715161" cy="454360"/>
            <a:chOff x="635402" y="1337615"/>
            <a:chExt cx="715161" cy="605813"/>
          </a:xfrm>
        </p:grpSpPr>
        <p:sp>
          <p:nvSpPr>
            <p:cNvPr id="1194" name="Google Shape;1194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6" name="Google Shape;1196;p68"/>
          <p:cNvGrpSpPr/>
          <p:nvPr/>
        </p:nvGrpSpPr>
        <p:grpSpPr>
          <a:xfrm>
            <a:off x="5479166" y="930626"/>
            <a:ext cx="715161" cy="454360"/>
            <a:chOff x="635402" y="1337615"/>
            <a:chExt cx="715161" cy="605813"/>
          </a:xfrm>
        </p:grpSpPr>
        <p:sp>
          <p:nvSpPr>
            <p:cNvPr id="1197" name="Google Shape;1197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9" name="Google Shape;1199;p68"/>
          <p:cNvGrpSpPr/>
          <p:nvPr/>
        </p:nvGrpSpPr>
        <p:grpSpPr>
          <a:xfrm>
            <a:off x="7726840" y="930626"/>
            <a:ext cx="715161" cy="454360"/>
            <a:chOff x="635402" y="1337615"/>
            <a:chExt cx="715161" cy="605813"/>
          </a:xfrm>
        </p:grpSpPr>
        <p:sp>
          <p:nvSpPr>
            <p:cNvPr id="1200" name="Google Shape;1200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202" name="Google Shape;1202;p68"/>
          <p:cNvCxnSpPr/>
          <p:nvPr/>
        </p:nvCxnSpPr>
        <p:spPr>
          <a:xfrm rot="10800000">
            <a:off x="1297111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3" name="Google Shape;1203;p68"/>
          <p:cNvCxnSpPr/>
          <p:nvPr/>
        </p:nvCxnSpPr>
        <p:spPr>
          <a:xfrm rot="10800000">
            <a:off x="3573350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4" name="Google Shape;1204;p68"/>
          <p:cNvCxnSpPr/>
          <p:nvPr/>
        </p:nvCxnSpPr>
        <p:spPr>
          <a:xfrm rot="10800000">
            <a:off x="5819414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5" name="Google Shape;1205;p68"/>
          <p:cNvCxnSpPr/>
          <p:nvPr/>
        </p:nvCxnSpPr>
        <p:spPr>
          <a:xfrm rot="10800000">
            <a:off x="8069550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6" name="Google Shape;1206;p68"/>
          <p:cNvCxnSpPr/>
          <p:nvPr/>
        </p:nvCxnSpPr>
        <p:spPr>
          <a:xfrm rot="10800000">
            <a:off x="1297541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7" name="Google Shape;1207;p68"/>
          <p:cNvCxnSpPr/>
          <p:nvPr/>
        </p:nvCxnSpPr>
        <p:spPr>
          <a:xfrm rot="10800000">
            <a:off x="3573780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8" name="Google Shape;1208;p68"/>
          <p:cNvCxnSpPr/>
          <p:nvPr/>
        </p:nvCxnSpPr>
        <p:spPr>
          <a:xfrm rot="10800000">
            <a:off x="5819844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9" name="Google Shape;1209;p68"/>
          <p:cNvCxnSpPr/>
          <p:nvPr/>
        </p:nvCxnSpPr>
        <p:spPr>
          <a:xfrm rot="10800000">
            <a:off x="8069980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0" name="Google Shape;1210;p68"/>
          <p:cNvSpPr/>
          <p:nvPr/>
        </p:nvSpPr>
        <p:spPr>
          <a:xfrm>
            <a:off x="606392" y="1848133"/>
            <a:ext cx="8085213" cy="1307097"/>
          </a:xfrm>
          <a:prstGeom prst="roundRect">
            <a:avLst>
              <a:gd fmla="val 16667" name="adj"/>
            </a:avLst>
          </a:prstGeom>
          <a:blipFill rotWithShape="1">
            <a:blip r:embed="rId15">
              <a:alphaModFix/>
            </a:blip>
            <a:tile algn="tl" flip="none" tx="0" sx="100000" ty="0" sy="100000"/>
          </a:blip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 Layer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68"/>
          <p:cNvSpPr txBox="1"/>
          <p:nvPr/>
        </p:nvSpPr>
        <p:spPr>
          <a:xfrm>
            <a:off x="3232069" y="275794"/>
            <a:ext cx="5538151" cy="34624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8945" l="-329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2" name="Google Shape;1212;p68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68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68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8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69"/>
          <p:cNvGrpSpPr/>
          <p:nvPr/>
        </p:nvGrpSpPr>
        <p:grpSpPr>
          <a:xfrm>
            <a:off x="988440" y="3655520"/>
            <a:ext cx="715200" cy="1251850"/>
            <a:chOff x="988440" y="4874027"/>
            <a:chExt cx="715200" cy="1669134"/>
          </a:xfrm>
        </p:grpSpPr>
        <p:sp>
          <p:nvSpPr>
            <p:cNvPr id="1222" name="Google Shape;1222;p69"/>
            <p:cNvSpPr/>
            <p:nvPr/>
          </p:nvSpPr>
          <p:spPr>
            <a:xfrm>
              <a:off x="1066278" y="4874027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9"/>
            <p:cNvSpPr/>
            <p:nvPr/>
          </p:nvSpPr>
          <p:spPr>
            <a:xfrm>
              <a:off x="1095305" y="5877761"/>
              <a:ext cx="465300" cy="6654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4" name="Google Shape;1224;p69"/>
            <p:cNvCxnSpPr/>
            <p:nvPr/>
          </p:nvCxnSpPr>
          <p:spPr>
            <a:xfrm rot="10800000">
              <a:off x="1315029" y="5512315"/>
              <a:ext cx="0" cy="312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5" name="Google Shape;1225;p69"/>
            <p:cNvSpPr txBox="1"/>
            <p:nvPr/>
          </p:nvSpPr>
          <p:spPr>
            <a:xfrm>
              <a:off x="988440" y="5948183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26" name="Google Shape;1226;p69"/>
          <p:cNvGrpSpPr/>
          <p:nvPr/>
        </p:nvGrpSpPr>
        <p:grpSpPr>
          <a:xfrm>
            <a:off x="401919" y="2846897"/>
            <a:ext cx="1839407" cy="789617"/>
            <a:chOff x="401919" y="3795863"/>
            <a:chExt cx="1839407" cy="1052823"/>
          </a:xfrm>
        </p:grpSpPr>
        <p:sp>
          <p:nvSpPr>
            <p:cNvPr id="1227" name="Google Shape;1227;p6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69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29" name="Google Shape;1229;p6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69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31" name="Google Shape;1231;p6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69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233" name="Google Shape;1233;p69"/>
            <p:cNvCxnSpPr/>
            <p:nvPr/>
          </p:nvCxnSpPr>
          <p:spPr>
            <a:xfrm rot="10800000">
              <a:off x="1298095" y="4339886"/>
              <a:ext cx="0" cy="508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4" name="Google Shape;1234;p69"/>
            <p:cNvCxnSpPr/>
            <p:nvPr/>
          </p:nvCxnSpPr>
          <p:spPr>
            <a:xfrm>
              <a:off x="716018" y="4619649"/>
              <a:ext cx="1146000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69"/>
            <p:cNvCxnSpPr/>
            <p:nvPr/>
          </p:nvCxnSpPr>
          <p:spPr>
            <a:xfrm rot="10800000">
              <a:off x="716018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6" name="Google Shape;1236;p69"/>
            <p:cNvCxnSpPr/>
            <p:nvPr/>
          </p:nvCxnSpPr>
          <p:spPr>
            <a:xfrm rot="10800000">
              <a:off x="1861885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37" name="Google Shape;1237;p69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69"/>
          <p:cNvSpPr txBox="1"/>
          <p:nvPr/>
        </p:nvSpPr>
        <p:spPr>
          <a:xfrm>
            <a:off x="973803" y="3706823"/>
            <a:ext cx="715200" cy="34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69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0" name="Google Shape;1240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903953"/>
            <a:ext cx="8839201" cy="121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1325" y="3027505"/>
            <a:ext cx="6750276" cy="133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69"/>
          <p:cNvSpPr txBox="1"/>
          <p:nvPr/>
        </p:nvSpPr>
        <p:spPr>
          <a:xfrm>
            <a:off x="58545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69"/>
          <p:cNvSpPr txBox="1"/>
          <p:nvPr/>
        </p:nvSpPr>
        <p:spPr>
          <a:xfrm>
            <a:off x="2425300" y="3080525"/>
            <a:ext cx="18393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" name="Google Shape;1244;p69"/>
          <p:cNvCxnSpPr>
            <a:stCxn id="1242" idx="0"/>
            <a:endCxn id="1243" idx="0"/>
          </p:cNvCxnSpPr>
          <p:nvPr/>
        </p:nvCxnSpPr>
        <p:spPr>
          <a:xfrm flipH="1" rot="-5400000">
            <a:off x="1909500" y="1644925"/>
            <a:ext cx="250800" cy="2620200"/>
          </a:xfrm>
          <a:prstGeom prst="curvedConnector3">
            <a:avLst>
              <a:gd fmla="val -1722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69"/>
          <p:cNvSpPr txBox="1"/>
          <p:nvPr/>
        </p:nvSpPr>
        <p:spPr>
          <a:xfrm>
            <a:off x="1143000" y="2829625"/>
            <a:ext cx="3345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69"/>
          <p:cNvSpPr txBox="1"/>
          <p:nvPr/>
        </p:nvSpPr>
        <p:spPr>
          <a:xfrm>
            <a:off x="2425400" y="3554450"/>
            <a:ext cx="16308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" name="Google Shape;1247;p69"/>
          <p:cNvCxnSpPr>
            <a:stCxn id="1245" idx="2"/>
          </p:cNvCxnSpPr>
          <p:nvPr/>
        </p:nvCxnSpPr>
        <p:spPr>
          <a:xfrm flipH="1" rot="-5400000">
            <a:off x="1662000" y="2916475"/>
            <a:ext cx="495300" cy="1198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69"/>
          <p:cNvSpPr txBox="1"/>
          <p:nvPr/>
        </p:nvSpPr>
        <p:spPr>
          <a:xfrm>
            <a:off x="171450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9"/>
          <p:cNvSpPr txBox="1"/>
          <p:nvPr/>
        </p:nvSpPr>
        <p:spPr>
          <a:xfrm>
            <a:off x="2411450" y="3958675"/>
            <a:ext cx="1930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0" name="Google Shape;1250;p69"/>
          <p:cNvCxnSpPr>
            <a:stCxn id="1248" idx="3"/>
            <a:endCxn id="1249" idx="1"/>
          </p:cNvCxnSpPr>
          <p:nvPr/>
        </p:nvCxnSpPr>
        <p:spPr>
          <a:xfrm>
            <a:off x="1993200" y="3048925"/>
            <a:ext cx="418200" cy="10830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69"/>
          <p:cNvSpPr txBox="1"/>
          <p:nvPr/>
        </p:nvSpPr>
        <p:spPr>
          <a:xfrm>
            <a:off x="6523475" y="3944750"/>
            <a:ext cx="2188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2" name="Google Shape;1252;p69"/>
          <p:cNvCxnSpPr>
            <a:endCxn id="1251" idx="2"/>
          </p:cNvCxnSpPr>
          <p:nvPr/>
        </p:nvCxnSpPr>
        <p:spPr>
          <a:xfrm>
            <a:off x="1689125" y="3879950"/>
            <a:ext cx="5928600" cy="411000"/>
          </a:xfrm>
          <a:prstGeom prst="curvedConnector4">
            <a:avLst>
              <a:gd fmla="val 23234" name="adj1"/>
              <a:gd fmla="val 2565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8" name="Google Shape;1258;p70"/>
          <p:cNvCxnSpPr>
            <a:stCxn id="1259" idx="0"/>
            <a:endCxn id="1260" idx="4"/>
          </p:cNvCxnSpPr>
          <p:nvPr/>
        </p:nvCxnSpPr>
        <p:spPr>
          <a:xfrm rot="10800000">
            <a:off x="103272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1" name="Google Shape;1261;p70"/>
          <p:cNvCxnSpPr/>
          <p:nvPr/>
        </p:nvCxnSpPr>
        <p:spPr>
          <a:xfrm rot="10800000">
            <a:off x="3311361" y="2075102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2" name="Google Shape;1262;p70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3" name="Google Shape;1263;p70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64" name="Google Shape;1264;p70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265" name="Google Shape;1265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67" name="Google Shape;1267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68" name="Google Shape;1268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70" name="Google Shape;1270;p70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271" name="Google Shape;1271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3" name="Google Shape;1273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5" name="Google Shape;1275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77" name="Google Shape;1277;p70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278" name="Google Shape;1278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84" name="Google Shape;1284;p70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285" name="Google Shape;1285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7" name="Google Shape;1287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91" name="Google Shape;1291;p70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0" name="Google Shape;1260;p70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70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93" name="Google Shape;1293;p70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70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70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70"/>
          <p:cNvCxnSpPr>
            <a:stCxn id="1268" idx="0"/>
            <a:endCxn id="1295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7" name="Google Shape;1297;p70"/>
          <p:cNvCxnSpPr>
            <a:stCxn id="1268" idx="0"/>
            <a:endCxn id="1294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8" name="Google Shape;1298;p70"/>
          <p:cNvCxnSpPr>
            <a:stCxn id="1268" idx="0"/>
            <a:endCxn id="1293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9" name="Google Shape;1299;p70"/>
          <p:cNvSpPr txBox="1"/>
          <p:nvPr/>
        </p:nvSpPr>
        <p:spPr>
          <a:xfrm>
            <a:off x="5086833" y="890306"/>
            <a:ext cx="2665800" cy="3894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0" name="Google Shape;1300;p70"/>
          <p:cNvSpPr txBox="1"/>
          <p:nvPr/>
        </p:nvSpPr>
        <p:spPr>
          <a:xfrm>
            <a:off x="1145507" y="945796"/>
            <a:ext cx="422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2" name="Google Shape;1302;p70"/>
          <p:cNvCxnSpPr>
            <a:stCxn id="1268" idx="0"/>
            <a:endCxn id="1260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3" name="Google Shape;1303;p70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4" name="Google Shape;1304;p70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5" name="Google Shape;1305;p70"/>
          <p:cNvSpPr txBox="1"/>
          <p:nvPr/>
        </p:nvSpPr>
        <p:spPr>
          <a:xfrm>
            <a:off x="5468265" y="1391449"/>
            <a:ext cx="231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70"/>
          <p:cNvSpPr/>
          <p:nvPr/>
        </p:nvSpPr>
        <p:spPr>
          <a:xfrm rot="5400000">
            <a:off x="6451962" y="890924"/>
            <a:ext cx="178200" cy="869100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70"/>
          <p:cNvSpPr txBox="1"/>
          <p:nvPr/>
        </p:nvSpPr>
        <p:spPr>
          <a:xfrm>
            <a:off x="5619624" y="338424"/>
            <a:ext cx="4154100" cy="346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8949" l="0" r="0" t="-105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08" name="Google Shape;1308;p70"/>
          <p:cNvCxnSpPr/>
          <p:nvPr/>
        </p:nvCxnSpPr>
        <p:spPr>
          <a:xfrm rot="10800000">
            <a:off x="7500422" y="689606"/>
            <a:ext cx="37500" cy="20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9" name="Google Shape;1309;p70"/>
          <p:cNvSpPr/>
          <p:nvPr/>
        </p:nvSpPr>
        <p:spPr>
          <a:xfrm>
            <a:off x="473261" y="2772923"/>
            <a:ext cx="515100" cy="5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0" name="Google Shape;1310;p7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18481"/>
            <a:ext cx="9144000" cy="59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70"/>
          <p:cNvSpPr txBox="1"/>
          <p:nvPr/>
        </p:nvSpPr>
        <p:spPr>
          <a:xfrm>
            <a:off x="2355700" y="3930800"/>
            <a:ext cx="15054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70"/>
          <p:cNvSpPr txBox="1"/>
          <p:nvPr/>
        </p:nvSpPr>
        <p:spPr>
          <a:xfrm>
            <a:off x="3986550" y="3944750"/>
            <a:ext cx="13797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70"/>
          <p:cNvSpPr txBox="1"/>
          <p:nvPr/>
        </p:nvSpPr>
        <p:spPr>
          <a:xfrm>
            <a:off x="5575600" y="3930800"/>
            <a:ext cx="1115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4" name="Google Shape;1314;p70"/>
          <p:cNvCxnSpPr>
            <a:stCxn id="1312" idx="0"/>
            <a:endCxn id="1309" idx="2"/>
          </p:cNvCxnSpPr>
          <p:nvPr/>
        </p:nvCxnSpPr>
        <p:spPr>
          <a:xfrm flipH="1" rot="5400000">
            <a:off x="2407050" y="1675400"/>
            <a:ext cx="593100" cy="3945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70"/>
          <p:cNvSpPr txBox="1"/>
          <p:nvPr/>
        </p:nvSpPr>
        <p:spPr>
          <a:xfrm>
            <a:off x="1073300" y="2759925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70"/>
          <p:cNvSpPr txBox="1"/>
          <p:nvPr/>
        </p:nvSpPr>
        <p:spPr>
          <a:xfrm>
            <a:off x="33037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70"/>
          <p:cNvSpPr txBox="1"/>
          <p:nvPr/>
        </p:nvSpPr>
        <p:spPr>
          <a:xfrm>
            <a:off x="5588700" y="27928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70"/>
          <p:cNvSpPr txBox="1"/>
          <p:nvPr/>
        </p:nvSpPr>
        <p:spPr>
          <a:xfrm>
            <a:off x="77570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70"/>
          <p:cNvCxnSpPr>
            <a:stCxn id="1313" idx="0"/>
            <a:endCxn id="1315" idx="2"/>
          </p:cNvCxnSpPr>
          <p:nvPr/>
        </p:nvCxnSpPr>
        <p:spPr>
          <a:xfrm flipH="1" rot="5400000">
            <a:off x="3445000" y="1242650"/>
            <a:ext cx="573900" cy="4802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70"/>
          <p:cNvCxnSpPr>
            <a:stCxn id="1313" idx="0"/>
            <a:endCxn id="1316" idx="2"/>
          </p:cNvCxnSpPr>
          <p:nvPr/>
        </p:nvCxnSpPr>
        <p:spPr>
          <a:xfrm flipH="1" rot="5400000">
            <a:off x="4563850" y="2361500"/>
            <a:ext cx="566700" cy="25719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70"/>
          <p:cNvCxnSpPr>
            <a:stCxn id="1313" idx="0"/>
            <a:endCxn id="1317" idx="2"/>
          </p:cNvCxnSpPr>
          <p:nvPr/>
        </p:nvCxnSpPr>
        <p:spPr>
          <a:xfrm flipH="1" rot="5400000">
            <a:off x="5719300" y="3516950"/>
            <a:ext cx="540900" cy="2868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70"/>
          <p:cNvCxnSpPr>
            <a:stCxn id="1313" idx="0"/>
            <a:endCxn id="1318" idx="2"/>
          </p:cNvCxnSpPr>
          <p:nvPr/>
        </p:nvCxnSpPr>
        <p:spPr>
          <a:xfrm rot="-5400000">
            <a:off x="6790600" y="2706650"/>
            <a:ext cx="566700" cy="18816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3" name="Google Shape;1323;p70"/>
          <p:cNvSpPr txBox="1"/>
          <p:nvPr/>
        </p:nvSpPr>
        <p:spPr>
          <a:xfrm>
            <a:off x="4725325" y="4293225"/>
            <a:ext cx="4289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70"/>
          <p:cNvSpPr txBox="1"/>
          <p:nvPr/>
        </p:nvSpPr>
        <p:spPr>
          <a:xfrm>
            <a:off x="7178600" y="878150"/>
            <a:ext cx="615900" cy="40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5" name="Google Shape;1325;p70"/>
          <p:cNvCxnSpPr>
            <a:stCxn id="1323" idx="0"/>
            <a:endCxn id="1324" idx="2"/>
          </p:cNvCxnSpPr>
          <p:nvPr/>
        </p:nvCxnSpPr>
        <p:spPr>
          <a:xfrm rot="-5400000">
            <a:off x="5673175" y="2479725"/>
            <a:ext cx="3010200" cy="616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70"/>
          <p:cNvSpPr txBox="1"/>
          <p:nvPr/>
        </p:nvSpPr>
        <p:spPr>
          <a:xfrm>
            <a:off x="2383575" y="4265350"/>
            <a:ext cx="20352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70"/>
          <p:cNvSpPr txBox="1"/>
          <p:nvPr/>
        </p:nvSpPr>
        <p:spPr>
          <a:xfrm>
            <a:off x="669075" y="1644800"/>
            <a:ext cx="76032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8" name="Google Shape;1328;p70"/>
          <p:cNvCxnSpPr>
            <a:stCxn id="1326" idx="1"/>
            <a:endCxn id="1327" idx="1"/>
          </p:cNvCxnSpPr>
          <p:nvPr/>
        </p:nvCxnSpPr>
        <p:spPr>
          <a:xfrm rot="10800000">
            <a:off x="669075" y="1864150"/>
            <a:ext cx="1714500" cy="2545800"/>
          </a:xfrm>
          <a:prstGeom prst="curvedConnector3">
            <a:avLst>
              <a:gd fmla="val 1138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1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5" name="Google Shape;1335;p71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71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7" name="Google Shape;1337;p71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71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71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71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71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2" name="Google Shape;1342;p71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3" name="Google Shape;1343;p71"/>
          <p:cNvCxnSpPr/>
          <p:nvPr/>
        </p:nvCxnSpPr>
        <p:spPr>
          <a:xfrm rot="10800000">
            <a:off x="1022439" y="1083939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4" name="Google Shape;1344;p71"/>
          <p:cNvCxnSpPr/>
          <p:nvPr/>
        </p:nvCxnSpPr>
        <p:spPr>
          <a:xfrm rot="10800000">
            <a:off x="3340775" y="1068171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5" name="Google Shape;1345;p71"/>
          <p:cNvCxnSpPr/>
          <p:nvPr/>
        </p:nvCxnSpPr>
        <p:spPr>
          <a:xfrm rot="10800000">
            <a:off x="5547140" y="1075567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6" name="Google Shape;1346;p71"/>
          <p:cNvCxnSpPr/>
          <p:nvPr/>
        </p:nvCxnSpPr>
        <p:spPr>
          <a:xfrm rot="10800000">
            <a:off x="7816426" y="1081724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7" name="Google Shape;1347;p71"/>
          <p:cNvSpPr/>
          <p:nvPr/>
        </p:nvSpPr>
        <p:spPr>
          <a:xfrm>
            <a:off x="716018" y="1263734"/>
            <a:ext cx="7907400" cy="3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71"/>
          <p:cNvSpPr txBox="1"/>
          <p:nvPr/>
        </p:nvSpPr>
        <p:spPr>
          <a:xfrm>
            <a:off x="875018" y="761922"/>
            <a:ext cx="565200" cy="28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109" l="-7609" r="-2716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9" name="Google Shape;1349;p71"/>
          <p:cNvSpPr txBox="1"/>
          <p:nvPr/>
        </p:nvSpPr>
        <p:spPr>
          <a:xfrm>
            <a:off x="3147616" y="761922"/>
            <a:ext cx="565200" cy="28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0" name="Google Shape;1350;p71"/>
          <p:cNvSpPr txBox="1"/>
          <p:nvPr/>
        </p:nvSpPr>
        <p:spPr>
          <a:xfrm>
            <a:off x="5298814" y="761922"/>
            <a:ext cx="5652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1" name="Google Shape;1351;p71"/>
          <p:cNvSpPr txBox="1"/>
          <p:nvPr/>
        </p:nvSpPr>
        <p:spPr>
          <a:xfrm>
            <a:off x="7654679" y="774089"/>
            <a:ext cx="565200" cy="28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9378" l="-7609" r="-27168" t="-14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2" name="Google Shape;1352;p71"/>
          <p:cNvSpPr txBox="1"/>
          <p:nvPr/>
        </p:nvSpPr>
        <p:spPr>
          <a:xfrm>
            <a:off x="3766572" y="97439"/>
            <a:ext cx="5026500" cy="633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53" name="Google Shape;1353;p7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3551460"/>
            <a:ext cx="8839199" cy="49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9" name="Google Shape;1359;p72"/>
          <p:cNvCxnSpPr/>
          <p:nvPr/>
        </p:nvCxnSpPr>
        <p:spPr>
          <a:xfrm rot="10800000">
            <a:off x="3305693" y="2098143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0" name="Google Shape;1360;p72"/>
          <p:cNvCxnSpPr>
            <a:stCxn id="1361" idx="0"/>
            <a:endCxn id="1362" idx="5"/>
          </p:cNvCxnSpPr>
          <p:nvPr/>
        </p:nvCxnSpPr>
        <p:spPr>
          <a:xfrm rot="10800000">
            <a:off x="1096347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3" name="Google Shape;1363;p72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4" name="Google Shape;1364;p72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65" name="Google Shape;1365;p72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366" name="Google Shape;1366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72" name="Google Shape;1372;p72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373" name="Google Shape;1373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362" name="Google Shape;1362;p72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72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72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72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2" name="Google Shape;1382;p72"/>
          <p:cNvCxnSpPr>
            <a:stCxn id="1361" idx="0"/>
            <a:endCxn id="1381" idx="4"/>
          </p:cNvCxnSpPr>
          <p:nvPr/>
        </p:nvCxnSpPr>
        <p:spPr>
          <a:xfrm flipH="1" rot="10800000">
            <a:off x="5279847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3" name="Google Shape;1383;p72"/>
          <p:cNvCxnSpPr>
            <a:stCxn id="1361" idx="0"/>
            <a:endCxn id="1380" idx="4"/>
          </p:cNvCxnSpPr>
          <p:nvPr/>
        </p:nvCxnSpPr>
        <p:spPr>
          <a:xfrm flipH="1" rot="10800000">
            <a:off x="5279847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72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5" name="Google Shape;1385;p72"/>
          <p:cNvCxnSpPr>
            <a:endCxn id="1362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6" name="Google Shape;1386;p72"/>
          <p:cNvSpPr txBox="1"/>
          <p:nvPr/>
        </p:nvSpPr>
        <p:spPr>
          <a:xfrm>
            <a:off x="866594" y="1641925"/>
            <a:ext cx="5721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379" r="-25529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87" name="Google Shape;1387;p72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388" name="Google Shape;1388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0" name="Google Shape;1390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2" name="Google Shape;1392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94" name="Google Shape;1394;p72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395" name="Google Shape;1395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7" name="Google Shape;1397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9" name="Google Shape;1399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400" name="Google Shape;1400;p72"/>
          <p:cNvSpPr txBox="1"/>
          <p:nvPr/>
        </p:nvSpPr>
        <p:spPr>
          <a:xfrm>
            <a:off x="3139192" y="1641925"/>
            <a:ext cx="5721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1" name="Google Shape;1401;p72"/>
          <p:cNvSpPr txBox="1"/>
          <p:nvPr/>
        </p:nvSpPr>
        <p:spPr>
          <a:xfrm>
            <a:off x="5290390" y="1641925"/>
            <a:ext cx="572100" cy="2892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2" name="Google Shape;1402;p72"/>
          <p:cNvSpPr txBox="1"/>
          <p:nvPr/>
        </p:nvSpPr>
        <p:spPr>
          <a:xfrm>
            <a:off x="7646255" y="1654093"/>
            <a:ext cx="5721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6379" r="-25529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403" name="Google Shape;1403;p72"/>
          <p:cNvGrpSpPr/>
          <p:nvPr/>
        </p:nvGrpSpPr>
        <p:grpSpPr>
          <a:xfrm>
            <a:off x="3225911" y="957972"/>
            <a:ext cx="715200" cy="454275"/>
            <a:chOff x="635402" y="1337615"/>
            <a:chExt cx="715200" cy="605700"/>
          </a:xfrm>
        </p:grpSpPr>
        <p:sp>
          <p:nvSpPr>
            <p:cNvPr id="1404" name="Google Shape;1404;p72"/>
            <p:cNvSpPr/>
            <p:nvPr/>
          </p:nvSpPr>
          <p:spPr>
            <a:xfrm>
              <a:off x="733189" y="1337615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72"/>
            <p:cNvSpPr txBox="1"/>
            <p:nvPr/>
          </p:nvSpPr>
          <p:spPr>
            <a:xfrm>
              <a:off x="635402" y="1417137"/>
              <a:ext cx="715200" cy="4617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406" name="Google Shape;1406;p72"/>
          <p:cNvCxnSpPr>
            <a:endCxn id="1407" idx="2"/>
          </p:cNvCxnSpPr>
          <p:nvPr/>
        </p:nvCxnSpPr>
        <p:spPr>
          <a:xfrm rot="10800000">
            <a:off x="1860838" y="2158038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08" name="Google Shape;1408;p72"/>
          <p:cNvGrpSpPr/>
          <p:nvPr/>
        </p:nvGrpSpPr>
        <p:grpSpPr>
          <a:xfrm>
            <a:off x="1711640" y="1925525"/>
            <a:ext cx="298397" cy="232512"/>
            <a:chOff x="-105878" y="1740168"/>
            <a:chExt cx="461700" cy="461700"/>
          </a:xfrm>
        </p:grpSpPr>
        <p:sp>
          <p:nvSpPr>
            <p:cNvPr id="1407" name="Google Shape;1407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9" name="Google Shape;1409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10" name="Google Shape;1410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12" name="Google Shape;1412;p72"/>
          <p:cNvCxnSpPr>
            <a:endCxn id="1413" idx="2"/>
          </p:cNvCxnSpPr>
          <p:nvPr/>
        </p:nvCxnSpPr>
        <p:spPr>
          <a:xfrm rot="10800000">
            <a:off x="4123417" y="216372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14" name="Google Shape;1414;p72"/>
          <p:cNvGrpSpPr/>
          <p:nvPr/>
        </p:nvGrpSpPr>
        <p:grpSpPr>
          <a:xfrm>
            <a:off x="3974219" y="1931209"/>
            <a:ext cx="298397" cy="232512"/>
            <a:chOff x="-105878" y="1740168"/>
            <a:chExt cx="461700" cy="461700"/>
          </a:xfrm>
        </p:grpSpPr>
        <p:sp>
          <p:nvSpPr>
            <p:cNvPr id="1413" name="Google Shape;1413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5" name="Google Shape;1415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16" name="Google Shape;1416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7" name="Google Shape;1417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18" name="Google Shape;1418;p72"/>
          <p:cNvCxnSpPr>
            <a:endCxn id="1419" idx="2"/>
          </p:cNvCxnSpPr>
          <p:nvPr/>
        </p:nvCxnSpPr>
        <p:spPr>
          <a:xfrm rot="10800000">
            <a:off x="6384840" y="2175714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0" name="Google Shape;1420;p72"/>
          <p:cNvGrpSpPr/>
          <p:nvPr/>
        </p:nvGrpSpPr>
        <p:grpSpPr>
          <a:xfrm>
            <a:off x="6235642" y="1943201"/>
            <a:ext cx="298397" cy="232512"/>
            <a:chOff x="-105878" y="1740168"/>
            <a:chExt cx="461700" cy="461700"/>
          </a:xfrm>
        </p:grpSpPr>
        <p:sp>
          <p:nvSpPr>
            <p:cNvPr id="1419" name="Google Shape;1419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1" name="Google Shape;1421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22" name="Google Shape;1422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3" name="Google Shape;1423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24" name="Google Shape;1424;p72"/>
          <p:cNvCxnSpPr>
            <a:endCxn id="1425" idx="2"/>
          </p:cNvCxnSpPr>
          <p:nvPr/>
        </p:nvCxnSpPr>
        <p:spPr>
          <a:xfrm rot="10800000">
            <a:off x="8614940" y="218822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6" name="Google Shape;1426;p72"/>
          <p:cNvGrpSpPr/>
          <p:nvPr/>
        </p:nvGrpSpPr>
        <p:grpSpPr>
          <a:xfrm>
            <a:off x="8465742" y="1955714"/>
            <a:ext cx="298397" cy="232512"/>
            <a:chOff x="-105878" y="1740168"/>
            <a:chExt cx="461700" cy="461700"/>
          </a:xfrm>
        </p:grpSpPr>
        <p:sp>
          <p:nvSpPr>
            <p:cNvPr id="1425" name="Google Shape;1425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7" name="Google Shape;1427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28" name="Google Shape;1428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30" name="Google Shape;1430;p72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1" name="Google Shape;1431;p72"/>
          <p:cNvCxnSpPr/>
          <p:nvPr/>
        </p:nvCxnSpPr>
        <p:spPr>
          <a:xfrm rot="10800000">
            <a:off x="4123304" y="1198714"/>
            <a:ext cx="0" cy="740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2" name="Google Shape;1432;p72"/>
          <p:cNvCxnSpPr/>
          <p:nvPr/>
        </p:nvCxnSpPr>
        <p:spPr>
          <a:xfrm rot="10800000">
            <a:off x="6382507" y="1158683"/>
            <a:ext cx="0" cy="777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3" name="Google Shape;1433;p72"/>
          <p:cNvCxnSpPr/>
          <p:nvPr/>
        </p:nvCxnSpPr>
        <p:spPr>
          <a:xfrm rot="10800000">
            <a:off x="8613577" y="1173611"/>
            <a:ext cx="0" cy="790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4" name="Google Shape;1434;p72"/>
          <p:cNvCxnSpPr>
            <a:endCxn id="1407" idx="1"/>
          </p:cNvCxnSpPr>
          <p:nvPr/>
        </p:nvCxnSpPr>
        <p:spPr>
          <a:xfrm>
            <a:off x="1155140" y="2041782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5" name="Google Shape;1435;p72"/>
          <p:cNvCxnSpPr/>
          <p:nvPr/>
        </p:nvCxnSpPr>
        <p:spPr>
          <a:xfrm>
            <a:off x="3448691" y="204602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6" name="Google Shape;1436;p72"/>
          <p:cNvCxnSpPr/>
          <p:nvPr/>
        </p:nvCxnSpPr>
        <p:spPr>
          <a:xfrm>
            <a:off x="5679003" y="205951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7" name="Google Shape;1437;p72"/>
          <p:cNvCxnSpPr/>
          <p:nvPr/>
        </p:nvCxnSpPr>
        <p:spPr>
          <a:xfrm>
            <a:off x="7883672" y="2072026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8" name="Google Shape;1438;p72"/>
          <p:cNvCxnSpPr/>
          <p:nvPr/>
        </p:nvCxnSpPr>
        <p:spPr>
          <a:xfrm rot="10800000">
            <a:off x="3802477" y="1173709"/>
            <a:ext cx="48111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9" name="Google Shape;1439;p72"/>
          <p:cNvSpPr txBox="1"/>
          <p:nvPr/>
        </p:nvSpPr>
        <p:spPr>
          <a:xfrm>
            <a:off x="6440612" y="314031"/>
            <a:ext cx="2407500" cy="784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40" name="Google Shape;1440;p72"/>
          <p:cNvCxnSpPr/>
          <p:nvPr/>
        </p:nvCxnSpPr>
        <p:spPr>
          <a:xfrm>
            <a:off x="1861006" y="1173709"/>
            <a:ext cx="13842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1" name="Google Shape;1441;p72"/>
          <p:cNvSpPr txBox="1"/>
          <p:nvPr/>
        </p:nvSpPr>
        <p:spPr>
          <a:xfrm>
            <a:off x="154207" y="491222"/>
            <a:ext cx="622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2" name="Google Shape;1442;p72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3" name="Google Shape;1443;p72"/>
          <p:cNvCxnSpPr>
            <a:stCxn id="1361" idx="0"/>
            <a:endCxn id="1379" idx="5"/>
          </p:cNvCxnSpPr>
          <p:nvPr/>
        </p:nvCxnSpPr>
        <p:spPr>
          <a:xfrm rot="10800000">
            <a:off x="3394047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44" name="Google Shape;1444;p7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46034"/>
            <a:ext cx="9144000" cy="53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72"/>
          <p:cNvSpPr txBox="1"/>
          <p:nvPr/>
        </p:nvSpPr>
        <p:spPr>
          <a:xfrm>
            <a:off x="4530175" y="3972625"/>
            <a:ext cx="2341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72"/>
          <p:cNvSpPr txBox="1"/>
          <p:nvPr/>
        </p:nvSpPr>
        <p:spPr>
          <a:xfrm>
            <a:off x="696950" y="1630875"/>
            <a:ext cx="7743300" cy="34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7" name="Google Shape;1447;p72"/>
          <p:cNvCxnSpPr>
            <a:stCxn id="1445" idx="1"/>
            <a:endCxn id="1446" idx="1"/>
          </p:cNvCxnSpPr>
          <p:nvPr/>
        </p:nvCxnSpPr>
        <p:spPr>
          <a:xfrm rot="10800000">
            <a:off x="697075" y="1803925"/>
            <a:ext cx="3833100" cy="2395800"/>
          </a:xfrm>
          <a:prstGeom prst="curvedConnector3">
            <a:avLst>
              <a:gd fmla="val 1062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8" name="Google Shape;1448;p72"/>
          <p:cNvSpPr txBox="1"/>
          <p:nvPr/>
        </p:nvSpPr>
        <p:spPr>
          <a:xfrm>
            <a:off x="7108900" y="4000500"/>
            <a:ext cx="1885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72"/>
          <p:cNvSpPr txBox="1"/>
          <p:nvPr/>
        </p:nvSpPr>
        <p:spPr>
          <a:xfrm>
            <a:off x="1686625" y="2801750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72"/>
          <p:cNvSpPr txBox="1"/>
          <p:nvPr/>
        </p:nvSpPr>
        <p:spPr>
          <a:xfrm>
            <a:off x="3918400" y="27655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72"/>
          <p:cNvSpPr txBox="1"/>
          <p:nvPr/>
        </p:nvSpPr>
        <p:spPr>
          <a:xfrm>
            <a:off x="6146250" y="27848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72"/>
          <p:cNvSpPr txBox="1"/>
          <p:nvPr/>
        </p:nvSpPr>
        <p:spPr>
          <a:xfrm>
            <a:off x="8442400" y="2805013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3" name="Google Shape;1453;p72"/>
          <p:cNvCxnSpPr>
            <a:stCxn id="1448" idx="0"/>
            <a:endCxn id="1449" idx="2"/>
          </p:cNvCxnSpPr>
          <p:nvPr/>
        </p:nvCxnSpPr>
        <p:spPr>
          <a:xfrm rot="10800000">
            <a:off x="1895800" y="3380400"/>
            <a:ext cx="6156000" cy="6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72"/>
          <p:cNvCxnSpPr>
            <a:stCxn id="1448" idx="0"/>
            <a:endCxn id="1450" idx="2"/>
          </p:cNvCxnSpPr>
          <p:nvPr/>
        </p:nvCxnSpPr>
        <p:spPr>
          <a:xfrm rot="10800000">
            <a:off x="4127500" y="3344100"/>
            <a:ext cx="3924300" cy="6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72"/>
          <p:cNvCxnSpPr>
            <a:stCxn id="1448" idx="0"/>
            <a:endCxn id="1451" idx="2"/>
          </p:cNvCxnSpPr>
          <p:nvPr/>
        </p:nvCxnSpPr>
        <p:spPr>
          <a:xfrm rot="10800000">
            <a:off x="6355300" y="3363600"/>
            <a:ext cx="1696500" cy="63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72"/>
          <p:cNvCxnSpPr>
            <a:stCxn id="1448" idx="0"/>
            <a:endCxn id="1452" idx="2"/>
          </p:cNvCxnSpPr>
          <p:nvPr/>
        </p:nvCxnSpPr>
        <p:spPr>
          <a:xfrm flipH="1" rot="10800000">
            <a:off x="8051800" y="3383700"/>
            <a:ext cx="599700" cy="6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7" name="Google Shape;1457;p72"/>
          <p:cNvSpPr txBox="1"/>
          <p:nvPr/>
        </p:nvSpPr>
        <p:spPr>
          <a:xfrm>
            <a:off x="55750" y="3986550"/>
            <a:ext cx="2049000" cy="405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72"/>
          <p:cNvSpPr txBox="1"/>
          <p:nvPr/>
        </p:nvSpPr>
        <p:spPr>
          <a:xfrm>
            <a:off x="3275675" y="850275"/>
            <a:ext cx="599700" cy="636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9" name="Google Shape;1459;p72"/>
          <p:cNvCxnSpPr>
            <a:stCxn id="1457" idx="0"/>
            <a:endCxn id="1458" idx="1"/>
          </p:cNvCxnSpPr>
          <p:nvPr/>
        </p:nvCxnSpPr>
        <p:spPr>
          <a:xfrm rot="-5400000">
            <a:off x="769000" y="1479900"/>
            <a:ext cx="2817900" cy="2195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for Coding !</a:t>
            </a:r>
            <a:endParaRPr/>
          </a:p>
        </p:txBody>
      </p:sp>
      <p:sp>
        <p:nvSpPr>
          <p:cNvPr id="1465" name="Google Shape;1465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https://colab.research.google.com/drive/1IXyOCb6f4-mykDjKvlW1rL_kOPINhks9</a:t>
            </a:r>
            <a:endParaRPr/>
          </a:p>
        </p:txBody>
      </p:sp>
      <p:pic>
        <p:nvPicPr>
          <p:cNvPr id="1466" name="Google Shape;146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200" y="218976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一點點（待會用得上的）先備知識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472" name="Google Shape;1472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Distributed Representations of Words and Phrases and their Compositionality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李宏毅老師的課程：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ELMo, BERT, 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Attention is all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BERT: Pre-training of Deep Bidirectional Transformers for Language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7"/>
              </a:rPr>
              <a:t>Introduction to WordNet: An On-line Lexical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Code for BERT Model: https://github.com/huggingface/pytorch-transformers/blob/master/pytorch_transformers/modeling_bert.py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http://bit.ly/32Sli6Y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5" name="Google Shape;14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字與詞的分別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詞的</a:t>
            </a:r>
            <a:r>
              <a:rPr lang="zh-TW">
                <a:solidFill>
                  <a:srgbClr val="000000"/>
                </a:solidFill>
              </a:rPr>
              <a:t>定義：</a:t>
            </a:r>
            <a:r>
              <a:rPr b="1" lang="zh-TW">
                <a:solidFill>
                  <a:srgbClr val="000000"/>
                </a:solidFill>
              </a:rPr>
              <a:t>語言中表達意義的最小獨立單位。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衍聲副詞：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琵琶、枇杷、蟑螂、葡萄、蝴蝶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成語：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瓜田李下、孔融讓梨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片語：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炒魷魚、劈腿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外來語：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寶可夢、雷達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普通詞彙</a:t>
            </a:r>
            <a:r>
              <a:rPr lang="zh-TW">
                <a:solidFill>
                  <a:srgbClr val="000000"/>
                </a:solidFill>
              </a:rPr>
              <a:t>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厲害，快樂，難過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中文斷詞(Chinese Word Segmentation)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國家機器動得很厲害 → 國家 機器 動 得 很 厲害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  <a:highlight>
                  <a:srgbClr val="FFFFFE"/>
                </a:highlight>
              </a:rPr>
              <a:t>Ambiguities:</a:t>
            </a:r>
            <a:endParaRPr b="1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將 把手 放下 v.s. 把 手 放下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讓 韓國 愉快 不 起來 v.s. 讓 韓國瑜 快 不 起來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全台 大 停電 v.s. 全 台大 停電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人爲定義詞義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人爲定義詞義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31700" y="848875"/>
            <a:ext cx="8860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如何定義詞義？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藉由拆解詞內部的語義</a:t>
            </a:r>
            <a:r>
              <a:rPr lang="zh-TW">
                <a:solidFill>
                  <a:srgbClr val="666666"/>
                </a:solidFill>
              </a:rPr>
              <a:t>(Ref: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Natural Semantic Metalanguage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殺 = 使 某人 死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快樂 = 感覺 好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取悅 = 使 某人 感覺 好</a:t>
            </a:r>
            <a:endParaRPr baseline="-25000" sz="18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藉由建立與其他詞的關係</a:t>
            </a:r>
            <a:r>
              <a:rPr lang="zh-TW">
                <a:solidFill>
                  <a:srgbClr val="666666"/>
                </a:solidFill>
              </a:rPr>
              <a:t>(Ref: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Lexical Function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Magn(RAIN) = HEAVY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Magn(WIND) = STRONG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ANTI(GOOD) = BAD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ADJ(city) = urban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V(analysis) = analyze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