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Lst>
  <p:sldSz cx="12188825"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7" d="100"/>
          <a:sy n="87" d="100"/>
        </p:scale>
        <p:origin x="528" y="58"/>
      </p:cViewPr>
      <p:guideLst>
        <p:guide pos="3839"/>
        <p:guide orient="horz" pos="2160"/>
      </p:guideLst>
    </p:cSldViewPr>
  </p:slideViewPr>
  <p:notesTextViewPr>
    <p:cViewPr>
      <p:scale>
        <a:sx n="1" d="1"/>
        <a:sy n="1" d="1"/>
      </p:scale>
      <p:origin x="0" y="0"/>
    </p:cViewPr>
  </p:notesTextViewPr>
  <p:notesViewPr>
    <p:cSldViewPr showGuides="1">
      <p:cViewPr varScale="1">
        <p:scale>
          <a:sx n="88" d="100"/>
          <a:sy n="88" d="100"/>
        </p:scale>
        <p:origin x="30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00B9EB3-A4C7-4E01-A571-D4580DBEB9E1}" type="datetime1">
              <a:rPr lang="tr-TR" smtClean="0"/>
              <a:t>8.02.2025</a:t>
            </a:fld>
            <a:endParaRPr lang="tr-TR" dirty="0"/>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tr-TR" smtClean="0"/>
              <a:t>‹#›</a:t>
            </a:fld>
            <a:endParaRPr lang="tr-T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1F1D2114-C821-4865-9C29-2AD2A184E539}" type="datetime1">
              <a:rPr lang="tr-TR" smtClean="0"/>
              <a:t>8.02.2025</a:t>
            </a:fld>
            <a:endParaRPr lang="tr-TR" dirty="0"/>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tr-TR" dirty="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tr-TR" dirty="0" smtClean="0"/>
              <a:t>Asıl metin stillerini düzenlemek için tıklayın</a:t>
            </a:r>
          </a:p>
          <a:p>
            <a:pPr lvl="1" rtl="0"/>
            <a:r>
              <a:rPr lang="tr-TR" dirty="0" smtClean="0"/>
              <a:t>İkinci düzey</a:t>
            </a:r>
          </a:p>
          <a:p>
            <a:pPr lvl="2" rtl="0"/>
            <a:r>
              <a:rPr lang="tr-TR" dirty="0" smtClean="0"/>
              <a:t>Üçüncü düzey</a:t>
            </a:r>
          </a:p>
          <a:p>
            <a:pPr lvl="3" rtl="0"/>
            <a:r>
              <a:rPr lang="tr-TR" dirty="0" smtClean="0"/>
              <a:t>Dördüncü düzey</a:t>
            </a:r>
          </a:p>
          <a:p>
            <a:pPr lvl="4" rtl="0"/>
            <a:r>
              <a:rPr lang="tr-TR" dirty="0" smtClean="0"/>
              <a:t>Beşinci düzey</a:t>
            </a:r>
            <a:endParaRPr lang="tr-TR" dirty="0"/>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tr-TR" smtClean="0"/>
              <a:t>‹#›</a:t>
            </a:fld>
            <a:endParaRPr lang="tr-T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1</a:t>
            </a:fld>
            <a:endParaRPr lang="tr-TR" dirty="0"/>
          </a:p>
        </p:txBody>
      </p:sp>
    </p:spTree>
    <p:extLst>
      <p:ext uri="{BB962C8B-B14F-4D97-AF65-F5344CB8AC3E}">
        <p14:creationId xmlns:p14="http://schemas.microsoft.com/office/powerpoint/2010/main" val="139676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2413" y="1905000"/>
            <a:ext cx="9144000" cy="2667000"/>
          </a:xfrm>
        </p:spPr>
        <p:txBody>
          <a:bodyPr rtlCol="0">
            <a:noAutofit/>
          </a:bodyPr>
          <a:lstStyle>
            <a:lvl1pPr>
              <a:defRPr sz="5400"/>
            </a:lvl1pPr>
          </a:lstStyle>
          <a:p>
            <a:pPr rtl="0"/>
            <a:r>
              <a:rPr lang="tr-TR" smtClean="0"/>
              <a:t>Asıl başlık stili için tıklatın</a:t>
            </a:r>
            <a:endParaRPr lang="tr-TR" dirty="0"/>
          </a:p>
        </p:txBody>
      </p:sp>
      <p:grpSp>
        <p:nvGrpSpPr>
          <p:cNvPr id="256" name="çizgi" descr="Çizgi grafiği"/>
          <p:cNvGrpSpPr/>
          <p:nvPr/>
        </p:nvGrpSpPr>
        <p:grpSpPr bwMode="invGray">
          <a:xfrm>
            <a:off x="1584896" y="4724400"/>
            <a:ext cx="8631936" cy="64008"/>
            <a:chOff x="-4110038" y="2703513"/>
            <a:chExt cx="17394239" cy="160336"/>
          </a:xfrm>
          <a:solidFill>
            <a:schemeClr val="accent1"/>
          </a:solidFill>
        </p:grpSpPr>
        <p:sp>
          <p:nvSpPr>
            <p:cNvPr id="257" name="Serbest Biçimli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58" name="Serbest Biçimli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59" name="Serbest Biçimli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0" name="Serbest Biçimli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1" name="Serbest Biçimli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2" name="Serbest Biçimli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3" name="Serbest Biçimli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4" name="Serbest Biçimli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5" name="Serbest Biçimli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6" name="Serbest Biçimli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7" name="Serbest Biçimli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8" name="Serbest Biçimli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9" name="Serbest Biçimli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0" name="Serbest Biçimli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1" name="Serbest Biçimli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2" name="Serbest Biçimli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3" name="Serbest Biçimli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4" name="Serbest Biçimli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5" name="Serbest Biçimli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6" name="Serbest Biçimli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7" name="Serbest Biçimli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8" name="Serbest Biçimli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9" name="Serbest Biçimli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0" name="Serbest Biçimli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1" name="Serbest Biçimli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2" name="Serbest Biçimli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3" name="Serbest Biçimli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4" name="Serbest Biçimli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5" name="Serbest Biçimli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6" name="Serbest Biçimli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7" name="Serbest Biçimli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8" name="Serbest Biçimli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9" name="Serbest Biçimli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0" name="Serbest Biçimli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1" name="Serbest Biçimli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2" name="Serbest Biçimli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3" name="Serbest Biçimli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4" name="Serbest Biçimli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5" name="Serbest Biçimli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6" name="Serbest Biçimli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7" name="Serbest Biçimli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8" name="Serbest Biçimli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9" name="Serbest Biçimli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0" name="Serbest Biçimli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1" name="Serbest Biçimli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2" name="Serbest Biçimli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3" name="Serbest Biçimli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4" name="Serbest Biçimli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5" name="Serbest Biçimli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6" name="Serbest Biçimli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7" name="Serbest Biçimli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8" name="Serbest Biçimli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9" name="Serbest Biçimli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0" name="Serbest Biçimli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1" name="Serbest Biçimli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2" name="Serbest Biçimli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3" name="Serbest Biçimli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4" name="Serbest Biçimli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5" name="Serbest Biçimli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6" name="Serbest Biçimli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7" name="Serbest Biçimli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8" name="Serbest Biçimli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9" name="Serbest Biçimli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0" name="Serbest Biçimli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1" name="Serbest Biçimli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2" name="Serbest Biçimli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3" name="Serbest Biçimli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4" name="Serbest Biçimli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5" name="Serbest Biçimli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6" name="Serbest Biçimli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7" name="Serbest Biçimli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8" name="Serbest Biçimli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9" name="Serbest Biçimli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0" name="Serbest Biçimli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1" name="Serbest Biçimli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2" name="Serbest Biçimli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3" name="Serbest Biçimli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4" name="Serbest Biçimli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5" name="Serbest Biçimli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6" name="Serbest Biçimli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7" name="Serbest Biçimli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8" name="Serbest Biçimli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9" name="Serbest Biçimli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0" name="Serbest Biçimli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1" name="Serbest Biçimli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2" name="Serbest Biçimli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3" name="Serbest Biçimli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4" name="Serbest Biçimli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5" name="Serbest Biçimli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6" name="Serbest Biçimli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7" name="Serbest Biçimli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8" name="Serbest Biçimli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9" name="Serbest Biçimli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0" name="Serbest Biçimli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1" name="Serbest Biçimli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2" name="Serbest Biçimli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3" name="Serbest Biçimli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4" name="Serbest Biçimli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5" name="Serbest Biçimli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6" name="Serbest Biçimli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7" name="Serbest Biçimli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8" name="Serbest Biçimli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9" name="Serbest Biçimli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0" name="Serbest Biçimli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1" name="Serbest Biçimli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2" name="Serbest Biçimli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3" name="Serbest Biçimli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4" name="Serbest Biçimli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5" name="Serbest Biçimli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6" name="Serbest Biçimli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7" name="Serbest Biçimli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8" name="Serbest Biçimli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9" name="Serbest Biçimli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0" name="Serbest Biçimli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1" name="Serbest Biçimli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2" name="Serbest Biçimli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3" name="Serbest Biçimli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4" name="Serbest Biçimli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5" name="Serbest Biçimli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6" name="Serbest Biçimli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7" name="Serbest Biçimli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8" name="Serbest Biçimli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9" name="Serbest Biçimli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grpSp>
      <p:sp>
        <p:nvSpPr>
          <p:cNvPr id="3" name="Alt Başlık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smtClean="0"/>
              <a:t>Asıl alt başlık stilini düzenlemek için tıklayın</a:t>
            </a:r>
            <a:endParaRPr lang="tr-TR"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lang="tr-TR" dirty="0"/>
          </a:p>
        </p:txBody>
      </p:sp>
      <p:grpSp>
        <p:nvGrpSpPr>
          <p:cNvPr id="7" name="çizgi" descr="Çizgi grafiği"/>
          <p:cNvGrpSpPr/>
          <p:nvPr/>
        </p:nvGrpSpPr>
        <p:grpSpPr bwMode="invGray">
          <a:xfrm>
            <a:off x="1522413" y="1514475"/>
            <a:ext cx="10569575" cy="64008"/>
            <a:chOff x="1522413" y="1514475"/>
            <a:chExt cx="10569575" cy="64008"/>
          </a:xfrm>
        </p:grpSpPr>
        <p:sp>
          <p:nvSpPr>
            <p:cNvPr id="8" name="Serbest Biçimli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 name="Serbest Biçimli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0" name="Serbest Biçimli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1"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2"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3"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4"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5"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4"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5"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6"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7"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8"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9"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0"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1"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2"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3"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4"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5"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6"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7"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8"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9"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0"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1"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2"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3"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4"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5"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6"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7"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8"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9"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0"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1"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2"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3"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4"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5"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6"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7"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8"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9"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0"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1"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3" name="Dikey Metin Yer Tutucusu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lang="tr-TR" dirty="0"/>
          </a:p>
        </p:txBody>
      </p:sp>
      <p:sp>
        <p:nvSpPr>
          <p:cNvPr id="5" name="Altbilgi Yer Tutucusu 4"/>
          <p:cNvSpPr>
            <a:spLocks noGrp="1"/>
          </p:cNvSpPr>
          <p:nvPr>
            <p:ph type="ftr" sz="quarter" idx="11"/>
          </p:nvPr>
        </p:nvSpPr>
        <p:spPr/>
        <p:txBody>
          <a:bodyPr rtlCol="0"/>
          <a:lstStyle/>
          <a:p>
            <a:pPr rtl="0"/>
            <a:endParaRPr lang="tr-TR" dirty="0"/>
          </a:p>
        </p:txBody>
      </p:sp>
      <p:sp>
        <p:nvSpPr>
          <p:cNvPr id="4" name="Tarih Yer Tutucusu 3"/>
          <p:cNvSpPr>
            <a:spLocks noGrp="1"/>
          </p:cNvSpPr>
          <p:nvPr>
            <p:ph type="dt" sz="half" idx="10"/>
          </p:nvPr>
        </p:nvSpPr>
        <p:spPr/>
        <p:txBody>
          <a:bodyPr rtlCol="0"/>
          <a:lstStyle/>
          <a:p>
            <a:pPr rtl="0"/>
            <a:fld id="{CCEFE084-84C7-4ACD-AA97-CC4F85FC341A}" type="datetime1">
              <a:rPr lang="tr-TR" smtClean="0"/>
              <a:t>8.02.2025</a:t>
            </a:fld>
            <a:endParaRPr lang="tr-TR" dirty="0"/>
          </a:p>
        </p:txBody>
      </p:sp>
      <p:sp>
        <p:nvSpPr>
          <p:cNvPr id="6" name="Slayt Numarası Yer Tutucusu 5"/>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10361612" y="274639"/>
            <a:ext cx="1371600" cy="5901747"/>
          </a:xfrm>
        </p:spPr>
        <p:txBody>
          <a:bodyPr vert="eaVert" rtlCol="0"/>
          <a:lstStyle/>
          <a:p>
            <a:pPr rtl="0"/>
            <a:r>
              <a:rPr lang="tr-TR" smtClean="0"/>
              <a:t>Asıl başlık stili için tıklatın</a:t>
            </a:r>
            <a:endParaRPr lang="tr-TR" dirty="0"/>
          </a:p>
        </p:txBody>
      </p:sp>
      <p:grpSp>
        <p:nvGrpSpPr>
          <p:cNvPr id="7" name="çizgi" descr="Çizgi grafiği"/>
          <p:cNvGrpSpPr/>
          <p:nvPr/>
        </p:nvGrpSpPr>
        <p:grpSpPr bwMode="invGray">
          <a:xfrm rot="5400000">
            <a:off x="6864412" y="3472598"/>
            <a:ext cx="6492240" cy="64008"/>
            <a:chOff x="1522413" y="1514475"/>
            <a:chExt cx="10569575" cy="64008"/>
          </a:xfrm>
        </p:grpSpPr>
        <p:sp>
          <p:nvSpPr>
            <p:cNvPr id="8" name="Serbest Biçimli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 name="Serbest Biçimli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0" name="Serbest Biçimli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1"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2"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3"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4"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5"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4"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5"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6"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7"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8"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9"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0"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1"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2"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3"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4"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5"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6"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7"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8"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9"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0"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1"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2"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3"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4"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5"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6"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7"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8"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9"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0"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1"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2"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3"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4"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5"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6"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7"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8"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9"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0"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1"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3" name="Dikey Metin Yer Tutucusu 2"/>
          <p:cNvSpPr>
            <a:spLocks noGrp="1"/>
          </p:cNvSpPr>
          <p:nvPr>
            <p:ph type="body" orient="vert" idx="1" hasCustomPrompt="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rtl="0"/>
            <a:r>
              <a:rPr lang="tr-TR" dirty="0" smtClean="0"/>
              <a:t>Asıl metin stillerini düzenlemek için tıklayın</a:t>
            </a:r>
          </a:p>
          <a:p>
            <a:pPr lvl="1" rtl="0"/>
            <a:r>
              <a:rPr lang="tr-TR" dirty="0" smtClean="0"/>
              <a:t>İkinci düzey</a:t>
            </a:r>
          </a:p>
          <a:p>
            <a:pPr lvl="2" rtl="0"/>
            <a:r>
              <a:rPr lang="tr-TR" dirty="0" smtClean="0"/>
              <a:t>Üçüncü düzey</a:t>
            </a:r>
          </a:p>
          <a:p>
            <a:pPr lvl="3" rtl="0"/>
            <a:r>
              <a:rPr lang="tr-TR" dirty="0" smtClean="0"/>
              <a:t>Dördüncü düzey</a:t>
            </a:r>
          </a:p>
          <a:p>
            <a:pPr lvl="4" rtl="0"/>
            <a:r>
              <a:rPr lang="tr-TR" dirty="0" smtClean="0"/>
              <a:t>Beşinci düzey</a:t>
            </a:r>
            <a:endParaRPr lang="tr-TR" dirty="0"/>
          </a:p>
        </p:txBody>
      </p:sp>
      <p:sp>
        <p:nvSpPr>
          <p:cNvPr id="5" name="Alt Bilgi Yer Tutucusu 4"/>
          <p:cNvSpPr>
            <a:spLocks noGrp="1"/>
          </p:cNvSpPr>
          <p:nvPr>
            <p:ph type="ftr" sz="quarter" idx="11"/>
          </p:nvPr>
        </p:nvSpPr>
        <p:spPr/>
        <p:txBody>
          <a:bodyPr rtlCol="0"/>
          <a:lstStyle/>
          <a:p>
            <a:pPr rtl="0"/>
            <a:endParaRPr lang="tr-TR" dirty="0"/>
          </a:p>
        </p:txBody>
      </p:sp>
      <p:sp>
        <p:nvSpPr>
          <p:cNvPr id="4" name="Tarih Yer Tutucusu 3"/>
          <p:cNvSpPr>
            <a:spLocks noGrp="1"/>
          </p:cNvSpPr>
          <p:nvPr>
            <p:ph type="dt" sz="half" idx="10"/>
          </p:nvPr>
        </p:nvSpPr>
        <p:spPr/>
        <p:txBody>
          <a:bodyPr rtlCol="0"/>
          <a:lstStyle/>
          <a:p>
            <a:pPr rtl="0"/>
            <a:fld id="{035659C3-CFD7-491E-A329-F275E2F0DDFD}" type="datetime1">
              <a:rPr lang="tr-TR" smtClean="0"/>
              <a:t>8.02.2025</a:t>
            </a:fld>
            <a:endParaRPr lang="tr-TR" dirty="0"/>
          </a:p>
        </p:txBody>
      </p:sp>
      <p:sp>
        <p:nvSpPr>
          <p:cNvPr id="6" name="Slayt Numarası Yer Tutucusu 5"/>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lstStyle/>
          <a:p>
            <a:pPr rtl="0"/>
            <a:r>
              <a:rPr lang="tr-TR" smtClean="0"/>
              <a:t>Asıl başlık stili için tıklatın</a:t>
            </a:r>
            <a:endParaRPr lang="tr-TR" dirty="0"/>
          </a:p>
        </p:txBody>
      </p:sp>
      <p:grpSp>
        <p:nvGrpSpPr>
          <p:cNvPr id="167" name="çizgi" descr="Çizgi grafiği"/>
          <p:cNvGrpSpPr/>
          <p:nvPr/>
        </p:nvGrpSpPr>
        <p:grpSpPr bwMode="invGray">
          <a:xfrm>
            <a:off x="1522413" y="1514475"/>
            <a:ext cx="10569575" cy="64008"/>
            <a:chOff x="1522413" y="1514475"/>
            <a:chExt cx="10569575" cy="64008"/>
          </a:xfrm>
        </p:grpSpPr>
        <p:sp>
          <p:nvSpPr>
            <p:cNvPr id="168" name="Serbest Biçimli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9" name="Serbest Biçimli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0" name="Serbest Biçimli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1"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2"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3"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4"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5"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6"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7"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8"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9"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0"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1"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2"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3"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4"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5"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6"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7"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8"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9"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0"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1"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2"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3"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4"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5"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6"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7"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8"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9"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0"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1"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2"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3"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4"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5"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6"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7"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8"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9"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0"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1"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2"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3"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4"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5"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6"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7"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8"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9"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0"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1"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2"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3"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4"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5"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6"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7"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8"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9"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0"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1"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2"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3"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4"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5"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6"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7"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8"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9"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40"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41"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3" name="İçerik Yer Tutucusu 2"/>
          <p:cNvSpPr>
            <a:spLocks noGrp="1"/>
          </p:cNvSpPr>
          <p:nvPr>
            <p:ph idx="1"/>
          </p:nvPr>
        </p:nvSpPr>
        <p:spPr/>
        <p:txBody>
          <a:bodyPr rtlCol="0"/>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lang="tr-TR" dirty="0"/>
          </a:p>
        </p:txBody>
      </p:sp>
      <p:sp>
        <p:nvSpPr>
          <p:cNvPr id="5" name="Altbilgi Yer Tutucusu 4"/>
          <p:cNvSpPr>
            <a:spLocks noGrp="1"/>
          </p:cNvSpPr>
          <p:nvPr>
            <p:ph type="ftr" sz="quarter" idx="11"/>
          </p:nvPr>
        </p:nvSpPr>
        <p:spPr/>
        <p:txBody>
          <a:bodyPr rtlCol="0"/>
          <a:lstStyle/>
          <a:p>
            <a:pPr rtl="0"/>
            <a:endParaRPr lang="tr-TR" dirty="0"/>
          </a:p>
        </p:txBody>
      </p:sp>
      <p:sp>
        <p:nvSpPr>
          <p:cNvPr id="4" name="Tarih Yer Tutucusu 3"/>
          <p:cNvSpPr>
            <a:spLocks noGrp="1"/>
          </p:cNvSpPr>
          <p:nvPr>
            <p:ph type="dt" sz="half" idx="10"/>
          </p:nvPr>
        </p:nvSpPr>
        <p:spPr/>
        <p:txBody>
          <a:bodyPr rtlCol="0"/>
          <a:lstStyle/>
          <a:p>
            <a:pPr rtl="0"/>
            <a:fld id="{F3B61B9D-3BEB-4885-8337-AB645F3B0260}" type="datetime1">
              <a:rPr lang="tr-TR" smtClean="0"/>
              <a:t>8.02.2025</a:t>
            </a:fld>
            <a:endParaRPr lang="tr-TR" dirty="0"/>
          </a:p>
        </p:txBody>
      </p:sp>
      <p:sp>
        <p:nvSpPr>
          <p:cNvPr id="6" name="Slayt Numarası Yer Tutucusu 5"/>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1522413" y="1905000"/>
            <a:ext cx="9144000" cy="2667000"/>
          </a:xfrm>
        </p:spPr>
        <p:txBody>
          <a:bodyPr rtlCol="0" anchor="b">
            <a:noAutofit/>
          </a:bodyPr>
          <a:lstStyle>
            <a:lvl1pPr algn="l">
              <a:defRPr sz="4400" b="0" cap="none" baseline="0"/>
            </a:lvl1pPr>
          </a:lstStyle>
          <a:p>
            <a:pPr rtl="0"/>
            <a:r>
              <a:rPr lang="tr-TR" smtClean="0"/>
              <a:t>Asıl başlık stili için tıklatın</a:t>
            </a:r>
            <a:endParaRPr lang="tr-TR" dirty="0"/>
          </a:p>
        </p:txBody>
      </p:sp>
      <p:grpSp>
        <p:nvGrpSpPr>
          <p:cNvPr id="255" name="çizgi" descr="Çizgi grafiği"/>
          <p:cNvGrpSpPr/>
          <p:nvPr/>
        </p:nvGrpSpPr>
        <p:grpSpPr bwMode="invGray">
          <a:xfrm>
            <a:off x="1584896" y="4724400"/>
            <a:ext cx="8631936" cy="64008"/>
            <a:chOff x="-4110038" y="2703513"/>
            <a:chExt cx="17394239" cy="160336"/>
          </a:xfrm>
          <a:solidFill>
            <a:schemeClr val="accent1"/>
          </a:solidFill>
        </p:grpSpPr>
        <p:sp>
          <p:nvSpPr>
            <p:cNvPr id="256" name="Serbest Biçimli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57" name="Serbest Biçimli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58" name="Serbest Biçimli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59" name="Serbest Biçimli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0" name="Serbest Biçimli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1" name="Serbest Biçimli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2" name="Serbest Biçimli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3" name="Serbest Biçimli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4" name="Serbest Biçimli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5" name="Serbest Biçimli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6" name="Serbest Biçimli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7" name="Serbest Biçimli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8" name="Serbest Biçimli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9" name="Serbest Biçimli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0" name="Serbest Biçimli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1" name="Serbest Biçimli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2" name="Serbest Biçimli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3" name="Serbest Biçimli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4" name="Serbest Biçimli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5" name="Serbest Biçimli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6" name="Serbest Biçimli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7" name="Serbest Biçimli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8" name="Serbest Biçimli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9" name="Serbest Biçimli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0" name="Serbest Biçimli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1" name="Serbest Biçimli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2" name="Serbest Biçimli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3" name="Serbest Biçimli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4" name="Serbest Biçimli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5" name="Serbest Biçimli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6" name="Serbest Biçimli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7" name="Serbest Biçimli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8" name="Serbest Biçimli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9" name="Serbest Biçimli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0" name="Serbest Biçimli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1" name="Serbest Biçimli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2" name="Serbest Biçimli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3" name="Serbest Biçimli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4" name="Serbest Biçimli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5" name="Serbest Biçimli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6" name="Serbest Biçimli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7" name="Serbest Biçimli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8" name="Serbest Biçimli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9" name="Serbest Biçimli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0" name="Serbest Biçimli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1" name="Serbest Biçimli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2" name="Serbest Biçimli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3" name="Serbest Biçimli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4" name="Serbest Biçimli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5" name="Serbest Biçimli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6" name="Serbest Biçimli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7" name="Serbest Biçimli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8" name="Serbest Biçimli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9" name="Serbest Biçimli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0" name="Serbest Biçimli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1" name="Serbest Biçimli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2" name="Serbest Biçimli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3" name="Serbest Biçimli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4" name="Serbest Biçimli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5" name="Serbest Biçimli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6" name="Serbest Biçimli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7" name="Serbest Biçimli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8" name="Serbest Biçimli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9" name="Serbest Biçimli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0" name="Serbest Biçimli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1" name="Serbest Biçimli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2" name="Serbest Biçimli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3" name="Serbest Biçimli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4" name="Serbest Biçimli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5" name="Serbest Biçimli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6" name="Serbest Biçimli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7" name="Serbest Biçimli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8" name="Serbest Biçimli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9" name="Serbest Biçimli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0" name="Serbest Biçimli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1" name="Serbest Biçimli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2" name="Serbest Biçimli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3" name="Serbest Biçimli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4" name="Serbest Biçimli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5" name="Serbest Biçimli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6" name="Serbest Biçimli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7" name="Serbest Biçimli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8" name="Serbest Biçimli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9" name="Serbest Biçimli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0" name="Serbest Biçimli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1" name="Serbest Biçimli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2" name="Serbest Biçimli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3" name="Serbest Biçimli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4" name="Serbest Biçimli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5" name="Serbest Biçimli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6" name="Serbest Biçimli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7" name="Serbest Biçimli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8" name="Serbest Biçimli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9" name="Serbest Biçimli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0" name="Serbest Biçimli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1" name="Serbest Biçimli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2" name="Serbest Biçimli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3" name="Serbest Biçimli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4" name="Serbest Biçimli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5" name="Serbest Biçimli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6" name="Serbest Biçimli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7" name="Serbest Biçimli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8" name="Serbest Biçimli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9" name="Serbest Biçimli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0" name="Serbest Biçimli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1" name="Serbest Biçimli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2" name="Serbest Biçimli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3" name="Serbest Biçimli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4" name="Serbest Biçimli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5" name="Serbest Biçimli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6" name="Serbest Biçimli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7" name="Serbest Biçimli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8" name="Serbest Biçimli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9" name="Serbest Biçimli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0" name="Serbest Biçimli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1" name="Serbest Biçimli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2" name="Serbest Biçimli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3" name="Serbest Biçimli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4" name="Serbest Biçimli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5" name="Serbest Biçimli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6" name="Serbest Biçimli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7" name="Serbest Biçimli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8" name="Serbest Biçimli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grpSp>
      <p:sp>
        <p:nvSpPr>
          <p:cNvPr id="3" name="Metin Yer Tutucusu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smtClean="0"/>
              <a:t>Asıl metin stillerini düzenle</a:t>
            </a:r>
          </a:p>
        </p:txBody>
      </p:sp>
      <p:sp>
        <p:nvSpPr>
          <p:cNvPr id="5" name="Alt Bilgi Yer Tutucusu 4"/>
          <p:cNvSpPr>
            <a:spLocks noGrp="1"/>
          </p:cNvSpPr>
          <p:nvPr>
            <p:ph type="ftr" sz="quarter" idx="11"/>
          </p:nvPr>
        </p:nvSpPr>
        <p:spPr/>
        <p:txBody>
          <a:bodyPr rtlCol="0"/>
          <a:lstStyle/>
          <a:p>
            <a:pPr rtl="0"/>
            <a:endParaRPr lang="tr-TR" dirty="0"/>
          </a:p>
        </p:txBody>
      </p:sp>
      <p:sp>
        <p:nvSpPr>
          <p:cNvPr id="4" name="Tarih Yer Tutucusu 3"/>
          <p:cNvSpPr>
            <a:spLocks noGrp="1"/>
          </p:cNvSpPr>
          <p:nvPr>
            <p:ph type="dt" sz="half" idx="10"/>
          </p:nvPr>
        </p:nvSpPr>
        <p:spPr/>
        <p:txBody>
          <a:bodyPr rtlCol="0"/>
          <a:lstStyle/>
          <a:p>
            <a:pPr rtl="0"/>
            <a:fld id="{3F9CA54D-8C3A-4651-AE5F-32A66F924CF9}" type="datetime1">
              <a:rPr lang="tr-TR" smtClean="0"/>
              <a:t>8.02.2025</a:t>
            </a:fld>
            <a:endParaRPr lang="tr-TR" dirty="0"/>
          </a:p>
        </p:txBody>
      </p:sp>
      <p:sp>
        <p:nvSpPr>
          <p:cNvPr id="6" name="Slayt Numarası Yer Tutucusu 5"/>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lstStyle/>
          <a:p>
            <a:pPr rtl="0"/>
            <a:r>
              <a:rPr lang="tr-TR" smtClean="0"/>
              <a:t>Asıl başlık stili için tıklatın</a:t>
            </a:r>
            <a:endParaRPr lang="tr-TR" dirty="0"/>
          </a:p>
        </p:txBody>
      </p:sp>
      <p:grpSp>
        <p:nvGrpSpPr>
          <p:cNvPr id="158" name="çizgi" descr="Çizgi grafiği"/>
          <p:cNvGrpSpPr/>
          <p:nvPr/>
        </p:nvGrpSpPr>
        <p:grpSpPr bwMode="invGray">
          <a:xfrm>
            <a:off x="1522413" y="1514475"/>
            <a:ext cx="10569575" cy="64008"/>
            <a:chOff x="1522413" y="1514475"/>
            <a:chExt cx="10569575" cy="64008"/>
          </a:xfrm>
        </p:grpSpPr>
        <p:sp>
          <p:nvSpPr>
            <p:cNvPr id="159" name="Serbest Biçimli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0" name="Serbest Biçimli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1" name="Serbest Biçimli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2"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3"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4"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5"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6"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7"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8"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9"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0"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1"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2"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3"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4"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5"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6"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7"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8"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9"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0"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1"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2"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3"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4"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5"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6"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7"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8"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9"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0"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1"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2"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3"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4"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5"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6"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7"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8"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9"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0"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1"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2"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3"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4"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5"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6"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7"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8"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9"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0"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1"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2"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3"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4"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5"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6"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7"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8"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9"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0"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1"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2"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3"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4"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5"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6"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7"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8"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9"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0"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1"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2"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3" name="İçerik Yer Tutucusu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lang="tr-TR" dirty="0"/>
          </a:p>
        </p:txBody>
      </p:sp>
      <p:sp>
        <p:nvSpPr>
          <p:cNvPr id="4" name="İçerik Yer Tutucusu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lang="tr-TR" dirty="0"/>
          </a:p>
        </p:txBody>
      </p:sp>
      <p:sp>
        <p:nvSpPr>
          <p:cNvPr id="6" name="Alt Bilgi Yer Tutucusu 5"/>
          <p:cNvSpPr>
            <a:spLocks noGrp="1"/>
          </p:cNvSpPr>
          <p:nvPr>
            <p:ph type="ftr" sz="quarter" idx="11"/>
          </p:nvPr>
        </p:nvSpPr>
        <p:spPr/>
        <p:txBody>
          <a:bodyPr rtlCol="0"/>
          <a:lstStyle/>
          <a:p>
            <a:pPr rtl="0"/>
            <a:endParaRPr lang="tr-TR" dirty="0"/>
          </a:p>
        </p:txBody>
      </p:sp>
      <p:sp>
        <p:nvSpPr>
          <p:cNvPr id="5" name="Tarih Yer Tutucusu 4"/>
          <p:cNvSpPr>
            <a:spLocks noGrp="1"/>
          </p:cNvSpPr>
          <p:nvPr>
            <p:ph type="dt" sz="half" idx="10"/>
          </p:nvPr>
        </p:nvSpPr>
        <p:spPr/>
        <p:txBody>
          <a:bodyPr rtlCol="0"/>
          <a:lstStyle/>
          <a:p>
            <a:pPr rtl="0"/>
            <a:fld id="{1EEF4061-7DB4-4D9F-919E-A2AFA031A789}" type="datetime1">
              <a:rPr lang="tr-TR" smtClean="0"/>
              <a:t>8.02.2025</a:t>
            </a:fld>
            <a:endParaRPr lang="tr-TR" dirty="0"/>
          </a:p>
        </p:txBody>
      </p:sp>
      <p:sp>
        <p:nvSpPr>
          <p:cNvPr id="7" name="Slayt Numarası Yer Tutucusu 6"/>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lstStyle>
            <a:lvl1pPr>
              <a:defRPr/>
            </a:lvl1pPr>
          </a:lstStyle>
          <a:p>
            <a:pPr rtl="0"/>
            <a:r>
              <a:rPr lang="tr-TR" smtClean="0"/>
              <a:t>Asıl başlık stili için tıklatın</a:t>
            </a:r>
            <a:endParaRPr lang="tr-TR" dirty="0"/>
          </a:p>
        </p:txBody>
      </p:sp>
      <p:grpSp>
        <p:nvGrpSpPr>
          <p:cNvPr id="160" name="çizgi" descr="Çizgi grafiği"/>
          <p:cNvGrpSpPr/>
          <p:nvPr/>
        </p:nvGrpSpPr>
        <p:grpSpPr bwMode="invGray">
          <a:xfrm>
            <a:off x="1522413" y="1514475"/>
            <a:ext cx="10569575" cy="64008"/>
            <a:chOff x="1522413" y="1514475"/>
            <a:chExt cx="10569575" cy="64008"/>
          </a:xfrm>
        </p:grpSpPr>
        <p:sp>
          <p:nvSpPr>
            <p:cNvPr id="161" name="Serbest Biçimli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2" name="Serbest Biçimli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3" name="Serbest Biçimli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4"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5"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6"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7"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8"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9"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0"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1"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2"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3"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4"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5"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6"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7"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8"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9"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0"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1"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2"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3"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4"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5"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6"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7"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8"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9"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0"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1"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2"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3"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4"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5"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6"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7"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8"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9"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0"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1"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2"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3"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4"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5"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6"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7"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8"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9"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0"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1"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2"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3"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4"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5"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6"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7"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8"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9"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0"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1"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2"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3"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4"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5"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6"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7"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8"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9"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0"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1"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2"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3"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4"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3" name="Metin Yer Tutucusu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smtClean="0"/>
              <a:t>Asıl metin stillerini düzenle</a:t>
            </a:r>
          </a:p>
        </p:txBody>
      </p:sp>
      <p:sp>
        <p:nvSpPr>
          <p:cNvPr id="4" name="İçerik Yer Tutucusu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lang="tr-TR" dirty="0"/>
          </a:p>
        </p:txBody>
      </p:sp>
      <p:sp>
        <p:nvSpPr>
          <p:cNvPr id="5" name="Metin Yer Tutucusu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smtClean="0"/>
              <a:t>Asıl metin stillerini düzenle</a:t>
            </a:r>
          </a:p>
        </p:txBody>
      </p:sp>
      <p:sp>
        <p:nvSpPr>
          <p:cNvPr id="8" name="Alt Bilgi Yer Tutucusu 7"/>
          <p:cNvSpPr>
            <a:spLocks noGrp="1"/>
          </p:cNvSpPr>
          <p:nvPr>
            <p:ph type="ftr" sz="quarter" idx="11"/>
          </p:nvPr>
        </p:nvSpPr>
        <p:spPr/>
        <p:txBody>
          <a:bodyPr rtlCol="0"/>
          <a:lstStyle/>
          <a:p>
            <a:pPr rtl="0"/>
            <a:endParaRPr lang="tr-TR" dirty="0"/>
          </a:p>
        </p:txBody>
      </p:sp>
      <p:sp>
        <p:nvSpPr>
          <p:cNvPr id="7" name="Tarih Yer Tutucusu 6"/>
          <p:cNvSpPr>
            <a:spLocks noGrp="1"/>
          </p:cNvSpPr>
          <p:nvPr>
            <p:ph type="dt" sz="half" idx="10"/>
          </p:nvPr>
        </p:nvSpPr>
        <p:spPr/>
        <p:txBody>
          <a:bodyPr rtlCol="0"/>
          <a:lstStyle/>
          <a:p>
            <a:pPr rtl="0"/>
            <a:fld id="{450A6235-1FEF-4760-98CF-8ECF9AB2CA71}" type="datetime1">
              <a:rPr lang="tr-TR" smtClean="0"/>
              <a:t>8.02.2025</a:t>
            </a:fld>
            <a:endParaRPr lang="tr-TR" dirty="0"/>
          </a:p>
        </p:txBody>
      </p:sp>
      <p:sp>
        <p:nvSpPr>
          <p:cNvPr id="9" name="Slayt Numarası Yer Tutucusu 8"/>
          <p:cNvSpPr>
            <a:spLocks noGrp="1"/>
          </p:cNvSpPr>
          <p:nvPr>
            <p:ph type="sldNum" sz="quarter" idx="12"/>
          </p:nvPr>
        </p:nvSpPr>
        <p:spPr/>
        <p:txBody>
          <a:bodyPr rtlCol="0"/>
          <a:lstStyle/>
          <a:p>
            <a:pPr rtl="0"/>
            <a:fld id="{25BA54BD-C84D-46CE-8B72-31BFB26ABA43}" type="slidenum">
              <a:rPr lang="tr-TR" smtClean="0"/>
              <a:t>‹#›</a:t>
            </a:fld>
            <a:endParaRPr lang="tr-TR" dirty="0"/>
          </a:p>
        </p:txBody>
      </p:sp>
      <p:sp>
        <p:nvSpPr>
          <p:cNvPr id="85" name="İçerik Yer Tutucusu 3"/>
          <p:cNvSpPr>
            <a:spLocks noGrp="1"/>
          </p:cNvSpPr>
          <p:nvPr>
            <p:ph sz="half" idx="13"/>
          </p:nvPr>
        </p:nvSpPr>
        <p:spPr>
          <a:xfrm>
            <a:off x="6246812" y="2819400"/>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lang="tr-TR"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lang="tr-TR" dirty="0"/>
          </a:p>
        </p:txBody>
      </p:sp>
      <p:grpSp>
        <p:nvGrpSpPr>
          <p:cNvPr id="156" name="çizgi" descr="Çizgi grafiği"/>
          <p:cNvGrpSpPr/>
          <p:nvPr/>
        </p:nvGrpSpPr>
        <p:grpSpPr bwMode="invGray">
          <a:xfrm>
            <a:off x="1522413" y="1514475"/>
            <a:ext cx="10569575" cy="64008"/>
            <a:chOff x="1522413" y="1514475"/>
            <a:chExt cx="10569575" cy="64008"/>
          </a:xfrm>
        </p:grpSpPr>
        <p:sp>
          <p:nvSpPr>
            <p:cNvPr id="157" name="Serbest Biçimli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58" name="Serbest Biçimli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59" name="Serbest Biçimli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0"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1"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2"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3"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4"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5"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6"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7"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8"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9"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0"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1"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2"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3"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4"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5"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6"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7"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8"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9"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0"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1"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2"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3"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4"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5"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6"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7"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8"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9"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0"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1"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2"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3"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4"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5"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6"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7"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8"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9"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0"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1"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2"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3"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4"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5"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6"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7"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8"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9"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0"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1"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2"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3"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4"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5"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6"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7"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8"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9"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0"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1"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2"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3"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4"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5"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6"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7"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8"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9"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0"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4" name="Alt Bilgi Yer Tutucusu 3"/>
          <p:cNvSpPr>
            <a:spLocks noGrp="1"/>
          </p:cNvSpPr>
          <p:nvPr>
            <p:ph type="ftr" sz="quarter" idx="11"/>
          </p:nvPr>
        </p:nvSpPr>
        <p:spPr/>
        <p:txBody>
          <a:bodyPr rtlCol="0"/>
          <a:lstStyle/>
          <a:p>
            <a:pPr rtl="0"/>
            <a:endParaRPr lang="tr-TR" dirty="0"/>
          </a:p>
        </p:txBody>
      </p:sp>
      <p:sp>
        <p:nvSpPr>
          <p:cNvPr id="3" name="Tarih Yer Tutucusu 2"/>
          <p:cNvSpPr>
            <a:spLocks noGrp="1"/>
          </p:cNvSpPr>
          <p:nvPr>
            <p:ph type="dt" sz="half" idx="10"/>
          </p:nvPr>
        </p:nvSpPr>
        <p:spPr/>
        <p:txBody>
          <a:bodyPr rtlCol="0"/>
          <a:lstStyle/>
          <a:p>
            <a:pPr rtl="0"/>
            <a:fld id="{937A487C-0166-4C8B-B4B5-75143DCBCA8D}" type="datetime1">
              <a:rPr lang="tr-TR" smtClean="0"/>
              <a:t>8.02.2025</a:t>
            </a:fld>
            <a:endParaRPr lang="tr-TR" dirty="0"/>
          </a:p>
        </p:txBody>
      </p:sp>
      <p:sp>
        <p:nvSpPr>
          <p:cNvPr id="5" name="Slayt Numarası Yer Tutucusu 4"/>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endParaRPr lang="tr-TR" dirty="0"/>
          </a:p>
        </p:txBody>
      </p:sp>
      <p:sp>
        <p:nvSpPr>
          <p:cNvPr id="2" name="Tarih Yer Tutucusu 1"/>
          <p:cNvSpPr>
            <a:spLocks noGrp="1"/>
          </p:cNvSpPr>
          <p:nvPr>
            <p:ph type="dt" sz="half" idx="10"/>
          </p:nvPr>
        </p:nvSpPr>
        <p:spPr/>
        <p:txBody>
          <a:bodyPr rtlCol="0"/>
          <a:lstStyle/>
          <a:p>
            <a:pPr rtl="0"/>
            <a:fld id="{7459CB71-A860-432B-BAE4-95D877574074}" type="datetime1">
              <a:rPr lang="tr-TR" smtClean="0"/>
              <a:t>8.02.2025</a:t>
            </a:fld>
            <a:endParaRPr lang="tr-TR" dirty="0"/>
          </a:p>
        </p:txBody>
      </p:sp>
      <p:sp>
        <p:nvSpPr>
          <p:cNvPr id="4" name="Slayt Numarası Yer Tutucusu 3"/>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tr-TR" smtClean="0"/>
              <a:t>Asıl başlık stili için tıklatın</a:t>
            </a:r>
            <a:endParaRPr lang="tr-TR" dirty="0"/>
          </a:p>
        </p:txBody>
      </p:sp>
      <p:sp>
        <p:nvSpPr>
          <p:cNvPr id="4" name="Metin Yer Tutucusu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smtClean="0"/>
              <a:t>Asıl metin stillerini düzenle</a:t>
            </a:r>
          </a:p>
        </p:txBody>
      </p:sp>
      <p:sp>
        <p:nvSpPr>
          <p:cNvPr id="3" name="İçerik Yer Tutucusu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lang="tr-TR" dirty="0"/>
          </a:p>
        </p:txBody>
      </p:sp>
      <p:grpSp>
        <p:nvGrpSpPr>
          <p:cNvPr id="615" name="çerçeve" descr="Kutu grafiği"/>
          <p:cNvGrpSpPr/>
          <p:nvPr/>
        </p:nvGrpSpPr>
        <p:grpSpPr bwMode="invGray">
          <a:xfrm>
            <a:off x="4417839" y="1630821"/>
            <a:ext cx="6291028" cy="4575885"/>
            <a:chOff x="4417839" y="1630821"/>
            <a:chExt cx="6291028" cy="4575885"/>
          </a:xfrm>
        </p:grpSpPr>
        <p:grpSp>
          <p:nvGrpSpPr>
            <p:cNvPr id="616" name="Grup 615"/>
            <p:cNvGrpSpPr/>
            <p:nvPr/>
          </p:nvGrpSpPr>
          <p:grpSpPr bwMode="invGray">
            <a:xfrm>
              <a:off x="5414491" y="1630821"/>
              <a:ext cx="5294376" cy="4114800"/>
              <a:chOff x="3310555" y="716546"/>
              <a:chExt cx="5294376" cy="4114800"/>
            </a:xfrm>
          </p:grpSpPr>
          <p:grpSp>
            <p:nvGrpSpPr>
              <p:cNvPr id="768" name="Grup 767"/>
              <p:cNvGrpSpPr/>
              <p:nvPr/>
            </p:nvGrpSpPr>
            <p:grpSpPr bwMode="invGray">
              <a:xfrm flipH="1">
                <a:off x="3310555" y="737968"/>
                <a:ext cx="5294376" cy="54864"/>
                <a:chOff x="1522413" y="1514475"/>
                <a:chExt cx="10569575" cy="64008"/>
              </a:xfrm>
              <a:solidFill>
                <a:schemeClr val="accent1"/>
              </a:solidFill>
            </p:grpSpPr>
            <p:sp>
              <p:nvSpPr>
                <p:cNvPr id="844" name="Serbest Biçimli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5" name="Serbest Biçimli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6" name="Serbest Biçimli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7"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8"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9"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0"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1"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2"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3"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4"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5"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6"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7"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8"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9"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0"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1"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2"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3"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4"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5"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6"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7"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8"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9"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0"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1"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2"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3"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4"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5"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6"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7"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8"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9"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0"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1"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2"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3"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4"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5"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6"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7"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8"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9"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0"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1"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2"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3"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4"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5"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6"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7"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8"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9"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0"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1"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2"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3"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4"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5"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6"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7"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8"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9"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0"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1"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2"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3"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4"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5"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6"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7"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nvGrpSpPr>
              <p:cNvPr id="769" name="Grup 768"/>
              <p:cNvGrpSpPr/>
              <p:nvPr/>
            </p:nvGrpSpPr>
            <p:grpSpPr bwMode="invGray">
              <a:xfrm rot="16200000" flipH="1">
                <a:off x="6492229" y="2755658"/>
                <a:ext cx="4114800" cy="36576"/>
                <a:chOff x="1522413" y="1514475"/>
                <a:chExt cx="10569575" cy="64008"/>
              </a:xfrm>
              <a:solidFill>
                <a:schemeClr val="accent1"/>
              </a:solidFill>
            </p:grpSpPr>
            <p:sp>
              <p:nvSpPr>
                <p:cNvPr id="770" name="Serbest Biçimli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1" name="Serbest Biçimli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2" name="Serbest Biçimli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3"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4"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5"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6"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7"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8"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9"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0"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1"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2"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3"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4"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5"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6"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7"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8"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9"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0"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1"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2"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3"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4"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5"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6"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7"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8"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9"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0"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1"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2"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3"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4"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5"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6"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7"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8"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9"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0"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1"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2"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3"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4"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5"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6"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7"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8"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9"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0"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1"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2"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3"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4"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5"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6"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7"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8"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9"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0"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1"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2"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3"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4"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5"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6"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7"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8"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9"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0"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1"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2"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3"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grpSp>
          <p:nvGrpSpPr>
            <p:cNvPr id="617" name="Grup 616"/>
            <p:cNvGrpSpPr/>
            <p:nvPr/>
          </p:nvGrpSpPr>
          <p:grpSpPr bwMode="invGray">
            <a:xfrm rot="10800000">
              <a:off x="4417839" y="2091906"/>
              <a:ext cx="5294376" cy="4114800"/>
              <a:chOff x="3310555" y="716546"/>
              <a:chExt cx="5294376" cy="4114800"/>
            </a:xfrm>
          </p:grpSpPr>
          <p:grpSp>
            <p:nvGrpSpPr>
              <p:cNvPr id="618" name="Grup 617"/>
              <p:cNvGrpSpPr/>
              <p:nvPr/>
            </p:nvGrpSpPr>
            <p:grpSpPr bwMode="invGray">
              <a:xfrm flipH="1">
                <a:off x="3310555" y="737968"/>
                <a:ext cx="5294376" cy="54864"/>
                <a:chOff x="1522413" y="1514475"/>
                <a:chExt cx="10569575" cy="64008"/>
              </a:xfrm>
              <a:solidFill>
                <a:schemeClr val="accent1"/>
              </a:solidFill>
            </p:grpSpPr>
            <p:sp>
              <p:nvSpPr>
                <p:cNvPr id="694" name="Serbest Biçimli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5" name="Serbest Biçimli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6" name="Serbest Biçimli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7"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8"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9"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0"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1"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2"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3"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4"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5"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6"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7"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8"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9"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0"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1"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2"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3"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4"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5"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6"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7"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8"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9"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0"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1"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2"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3"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4"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5"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6"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7"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8"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9"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0"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1"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2"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3"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4"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5"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6"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7"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8"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9"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0"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1"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2"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3"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4"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5"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6"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7"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8"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9"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0"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1"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2"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3"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4"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5"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6"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7"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8"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9"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0"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1"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2"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3"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4"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5"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6"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7"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nvGrpSpPr>
              <p:cNvPr id="619" name="Grup 618"/>
              <p:cNvGrpSpPr/>
              <p:nvPr/>
            </p:nvGrpSpPr>
            <p:grpSpPr bwMode="invGray">
              <a:xfrm rot="16200000" flipH="1">
                <a:off x="6492229" y="2755658"/>
                <a:ext cx="4114800" cy="36576"/>
                <a:chOff x="1522413" y="1514475"/>
                <a:chExt cx="10569575" cy="64008"/>
              </a:xfrm>
              <a:solidFill>
                <a:schemeClr val="accent1"/>
              </a:solidFill>
            </p:grpSpPr>
            <p:sp>
              <p:nvSpPr>
                <p:cNvPr id="620" name="Serbest Biçimli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1" name="Serbest Biçimli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2" name="Serbest Biçimli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3"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4"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5"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6"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7"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8"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9"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0"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1"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2"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3"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4"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5"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6"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7"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8"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9"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0"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1"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2"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3"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4"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5"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6"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7"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8"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9"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0"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1"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2"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3"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4"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5"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6"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7"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8"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9"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0"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1"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2"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3"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4"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5"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6"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7"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8"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9"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0"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1"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2"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3"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4"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5"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6"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7"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8"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9"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0"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1"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2"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3"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4"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5"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6"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7"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8"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9"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0"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1"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2"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3"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grpSp>
      <p:sp>
        <p:nvSpPr>
          <p:cNvPr id="6" name="Alt Bilgi Yer Tutucusu 5"/>
          <p:cNvSpPr>
            <a:spLocks noGrp="1"/>
          </p:cNvSpPr>
          <p:nvPr>
            <p:ph type="ftr" sz="quarter" idx="11"/>
          </p:nvPr>
        </p:nvSpPr>
        <p:spPr/>
        <p:txBody>
          <a:bodyPr rtlCol="0"/>
          <a:lstStyle/>
          <a:p>
            <a:pPr rtl="0"/>
            <a:endParaRPr lang="tr-TR" dirty="0"/>
          </a:p>
        </p:txBody>
      </p:sp>
      <p:sp>
        <p:nvSpPr>
          <p:cNvPr id="5" name="Tarih Yer Tutucusu 4"/>
          <p:cNvSpPr>
            <a:spLocks noGrp="1"/>
          </p:cNvSpPr>
          <p:nvPr>
            <p:ph type="dt" sz="half" idx="10"/>
          </p:nvPr>
        </p:nvSpPr>
        <p:spPr/>
        <p:txBody>
          <a:bodyPr rtlCol="0"/>
          <a:lstStyle/>
          <a:p>
            <a:pPr rtl="0"/>
            <a:fld id="{DBD3F002-4154-46A0-BF13-8639CE4642BC}" type="datetime1">
              <a:rPr lang="tr-TR" smtClean="0"/>
              <a:t>8.02.2025</a:t>
            </a:fld>
            <a:endParaRPr lang="tr-TR" dirty="0"/>
          </a:p>
        </p:txBody>
      </p:sp>
      <p:sp>
        <p:nvSpPr>
          <p:cNvPr id="7" name="Slayt Numarası Yer Tutucusu 6"/>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tr-TR" smtClean="0"/>
              <a:t>Asıl başlık stili için tıklatın</a:t>
            </a:r>
            <a:endParaRPr lang="tr-TR" dirty="0"/>
          </a:p>
        </p:txBody>
      </p:sp>
      <p:sp>
        <p:nvSpPr>
          <p:cNvPr id="3" name="Resim Yer Tutucusu 2" descr="Resim eklemek için boş yer tutucu. Yer tutucuya tıklayın ve eklemek istediğiniz resmi seçin."/>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smtClean="0"/>
              <a:t>Resim eklemek için simgeyi tıklatın</a:t>
            </a:r>
            <a:endParaRPr lang="tr-TR" dirty="0"/>
          </a:p>
        </p:txBody>
      </p:sp>
      <p:grpSp>
        <p:nvGrpSpPr>
          <p:cNvPr id="614" name="çerçeve" descr="Kutu grafiği"/>
          <p:cNvGrpSpPr/>
          <p:nvPr/>
        </p:nvGrpSpPr>
        <p:grpSpPr bwMode="invGray">
          <a:xfrm flipH="1">
            <a:off x="1447500" y="1630821"/>
            <a:ext cx="6291028" cy="4575885"/>
            <a:chOff x="4417839" y="1630821"/>
            <a:chExt cx="6291028" cy="4575885"/>
          </a:xfrm>
        </p:grpSpPr>
        <p:grpSp>
          <p:nvGrpSpPr>
            <p:cNvPr id="615" name="Grup 614"/>
            <p:cNvGrpSpPr/>
            <p:nvPr/>
          </p:nvGrpSpPr>
          <p:grpSpPr bwMode="invGray">
            <a:xfrm>
              <a:off x="5414491" y="1630821"/>
              <a:ext cx="5294376" cy="4114800"/>
              <a:chOff x="3310555" y="716546"/>
              <a:chExt cx="5294376" cy="4114800"/>
            </a:xfrm>
          </p:grpSpPr>
          <p:grpSp>
            <p:nvGrpSpPr>
              <p:cNvPr id="767" name="Grup 766"/>
              <p:cNvGrpSpPr/>
              <p:nvPr/>
            </p:nvGrpSpPr>
            <p:grpSpPr bwMode="invGray">
              <a:xfrm flipH="1">
                <a:off x="3310555" y="737968"/>
                <a:ext cx="5294376" cy="54864"/>
                <a:chOff x="1522413" y="1514475"/>
                <a:chExt cx="10569575" cy="64008"/>
              </a:xfrm>
              <a:solidFill>
                <a:schemeClr val="accent1"/>
              </a:solidFill>
            </p:grpSpPr>
            <p:sp>
              <p:nvSpPr>
                <p:cNvPr id="843" name="Serbest Biçimli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4" name="Serbest Biçimli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5" name="Serbest Biçimli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6"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7"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8"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9"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0"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1"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2"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3"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4"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5"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6"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7"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8"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9"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0"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1"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2"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3"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4"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5"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6"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7"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8"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9"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0"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1"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2"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3"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4"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5"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6"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7"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8"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9"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0"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1"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2"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3"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4"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5"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6"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7"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8"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9"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0"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1"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2"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3"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4"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5"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6"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7"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8"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9"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0"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1"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2"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3"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4"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5"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6"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7"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8"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9"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0"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1"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2"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3"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4"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5"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6"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nvGrpSpPr>
              <p:cNvPr id="768" name="Grup 767"/>
              <p:cNvGrpSpPr/>
              <p:nvPr/>
            </p:nvGrpSpPr>
            <p:grpSpPr bwMode="invGray">
              <a:xfrm rot="16200000" flipH="1">
                <a:off x="6492229" y="2755658"/>
                <a:ext cx="4114800" cy="36576"/>
                <a:chOff x="1522413" y="1514475"/>
                <a:chExt cx="10569575" cy="64008"/>
              </a:xfrm>
              <a:solidFill>
                <a:schemeClr val="accent1"/>
              </a:solidFill>
            </p:grpSpPr>
            <p:sp>
              <p:nvSpPr>
                <p:cNvPr id="769" name="Serbest Biçimli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0" name="Serbest Biçimli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1" name="Serbest Biçimli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2"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3"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4"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5"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6"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7"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8"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9"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0"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1"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2"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3"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4"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5"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6"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7"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8"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9"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0"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1"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2"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3"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4"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5"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6"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7"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8"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9"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0"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1"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2"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3"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4"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5"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6"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7"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8"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9"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0"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1"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2"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3"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4"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5"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6"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7"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8"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9"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0"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1"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2"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3"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4"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5"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6"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7"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8"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9"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0"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1"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2"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3"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4"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5"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6"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7"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8"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9"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0"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1"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2"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grpSp>
          <p:nvGrpSpPr>
            <p:cNvPr id="616" name="Grup 615"/>
            <p:cNvGrpSpPr/>
            <p:nvPr/>
          </p:nvGrpSpPr>
          <p:grpSpPr bwMode="invGray">
            <a:xfrm rot="10800000">
              <a:off x="4417839" y="2091906"/>
              <a:ext cx="5294376" cy="4114800"/>
              <a:chOff x="3310555" y="716546"/>
              <a:chExt cx="5294376" cy="4114800"/>
            </a:xfrm>
          </p:grpSpPr>
          <p:grpSp>
            <p:nvGrpSpPr>
              <p:cNvPr id="617" name="Grup 616"/>
              <p:cNvGrpSpPr/>
              <p:nvPr/>
            </p:nvGrpSpPr>
            <p:grpSpPr bwMode="invGray">
              <a:xfrm flipH="1">
                <a:off x="3310555" y="737968"/>
                <a:ext cx="5294376" cy="54864"/>
                <a:chOff x="1522413" y="1514475"/>
                <a:chExt cx="10569575" cy="64008"/>
              </a:xfrm>
              <a:solidFill>
                <a:schemeClr val="accent1"/>
              </a:solidFill>
            </p:grpSpPr>
            <p:sp>
              <p:nvSpPr>
                <p:cNvPr id="693" name="Serbest Biçimli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4" name="Serbest Biçimli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5" name="Serbest Biçimli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6"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7"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8"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9"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0"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1"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2"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3"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4"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5"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6"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7"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8"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9"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0"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1"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2"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3"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4"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5"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6"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7"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8"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9"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0"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1"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2"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3"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4"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5"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6"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7"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8"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9"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0"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1"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2"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3"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4"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5"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6"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7"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8"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9"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0"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1"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2"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3"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4"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5"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6"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7"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8"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9"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0"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1"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2"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3"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4"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5"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6"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7"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8"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9"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0"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1"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2"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3"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4"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5"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6"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nvGrpSpPr>
              <p:cNvPr id="618" name="Grup 617"/>
              <p:cNvGrpSpPr/>
              <p:nvPr/>
            </p:nvGrpSpPr>
            <p:grpSpPr bwMode="invGray">
              <a:xfrm rot="16200000" flipH="1">
                <a:off x="6492229" y="2755658"/>
                <a:ext cx="4114800" cy="36576"/>
                <a:chOff x="1522413" y="1514475"/>
                <a:chExt cx="10569575" cy="64008"/>
              </a:xfrm>
              <a:solidFill>
                <a:schemeClr val="accent1"/>
              </a:solidFill>
            </p:grpSpPr>
            <p:sp>
              <p:nvSpPr>
                <p:cNvPr id="619" name="Serbest Biçimli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0" name="Serbest Biçimli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1" name="Serbest Biçimli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2" name="Serbest Biçimli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3" name="Serbest Biçimli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4" name="Serbest Biçimli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5" name="Serbest Biçimli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6" name="Serbest Biçimli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7" name="Serbest Biçimli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8" name="Serbest Biçimli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9" name="Serbest Biçimli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0" name="Serbest Biçimli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1" name="Serbest Biçimli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2" name="Serbest Biçimli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3" name="Serbest Biçimli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4" name="Serbest Biçimli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5" name="Serbest Biçimli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6" name="Serbest Biçimli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7" name="Serbest Biçimli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8" name="Serbest Biçimli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9" name="Serbest Biçimli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0" name="Serbest Biçimli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1" name="Serbest Biçimli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2" name="Serbest Biçimli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3" name="Serbest Biçimli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4" name="Serbest Biçimli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5" name="Serbest Biçimli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6" name="Serbest Biçimli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7" name="Serbest Biçimli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8" name="Serbest Biçimli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9" name="Serbest Biçimli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0" name="Serbest Biçimli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1" name="Serbest Biçimli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2" name="Serbest Biçimli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3" name="Serbest Biçimli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4" name="Serbest Biçimli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5" name="Serbest Biçimli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6" name="Serbest Biçimli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7" name="Serbest Biçimli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8" name="Serbest Biçimli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9" name="Serbest Biçimli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0" name="Serbest Biçimli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1" name="Serbest Biçimli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2" name="Serbest Biçimli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3" name="Serbest Biçimli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4" name="Serbest Biçimli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5" name="Serbest Biçimli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6" name="Serbest Biçimli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7" name="Serbest Biçimli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8" name="Serbest Biçimli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9" name="Serbest Biçimli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0" name="Serbest Biçimli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1" name="Serbest Biçimli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2" name="Serbest Biçimli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3" name="Serbest Biçimli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4" name="Serbest Biçimli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5" name="Serbest Biçimli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6" name="Serbest Biçimli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7" name="Serbest Biçimli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8" name="Serbest Biçimli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9" name="Serbest Biçimli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0" name="Serbest Biçimli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1" name="Serbest Biçimli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2" name="Serbest Biçimli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3" name="Serbest Biçimli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4" name="Serbest Biçimli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5" name="Serbest Biçimli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6" name="Serbest Biçimli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7" name="Serbest Biçimli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8" name="Serbest Biçimli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9" name="Serbest Biçimli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0" name="Serbest Biçimli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1" name="Serbest Biçimli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2" name="Serbest Biçimli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grpSp>
      <p:sp>
        <p:nvSpPr>
          <p:cNvPr id="4" name="Metin Yer Tutucusu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smtClean="0"/>
              <a:t>Asıl metin stillerini düzenle</a:t>
            </a:r>
          </a:p>
        </p:txBody>
      </p:sp>
      <p:sp>
        <p:nvSpPr>
          <p:cNvPr id="6" name="Alt Bilgi Yer Tutucusu 5"/>
          <p:cNvSpPr>
            <a:spLocks noGrp="1"/>
          </p:cNvSpPr>
          <p:nvPr>
            <p:ph type="ftr" sz="quarter" idx="11"/>
          </p:nvPr>
        </p:nvSpPr>
        <p:spPr/>
        <p:txBody>
          <a:bodyPr rtlCol="0"/>
          <a:lstStyle/>
          <a:p>
            <a:pPr rtl="0"/>
            <a:endParaRPr lang="tr-TR" dirty="0"/>
          </a:p>
        </p:txBody>
      </p:sp>
      <p:sp>
        <p:nvSpPr>
          <p:cNvPr id="5" name="Tarih Yer Tutucusu 4"/>
          <p:cNvSpPr>
            <a:spLocks noGrp="1"/>
          </p:cNvSpPr>
          <p:nvPr>
            <p:ph type="dt" sz="half" idx="10"/>
          </p:nvPr>
        </p:nvSpPr>
        <p:spPr/>
        <p:txBody>
          <a:bodyPr rtlCol="0"/>
          <a:lstStyle/>
          <a:p>
            <a:pPr rtl="0"/>
            <a:fld id="{CEEA519B-B6A2-41A7-8490-AD20D538F1D3}" type="datetime1">
              <a:rPr lang="tr-TR" smtClean="0"/>
              <a:t>8.02.2025</a:t>
            </a:fld>
            <a:endParaRPr lang="tr-TR" dirty="0"/>
          </a:p>
        </p:txBody>
      </p:sp>
      <p:sp>
        <p:nvSpPr>
          <p:cNvPr id="7" name="Slayt Numarası Yer Tutucusu 6"/>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tr-TR" dirty="0" smtClean="0"/>
              <a:t>Asıl başlık stili için tıklatın</a:t>
            </a:r>
            <a:endParaRPr lang="tr-TR" dirty="0"/>
          </a:p>
        </p:txBody>
      </p:sp>
      <p:sp>
        <p:nvSpPr>
          <p:cNvPr id="3" name="Metin Yer Tutucusu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tr-TR" dirty="0" smtClean="0"/>
              <a:t>Asıl metin stillerini düzenlemek için tıklayın</a:t>
            </a:r>
          </a:p>
          <a:p>
            <a:pPr lvl="1" rtl="0"/>
            <a:r>
              <a:rPr lang="tr-TR" dirty="0" smtClean="0"/>
              <a:t>İkinci düzey</a:t>
            </a:r>
          </a:p>
          <a:p>
            <a:pPr lvl="2" rtl="0"/>
            <a:r>
              <a:rPr lang="tr-TR" dirty="0" smtClean="0"/>
              <a:t>Üçüncü düzey</a:t>
            </a:r>
          </a:p>
          <a:p>
            <a:pPr lvl="3" rtl="0"/>
            <a:r>
              <a:rPr lang="tr-TR" dirty="0" smtClean="0"/>
              <a:t>Dördüncü düzey</a:t>
            </a:r>
          </a:p>
          <a:p>
            <a:pPr lvl="4" rtl="0"/>
            <a:r>
              <a:rPr lang="tr-TR" dirty="0" smtClean="0"/>
              <a:t>Beşinci düzey</a:t>
            </a:r>
            <a:endParaRPr lang="tr-TR" dirty="0"/>
          </a:p>
        </p:txBody>
      </p:sp>
      <p:sp>
        <p:nvSpPr>
          <p:cNvPr id="5" name="Altbilgi Yer Tutucusu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tr-TR" dirty="0"/>
          </a:p>
        </p:txBody>
      </p:sp>
      <p:sp>
        <p:nvSpPr>
          <p:cNvPr id="4" name="Tarih Yer Tutucusu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1F2B68EE-1A79-4A33-AC01-82037DE72111}" type="datetime1">
              <a:rPr lang="tr-TR" smtClean="0"/>
              <a:t>8.02.2025</a:t>
            </a:fld>
            <a:endParaRPr lang="tr-TR" dirty="0"/>
          </a:p>
        </p:txBody>
      </p:sp>
      <p:sp>
        <p:nvSpPr>
          <p:cNvPr id="6" name="Slayt Numarası Yer Tutucusu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5BA54BD-C84D-46CE-8B72-31BFB26ABA43}" type="slidenum">
              <a:rPr lang="tr-TR" smtClean="0"/>
              <a:pPr/>
              <a:t>‹#›</a:t>
            </a:fld>
            <a:endParaRPr lang="tr-TR"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r>
              <a:rPr lang="tr-TR" dirty="0"/>
              <a:t>Derin Öğrenme Yöntemleri ile Şüpheli </a:t>
            </a:r>
            <a:r>
              <a:rPr lang="tr-TR" dirty="0" err="1"/>
              <a:t>Davraniş</a:t>
            </a:r>
            <a:r>
              <a:rPr lang="tr-TR" dirty="0"/>
              <a:t> Tespiti</a:t>
            </a:r>
            <a:endParaRPr lang="tr-TR" dirty="0"/>
          </a:p>
        </p:txBody>
      </p:sp>
      <p:sp>
        <p:nvSpPr>
          <p:cNvPr id="3" name="Alt Başlık 2"/>
          <p:cNvSpPr>
            <a:spLocks noGrp="1"/>
          </p:cNvSpPr>
          <p:nvPr>
            <p:ph type="subTitle" idx="1"/>
          </p:nvPr>
        </p:nvSpPr>
        <p:spPr/>
        <p:txBody>
          <a:bodyPr rtlCol="0"/>
          <a:lstStyle/>
          <a:p>
            <a:pPr rtl="0"/>
            <a:r>
              <a:rPr lang="tr-TR" dirty="0" smtClean="0"/>
              <a:t>Melek Gezer</a:t>
            </a:r>
            <a:endParaRPr lang="tr-TR"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III.BULGULAR VE TARTIŞMA</a:t>
            </a:r>
          </a:p>
        </p:txBody>
      </p:sp>
      <p:sp>
        <p:nvSpPr>
          <p:cNvPr id="3" name="İçerik Yer Tutucusu 2"/>
          <p:cNvSpPr>
            <a:spLocks noGrp="1"/>
          </p:cNvSpPr>
          <p:nvPr>
            <p:ph idx="1"/>
          </p:nvPr>
        </p:nvSpPr>
        <p:spPr/>
        <p:txBody>
          <a:bodyPr>
            <a:normAutofit fontScale="92500" lnSpcReduction="10000"/>
          </a:bodyPr>
          <a:lstStyle/>
          <a:p>
            <a:pPr marL="0" indent="0">
              <a:buNone/>
            </a:pPr>
            <a:r>
              <a:rPr lang="tr-TR" dirty="0"/>
              <a:t>Bu bölüm, </a:t>
            </a:r>
            <a:r>
              <a:rPr lang="tr-TR" b="1" dirty="0"/>
              <a:t>YOLO (</a:t>
            </a:r>
            <a:r>
              <a:rPr lang="tr-TR" b="1" dirty="0" err="1"/>
              <a:t>You</a:t>
            </a:r>
            <a:r>
              <a:rPr lang="tr-TR" b="1" dirty="0"/>
              <a:t> </a:t>
            </a:r>
            <a:r>
              <a:rPr lang="tr-TR" b="1" dirty="0" err="1"/>
              <a:t>Only</a:t>
            </a:r>
            <a:r>
              <a:rPr lang="tr-TR" b="1" dirty="0"/>
              <a:t> </a:t>
            </a:r>
            <a:r>
              <a:rPr lang="tr-TR" b="1" dirty="0" err="1"/>
              <a:t>Look</a:t>
            </a:r>
            <a:r>
              <a:rPr lang="tr-TR" b="1" dirty="0"/>
              <a:t> </a:t>
            </a:r>
            <a:r>
              <a:rPr lang="tr-TR" b="1" dirty="0" err="1"/>
              <a:t>Once</a:t>
            </a:r>
            <a:r>
              <a:rPr lang="tr-TR" b="1" dirty="0"/>
              <a:t>)</a:t>
            </a:r>
            <a:r>
              <a:rPr lang="tr-TR" dirty="0"/>
              <a:t> algoritması kullanılarak şüpheli davranışların tespiti üzerine yapılan çalışmanın bulgularını ve sonuçlarını içermektedir</a:t>
            </a:r>
            <a:r>
              <a:rPr lang="tr-TR" dirty="0" smtClean="0"/>
              <a:t>.</a:t>
            </a:r>
          </a:p>
          <a:p>
            <a:pPr marL="0" indent="0">
              <a:buNone/>
            </a:pPr>
            <a:r>
              <a:rPr lang="tr-TR" b="1" dirty="0" smtClean="0"/>
              <a:t>Çalışmanın </a:t>
            </a:r>
            <a:r>
              <a:rPr lang="tr-TR" b="1" dirty="0"/>
              <a:t>Amacı ve Yöntemi</a:t>
            </a:r>
          </a:p>
          <a:p>
            <a:r>
              <a:rPr lang="tr-TR" b="1" dirty="0"/>
              <a:t>Amaç</a:t>
            </a:r>
            <a:r>
              <a:rPr lang="tr-TR" dirty="0"/>
              <a:t>: Şüpheli davranışların (özellikle izinsiz görüntü alma) gerçek zamanlı olarak tespit edilmesi.</a:t>
            </a:r>
          </a:p>
          <a:p>
            <a:r>
              <a:rPr lang="tr-TR" b="1" dirty="0"/>
              <a:t>Yöntem</a:t>
            </a:r>
            <a:r>
              <a:rPr lang="tr-TR" dirty="0"/>
              <a:t>: YOLOv4 algoritması kullanılarak, Marmara Üniversitesi </a:t>
            </a:r>
            <a:r>
              <a:rPr lang="tr-TR" dirty="0" err="1"/>
              <a:t>Kriminal</a:t>
            </a:r>
            <a:r>
              <a:rPr lang="tr-TR" dirty="0"/>
              <a:t> Davranış/Nesne Veri Seti (MÜKDN) üzerinde eğitim yapılmıştır. Veri seti, 1116 etiketli görselden oluşmaktadır ve </a:t>
            </a:r>
            <a:r>
              <a:rPr lang="tr-TR" b="1" dirty="0"/>
              <a:t>makesense.ai</a:t>
            </a:r>
            <a:r>
              <a:rPr lang="tr-TR" dirty="0"/>
              <a:t> aracılığıyla etiketlenmiştir.</a:t>
            </a:r>
          </a:p>
          <a:p>
            <a:r>
              <a:rPr lang="tr-TR" b="1" dirty="0"/>
              <a:t>Eğitim</a:t>
            </a:r>
            <a:r>
              <a:rPr lang="tr-TR" dirty="0"/>
              <a:t>: Eğitim işlemi, Google </a:t>
            </a:r>
            <a:r>
              <a:rPr lang="tr-TR" dirty="0" err="1"/>
              <a:t>Colab</a:t>
            </a:r>
            <a:r>
              <a:rPr lang="tr-TR" dirty="0"/>
              <a:t> üzerinde GPU kullanılarak yaklaşık 12 saat sürmüştür.</a:t>
            </a:r>
          </a:p>
        </p:txBody>
      </p:sp>
    </p:spTree>
    <p:extLst>
      <p:ext uri="{BB962C8B-B14F-4D97-AF65-F5344CB8AC3E}">
        <p14:creationId xmlns:p14="http://schemas.microsoft.com/office/powerpoint/2010/main" val="31443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III.BULGULAR VE TARTIŞMA</a:t>
            </a:r>
          </a:p>
        </p:txBody>
      </p:sp>
      <p:sp>
        <p:nvSpPr>
          <p:cNvPr id="3" name="İçerik Yer Tutucusu 2"/>
          <p:cNvSpPr>
            <a:spLocks noGrp="1"/>
          </p:cNvSpPr>
          <p:nvPr>
            <p:ph idx="1"/>
          </p:nvPr>
        </p:nvSpPr>
        <p:spPr/>
        <p:txBody>
          <a:bodyPr>
            <a:normAutofit fontScale="62500" lnSpcReduction="20000"/>
          </a:bodyPr>
          <a:lstStyle/>
          <a:p>
            <a:pPr marL="0" indent="0">
              <a:buNone/>
            </a:pPr>
            <a:r>
              <a:rPr lang="tr-TR" b="1" dirty="0"/>
              <a:t>Metrikler ve Performans Değerlendirmesi</a:t>
            </a:r>
          </a:p>
          <a:p>
            <a:pPr marL="0" indent="0">
              <a:buNone/>
            </a:pPr>
            <a:r>
              <a:rPr lang="tr-TR" dirty="0" smtClean="0"/>
              <a:t> Çalışmada </a:t>
            </a:r>
            <a:r>
              <a:rPr lang="tr-TR" dirty="0"/>
              <a:t>modelin performansı, aşağıdaki metrikler kullanılarak değerlendirilmiştir:</a:t>
            </a:r>
          </a:p>
          <a:p>
            <a:pPr marL="457200" indent="-457200">
              <a:buFont typeface="+mj-lt"/>
              <a:buAutoNum type="arabicParenR"/>
            </a:pPr>
            <a:r>
              <a:rPr lang="tr-TR" b="1" dirty="0"/>
              <a:t>Kesinlik (Precision)</a:t>
            </a:r>
            <a:r>
              <a:rPr lang="tr-TR" dirty="0"/>
              <a:t>: Doğru pozitif tahminlerin toplam pozitif tahminlere oranı.</a:t>
            </a:r>
          </a:p>
          <a:p>
            <a:pPr marL="457200" indent="-457200">
              <a:buFont typeface="+mj-lt"/>
              <a:buAutoNum type="arabicParenR"/>
            </a:pPr>
            <a:r>
              <a:rPr lang="tr-TR" b="1" dirty="0"/>
              <a:t>Duyarlılık (</a:t>
            </a:r>
            <a:r>
              <a:rPr lang="tr-TR" b="1" dirty="0" err="1"/>
              <a:t>Recall</a:t>
            </a:r>
            <a:r>
              <a:rPr lang="tr-TR" b="1" dirty="0"/>
              <a:t>)</a:t>
            </a:r>
            <a:r>
              <a:rPr lang="tr-TR" dirty="0"/>
              <a:t>: Doğru pozitif tahminlerin gerçek pozitiflere oranı.</a:t>
            </a:r>
          </a:p>
          <a:p>
            <a:pPr marL="457200" indent="-457200">
              <a:buFont typeface="+mj-lt"/>
              <a:buAutoNum type="arabicParenR"/>
            </a:pPr>
            <a:r>
              <a:rPr lang="tr-TR" b="1" dirty="0"/>
              <a:t>F1 Skor</a:t>
            </a:r>
            <a:r>
              <a:rPr lang="tr-TR" dirty="0"/>
              <a:t>: Kesinlik ve duyarlılığın </a:t>
            </a:r>
            <a:r>
              <a:rPr lang="tr-TR" dirty="0" err="1"/>
              <a:t>harmonik</a:t>
            </a:r>
            <a:r>
              <a:rPr lang="tr-TR" dirty="0"/>
              <a:t> ortalaması.</a:t>
            </a:r>
          </a:p>
          <a:p>
            <a:pPr marL="457200" indent="-457200">
              <a:buFont typeface="+mj-lt"/>
              <a:buAutoNum type="arabicParenR"/>
            </a:pPr>
            <a:r>
              <a:rPr lang="tr-TR" b="1" dirty="0" err="1"/>
              <a:t>mAP</a:t>
            </a:r>
            <a:r>
              <a:rPr lang="tr-TR" b="1" dirty="0"/>
              <a:t> (</a:t>
            </a:r>
            <a:r>
              <a:rPr lang="tr-TR" b="1" dirty="0" err="1"/>
              <a:t>Mean</a:t>
            </a:r>
            <a:r>
              <a:rPr lang="tr-TR" b="1" dirty="0"/>
              <a:t> </a:t>
            </a:r>
            <a:r>
              <a:rPr lang="tr-TR" b="1" dirty="0" err="1"/>
              <a:t>Average</a:t>
            </a:r>
            <a:r>
              <a:rPr lang="tr-TR" b="1" dirty="0"/>
              <a:t> Precision)</a:t>
            </a:r>
            <a:r>
              <a:rPr lang="tr-TR" dirty="0"/>
              <a:t>: Ortalama hassasiyet değeri, modelin genel performansını ölçer.</a:t>
            </a:r>
          </a:p>
          <a:p>
            <a:pPr marL="0" indent="0">
              <a:buNone/>
            </a:pPr>
            <a:r>
              <a:rPr lang="tr-TR" b="1" dirty="0"/>
              <a:t>Sonuçlar:</a:t>
            </a:r>
          </a:p>
          <a:p>
            <a:r>
              <a:rPr lang="tr-TR" b="1" dirty="0" err="1"/>
              <a:t>mAP</a:t>
            </a:r>
            <a:r>
              <a:rPr lang="tr-TR" b="1" dirty="0"/>
              <a:t> Değeri</a:t>
            </a:r>
            <a:r>
              <a:rPr lang="tr-TR" dirty="0"/>
              <a:t>: Eğitim sonunda 2000 </a:t>
            </a:r>
            <a:r>
              <a:rPr lang="tr-TR" dirty="0" err="1"/>
              <a:t>iterasyonda</a:t>
            </a:r>
            <a:r>
              <a:rPr lang="tr-TR" dirty="0"/>
              <a:t> </a:t>
            </a:r>
            <a:r>
              <a:rPr lang="tr-TR" b="1" dirty="0"/>
              <a:t>%86,13</a:t>
            </a:r>
            <a:r>
              <a:rPr lang="tr-TR" dirty="0"/>
              <a:t> </a:t>
            </a:r>
            <a:r>
              <a:rPr lang="tr-TR" dirty="0" err="1"/>
              <a:t>mAP</a:t>
            </a:r>
            <a:r>
              <a:rPr lang="tr-TR" dirty="0"/>
              <a:t> değerine ulaşılmıştır.</a:t>
            </a:r>
          </a:p>
          <a:p>
            <a:r>
              <a:rPr lang="tr-TR" b="1" dirty="0"/>
              <a:t>F1 Skor</a:t>
            </a:r>
            <a:r>
              <a:rPr lang="tr-TR" dirty="0"/>
              <a:t>: </a:t>
            </a:r>
            <a:r>
              <a:rPr lang="tr-TR" b="1" dirty="0"/>
              <a:t>0,721</a:t>
            </a:r>
            <a:r>
              <a:rPr lang="tr-TR" dirty="0"/>
              <a:t> olarak hesaplanmıştır.</a:t>
            </a:r>
          </a:p>
          <a:p>
            <a:r>
              <a:rPr lang="tr-TR" b="1" dirty="0"/>
              <a:t>Tespit Zamanı</a:t>
            </a:r>
            <a:r>
              <a:rPr lang="tr-TR" dirty="0"/>
              <a:t>: Her bir tespit ortalama </a:t>
            </a:r>
            <a:r>
              <a:rPr lang="tr-TR" b="1" dirty="0"/>
              <a:t>0,232 saniye</a:t>
            </a:r>
            <a:r>
              <a:rPr lang="tr-TR" dirty="0"/>
              <a:t> sürmüştür.</a:t>
            </a:r>
          </a:p>
          <a:p>
            <a:r>
              <a:rPr lang="tr-TR" b="1" dirty="0"/>
              <a:t>Başarı Oranı</a:t>
            </a:r>
            <a:r>
              <a:rPr lang="tr-TR" dirty="0"/>
              <a:t>: Şüpheli davranış tespitinde </a:t>
            </a:r>
            <a:r>
              <a:rPr lang="tr-TR" b="1" dirty="0"/>
              <a:t>%70'in üzerinde</a:t>
            </a:r>
            <a:r>
              <a:rPr lang="tr-TR" dirty="0"/>
              <a:t> başarı elde edilmiştir.</a:t>
            </a:r>
          </a:p>
        </p:txBody>
      </p:sp>
    </p:spTree>
    <p:extLst>
      <p:ext uri="{BB962C8B-B14F-4D97-AF65-F5344CB8AC3E}">
        <p14:creationId xmlns:p14="http://schemas.microsoft.com/office/powerpoint/2010/main" val="223875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III.BULGULAR VE TARTIŞMA</a:t>
            </a:r>
          </a:p>
        </p:txBody>
      </p:sp>
      <p:sp>
        <p:nvSpPr>
          <p:cNvPr id="3" name="İçerik Yer Tutucusu 2"/>
          <p:cNvSpPr>
            <a:spLocks noGrp="1"/>
          </p:cNvSpPr>
          <p:nvPr>
            <p:ph idx="1"/>
          </p:nvPr>
        </p:nvSpPr>
        <p:spPr/>
        <p:txBody>
          <a:bodyPr/>
          <a:lstStyle/>
          <a:p>
            <a:pPr marL="0" indent="0">
              <a:buNone/>
            </a:pPr>
            <a:r>
              <a:rPr lang="tr-TR" b="1" dirty="0"/>
              <a:t>Başarılı ve Başarısız Örnekler</a:t>
            </a:r>
          </a:p>
          <a:p>
            <a:r>
              <a:rPr lang="tr-TR" b="1" dirty="0"/>
              <a:t>Başarılı Tespitler</a:t>
            </a:r>
            <a:r>
              <a:rPr lang="tr-TR" dirty="0"/>
              <a:t>: Model, şüphelilerin gizlice görüntü aldığı durumları başarıyla tespit etmiştir (örneğin, cep telefonuyla gizli çekim yapma).</a:t>
            </a:r>
          </a:p>
          <a:p>
            <a:r>
              <a:rPr lang="tr-TR" b="1" dirty="0"/>
              <a:t>Başarısız Tespitler</a:t>
            </a:r>
            <a:r>
              <a:rPr lang="tr-TR" dirty="0"/>
              <a:t>: Şüphelilerin cep telefonlarını avuç içine sakladığı veya başka bir cisim tuttuğu durumlarda model tespit yapmakta zorlanmıştır.</a:t>
            </a:r>
          </a:p>
        </p:txBody>
      </p:sp>
    </p:spTree>
    <p:extLst>
      <p:ext uri="{BB962C8B-B14F-4D97-AF65-F5344CB8AC3E}">
        <p14:creationId xmlns:p14="http://schemas.microsoft.com/office/powerpoint/2010/main" val="394407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III.BULGULAR VE TARTIŞMA</a:t>
            </a:r>
          </a:p>
        </p:txBody>
      </p:sp>
      <p:sp>
        <p:nvSpPr>
          <p:cNvPr id="3" name="İçerik Yer Tutucusu 2"/>
          <p:cNvSpPr>
            <a:spLocks noGrp="1"/>
          </p:cNvSpPr>
          <p:nvPr>
            <p:ph idx="1"/>
          </p:nvPr>
        </p:nvSpPr>
        <p:spPr/>
        <p:txBody>
          <a:bodyPr>
            <a:normAutofit fontScale="77500" lnSpcReduction="20000"/>
          </a:bodyPr>
          <a:lstStyle/>
          <a:p>
            <a:pPr marL="0" indent="0">
              <a:buNone/>
            </a:pPr>
            <a:r>
              <a:rPr lang="tr-TR" b="1" dirty="0"/>
              <a:t>Sonuç ve Değerlendirme</a:t>
            </a:r>
          </a:p>
          <a:p>
            <a:pPr marL="457200" indent="-457200">
              <a:buFont typeface="+mj-lt"/>
              <a:buAutoNum type="arabicParenR"/>
            </a:pPr>
            <a:r>
              <a:rPr lang="tr-TR" b="1" dirty="0"/>
              <a:t>Veri Setinin Önemi</a:t>
            </a:r>
            <a:r>
              <a:rPr lang="tr-TR" dirty="0"/>
              <a:t>: Derin öğrenmede başarı, büyük ve çeşitli veri setlerine bağlıdır. Bu çalışmada kullanılan MÜKDN veri seti, şüpheli davranış tespiti için önemli bir kaynak olmuştur. Daha büyük veri setleriyle daha yüksek başarı oranlarına ulaşılması beklenmektedir.</a:t>
            </a:r>
          </a:p>
          <a:p>
            <a:pPr marL="457200" indent="-457200">
              <a:buFont typeface="+mj-lt"/>
              <a:buAutoNum type="arabicParenR"/>
            </a:pPr>
            <a:r>
              <a:rPr lang="tr-TR" b="1" dirty="0" err="1"/>
              <a:t>YOLO'nun</a:t>
            </a:r>
            <a:r>
              <a:rPr lang="tr-TR" b="1" dirty="0"/>
              <a:t> Başarısı</a:t>
            </a:r>
            <a:r>
              <a:rPr lang="tr-TR" dirty="0"/>
              <a:t>: YOLO, şüpheli davranış tespitinde </a:t>
            </a:r>
            <a:r>
              <a:rPr lang="tr-TR" b="1" dirty="0"/>
              <a:t>%70'in üzerinde</a:t>
            </a:r>
            <a:r>
              <a:rPr lang="tr-TR" dirty="0"/>
              <a:t> başarı göstermiştir. Bu, </a:t>
            </a:r>
            <a:r>
              <a:rPr lang="tr-TR" dirty="0" err="1"/>
              <a:t>YOLO'nun</a:t>
            </a:r>
            <a:r>
              <a:rPr lang="tr-TR" dirty="0"/>
              <a:t> davranış tespiti gibi karmaşık problemlerde de kullanılabileceğini kanıtlamaktadır.</a:t>
            </a:r>
          </a:p>
          <a:p>
            <a:pPr marL="457200" indent="-457200">
              <a:buFont typeface="+mj-lt"/>
              <a:buAutoNum type="arabicParenR"/>
            </a:pPr>
            <a:r>
              <a:rPr lang="tr-TR" b="1" dirty="0"/>
              <a:t>Tek Sınıflı Eğitim</a:t>
            </a:r>
            <a:r>
              <a:rPr lang="tr-TR" dirty="0"/>
              <a:t>: Bu çalışmada sadece "izinsiz görüntü alma" davranışı üzerinde odaklanılmıştır. Tek sınıflı eğitim, yüksek başarıya daha hızlı ulaşılmasını sağlamıştır.</a:t>
            </a:r>
          </a:p>
          <a:p>
            <a:pPr marL="457200" indent="-457200">
              <a:buFont typeface="+mj-lt"/>
              <a:buAutoNum type="arabicParenR"/>
            </a:pPr>
            <a:r>
              <a:rPr lang="tr-TR" b="1" dirty="0"/>
              <a:t>Gelecek Çalışmalar</a:t>
            </a:r>
            <a:r>
              <a:rPr lang="tr-TR" dirty="0"/>
              <a:t>:</a:t>
            </a:r>
          </a:p>
          <a:p>
            <a:pPr marL="731520" lvl="1" indent="-457200">
              <a:buFont typeface="+mj-lt"/>
              <a:buAutoNum type="arabicParenR"/>
            </a:pPr>
            <a:r>
              <a:rPr lang="tr-TR" dirty="0"/>
              <a:t>Farklı şüpheli davranış türleri (hırsızlık, şiddet vb.) üzerinde çalışılabilir.</a:t>
            </a:r>
          </a:p>
          <a:p>
            <a:pPr marL="731520" lvl="1" indent="-457200">
              <a:buFont typeface="+mj-lt"/>
              <a:buAutoNum type="arabicParenR"/>
            </a:pPr>
            <a:r>
              <a:rPr lang="tr-TR" dirty="0" err="1"/>
              <a:t>YOLO'nun</a:t>
            </a:r>
            <a:r>
              <a:rPr lang="tr-TR" dirty="0"/>
              <a:t> katman sayısı ve konfigürasyon dosyaları optimize edilerek başarı oranı artırılabilir.</a:t>
            </a:r>
          </a:p>
          <a:p>
            <a:pPr marL="731520" lvl="1" indent="-457200">
              <a:buFont typeface="+mj-lt"/>
              <a:buAutoNum type="arabicParenR"/>
            </a:pPr>
            <a:r>
              <a:rPr lang="tr-TR" dirty="0"/>
              <a:t>Daha büyük ve çeşitli veri setleri kullanılarak modelin genelleme yeteneği geliştirilebilir.</a:t>
            </a:r>
          </a:p>
        </p:txBody>
      </p:sp>
    </p:spTree>
    <p:extLst>
      <p:ext uri="{BB962C8B-B14F-4D97-AF65-F5344CB8AC3E}">
        <p14:creationId xmlns:p14="http://schemas.microsoft.com/office/powerpoint/2010/main" val="131422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Genel Değerlendirme</a:t>
            </a:r>
          </a:p>
        </p:txBody>
      </p:sp>
      <p:sp>
        <p:nvSpPr>
          <p:cNvPr id="3" name="İçerik Yer Tutucusu 2"/>
          <p:cNvSpPr>
            <a:spLocks noGrp="1"/>
          </p:cNvSpPr>
          <p:nvPr>
            <p:ph idx="1"/>
          </p:nvPr>
        </p:nvSpPr>
        <p:spPr/>
        <p:txBody>
          <a:bodyPr/>
          <a:lstStyle/>
          <a:p>
            <a:pPr marL="0" indent="0">
              <a:buNone/>
            </a:pPr>
            <a:r>
              <a:rPr lang="tr-TR" dirty="0"/>
              <a:t>Bu çalışma, YOLO algoritmasının şüpheli davranış tespiti gibi karmaşık problemlerde başarıyla kullanılabileceğini göstermiştir. Elde edilen sonuçlar, derin öğrenme modellerinin güvenlik alanında etkili bir şekilde uygulanabileceğini kanıtlamaktadır. Gelecekte daha büyük veri setleri ve optimize edilmiş modellerle daha yüksek başarı oranlarına ulaşılması mümkündür.</a:t>
            </a:r>
            <a:endParaRPr lang="tr-TR" dirty="0"/>
          </a:p>
        </p:txBody>
      </p:sp>
    </p:spTree>
    <p:extLst>
      <p:ext uri="{BB962C8B-B14F-4D97-AF65-F5344CB8AC3E}">
        <p14:creationId xmlns:p14="http://schemas.microsoft.com/office/powerpoint/2010/main" val="174378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normAutofit fontScale="92500"/>
          </a:bodyPr>
          <a:lstStyle/>
          <a:p>
            <a:r>
              <a:rPr lang="tr-TR" dirty="0"/>
              <a:t>Bu çalışma, derin öğrenme yöntemleri kullanılarak şüpheli davranışların tespit edilmesini konu alıyor. Hızla gelişen teknolojiyle birlikte askeri, güvenlik ve bilişim sektörlerinde ortaya çıkan bilgi güvenliği sorunlarına çözüm bulmak amacıyla donanımsal ve </a:t>
            </a:r>
            <a:r>
              <a:rPr lang="tr-TR" dirty="0" err="1"/>
              <a:t>yazılımsal</a:t>
            </a:r>
            <a:r>
              <a:rPr lang="tr-TR" dirty="0"/>
              <a:t> yöntemler geliştirilmiştir. Bu çalışmada, görüntü işleme teknikleri kullanılarak şüpheli davranışların gerçek zamanlı olarak tespit edilmesi hedeflenmiştir.</a:t>
            </a:r>
          </a:p>
          <a:p>
            <a:r>
              <a:rPr lang="tr-TR" dirty="0"/>
              <a:t>Derin öğrenme, insan düşünce yapısını veri setlerindeki örüntülerle deneyimleyerek bilgisayara öğreten bir yapay zekâ yöntemidir. Bu yöntem, yüz tanıma, plaka tanıma, nesne algılama, hareket algılama ve otonom sürüş teknolojileri gibi birçok alanda kullanılmaktadır. Çalışmada, YOLO (</a:t>
            </a:r>
            <a:r>
              <a:rPr lang="tr-TR" dirty="0" err="1"/>
              <a:t>You</a:t>
            </a:r>
            <a:r>
              <a:rPr lang="tr-TR" dirty="0"/>
              <a:t> </a:t>
            </a:r>
            <a:r>
              <a:rPr lang="tr-TR" dirty="0" err="1"/>
              <a:t>Only</a:t>
            </a:r>
            <a:r>
              <a:rPr lang="tr-TR" dirty="0"/>
              <a:t> </a:t>
            </a:r>
            <a:r>
              <a:rPr lang="tr-TR" dirty="0" err="1"/>
              <a:t>Look</a:t>
            </a:r>
            <a:r>
              <a:rPr lang="tr-TR" dirty="0"/>
              <a:t> </a:t>
            </a:r>
            <a:r>
              <a:rPr lang="tr-TR" dirty="0" err="1"/>
              <a:t>Once</a:t>
            </a:r>
            <a:r>
              <a:rPr lang="tr-TR" dirty="0"/>
              <a:t>) algoritması kullanılmıştır. YOLO, </a:t>
            </a:r>
            <a:r>
              <a:rPr lang="tr-TR" dirty="0" err="1"/>
              <a:t>konvolüsyonel</a:t>
            </a:r>
            <a:r>
              <a:rPr lang="tr-TR" dirty="0"/>
              <a:t> sinir ağlarını (CNN) kullanarak nesne tespiti yapan ve diğer benzer algoritmalara göre daha yüksek performans sunan bir derin öğrenme algoritmasıdır.</a:t>
            </a:r>
          </a:p>
          <a:p>
            <a:endParaRPr lang="tr-TR" dirty="0"/>
          </a:p>
        </p:txBody>
      </p:sp>
    </p:spTree>
    <p:extLst>
      <p:ext uri="{BB962C8B-B14F-4D97-AF65-F5344CB8AC3E}">
        <p14:creationId xmlns:p14="http://schemas.microsoft.com/office/powerpoint/2010/main" val="237675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normAutofit fontScale="85000" lnSpcReduction="10000"/>
          </a:bodyPr>
          <a:lstStyle/>
          <a:p>
            <a:pPr marL="0" indent="0">
              <a:buNone/>
            </a:pPr>
            <a:r>
              <a:rPr lang="tr-TR" dirty="0"/>
              <a:t>Çalışma üç ana adımdan oluşmaktadır:</a:t>
            </a:r>
          </a:p>
          <a:p>
            <a:pPr>
              <a:buFont typeface="Wingdings" panose="05000000000000000000" pitchFamily="2" charset="2"/>
              <a:buChar char="q"/>
            </a:pPr>
            <a:r>
              <a:rPr lang="tr-TR" b="1" dirty="0" smtClean="0"/>
              <a:t>Veri </a:t>
            </a:r>
            <a:r>
              <a:rPr lang="tr-TR" b="1" dirty="0"/>
              <a:t>Seti Oluşturma</a:t>
            </a:r>
            <a:r>
              <a:rPr lang="tr-TR" dirty="0"/>
              <a:t>: 1116 etiketli görsel kullanılarak Marmara Üniversitesi </a:t>
            </a:r>
            <a:r>
              <a:rPr lang="tr-TR" dirty="0" err="1"/>
              <a:t>Kriminal</a:t>
            </a:r>
            <a:r>
              <a:rPr lang="tr-TR" dirty="0"/>
              <a:t> Davranış/Nesne Veri Seti (MÜKDN) oluşturulmuştur.</a:t>
            </a:r>
          </a:p>
          <a:p>
            <a:pPr>
              <a:buFont typeface="Wingdings" panose="05000000000000000000" pitchFamily="2" charset="2"/>
              <a:buChar char="q"/>
            </a:pPr>
            <a:r>
              <a:rPr lang="tr-TR" b="1" dirty="0" smtClean="0"/>
              <a:t>Model </a:t>
            </a:r>
            <a:r>
              <a:rPr lang="tr-TR" b="1" dirty="0"/>
              <a:t>Tasarımı ve Konfigürasyon</a:t>
            </a:r>
            <a:r>
              <a:rPr lang="tr-TR" dirty="0"/>
              <a:t>: Derin öğrenme için kullanılan </a:t>
            </a:r>
            <a:r>
              <a:rPr lang="tr-TR" dirty="0" err="1"/>
              <a:t>evrişimsel</a:t>
            </a:r>
            <a:r>
              <a:rPr lang="tr-TR" dirty="0"/>
              <a:t> sinir ağı YOLOv4 modeli tasarlanmış ve yapılandırılmıştır.</a:t>
            </a:r>
          </a:p>
          <a:p>
            <a:pPr>
              <a:buFont typeface="Wingdings" panose="05000000000000000000" pitchFamily="2" charset="2"/>
              <a:buChar char="q"/>
            </a:pPr>
            <a:r>
              <a:rPr lang="tr-TR" b="1" dirty="0" smtClean="0"/>
              <a:t>Sistem </a:t>
            </a:r>
            <a:r>
              <a:rPr lang="tr-TR" b="1" dirty="0"/>
              <a:t>Eğitimi</a:t>
            </a:r>
            <a:r>
              <a:rPr lang="tr-TR" dirty="0"/>
              <a:t>: Sistem eğitilmiş ve </a:t>
            </a:r>
            <a:r>
              <a:rPr lang="tr-TR" dirty="0" err="1"/>
              <a:t>evrişimsel</a:t>
            </a:r>
            <a:r>
              <a:rPr lang="tr-TR" dirty="0"/>
              <a:t> sinir ağı ağırlıkları farklı sistemlerde kullanılmak üzere elde edilmiştir. Ayrıca </a:t>
            </a:r>
            <a:r>
              <a:rPr lang="tr-TR" dirty="0" err="1"/>
              <a:t>proaktif</a:t>
            </a:r>
            <a:r>
              <a:rPr lang="tr-TR" dirty="0"/>
              <a:t> bir model gerçekleştirilmiştir.</a:t>
            </a:r>
          </a:p>
          <a:p>
            <a:pPr marL="0" indent="0">
              <a:buNone/>
            </a:pPr>
            <a:r>
              <a:rPr lang="tr-TR" dirty="0"/>
              <a:t>Bu çalışma, derin öğrenme yöntemlerinin güvenlik alanında nasıl kullanılabileceğine dair önemli bir örnek sunmaktadır. Özellikle YOLO algoritmasının gerçek zamanlı tespit için yüksek performansı, bu tür uygulamalarda tercih edilmesinin nedenlerinden biridir.</a:t>
            </a:r>
          </a:p>
          <a:p>
            <a:r>
              <a:rPr lang="tr-TR" b="1" dirty="0"/>
              <a:t>Anahtar Kelimeler</a:t>
            </a:r>
            <a:r>
              <a:rPr lang="tr-TR" dirty="0"/>
              <a:t>: Derin Öğrenme, YOLO, CNN, MÜKDN</a:t>
            </a:r>
          </a:p>
        </p:txBody>
      </p:sp>
    </p:spTree>
    <p:extLst>
      <p:ext uri="{BB962C8B-B14F-4D97-AF65-F5344CB8AC3E}">
        <p14:creationId xmlns:p14="http://schemas.microsoft.com/office/powerpoint/2010/main" val="175419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normAutofit fontScale="92500" lnSpcReduction="20000"/>
          </a:bodyPr>
          <a:lstStyle/>
          <a:p>
            <a:pPr marL="0" indent="0">
              <a:buNone/>
            </a:pPr>
            <a:r>
              <a:rPr lang="tr-TR" dirty="0"/>
              <a:t>Bu bölüm, insan davranışının ve çevresiyle etkileşiminin otomatik olarak anlaşılmasına yönelik çalışmaları ele alıyor. İnsan davranışının çok yönlü olarak modellenmesi (duygular, eylemler, yüz ifadeleri vb.), güvenlik, tıp, eğitim ve daha birçok alanda potansiyel uygulamalara sahiptir. Bilgi güvenliği, teknolojinin gelişmesiyle birlikte daha da önem kazanmıştır. Ancak bilgi sızıntıları genellikle olaylar gerçekleştikten sonra tespit edilebilmektedir. Bu nedenle, gerçek zamanlı tespit ve önleme sistemleri büyük önem taşımaktadır.</a:t>
            </a:r>
          </a:p>
          <a:p>
            <a:r>
              <a:rPr lang="tr-TR" b="1" dirty="0"/>
              <a:t>Yapay Zekâ ve Derin Öğrenme</a:t>
            </a:r>
            <a:r>
              <a:rPr lang="tr-TR" dirty="0"/>
              <a:t>:</a:t>
            </a:r>
            <a:br>
              <a:rPr lang="tr-TR" dirty="0"/>
            </a:br>
            <a:r>
              <a:rPr lang="tr-TR" dirty="0"/>
              <a:t>Yapay zekâ, insana özgü bilişsel yeteneklerin makinelere aktarılmasını hedefleyen geniş bir alandır. Derin öğrenme ise yapay zekânın bir alt dalı olarak, insan düşünce yapısını veri setlerindeki örüntülerle bilgisayara öğretir. Bu yöntem, yüz tanıma, nesne algılama, hareket analizi ve otonom sürüş gibi birçok alanda kullanılmaktadır. Özellikle YOLO (</a:t>
            </a:r>
            <a:r>
              <a:rPr lang="tr-TR" dirty="0" err="1"/>
              <a:t>You</a:t>
            </a:r>
            <a:r>
              <a:rPr lang="tr-TR" dirty="0"/>
              <a:t> </a:t>
            </a:r>
            <a:r>
              <a:rPr lang="tr-TR" dirty="0" err="1"/>
              <a:t>Only</a:t>
            </a:r>
            <a:r>
              <a:rPr lang="tr-TR" dirty="0"/>
              <a:t> </a:t>
            </a:r>
            <a:r>
              <a:rPr lang="tr-TR" dirty="0" err="1"/>
              <a:t>Look</a:t>
            </a:r>
            <a:r>
              <a:rPr lang="tr-TR" dirty="0"/>
              <a:t> </a:t>
            </a:r>
            <a:r>
              <a:rPr lang="tr-TR" dirty="0" err="1"/>
              <a:t>Once</a:t>
            </a:r>
            <a:r>
              <a:rPr lang="tr-TR" dirty="0"/>
              <a:t>) gibi derin öğrenme algoritmaları, gerçek zamanlı nesne tespiti için yüksek performans sunar.</a:t>
            </a:r>
          </a:p>
        </p:txBody>
      </p:sp>
    </p:spTree>
    <p:extLst>
      <p:ext uri="{BB962C8B-B14F-4D97-AF65-F5344CB8AC3E}">
        <p14:creationId xmlns:p14="http://schemas.microsoft.com/office/powerpoint/2010/main" val="27379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a:xfrm>
            <a:off x="477788" y="1700808"/>
            <a:ext cx="11089232" cy="5040560"/>
          </a:xfrm>
        </p:spPr>
        <p:txBody>
          <a:bodyPr>
            <a:normAutofit fontScale="55000" lnSpcReduction="20000"/>
          </a:bodyPr>
          <a:lstStyle/>
          <a:p>
            <a:pPr marL="0" indent="0">
              <a:buNone/>
            </a:pPr>
            <a:r>
              <a:rPr lang="tr-TR" b="1" dirty="0"/>
              <a:t>Çalışmanın Amacı ve Yöntemi</a:t>
            </a:r>
            <a:r>
              <a:rPr lang="tr-TR" dirty="0" smtClean="0"/>
              <a:t>:</a:t>
            </a:r>
          </a:p>
          <a:p>
            <a:pPr marL="0" indent="0">
              <a:buNone/>
            </a:pPr>
            <a:r>
              <a:rPr lang="tr-TR" dirty="0"/>
              <a:t/>
            </a:r>
            <a:br>
              <a:rPr lang="tr-TR" dirty="0"/>
            </a:br>
            <a:r>
              <a:rPr lang="tr-TR" dirty="0"/>
              <a:t>Bu çalışmada, derin öğrenme yöntemleri kullanılarak şüpheli davranışların tespit edilmesi hedeflenmiştir. Marmara Üniversitesi </a:t>
            </a:r>
            <a:r>
              <a:rPr lang="tr-TR" dirty="0" err="1"/>
              <a:t>Kriminal</a:t>
            </a:r>
            <a:r>
              <a:rPr lang="tr-TR" dirty="0"/>
              <a:t> Davranış/Nesne Veri Seti (MÜKDN) adı verilen 1116 etiketli görselden oluşan bir veri seti oluşturulmuştur. YOLOv4 modeli kullanılarak bir </a:t>
            </a:r>
            <a:r>
              <a:rPr lang="tr-TR" dirty="0" err="1"/>
              <a:t>evrişimsel</a:t>
            </a:r>
            <a:r>
              <a:rPr lang="tr-TR" dirty="0"/>
              <a:t> sinir ağı tasarlanmış ve eğitilmiştir. Bu model, şüpheli davranışların gerçek zamanlı olarak tespit edilmesini sağlamaktadır.</a:t>
            </a:r>
          </a:p>
          <a:p>
            <a:pPr marL="0" indent="0">
              <a:buNone/>
            </a:pPr>
            <a:r>
              <a:rPr lang="tr-TR" b="1" dirty="0"/>
              <a:t>İlgili Çalışmalar</a:t>
            </a:r>
            <a:r>
              <a:rPr lang="tr-TR" dirty="0"/>
              <a:t>:</a:t>
            </a:r>
          </a:p>
          <a:p>
            <a:r>
              <a:rPr lang="tr-TR" b="1" dirty="0" err="1"/>
              <a:t>Halgurg</a:t>
            </a:r>
            <a:r>
              <a:rPr lang="tr-TR" b="1" dirty="0"/>
              <a:t> ve ark. (2021)</a:t>
            </a:r>
            <a:r>
              <a:rPr lang="tr-TR" dirty="0"/>
              <a:t>: COVID-19 tespiti için X-ışını ve BT görüntüleri üzerinde CNN ve </a:t>
            </a:r>
            <a:r>
              <a:rPr lang="tr-TR" dirty="0" err="1"/>
              <a:t>AlexNet</a:t>
            </a:r>
            <a:r>
              <a:rPr lang="tr-TR" dirty="0"/>
              <a:t> modelleri kullanılmış, %98'e varan doğruluk elde edilmiştir.</a:t>
            </a:r>
          </a:p>
          <a:p>
            <a:r>
              <a:rPr lang="tr-TR" b="1" dirty="0"/>
              <a:t>Mehdi ve ark. (2020)</a:t>
            </a:r>
            <a:r>
              <a:rPr lang="tr-TR" dirty="0"/>
              <a:t>: Hastalık teşhisi için ResNet50 modeli kullanılmış, %87,91 doğruluk sağlanmıştır.</a:t>
            </a:r>
          </a:p>
          <a:p>
            <a:r>
              <a:rPr lang="tr-TR" b="1" dirty="0" err="1"/>
              <a:t>Jauedi</a:t>
            </a:r>
            <a:r>
              <a:rPr lang="tr-TR" b="1" dirty="0"/>
              <a:t> ve ark. (2020)</a:t>
            </a:r>
            <a:r>
              <a:rPr lang="tr-TR" dirty="0"/>
              <a:t>: İnsan eylemlerini tanımak için </a:t>
            </a:r>
            <a:r>
              <a:rPr lang="tr-TR" dirty="0" err="1"/>
              <a:t>hibrit</a:t>
            </a:r>
            <a:r>
              <a:rPr lang="tr-TR" dirty="0"/>
              <a:t> bir derin öğrenme modeli geliştirilmiştir.</a:t>
            </a:r>
          </a:p>
          <a:p>
            <a:pPr>
              <a:buFont typeface="Arial" panose="020B0604020202020204" pitchFamily="34" charset="0"/>
              <a:buChar char="•"/>
            </a:pPr>
            <a:r>
              <a:rPr lang="tr-TR" b="1" dirty="0" err="1"/>
              <a:t>Ashwin</a:t>
            </a:r>
            <a:r>
              <a:rPr lang="tr-TR" b="1" dirty="0"/>
              <a:t> ve ark. (2020)</a:t>
            </a:r>
            <a:r>
              <a:rPr lang="tr-TR" dirty="0"/>
              <a:t>: Öğrencilerin yüz ifadeleri, el hareketleri ve vücut duruşları kullanılarak duygusal durum analizi yapılmış, %83 doğruluk elde edilmiştir.</a:t>
            </a:r>
          </a:p>
          <a:p>
            <a:r>
              <a:rPr lang="tr-TR" b="1" dirty="0" err="1"/>
              <a:t>Jammalamadaka</a:t>
            </a:r>
            <a:r>
              <a:rPr lang="tr-TR" b="1" dirty="0"/>
              <a:t> ve ark. (2017)</a:t>
            </a:r>
            <a:r>
              <a:rPr lang="tr-TR" dirty="0"/>
              <a:t>: Poz tabanlı görüntü ve video arama için derin öğrenme yöntemleri kullanılmıştır.</a:t>
            </a:r>
          </a:p>
          <a:p>
            <a:r>
              <a:rPr lang="tr-TR" b="1" dirty="0"/>
              <a:t>Diego ve ark. (2019)</a:t>
            </a:r>
            <a:r>
              <a:rPr lang="tr-TR" dirty="0"/>
              <a:t>: Durağan görüntülerden insan poz tahmini için yeni bir regresyon yöntemi sunulmuştur.</a:t>
            </a:r>
          </a:p>
          <a:p>
            <a:r>
              <a:rPr lang="tr-TR" b="1" dirty="0" err="1"/>
              <a:t>Baccouuche</a:t>
            </a:r>
            <a:r>
              <a:rPr lang="tr-TR" b="1" dirty="0"/>
              <a:t> ve ark. (2011)</a:t>
            </a:r>
            <a:r>
              <a:rPr lang="tr-TR" dirty="0"/>
              <a:t>: İnsan eylemlerini sınıflandırmak için 3D </a:t>
            </a:r>
            <a:r>
              <a:rPr lang="tr-TR" dirty="0" err="1"/>
              <a:t>evrişimsel</a:t>
            </a:r>
            <a:r>
              <a:rPr lang="tr-TR" dirty="0"/>
              <a:t> ağlar kullanılmıştır.</a:t>
            </a:r>
          </a:p>
          <a:p>
            <a:r>
              <a:rPr lang="tr-TR" b="1" dirty="0" err="1"/>
              <a:t>Daş</a:t>
            </a:r>
            <a:r>
              <a:rPr lang="tr-TR" b="1" dirty="0"/>
              <a:t> ve ark. (2019)</a:t>
            </a:r>
            <a:r>
              <a:rPr lang="tr-TR" dirty="0"/>
              <a:t>: </a:t>
            </a:r>
            <a:r>
              <a:rPr lang="tr-TR" dirty="0" err="1"/>
              <a:t>TensorFlow</a:t>
            </a:r>
            <a:r>
              <a:rPr lang="tr-TR" dirty="0"/>
              <a:t> kütüphanesi ve </a:t>
            </a:r>
            <a:r>
              <a:rPr lang="tr-TR" dirty="0" err="1"/>
              <a:t>Faster</a:t>
            </a:r>
            <a:r>
              <a:rPr lang="tr-TR" dirty="0"/>
              <a:t> R-CNN modeli kullanılarak nesne takibi yapılmıştır.</a:t>
            </a:r>
          </a:p>
          <a:p>
            <a:r>
              <a:rPr lang="tr-TR" b="1" dirty="0"/>
              <a:t>Yılmaz ve ark. (2020)</a:t>
            </a:r>
            <a:r>
              <a:rPr lang="tr-TR" dirty="0"/>
              <a:t>: </a:t>
            </a:r>
            <a:r>
              <a:rPr lang="tr-TR" dirty="0" err="1"/>
              <a:t>Faster</a:t>
            </a:r>
            <a:r>
              <a:rPr lang="tr-TR" dirty="0"/>
              <a:t> R-CNN modeli kullanılarak gıda üretim tesislerinde kalite kontrol süreçleri için yüksek başarı oranı elde edilmiştir.</a:t>
            </a:r>
          </a:p>
        </p:txBody>
      </p:sp>
    </p:spTree>
    <p:extLst>
      <p:ext uri="{BB962C8B-B14F-4D97-AF65-F5344CB8AC3E}">
        <p14:creationId xmlns:p14="http://schemas.microsoft.com/office/powerpoint/2010/main" val="332348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II. MATERYAL VE YÖNTEM</a:t>
            </a:r>
          </a:p>
        </p:txBody>
      </p:sp>
      <p:sp>
        <p:nvSpPr>
          <p:cNvPr id="3" name="İçerik Yer Tutucusu 2"/>
          <p:cNvSpPr>
            <a:spLocks noGrp="1"/>
          </p:cNvSpPr>
          <p:nvPr>
            <p:ph idx="1"/>
          </p:nvPr>
        </p:nvSpPr>
        <p:spPr/>
        <p:txBody>
          <a:bodyPr>
            <a:normAutofit fontScale="92500" lnSpcReduction="10000"/>
          </a:bodyPr>
          <a:lstStyle/>
          <a:p>
            <a:pPr marL="0" indent="0">
              <a:buNone/>
            </a:pPr>
            <a:r>
              <a:rPr lang="tr-TR" dirty="0"/>
              <a:t>Bu bölüm, yapay zekâ ve derin öğrenmenin tarihsel gelişimi, yapay sinir ağları, derin öğrenme mimarileri ve şüpheli davranış tespiti gibi konuları ele alıyor. Ayrıca, bu alanda kullanılan veri setlerinin hazırlanması, etiketlenmesi ve eğitim süreçleri detaylı bir şekilde açıklanıyor</a:t>
            </a:r>
            <a:r>
              <a:rPr lang="tr-TR"/>
              <a:t>. </a:t>
            </a:r>
            <a:endParaRPr lang="tr-TR" dirty="0"/>
          </a:p>
          <a:p>
            <a:pPr marL="0" indent="0">
              <a:buNone/>
            </a:pPr>
            <a:r>
              <a:rPr lang="tr-TR" b="1" dirty="0"/>
              <a:t>Yapay Zekâ ve Derin Öğrenmenin Tarihsel Gelişimi</a:t>
            </a:r>
          </a:p>
          <a:p>
            <a:pPr>
              <a:buFont typeface="Arial" panose="020B0604020202020204" pitchFamily="34" charset="0"/>
              <a:buChar char="•"/>
            </a:pPr>
            <a:r>
              <a:rPr lang="tr-TR" b="1" dirty="0"/>
              <a:t>Yapay Zekâ (AI)</a:t>
            </a:r>
            <a:r>
              <a:rPr lang="tr-TR" dirty="0"/>
              <a:t>: İnsana özgü bilişsel yeteneklerin makinelere aktarılmasını hedefleyen geniş bir alandır. Tarihsel olarak, </a:t>
            </a:r>
            <a:r>
              <a:rPr lang="tr-TR" dirty="0" err="1"/>
              <a:t>Ramon</a:t>
            </a:r>
            <a:r>
              <a:rPr lang="tr-TR" dirty="0"/>
              <a:t> </a:t>
            </a:r>
            <a:r>
              <a:rPr lang="tr-TR" dirty="0" err="1"/>
              <a:t>Lull</a:t>
            </a:r>
            <a:r>
              <a:rPr lang="tr-TR" dirty="0"/>
              <a:t> (1302), </a:t>
            </a:r>
            <a:r>
              <a:rPr lang="tr-TR" dirty="0" err="1"/>
              <a:t>Allen</a:t>
            </a:r>
            <a:r>
              <a:rPr lang="tr-TR" dirty="0"/>
              <a:t> Turing (2. Dünya Savaşı) ve John </a:t>
            </a:r>
            <a:r>
              <a:rPr lang="tr-TR" dirty="0" err="1"/>
              <a:t>McCarthy</a:t>
            </a:r>
            <a:r>
              <a:rPr lang="tr-TR" dirty="0"/>
              <a:t> (1956) gibi isimler yapay zekânın temellerini atmıştır.</a:t>
            </a:r>
          </a:p>
          <a:p>
            <a:pPr>
              <a:buFont typeface="Arial" panose="020B0604020202020204" pitchFamily="34" charset="0"/>
              <a:buChar char="•"/>
            </a:pPr>
            <a:r>
              <a:rPr lang="tr-TR" b="1" dirty="0"/>
              <a:t>Derin Öğrenme</a:t>
            </a:r>
            <a:r>
              <a:rPr lang="tr-TR" dirty="0"/>
              <a:t>: Yapay sinir ağlarının gelişmiş bir formu olarak, çok katmanlı mimarilerle karmaşık problemleri çözmek için kullanılır. Görüntü işleme, ses tanıma, doğal dil işleme gibi alanlarda başarılı sonuçlar vermektedir.</a:t>
            </a:r>
          </a:p>
        </p:txBody>
      </p:sp>
    </p:spTree>
    <p:extLst>
      <p:ext uri="{BB962C8B-B14F-4D97-AF65-F5344CB8AC3E}">
        <p14:creationId xmlns:p14="http://schemas.microsoft.com/office/powerpoint/2010/main" val="230939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II. MATERYAL VE YÖNTEM</a:t>
            </a:r>
          </a:p>
        </p:txBody>
      </p:sp>
      <p:sp>
        <p:nvSpPr>
          <p:cNvPr id="3" name="İçerik Yer Tutucusu 2"/>
          <p:cNvSpPr>
            <a:spLocks noGrp="1"/>
          </p:cNvSpPr>
          <p:nvPr>
            <p:ph idx="1"/>
          </p:nvPr>
        </p:nvSpPr>
        <p:spPr/>
        <p:txBody>
          <a:bodyPr>
            <a:normAutofit fontScale="62500" lnSpcReduction="20000"/>
          </a:bodyPr>
          <a:lstStyle/>
          <a:p>
            <a:pPr marL="0" indent="0">
              <a:buNone/>
            </a:pPr>
            <a:r>
              <a:rPr lang="tr-TR" b="1" dirty="0"/>
              <a:t>Yapay Sinir Ağları (YSA)</a:t>
            </a:r>
          </a:p>
          <a:p>
            <a:r>
              <a:rPr lang="tr-TR" b="1" dirty="0"/>
              <a:t>Tarihçe</a:t>
            </a:r>
            <a:r>
              <a:rPr lang="tr-TR" dirty="0"/>
              <a:t>: İlk yapay sinir ağı modeli 1943'te </a:t>
            </a:r>
            <a:r>
              <a:rPr lang="tr-TR" dirty="0" err="1"/>
              <a:t>McCulloch</a:t>
            </a:r>
            <a:r>
              <a:rPr lang="tr-TR" dirty="0"/>
              <a:t> ve </a:t>
            </a:r>
            <a:r>
              <a:rPr lang="tr-TR" dirty="0" err="1"/>
              <a:t>Pitts</a:t>
            </a:r>
            <a:r>
              <a:rPr lang="tr-TR" dirty="0"/>
              <a:t> tarafından tanımlandı. 1957'de </a:t>
            </a:r>
            <a:r>
              <a:rPr lang="tr-TR" dirty="0" err="1"/>
              <a:t>Rosenblatt</a:t>
            </a:r>
            <a:r>
              <a:rPr lang="tr-TR" dirty="0"/>
              <a:t>, algılayıcı (</a:t>
            </a:r>
            <a:r>
              <a:rPr lang="tr-TR" dirty="0" err="1"/>
              <a:t>perceptron</a:t>
            </a:r>
            <a:r>
              <a:rPr lang="tr-TR" dirty="0"/>
              <a:t>) kavramını geliştirdi.</a:t>
            </a:r>
          </a:p>
          <a:p>
            <a:r>
              <a:rPr lang="tr-TR" b="1" dirty="0"/>
              <a:t>Yapı</a:t>
            </a:r>
            <a:r>
              <a:rPr lang="tr-TR" dirty="0"/>
              <a:t>: Yapay sinir ağları, giriş katmanı, gizli katman(</a:t>
            </a:r>
            <a:r>
              <a:rPr lang="tr-TR" dirty="0" err="1"/>
              <a:t>lar</a:t>
            </a:r>
            <a:r>
              <a:rPr lang="tr-TR" dirty="0"/>
              <a:t>) ve çıkış katmanından oluşur. Her nöron, girişlerini ağırlıklarla çarpar ve bir aktivasyon fonksiyonundan geçirerek çıktı üretir.</a:t>
            </a:r>
          </a:p>
          <a:p>
            <a:pPr marL="0" indent="0">
              <a:buNone/>
            </a:pPr>
            <a:r>
              <a:rPr lang="tr-TR" b="1" dirty="0"/>
              <a:t>Derin Öğrenme Mimarileri</a:t>
            </a:r>
          </a:p>
          <a:p>
            <a:r>
              <a:rPr lang="tr-TR" b="1" dirty="0" err="1"/>
              <a:t>Evrişimli</a:t>
            </a:r>
            <a:r>
              <a:rPr lang="tr-TR" b="1" dirty="0"/>
              <a:t> Sinir Ağları (CNN)</a:t>
            </a:r>
            <a:r>
              <a:rPr lang="tr-TR" dirty="0"/>
              <a:t>: Görüntü analizi için tasarlanmış bir derin öğrenme modelidir. </a:t>
            </a:r>
            <a:r>
              <a:rPr lang="tr-TR" dirty="0" err="1"/>
              <a:t>Evrişim</a:t>
            </a:r>
            <a:r>
              <a:rPr lang="tr-TR" dirty="0"/>
              <a:t> (</a:t>
            </a:r>
            <a:r>
              <a:rPr lang="tr-TR" dirty="0" err="1"/>
              <a:t>convolution</a:t>
            </a:r>
            <a:r>
              <a:rPr lang="tr-TR" dirty="0"/>
              <a:t>) ve havuzlama (</a:t>
            </a:r>
            <a:r>
              <a:rPr lang="tr-TR" dirty="0" err="1"/>
              <a:t>pooling</a:t>
            </a:r>
            <a:r>
              <a:rPr lang="tr-TR" dirty="0"/>
              <a:t>) işlemleriyle görüntülerin özellikleri çıkarılır.</a:t>
            </a:r>
          </a:p>
          <a:p>
            <a:r>
              <a:rPr lang="tr-TR" b="1" dirty="0"/>
              <a:t>R-CNN ve Türevleri</a:t>
            </a:r>
            <a:r>
              <a:rPr lang="tr-TR" dirty="0"/>
              <a:t>:</a:t>
            </a:r>
          </a:p>
          <a:p>
            <a:pPr lvl="1"/>
            <a:r>
              <a:rPr lang="tr-TR" b="1" dirty="0"/>
              <a:t>R-CNN</a:t>
            </a:r>
            <a:r>
              <a:rPr lang="tr-TR" dirty="0"/>
              <a:t>: Nesne tespiti için ilk CNN tabanlı modeldir, ancak yavaş ve maliyetlidir.</a:t>
            </a:r>
          </a:p>
          <a:p>
            <a:pPr lvl="1"/>
            <a:r>
              <a:rPr lang="tr-TR" b="1" dirty="0" err="1"/>
              <a:t>Fast</a:t>
            </a:r>
            <a:r>
              <a:rPr lang="tr-TR" b="1" dirty="0"/>
              <a:t> R-CNN</a:t>
            </a:r>
            <a:r>
              <a:rPr lang="tr-TR" dirty="0"/>
              <a:t>: R-CNN'in performansını artırarak eğitim süresini kısaltmıştır.</a:t>
            </a:r>
          </a:p>
          <a:p>
            <a:pPr lvl="1"/>
            <a:r>
              <a:rPr lang="tr-TR" b="1" dirty="0" err="1"/>
              <a:t>Faster</a:t>
            </a:r>
            <a:r>
              <a:rPr lang="tr-TR" b="1" dirty="0"/>
              <a:t> R-CNN</a:t>
            </a:r>
            <a:r>
              <a:rPr lang="tr-TR" dirty="0"/>
              <a:t>: Bölge tekliflerini hızlandırarak gerçek zamanlı nesne tespitini mümkün kılmıştır.</a:t>
            </a:r>
          </a:p>
          <a:p>
            <a:r>
              <a:rPr lang="tr-TR" b="1" dirty="0"/>
              <a:t>YOLO (</a:t>
            </a:r>
            <a:r>
              <a:rPr lang="tr-TR" b="1" dirty="0" err="1"/>
              <a:t>You</a:t>
            </a:r>
            <a:r>
              <a:rPr lang="tr-TR" b="1" dirty="0"/>
              <a:t> </a:t>
            </a:r>
            <a:r>
              <a:rPr lang="tr-TR" b="1" dirty="0" err="1"/>
              <a:t>Only</a:t>
            </a:r>
            <a:r>
              <a:rPr lang="tr-TR" b="1" dirty="0"/>
              <a:t> </a:t>
            </a:r>
            <a:r>
              <a:rPr lang="tr-TR" b="1" dirty="0" err="1"/>
              <a:t>Look</a:t>
            </a:r>
            <a:r>
              <a:rPr lang="tr-TR" b="1" dirty="0"/>
              <a:t> </a:t>
            </a:r>
            <a:r>
              <a:rPr lang="tr-TR" b="1" dirty="0" err="1"/>
              <a:t>Once</a:t>
            </a:r>
            <a:r>
              <a:rPr lang="tr-TR" b="1" dirty="0"/>
              <a:t>)</a:t>
            </a:r>
            <a:r>
              <a:rPr lang="tr-TR" dirty="0"/>
              <a:t>: Görüntüyü bir kez tarayarak nesne tespiti yapar. Yüksek hızı ve doğruluğu nedeniyle gerçek zamanlı uygulamalarda yaygın olarak kullanılır. YOLOv4, en son ve en gelişmiş versiyonudur.</a:t>
            </a:r>
          </a:p>
        </p:txBody>
      </p:sp>
    </p:spTree>
    <p:extLst>
      <p:ext uri="{BB962C8B-B14F-4D97-AF65-F5344CB8AC3E}">
        <p14:creationId xmlns:p14="http://schemas.microsoft.com/office/powerpoint/2010/main" val="123302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II. MATERYAL VE YÖNTEM</a:t>
            </a:r>
          </a:p>
        </p:txBody>
      </p:sp>
      <p:sp>
        <p:nvSpPr>
          <p:cNvPr id="3" name="İçerik Yer Tutucusu 2"/>
          <p:cNvSpPr>
            <a:spLocks noGrp="1"/>
          </p:cNvSpPr>
          <p:nvPr>
            <p:ph idx="1"/>
          </p:nvPr>
        </p:nvSpPr>
        <p:spPr/>
        <p:txBody>
          <a:bodyPr/>
          <a:lstStyle/>
          <a:p>
            <a:pPr marL="0" indent="0">
              <a:buNone/>
            </a:pPr>
            <a:r>
              <a:rPr lang="tr-TR" b="1" dirty="0"/>
              <a:t>Şüpheli Davranış Tespiti</a:t>
            </a:r>
          </a:p>
          <a:p>
            <a:r>
              <a:rPr lang="tr-TR" b="1" dirty="0"/>
              <a:t>Problem</a:t>
            </a:r>
            <a:r>
              <a:rPr lang="tr-TR" dirty="0"/>
              <a:t>: Bilgi sızıntıları, güvenlik açıklarına neden olabilir. İnsan faktörü, bu sızıntıların önemli bir kaynağıdır.</a:t>
            </a:r>
          </a:p>
          <a:p>
            <a:r>
              <a:rPr lang="tr-TR" b="1" dirty="0"/>
              <a:t>Çözüm</a:t>
            </a:r>
            <a:r>
              <a:rPr lang="tr-TR" dirty="0"/>
              <a:t>: Derin öğrenme algoritmaları kullanılarak şüpheli davranışların gerçek zamanlı tespiti hedeflenmiştir. Örneğin, </a:t>
            </a:r>
            <a:r>
              <a:rPr lang="tr-TR" dirty="0" err="1"/>
              <a:t>VaakEye</a:t>
            </a:r>
            <a:r>
              <a:rPr lang="tr-TR" dirty="0"/>
              <a:t> sistemi, hırsızlık gibi şüpheli davranışları tespit etmek için kullanılmaktadır.</a:t>
            </a:r>
          </a:p>
        </p:txBody>
      </p:sp>
    </p:spTree>
    <p:extLst>
      <p:ext uri="{BB962C8B-B14F-4D97-AF65-F5344CB8AC3E}">
        <p14:creationId xmlns:p14="http://schemas.microsoft.com/office/powerpoint/2010/main" val="54211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II. MATERYAL VE YÖNTEM</a:t>
            </a:r>
          </a:p>
        </p:txBody>
      </p:sp>
      <p:sp>
        <p:nvSpPr>
          <p:cNvPr id="3" name="İçerik Yer Tutucusu 2"/>
          <p:cNvSpPr>
            <a:spLocks noGrp="1"/>
          </p:cNvSpPr>
          <p:nvPr>
            <p:ph idx="1"/>
          </p:nvPr>
        </p:nvSpPr>
        <p:spPr/>
        <p:txBody>
          <a:bodyPr>
            <a:normAutofit fontScale="70000" lnSpcReduction="20000"/>
          </a:bodyPr>
          <a:lstStyle/>
          <a:p>
            <a:pPr marL="0" indent="0">
              <a:buNone/>
            </a:pPr>
            <a:r>
              <a:rPr lang="tr-TR" b="1" dirty="0"/>
              <a:t>Geliştirilen Sistem</a:t>
            </a:r>
          </a:p>
          <a:p>
            <a:r>
              <a:rPr lang="tr-TR" b="1" dirty="0"/>
              <a:t>Veri Seti Oluşturma</a:t>
            </a:r>
            <a:r>
              <a:rPr lang="tr-TR" dirty="0"/>
              <a:t>: Marmara Üniversitesi </a:t>
            </a:r>
            <a:r>
              <a:rPr lang="tr-TR" dirty="0" err="1"/>
              <a:t>Kriminal</a:t>
            </a:r>
            <a:r>
              <a:rPr lang="tr-TR" dirty="0"/>
              <a:t> Davranış/Nesne Veri Seti (MÜKDN) adı verilen 1116 etiketli görselden oluşan bir veri seti hazırlanmıştır.</a:t>
            </a:r>
          </a:p>
          <a:p>
            <a:r>
              <a:rPr lang="tr-TR" b="1" dirty="0"/>
              <a:t>Veri İşleme</a:t>
            </a:r>
            <a:r>
              <a:rPr lang="tr-TR" dirty="0"/>
              <a:t>: Görüntüler ön işleme adımlarından (</a:t>
            </a:r>
            <a:r>
              <a:rPr lang="tr-TR" dirty="0" err="1"/>
              <a:t>çoğullama</a:t>
            </a:r>
            <a:r>
              <a:rPr lang="tr-TR" dirty="0"/>
              <a:t>, temizleme, etiketleme) geçirilmiştir. Veriler, YOLO algoritmasına uygun şekilde </a:t>
            </a:r>
            <a:r>
              <a:rPr lang="tr-TR" dirty="0" err="1"/>
              <a:t>normalize</a:t>
            </a:r>
            <a:r>
              <a:rPr lang="tr-TR" dirty="0"/>
              <a:t> edilmiştir.</a:t>
            </a:r>
          </a:p>
          <a:p>
            <a:r>
              <a:rPr lang="tr-TR" b="1" dirty="0"/>
              <a:t>Eğitim ve Test</a:t>
            </a:r>
            <a:r>
              <a:rPr lang="tr-TR" dirty="0"/>
              <a:t>: Veri seti %70 eğitim ve %30 test olarak ayrılmıştır. YOLOv4 modeli kullanılarak sistem eğitilmiştir.</a:t>
            </a:r>
          </a:p>
          <a:p>
            <a:r>
              <a:rPr lang="tr-TR" b="1" dirty="0"/>
              <a:t>Sonuç</a:t>
            </a:r>
            <a:r>
              <a:rPr lang="tr-TR" dirty="0"/>
              <a:t>: Eğitilen model, şüpheli davranışları gerçek zamanlı olarak tespit edebilmektedir. </a:t>
            </a:r>
            <a:r>
              <a:rPr lang="tr-TR" dirty="0" err="1"/>
              <a:t>Evrişimsel</a:t>
            </a:r>
            <a:r>
              <a:rPr lang="tr-TR" dirty="0"/>
              <a:t> sinir </a:t>
            </a:r>
            <a:r>
              <a:rPr lang="tr-TR" dirty="0" smtClean="0"/>
              <a:t>ağ</a:t>
            </a:r>
            <a:r>
              <a:rPr lang="tr-TR" dirty="0"/>
              <a:t>ının ağırlıkları, diğer sistemlerde kullanılmak üzere kaydedilmiştir.</a:t>
            </a:r>
            <a:endParaRPr lang="tr-TR" dirty="0" smtClean="0"/>
          </a:p>
          <a:p>
            <a:pPr marL="0" indent="0">
              <a:buNone/>
            </a:pPr>
            <a:r>
              <a:rPr lang="tr-TR" b="1" dirty="0"/>
              <a:t>Kullanılan Araçlar</a:t>
            </a:r>
          </a:p>
          <a:p>
            <a:r>
              <a:rPr lang="tr-TR" b="1" dirty="0" err="1"/>
              <a:t>Darknet</a:t>
            </a:r>
            <a:r>
              <a:rPr lang="tr-TR" dirty="0"/>
              <a:t>: YOLO algoritmasını eğitmek için kullanılan açık kaynaklı bir derin öğrenme çerçevesidir.</a:t>
            </a:r>
          </a:p>
          <a:p>
            <a:r>
              <a:rPr lang="tr-TR" b="1" dirty="0"/>
              <a:t>Google </a:t>
            </a:r>
            <a:r>
              <a:rPr lang="tr-TR" b="1" dirty="0" err="1"/>
              <a:t>Colab</a:t>
            </a:r>
            <a:r>
              <a:rPr lang="tr-TR" dirty="0"/>
              <a:t>: Bulut tabanlı bir geliştirme ortamı olarak kullanılmıştır</a:t>
            </a:r>
            <a:r>
              <a:rPr lang="tr-TR" dirty="0" smtClean="0"/>
              <a:t>.</a:t>
            </a:r>
            <a:endParaRPr lang="tr-TR" dirty="0"/>
          </a:p>
        </p:txBody>
      </p:sp>
    </p:spTree>
    <p:extLst>
      <p:ext uri="{BB962C8B-B14F-4D97-AF65-F5344CB8AC3E}">
        <p14:creationId xmlns:p14="http://schemas.microsoft.com/office/powerpoint/2010/main" val="16991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Yazı Tahtası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94_TF02804846_TF02804846" id="{EB671898-DFF6-4A21-9F6F-F4BD7303EE4C}" vid="{EA7E2B1D-C724-4643-A28D-720D24334D37}"/>
    </a:ext>
  </a:extLst>
</a:theme>
</file>

<file path=ppt/theme/theme2.xml><?xml version="1.0" encoding="utf-8"?>
<a:theme xmlns:a="http://schemas.openxmlformats.org/drawingml/2006/main" name="Office Teması">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eması">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Yazı tahtası eğitim sunusu (geniş ekran)</Template>
  <TotalTime>31</TotalTime>
  <Words>1074</Words>
  <Application>Microsoft Office PowerPoint</Application>
  <PresentationFormat>Özel</PresentationFormat>
  <Paragraphs>91</Paragraphs>
  <Slides>14</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Consolas</vt:lpstr>
      <vt:lpstr>Corbel</vt:lpstr>
      <vt:lpstr>Wingdings</vt:lpstr>
      <vt:lpstr>Yazı Tahtası 16x9</vt:lpstr>
      <vt:lpstr>Derin Öğrenme Yöntemleri ile Şüpheli Davraniş Tespiti</vt:lpstr>
      <vt:lpstr>Giriş</vt:lpstr>
      <vt:lpstr>Giriş</vt:lpstr>
      <vt:lpstr>Giriş</vt:lpstr>
      <vt:lpstr>Giriş</vt:lpstr>
      <vt:lpstr>II. MATERYAL VE YÖNTEM</vt:lpstr>
      <vt:lpstr>II. MATERYAL VE YÖNTEM</vt:lpstr>
      <vt:lpstr>II. MATERYAL VE YÖNTEM</vt:lpstr>
      <vt:lpstr>II. MATERYAL VE YÖNTEM</vt:lpstr>
      <vt:lpstr>III.BULGULAR VE TARTIŞMA</vt:lpstr>
      <vt:lpstr>III.BULGULAR VE TARTIŞMA</vt:lpstr>
      <vt:lpstr>III.BULGULAR VE TARTIŞMA</vt:lpstr>
      <vt:lpstr>III.BULGULAR VE TARTIŞMA</vt:lpstr>
      <vt:lpstr>Genel Değerlendirme</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Derin Öğrenme Yöntemleri ile Şüpheli Davraniş Tespiti</dc:title>
  <dc:creator>Melek</dc:creator>
  <cp:lastModifiedBy>Melek</cp:lastModifiedBy>
  <cp:revision>4</cp:revision>
  <dcterms:created xsi:type="dcterms:W3CDTF">2025-02-08T20:48:48Z</dcterms:created>
  <dcterms:modified xsi:type="dcterms:W3CDTF">2025-02-08T21:20:18Z</dcterms:modified>
</cp:coreProperties>
</file>