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0"/>
  </p:notesMasterIdLst>
  <p:handoutMasterIdLst>
    <p:handoutMasterId r:id="rId21"/>
  </p:handoutMasterIdLst>
  <p:sldIdLst>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7" d="100"/>
          <a:sy n="87" d="100"/>
        </p:scale>
        <p:origin x="528"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1376792" y="1905003"/>
            <a:ext cx="9435241" cy="1625599"/>
          </a:xfrm>
        </p:spPr>
        <p:txBody>
          <a:bodyPr rtlCol="0">
            <a:normAutofit/>
          </a:bodyPr>
          <a:lstStyle>
            <a:lvl1pPr algn="ctr" rtl="0">
              <a:lnSpc>
                <a:spcPct val="90000"/>
              </a:lnSpc>
              <a:defRPr sz="4800">
                <a:solidFill>
                  <a:schemeClr val="tx2"/>
                </a:solidFill>
              </a:defRPr>
            </a:lvl1pPr>
          </a:lstStyle>
          <a:p>
            <a:pPr rtl="0"/>
            <a:r>
              <a:rPr lang="tr-TR" smtClean="0"/>
              <a:t>Asıl başlık stili için tıklatın</a:t>
            </a:r>
            <a:endParaRPr/>
          </a:p>
        </p:txBody>
      </p:sp>
      <p:sp>
        <p:nvSpPr>
          <p:cNvPr id="3" name="Alt Başlık 2"/>
          <p:cNvSpPr>
            <a:spLocks noGrp="1"/>
          </p:cNvSpPr>
          <p:nvPr>
            <p:ph type="subTitle" idx="1"/>
          </p:nvPr>
        </p:nvSpPr>
        <p:spPr>
          <a:xfrm>
            <a:off x="1382103" y="3657123"/>
            <a:ext cx="9429931" cy="991077"/>
          </a:xfrm>
        </p:spPr>
        <p:txBody>
          <a:bodyPr rtlCol="0">
            <a:normAutofit/>
          </a:bodyPr>
          <a:lstStyle>
            <a:lvl1pPr marL="0" indent="0" algn="ctr" rtl="0">
              <a:spcBef>
                <a:spcPts val="0"/>
              </a:spcBef>
              <a:buNone/>
              <a:defRPr sz="2000" cap="all" baseline="0">
                <a:solidFill>
                  <a:schemeClr val="tx2"/>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tr-TR" smtClean="0"/>
              <a:t>Asıl alt başlık stilini düzenlemek için tıklayın</a:t>
            </a:r>
            <a:endParaRPr/>
          </a:p>
        </p:txBody>
      </p:sp>
      <p:sp>
        <p:nvSpPr>
          <p:cNvPr id="5" name="Alt Bilgi Yer Tutucusu 4"/>
          <p:cNvSpPr>
            <a:spLocks noGrp="1"/>
          </p:cNvSpPr>
          <p:nvPr>
            <p:ph type="ftr" sz="quarter" idx="11"/>
          </p:nvPr>
        </p:nvSpPr>
        <p:spPr/>
        <p:txBody>
          <a:bodyPr rtlCol="0"/>
          <a:lstStyle>
            <a:lvl1pPr algn="l" rtl="0">
              <a:defRPr>
                <a:solidFill>
                  <a:schemeClr val="tx2"/>
                </a:solidFill>
              </a:defRPr>
            </a:lvl1pPr>
          </a:lstStyle>
          <a:p>
            <a:pPr rtl="0"/>
            <a:endParaRPr/>
          </a:p>
        </p:txBody>
      </p:sp>
      <p:sp>
        <p:nvSpPr>
          <p:cNvPr id="4" name="Tarih Yer Tutucusu 3"/>
          <p:cNvSpPr>
            <a:spLocks noGrp="1"/>
          </p:cNvSpPr>
          <p:nvPr>
            <p:ph type="dt" sz="half" idx="10"/>
          </p:nvPr>
        </p:nvSpPr>
        <p:spPr/>
        <p:txBody>
          <a:bodyPr rtlCol="0"/>
          <a:lstStyle>
            <a:lvl1pPr algn="l" rtl="0">
              <a:defRPr>
                <a:solidFill>
                  <a:schemeClr val="tx2"/>
                </a:solidFill>
              </a:defRPr>
            </a:lvl1pPr>
          </a:lstStyle>
          <a:p>
            <a:pPr rtl="0"/>
            <a:r>
              <a:rPr lang="en-US"/>
              <a:t>01.08.2016</a:t>
            </a:r>
            <a:endParaRPr/>
          </a:p>
        </p:txBody>
      </p:sp>
      <p:sp>
        <p:nvSpPr>
          <p:cNvPr id="6" name="Slayt Numarası Yer Tutucusu 5"/>
          <p:cNvSpPr>
            <a:spLocks noGrp="1"/>
          </p:cNvSpPr>
          <p:nvPr>
            <p:ph type="sldNum" sz="quarter" idx="12"/>
          </p:nvPr>
        </p:nvSpPr>
        <p:spPr/>
        <p:txBody>
          <a:bodyPr rtlCol="0"/>
          <a:lstStyle>
            <a:lvl1pPr algn="l" rtl="0">
              <a:defRPr>
                <a:solidFill>
                  <a:schemeClr val="tx2"/>
                </a:solidFill>
              </a:defRPr>
            </a:lvl1pPr>
          </a:lstStyle>
          <a:p>
            <a:pPr rtl="0"/>
            <a:fld id="{DF28FB93-0A08-4E7D-8E63-9EFA29F1E093}" type="slidenum">
              <a:rPr/>
              <a:pPr/>
              <a:t>‹#›</a:t>
            </a:fld>
            <a:endParaRPr/>
          </a:p>
        </p:txBody>
      </p:sp>
      <p:grpSp>
        <p:nvGrpSpPr>
          <p:cNvPr id="7" name="Gr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0" name="Grup 9"/>
            <p:cNvGrpSpPr/>
            <p:nvPr/>
          </p:nvGrpSpPr>
          <p:grpSpPr>
            <a:xfrm>
              <a:off x="1036847" y="1207626"/>
              <a:ext cx="7074290" cy="38998"/>
              <a:chOff x="2141408" y="1752956"/>
              <a:chExt cx="7315200" cy="38998"/>
            </a:xfrm>
            <a:solidFill>
              <a:schemeClr val="tx2"/>
            </a:solidFill>
          </p:grpSpPr>
          <p:cxnSp>
            <p:nvCxnSpPr>
              <p:cNvPr id="11" name="Düz Bağlayıcı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6" name="Grup 15"/>
            <p:cNvGrpSpPr/>
            <p:nvPr/>
          </p:nvGrpSpPr>
          <p:grpSpPr>
            <a:xfrm>
              <a:off x="1036847" y="3646026"/>
              <a:ext cx="7074290" cy="38998"/>
              <a:chOff x="2141408" y="1752956"/>
              <a:chExt cx="7315200" cy="38998"/>
            </a:xfrm>
            <a:solidFill>
              <a:schemeClr val="tx2"/>
            </a:solidFill>
          </p:grpSpPr>
          <p:cxnSp>
            <p:nvCxnSpPr>
              <p:cNvPr id="17" name="Düz Bağlayıcı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Dikey Metin Yer Tutucusu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834563" y="434975"/>
            <a:ext cx="1168400" cy="5661025"/>
          </a:xfrm>
        </p:spPr>
        <p:txBody>
          <a:bodyPr vert="eaVert" rtlCol="0"/>
          <a:lstStyle/>
          <a:p>
            <a:pPr rtl="0"/>
            <a:r>
              <a:rPr lang="tr-TR" smtClean="0"/>
              <a:t>Asıl başlık stili için tıklatın</a:t>
            </a:r>
            <a:endParaRPr/>
          </a:p>
        </p:txBody>
      </p:sp>
      <p:sp>
        <p:nvSpPr>
          <p:cNvPr id="3" name="Dikey Metin Yer Tutucusu 2"/>
          <p:cNvSpPr>
            <a:spLocks noGrp="1"/>
          </p:cNvSpPr>
          <p:nvPr>
            <p:ph type="body" orient="vert" idx="1"/>
          </p:nvPr>
        </p:nvSpPr>
        <p:spPr>
          <a:xfrm>
            <a:off x="1217613" y="434975"/>
            <a:ext cx="8413750" cy="5661025"/>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422030" y="990599"/>
            <a:ext cx="9344765" cy="2235203"/>
          </a:xfrm>
        </p:spPr>
        <p:txBody>
          <a:bodyPr rtlCol="0" anchor="b">
            <a:normAutofit/>
          </a:bodyPr>
          <a:lstStyle>
            <a:lvl1pPr algn="ctr" rtl="0">
              <a:lnSpc>
                <a:spcPct val="90000"/>
              </a:lnSpc>
              <a:defRPr sz="4800" b="0" cap="none" baseline="0"/>
            </a:lvl1pPr>
          </a:lstStyle>
          <a:p>
            <a:pPr rtl="0"/>
            <a:r>
              <a:rPr lang="tr-TR" smtClean="0"/>
              <a:t>Asıl başlık stili için tıklatın</a:t>
            </a:r>
            <a:endParaRPr/>
          </a:p>
        </p:txBody>
      </p:sp>
      <p:sp>
        <p:nvSpPr>
          <p:cNvPr id="3" name="Metin Yer Tutucusu 2"/>
          <p:cNvSpPr>
            <a:spLocks noGrp="1"/>
          </p:cNvSpPr>
          <p:nvPr>
            <p:ph type="body" idx="1"/>
          </p:nvPr>
        </p:nvSpPr>
        <p:spPr>
          <a:xfrm>
            <a:off x="1422030" y="3733800"/>
            <a:ext cx="9344765" cy="1219200"/>
          </a:xfrm>
        </p:spPr>
        <p:txBody>
          <a:bodyPr rtlCol="0" anchor="t"/>
          <a:lstStyle>
            <a:lvl1pPr marL="0" indent="0" algn="ctr" rtl="0">
              <a:spcBef>
                <a:spcPts val="0"/>
              </a:spcBef>
              <a:buNone/>
              <a:defRPr sz="2000" cap="all"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tr-TR" smtClean="0"/>
              <a:t>Asıl metin stillerini düzenle</a:t>
            </a: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grpSp>
        <p:nvGrpSpPr>
          <p:cNvPr id="13" name="Gr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up 15"/>
            <p:cNvGrpSpPr/>
            <p:nvPr/>
          </p:nvGrpSpPr>
          <p:grpSpPr>
            <a:xfrm>
              <a:off x="2563229" y="2594391"/>
              <a:ext cx="4023360" cy="29249"/>
              <a:chOff x="2550323" y="3458731"/>
              <a:chExt cx="4023360" cy="38998"/>
            </a:xfrm>
          </p:grpSpPr>
          <p:cxnSp>
            <p:nvCxnSpPr>
              <p:cNvPr id="17" name="Düz Bağlayıcı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Düz Bağlayıcı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sz="half" idx="1"/>
          </p:nvPr>
        </p:nvSpPr>
        <p:spPr>
          <a:xfrm>
            <a:off x="1218883"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a:lvl8pPr>
            <a:lvl9pPr algn="l" rtl="0">
              <a:defRPr sz="180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İçerik Yer Tutucusu 3"/>
          <p:cNvSpPr>
            <a:spLocks noGrp="1"/>
          </p:cNvSpPr>
          <p:nvPr>
            <p:ph sz="half" idx="2"/>
          </p:nvPr>
        </p:nvSpPr>
        <p:spPr>
          <a:xfrm>
            <a:off x="6195986"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baseline="0"/>
            </a:lvl8pPr>
            <a:lvl9pPr algn="l" rtl="0">
              <a:defRPr sz="18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smtClean="0"/>
              <a:t>Asıl başlık stili için tıklatın</a:t>
            </a:r>
            <a:endParaRPr/>
          </a:p>
        </p:txBody>
      </p:sp>
      <p:sp>
        <p:nvSpPr>
          <p:cNvPr id="3" name="Metin Yer Tutucusu 2"/>
          <p:cNvSpPr>
            <a:spLocks noGrp="1"/>
          </p:cNvSpPr>
          <p:nvPr>
            <p:ph type="body" idx="1"/>
          </p:nvPr>
        </p:nvSpPr>
        <p:spPr>
          <a:xfrm>
            <a:off x="1222945"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a:t>
            </a:r>
          </a:p>
        </p:txBody>
      </p:sp>
      <p:sp>
        <p:nvSpPr>
          <p:cNvPr id="4" name="İçerik Yer Tutucusu 3"/>
          <p:cNvSpPr>
            <a:spLocks noGrp="1"/>
          </p:cNvSpPr>
          <p:nvPr>
            <p:ph sz="half" idx="2"/>
          </p:nvPr>
        </p:nvSpPr>
        <p:spPr>
          <a:xfrm>
            <a:off x="1218883"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Metin Yer Tutucusu 4"/>
          <p:cNvSpPr>
            <a:spLocks noGrp="1"/>
          </p:cNvSpPr>
          <p:nvPr>
            <p:ph type="body" sz="quarter" idx="3"/>
          </p:nvPr>
        </p:nvSpPr>
        <p:spPr>
          <a:xfrm>
            <a:off x="6200049"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a:t>
            </a:r>
          </a:p>
        </p:txBody>
      </p:sp>
      <p:sp>
        <p:nvSpPr>
          <p:cNvPr id="6" name="İçerik Yer Tutucusu 5"/>
          <p:cNvSpPr>
            <a:spLocks noGrp="1"/>
          </p:cNvSpPr>
          <p:nvPr>
            <p:ph sz="quarter" idx="4"/>
          </p:nvPr>
        </p:nvSpPr>
        <p:spPr>
          <a:xfrm>
            <a:off x="6195986"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8" name="Alt Bilgi Yer Tutucusu 7"/>
          <p:cNvSpPr>
            <a:spLocks noGrp="1"/>
          </p:cNvSpPr>
          <p:nvPr>
            <p:ph type="ftr" sz="quarter" idx="11"/>
          </p:nvPr>
        </p:nvSpPr>
        <p:spPr/>
        <p:txBody>
          <a:bodyPr rtlCol="0"/>
          <a:lstStyle/>
          <a:p>
            <a:pPr rtl="0"/>
            <a:endParaRPr/>
          </a:p>
        </p:txBody>
      </p:sp>
      <p:sp>
        <p:nvSpPr>
          <p:cNvPr id="7" name="Tarih Yer Tutucusu 6"/>
          <p:cNvSpPr>
            <a:spLocks noGrp="1"/>
          </p:cNvSpPr>
          <p:nvPr>
            <p:ph type="dt" sz="half" idx="10"/>
          </p:nvPr>
        </p:nvSpPr>
        <p:spPr/>
        <p:txBody>
          <a:bodyPr rtlCol="0"/>
          <a:lstStyle/>
          <a:p>
            <a:pPr rtl="0"/>
            <a:r>
              <a:rPr lang="en-US"/>
              <a:t>01.08.2016</a:t>
            </a:r>
            <a:endParaRPr/>
          </a:p>
        </p:txBody>
      </p:sp>
      <p:sp>
        <p:nvSpPr>
          <p:cNvPr id="9" name="Slayt Numarası Yer Tutucusu 8"/>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4" name="Alt Bilgi Yer Tutucusu 3"/>
          <p:cNvSpPr>
            <a:spLocks noGrp="1"/>
          </p:cNvSpPr>
          <p:nvPr>
            <p:ph type="ftr" sz="quarter" idx="11"/>
          </p:nvPr>
        </p:nvSpPr>
        <p:spPr/>
        <p:txBody>
          <a:bodyPr rtlCol="0"/>
          <a:lstStyle/>
          <a:p>
            <a:pPr rtl="0"/>
            <a:endParaRPr/>
          </a:p>
        </p:txBody>
      </p:sp>
      <p:sp>
        <p:nvSpPr>
          <p:cNvPr id="3" name="Tarih Yer Tutucusu 2"/>
          <p:cNvSpPr>
            <a:spLocks noGrp="1"/>
          </p:cNvSpPr>
          <p:nvPr>
            <p:ph type="dt" sz="half" idx="10"/>
          </p:nvPr>
        </p:nvSpPr>
        <p:spPr/>
        <p:txBody>
          <a:bodyPr rtlCol="0"/>
          <a:lstStyle/>
          <a:p>
            <a:pPr rtl="0"/>
            <a:r>
              <a:rPr lang="en-US"/>
              <a:t>01.08.2016</a:t>
            </a:r>
            <a:endParaRPr/>
          </a:p>
        </p:txBody>
      </p:sp>
      <p:sp>
        <p:nvSpPr>
          <p:cNvPr id="5" name="Slayt Numarası Yer Tutucusu 4"/>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a:p>
        </p:txBody>
      </p:sp>
      <p:sp>
        <p:nvSpPr>
          <p:cNvPr id="2" name="Tarih Yer Tutucusu 1"/>
          <p:cNvSpPr>
            <a:spLocks noGrp="1"/>
          </p:cNvSpPr>
          <p:nvPr>
            <p:ph type="dt" sz="half" idx="10"/>
          </p:nvPr>
        </p:nvSpPr>
        <p:spPr/>
        <p:txBody>
          <a:bodyPr rtlCol="0"/>
          <a:lstStyle/>
          <a:p>
            <a:pPr rtl="0"/>
            <a:r>
              <a:rPr lang="en-US"/>
              <a:t>01.08.2016</a:t>
            </a:r>
            <a:endParaRPr/>
          </a:p>
        </p:txBody>
      </p:sp>
      <p:sp>
        <p:nvSpPr>
          <p:cNvPr id="4" name="Slayt Numarası Yer Tutucusu 3"/>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normAutofit/>
          </a:bodyPr>
          <a:lstStyle>
            <a:lvl1pPr algn="l" rtl="0">
              <a:defRPr sz="3200" b="0"/>
            </a:lvl1pPr>
          </a:lstStyle>
          <a:p>
            <a:pPr rtl="0"/>
            <a:r>
              <a:rPr lang="tr-TR" smtClean="0"/>
              <a:t>Asıl başlık stili için tıklatın</a:t>
            </a:r>
            <a:endParaRPr/>
          </a:p>
        </p:txBody>
      </p:sp>
      <p:sp>
        <p:nvSpPr>
          <p:cNvPr id="3" name="İçerik Yer Tutucusu 2"/>
          <p:cNvSpPr>
            <a:spLocks noGrp="1"/>
          </p:cNvSpPr>
          <p:nvPr>
            <p:ph idx="1"/>
          </p:nvPr>
        </p:nvSpPr>
        <p:spPr>
          <a:xfrm>
            <a:off x="1218883" y="1803400"/>
            <a:ext cx="6602281" cy="4267201"/>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baseline="0"/>
            </a:lvl8pPr>
            <a:lvl9pPr algn="l" rtl="0">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Metin Yer Tutucusu 3"/>
          <p:cNvSpPr>
            <a:spLocks noGrp="1"/>
          </p:cNvSpPr>
          <p:nvPr>
            <p:ph type="body" sz="half" idx="2"/>
          </p:nvPr>
        </p:nvSpPr>
        <p:spPr>
          <a:xfrm>
            <a:off x="8125883" y="1803400"/>
            <a:ext cx="2844060" cy="4267201"/>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a:t>
            </a: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normAutofit/>
          </a:bodyPr>
          <a:lstStyle>
            <a:lvl1pPr algn="l" rtl="0">
              <a:defRPr sz="3200" b="0"/>
            </a:lvl1pPr>
          </a:lstStyle>
          <a:p>
            <a:pPr rtl="0"/>
            <a:r>
              <a:rPr lang="tr-TR" smtClean="0"/>
              <a:t>Asıl başlık stili için tıklatın</a:t>
            </a:r>
            <a:endParaRPr/>
          </a:p>
        </p:txBody>
      </p:sp>
      <p:sp>
        <p:nvSpPr>
          <p:cNvPr id="8" name="Dikdörtgen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
          <p:cNvSpPr>
            <a:spLocks noGrp="1"/>
          </p:cNvSpPr>
          <p:nvPr>
            <p:ph type="pic" idx="1"/>
          </p:nvPr>
        </p:nvSpPr>
        <p:spPr>
          <a:xfrm>
            <a:off x="1338739" y="1925320"/>
            <a:ext cx="6362567" cy="4023360"/>
          </a:xfrm>
          <a:solidFill>
            <a:schemeClr val="bg2"/>
          </a:solidFill>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smtClean="0"/>
              <a:t>Resim eklemek için simgeyi tıklatın</a:t>
            </a:r>
            <a:endParaRPr/>
          </a:p>
        </p:txBody>
      </p:sp>
      <p:sp>
        <p:nvSpPr>
          <p:cNvPr id="4" name="Metin Yer Tutucusu 3"/>
          <p:cNvSpPr>
            <a:spLocks noGrp="1"/>
          </p:cNvSpPr>
          <p:nvPr>
            <p:ph type="body" sz="half" idx="2"/>
          </p:nvPr>
        </p:nvSpPr>
        <p:spPr>
          <a:xfrm>
            <a:off x="8125883" y="1803401"/>
            <a:ext cx="2844060" cy="4165600"/>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a:t>
            </a: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Dikdörtgen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sz="2400"/>
          </a:p>
        </p:txBody>
      </p:sp>
      <p:sp>
        <p:nvSpPr>
          <p:cNvPr id="8" name="Yuvarlatılmış Dikdörtgen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Yer Tutucusu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t>Asıl başlık stili için tıklatın</a:t>
            </a:r>
          </a:p>
        </p:txBody>
      </p:sp>
      <p:sp>
        <p:nvSpPr>
          <p:cNvPr id="3" name="Metin Yer Tutucusu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5" name="Altbilgi Yer Tutucusu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rtl="0">
              <a:defRPr sz="1100">
                <a:solidFill>
                  <a:schemeClr val="tx1"/>
                </a:solidFill>
              </a:defRPr>
            </a:lvl1pPr>
          </a:lstStyle>
          <a:p>
            <a:pPr rtl="0"/>
            <a:endParaRPr/>
          </a:p>
        </p:txBody>
      </p:sp>
      <p:sp>
        <p:nvSpPr>
          <p:cNvPr id="4" name="Tarih Yer Tutucusu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l" rtl="0">
              <a:defRPr sz="1100">
                <a:solidFill>
                  <a:schemeClr val="tx1"/>
                </a:solidFill>
              </a:defRPr>
            </a:lvl1pPr>
          </a:lstStyle>
          <a:p>
            <a:pPr rtl="0"/>
            <a:r>
              <a:rPr lang="en-US"/>
              <a:t>01.08.2016</a:t>
            </a:r>
            <a:endParaRPr/>
          </a:p>
        </p:txBody>
      </p:sp>
      <p:sp>
        <p:nvSpPr>
          <p:cNvPr id="6" name="Slayt Numarası Yer Tutucusu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l" rtl="0">
              <a:defRPr sz="1100">
                <a:solidFill>
                  <a:schemeClr val="tx1"/>
                </a:solidFill>
              </a:defRPr>
            </a:lvl1pPr>
          </a:lstStyle>
          <a:p>
            <a:pPr rtl="0"/>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r>
              <a:rPr lang="tr-TR" sz="3600" dirty="0"/>
              <a:t>GEMİ TESPİTİ UYGULAMASINDA YOLOV8 VE YOLOV9 ALGORİTMALARININ PERFORMANS DEĞERLENDİRMESİ</a:t>
            </a:r>
            <a:endParaRPr lang="tr" sz="3600" dirty="0"/>
          </a:p>
        </p:txBody>
      </p:sp>
      <p:sp>
        <p:nvSpPr>
          <p:cNvPr id="3" name="Alt Başlık 2"/>
          <p:cNvSpPr>
            <a:spLocks noGrp="1"/>
          </p:cNvSpPr>
          <p:nvPr>
            <p:ph type="subTitle" idx="1"/>
          </p:nvPr>
        </p:nvSpPr>
        <p:spPr/>
        <p:txBody>
          <a:bodyPr rtlCol="0"/>
          <a:lstStyle/>
          <a:p>
            <a:pPr rtl="0"/>
            <a:r>
              <a:rPr lang="tr" dirty="0" smtClean="0"/>
              <a:t>Melek gezer</a:t>
            </a:r>
            <a:endParaRPr lang="tr"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3. </a:t>
            </a:r>
            <a:r>
              <a:rPr lang="en-US" dirty="0" err="1"/>
              <a:t>Araştırma</a:t>
            </a:r>
            <a:r>
              <a:rPr lang="en-US" dirty="0"/>
              <a:t> </a:t>
            </a:r>
            <a:r>
              <a:rPr lang="en-US" dirty="0" err="1"/>
              <a:t>Bulguları</a:t>
            </a:r>
            <a:r>
              <a:rPr lang="en-US" dirty="0"/>
              <a:t> (Research Findings)</a:t>
            </a:r>
            <a:endParaRPr lang="tr-TR" dirty="0"/>
          </a:p>
        </p:txBody>
      </p:sp>
      <p:sp>
        <p:nvSpPr>
          <p:cNvPr id="3" name="İçerik Yer Tutucusu 2"/>
          <p:cNvSpPr>
            <a:spLocks noGrp="1"/>
          </p:cNvSpPr>
          <p:nvPr>
            <p:ph idx="1"/>
          </p:nvPr>
        </p:nvSpPr>
        <p:spPr/>
        <p:txBody>
          <a:bodyPr>
            <a:normAutofit fontScale="92500" lnSpcReduction="10000"/>
          </a:bodyPr>
          <a:lstStyle/>
          <a:p>
            <a:pPr marL="0" indent="0">
              <a:buNone/>
            </a:pPr>
            <a:r>
              <a:rPr lang="tr-TR" dirty="0"/>
              <a:t>Bu sayfa, YOLOv8 ve YOLOv9 modellerinin eğitim süreçlerini ve performanslarını karşılaştıran bir araştırmanın bulgularını özetlemektedir. İki model de 25 </a:t>
            </a:r>
            <a:r>
              <a:rPr lang="tr-TR" dirty="0" err="1"/>
              <a:t>iterasyon</a:t>
            </a:r>
            <a:r>
              <a:rPr lang="tr-TR" dirty="0"/>
              <a:t> boyunca eğitilmiş ve her ikisi için de </a:t>
            </a:r>
            <a:r>
              <a:rPr lang="tr-TR" dirty="0" err="1"/>
              <a:t>batch_size</a:t>
            </a:r>
            <a:r>
              <a:rPr lang="tr-TR" dirty="0"/>
              <a:t> değeri 16 olarak belirlenmiştir. Eğitim süreci, modelin başarısındaki değişikliklerin azalması nedeniyle 25 </a:t>
            </a:r>
            <a:r>
              <a:rPr lang="tr-TR" dirty="0" err="1"/>
              <a:t>iterasyon</a:t>
            </a:r>
            <a:r>
              <a:rPr lang="tr-TR" dirty="0"/>
              <a:t> sonunda tamamlanmıştır.</a:t>
            </a:r>
          </a:p>
          <a:p>
            <a:pPr marL="0" indent="0">
              <a:buNone/>
            </a:pPr>
            <a:r>
              <a:rPr lang="tr-TR" b="1" dirty="0"/>
              <a:t>Performans Metrikleri:</a:t>
            </a:r>
            <a:endParaRPr lang="tr-TR" dirty="0"/>
          </a:p>
          <a:p>
            <a:r>
              <a:rPr lang="tr-TR" b="1" dirty="0"/>
              <a:t>Kesinlik (Precision):</a:t>
            </a:r>
            <a:r>
              <a:rPr lang="tr-TR" dirty="0"/>
              <a:t> Doğru pozitif tahminlerin, doğru pozitifler ve yanlış pozitifler toplamına oranı.</a:t>
            </a:r>
          </a:p>
          <a:p>
            <a:r>
              <a:rPr lang="tr-TR" b="1" dirty="0"/>
              <a:t>Duyarlılık (</a:t>
            </a:r>
            <a:r>
              <a:rPr lang="tr-TR" b="1" dirty="0" err="1"/>
              <a:t>Recall</a:t>
            </a:r>
            <a:r>
              <a:rPr lang="tr-TR" b="1" dirty="0"/>
              <a:t>):</a:t>
            </a:r>
            <a:r>
              <a:rPr lang="tr-TR" dirty="0"/>
              <a:t> Doğru pozitif tahminlerin, doğru pozitifler ve yanlış negatifler toplamına oranı.</a:t>
            </a:r>
          </a:p>
          <a:p>
            <a:r>
              <a:rPr lang="tr-TR" b="1" dirty="0"/>
              <a:t>Ortalama Hassasiyet (</a:t>
            </a:r>
            <a:r>
              <a:rPr lang="tr-TR" b="1" dirty="0" err="1"/>
              <a:t>mAP</a:t>
            </a:r>
            <a:r>
              <a:rPr lang="tr-TR" b="1" dirty="0"/>
              <a:t>):</a:t>
            </a:r>
            <a:r>
              <a:rPr lang="tr-TR" dirty="0"/>
              <a:t> Her bir sınıf için ortalama kesinlik değerlerinin ortalaması.</a:t>
            </a:r>
          </a:p>
        </p:txBody>
      </p:sp>
    </p:spTree>
    <p:extLst>
      <p:ext uri="{BB962C8B-B14F-4D97-AF65-F5344CB8AC3E}">
        <p14:creationId xmlns:p14="http://schemas.microsoft.com/office/powerpoint/2010/main" val="160338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3. </a:t>
            </a:r>
            <a:r>
              <a:rPr lang="en-US" dirty="0" err="1"/>
              <a:t>Araştırma</a:t>
            </a:r>
            <a:r>
              <a:rPr lang="en-US" dirty="0"/>
              <a:t> </a:t>
            </a:r>
            <a:r>
              <a:rPr lang="en-US" dirty="0" err="1"/>
              <a:t>Bulguları</a:t>
            </a:r>
            <a:r>
              <a:rPr lang="en-US" dirty="0"/>
              <a:t> (Research Findings)</a:t>
            </a:r>
            <a:endParaRPr lang="tr-TR" dirty="0"/>
          </a:p>
        </p:txBody>
      </p:sp>
      <p:sp>
        <p:nvSpPr>
          <p:cNvPr id="3" name="İçerik Yer Tutucusu 2"/>
          <p:cNvSpPr>
            <a:spLocks noGrp="1"/>
          </p:cNvSpPr>
          <p:nvPr>
            <p:ph idx="1"/>
          </p:nvPr>
        </p:nvSpPr>
        <p:spPr/>
        <p:txBody>
          <a:bodyPr>
            <a:normAutofit/>
          </a:bodyPr>
          <a:lstStyle/>
          <a:p>
            <a:pPr marL="0" indent="0">
              <a:buNone/>
            </a:pPr>
            <a:r>
              <a:rPr lang="tr-TR" b="1" dirty="0"/>
              <a:t>Eğitim Süreci ve Grafikler:</a:t>
            </a:r>
            <a:endParaRPr lang="tr-TR" dirty="0"/>
          </a:p>
          <a:p>
            <a:r>
              <a:rPr lang="tr-TR" dirty="0"/>
              <a:t>YOLOv8 ve YOLOv9'un eğitim metrikleri (eğitim kayıpları, doğrulama kayıpları, kesinlik, duyarlılık ve </a:t>
            </a:r>
            <a:r>
              <a:rPr lang="tr-TR" dirty="0" err="1"/>
              <a:t>mAP</a:t>
            </a:r>
            <a:r>
              <a:rPr lang="tr-TR" dirty="0"/>
              <a:t>) grafiklerle sunulmuştur.</a:t>
            </a:r>
          </a:p>
          <a:p>
            <a:r>
              <a:rPr lang="tr-TR" dirty="0"/>
              <a:t>YOLOv8'in eğitim kayıpları daha yumuşak bir eğilim gösterirken, YOLOv9'un kayıpları başlangıçta daha hızlı düşmektedir. Bu, YOLOv9'un daha hızlı yakınsadığını göstermektedir.</a:t>
            </a:r>
          </a:p>
          <a:p>
            <a:r>
              <a:rPr lang="tr-TR" dirty="0"/>
              <a:t>Doğrulama kayıpları her iki modelde de zamanla azalmakta, ancak YOLOv9'un doğrulama kayıpları daha düşük seviyelerde kalmaktadır. Bu, YOLOv9'un doğrulama setinde daha iyi bir genelleme performansı sergilediğini işaret etmektedir</a:t>
            </a:r>
            <a:r>
              <a:rPr lang="tr-TR" dirty="0" smtClean="0"/>
              <a:t>.</a:t>
            </a:r>
            <a:endParaRPr lang="tr-TR" dirty="0"/>
          </a:p>
        </p:txBody>
      </p:sp>
    </p:spTree>
    <p:extLst>
      <p:ext uri="{BB962C8B-B14F-4D97-AF65-F5344CB8AC3E}">
        <p14:creationId xmlns:p14="http://schemas.microsoft.com/office/powerpoint/2010/main" val="256181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3. </a:t>
            </a:r>
            <a:r>
              <a:rPr lang="en-US" dirty="0" err="1"/>
              <a:t>Araştırma</a:t>
            </a:r>
            <a:r>
              <a:rPr lang="en-US" dirty="0"/>
              <a:t> </a:t>
            </a:r>
            <a:r>
              <a:rPr lang="en-US" dirty="0" err="1"/>
              <a:t>Bulguları</a:t>
            </a:r>
            <a:r>
              <a:rPr lang="en-US" dirty="0"/>
              <a:t> (Research Findings)</a:t>
            </a:r>
            <a:endParaRPr lang="tr-TR" dirty="0"/>
          </a:p>
        </p:txBody>
      </p:sp>
      <p:sp>
        <p:nvSpPr>
          <p:cNvPr id="3" name="İçerik Yer Tutucusu 2"/>
          <p:cNvSpPr>
            <a:spLocks noGrp="1"/>
          </p:cNvSpPr>
          <p:nvPr>
            <p:ph idx="1"/>
          </p:nvPr>
        </p:nvSpPr>
        <p:spPr/>
        <p:txBody>
          <a:bodyPr>
            <a:normAutofit fontScale="70000" lnSpcReduction="20000"/>
          </a:bodyPr>
          <a:lstStyle/>
          <a:p>
            <a:pPr marL="0" indent="0">
              <a:buNone/>
            </a:pPr>
            <a:r>
              <a:rPr lang="tr-TR" b="1" dirty="0"/>
              <a:t>Performans Karşılaştırması:</a:t>
            </a:r>
            <a:endParaRPr lang="tr-TR" dirty="0"/>
          </a:p>
          <a:p>
            <a:r>
              <a:rPr lang="tr-TR" dirty="0"/>
              <a:t>YOLOv9, eğitimin başlarında YOLOv8'e göre daha yüksek kesinlik ve duyarlılık değerlerine ulaşmaktadır.</a:t>
            </a:r>
          </a:p>
          <a:p>
            <a:r>
              <a:rPr lang="tr-TR" dirty="0"/>
              <a:t>YOLOv9, özellikle başlangıç </a:t>
            </a:r>
            <a:r>
              <a:rPr lang="tr-TR" dirty="0" err="1"/>
              <a:t>iterasyonlarında</a:t>
            </a:r>
            <a:r>
              <a:rPr lang="tr-TR" dirty="0"/>
              <a:t> daha yüksek </a:t>
            </a:r>
            <a:r>
              <a:rPr lang="tr-TR" dirty="0" err="1"/>
              <a:t>mAP</a:t>
            </a:r>
            <a:r>
              <a:rPr lang="tr-TR" dirty="0"/>
              <a:t> değerlerine sahiptir, bu da genel tespit performansının daha iyi olduğunu göstermektedir.</a:t>
            </a:r>
          </a:p>
          <a:p>
            <a:r>
              <a:rPr lang="tr-TR" dirty="0"/>
              <a:t>Her iki model de yüksek </a:t>
            </a:r>
            <a:r>
              <a:rPr lang="tr-TR" dirty="0" err="1"/>
              <a:t>IoU</a:t>
            </a:r>
            <a:r>
              <a:rPr lang="tr-TR" dirty="0"/>
              <a:t> (</a:t>
            </a:r>
            <a:r>
              <a:rPr lang="tr-TR" dirty="0" err="1"/>
              <a:t>Intersection</a:t>
            </a:r>
            <a:r>
              <a:rPr lang="tr-TR" dirty="0"/>
              <a:t> </a:t>
            </a:r>
            <a:r>
              <a:rPr lang="tr-TR" dirty="0" err="1"/>
              <a:t>over</a:t>
            </a:r>
            <a:r>
              <a:rPr lang="tr-TR" dirty="0"/>
              <a:t> </a:t>
            </a:r>
            <a:r>
              <a:rPr lang="tr-TR" dirty="0" err="1"/>
              <a:t>Union</a:t>
            </a:r>
            <a:r>
              <a:rPr lang="tr-TR" dirty="0"/>
              <a:t>) eşiklerinde iyi performans sergilemekte, ancak YOLOv9 küçük veya kısmen gizli nesnelerin tespitinde daha iyi sonuçlar vermektedir.</a:t>
            </a:r>
          </a:p>
          <a:p>
            <a:pPr marL="0" indent="0">
              <a:buNone/>
            </a:pPr>
            <a:r>
              <a:rPr lang="tr-TR" b="1" dirty="0"/>
              <a:t>Sonuç:</a:t>
            </a:r>
            <a:endParaRPr lang="tr-TR" dirty="0"/>
          </a:p>
          <a:p>
            <a:r>
              <a:rPr lang="tr-TR" dirty="0"/>
              <a:t>Her iki model de benzer performans sergilemekle birlikte, YOLOv9'un daha hızlı yakınsama ve daha yüksek </a:t>
            </a:r>
            <a:r>
              <a:rPr lang="tr-TR" dirty="0" err="1"/>
              <a:t>mAP</a:t>
            </a:r>
            <a:r>
              <a:rPr lang="tr-TR" dirty="0"/>
              <a:t> değerleriyle daha iyi bir tespit kapasitesine sahip olduğu görülmektedir.</a:t>
            </a:r>
          </a:p>
          <a:p>
            <a:r>
              <a:rPr lang="tr-TR" dirty="0"/>
              <a:t>Ancak, her iki modelde de gözlemlenen dalgalanmalar, modele ek düzenleme veya veri artırımı gibi iyileştirmelerin faydalı olabileceğini düşündürmektedir.</a:t>
            </a:r>
          </a:p>
        </p:txBody>
      </p:sp>
    </p:spTree>
    <p:extLst>
      <p:ext uri="{BB962C8B-B14F-4D97-AF65-F5344CB8AC3E}">
        <p14:creationId xmlns:p14="http://schemas.microsoft.com/office/powerpoint/2010/main" val="424352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Tartışma ve Sonuç (</a:t>
            </a:r>
            <a:r>
              <a:rPr lang="tr-TR" dirty="0" err="1"/>
              <a:t>Discussion</a:t>
            </a:r>
            <a:r>
              <a:rPr lang="tr-TR" dirty="0"/>
              <a:t> </a:t>
            </a:r>
            <a:r>
              <a:rPr lang="tr-TR" dirty="0" err="1"/>
              <a:t>and</a:t>
            </a:r>
            <a:r>
              <a:rPr lang="tr-TR" dirty="0"/>
              <a:t> </a:t>
            </a:r>
            <a:r>
              <a:rPr lang="tr-TR" dirty="0" err="1"/>
              <a:t>Conclusion</a:t>
            </a:r>
            <a:r>
              <a:rPr lang="tr-TR" dirty="0"/>
              <a:t>)</a:t>
            </a:r>
          </a:p>
        </p:txBody>
      </p:sp>
      <p:sp>
        <p:nvSpPr>
          <p:cNvPr id="3" name="İçerik Yer Tutucusu 2"/>
          <p:cNvSpPr>
            <a:spLocks noGrp="1"/>
          </p:cNvSpPr>
          <p:nvPr>
            <p:ph idx="1"/>
          </p:nvPr>
        </p:nvSpPr>
        <p:spPr/>
        <p:txBody>
          <a:bodyPr>
            <a:normAutofit fontScale="92500" lnSpcReduction="20000"/>
          </a:bodyPr>
          <a:lstStyle/>
          <a:p>
            <a:pPr marL="0" indent="0">
              <a:buNone/>
            </a:pPr>
            <a:r>
              <a:rPr lang="tr-TR" dirty="0"/>
              <a:t>Bu sayfa, YOLOv8 ve YOLOv9 modellerinin gemi tespiti uygulamasındaki performanslarını karşılaştıran bir çalışmanın tartışma ve sonuç bölümünü özetlemektedir. İki model de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ailesine ait olup, nesne tespiti ve görüntü </a:t>
            </a:r>
            <a:r>
              <a:rPr lang="tr-TR" dirty="0" err="1"/>
              <a:t>segmentasyonu</a:t>
            </a:r>
            <a:r>
              <a:rPr lang="tr-TR" dirty="0"/>
              <a:t> için son teknoloji çözümler sunmaktadır. Çalışmanın bulgularına göre:</a:t>
            </a:r>
          </a:p>
          <a:p>
            <a:pPr marL="0" indent="0">
              <a:buNone/>
            </a:pPr>
            <a:r>
              <a:rPr lang="tr-TR" b="1" dirty="0"/>
              <a:t>Performans Karşılaştırması:</a:t>
            </a:r>
            <a:endParaRPr lang="tr-TR" dirty="0"/>
          </a:p>
          <a:p>
            <a:r>
              <a:rPr lang="tr-TR" b="1" dirty="0"/>
              <a:t>YOLOv9</a:t>
            </a:r>
            <a:r>
              <a:rPr lang="tr-TR" dirty="0"/>
              <a:t>, genel olarak </a:t>
            </a:r>
            <a:r>
              <a:rPr lang="tr-TR" b="1" dirty="0"/>
              <a:t>ortalama hassasiyet (</a:t>
            </a:r>
            <a:r>
              <a:rPr lang="tr-TR" b="1" dirty="0" err="1"/>
              <a:t>mAP</a:t>
            </a:r>
            <a:r>
              <a:rPr lang="tr-TR" b="1" dirty="0"/>
              <a:t>)</a:t>
            </a:r>
            <a:r>
              <a:rPr lang="tr-TR" dirty="0"/>
              <a:t> ve </a:t>
            </a:r>
            <a:r>
              <a:rPr lang="tr-TR" b="1" dirty="0"/>
              <a:t>duyarlılık (</a:t>
            </a:r>
            <a:r>
              <a:rPr lang="tr-TR" b="1" dirty="0" err="1"/>
              <a:t>recall</a:t>
            </a:r>
            <a:r>
              <a:rPr lang="tr-TR" b="1" dirty="0"/>
              <a:t>)</a:t>
            </a:r>
            <a:r>
              <a:rPr lang="tr-TR" dirty="0"/>
              <a:t> açısından YOLOv8'e göre daha iyi performans sergilemektedir.</a:t>
            </a:r>
          </a:p>
          <a:p>
            <a:r>
              <a:rPr lang="tr-TR" dirty="0"/>
              <a:t>YOLOv9, özellikle </a:t>
            </a:r>
            <a:r>
              <a:rPr lang="tr-TR" b="1" dirty="0"/>
              <a:t>erken </a:t>
            </a:r>
            <a:r>
              <a:rPr lang="tr-TR" b="1" dirty="0" err="1"/>
              <a:t>iterasyonlarda</a:t>
            </a:r>
            <a:r>
              <a:rPr lang="tr-TR" dirty="0"/>
              <a:t> daha hızlı yakınsama göstererek, daha az </a:t>
            </a:r>
            <a:r>
              <a:rPr lang="tr-TR" dirty="0" err="1"/>
              <a:t>iterasyonla</a:t>
            </a:r>
            <a:r>
              <a:rPr lang="tr-TR" dirty="0"/>
              <a:t> bile yüksek performans elde edebilmektedir.</a:t>
            </a:r>
          </a:p>
          <a:p>
            <a:r>
              <a:rPr lang="tr-TR" b="1" dirty="0"/>
              <a:t>Tespit kalitesi</a:t>
            </a:r>
            <a:r>
              <a:rPr lang="tr-TR" dirty="0"/>
              <a:t> öncelikli olduğunda, YOLOv9 bu veri seti için daha iyi bir seçenek olarak öne çıkmaktadır. Ancak, </a:t>
            </a:r>
            <a:r>
              <a:rPr lang="tr-TR" b="1" dirty="0"/>
              <a:t>çıkarım hızı</a:t>
            </a:r>
            <a:r>
              <a:rPr lang="tr-TR" dirty="0"/>
              <a:t> ve </a:t>
            </a:r>
            <a:r>
              <a:rPr lang="tr-TR" b="1" dirty="0"/>
              <a:t>hesaplama verimliliği</a:t>
            </a:r>
            <a:r>
              <a:rPr lang="tr-TR" dirty="0"/>
              <a:t> gibi faktörler de model seçiminde etkili olabilir.</a:t>
            </a:r>
          </a:p>
        </p:txBody>
      </p:sp>
    </p:spTree>
    <p:extLst>
      <p:ext uri="{BB962C8B-B14F-4D97-AF65-F5344CB8AC3E}">
        <p14:creationId xmlns:p14="http://schemas.microsoft.com/office/powerpoint/2010/main" val="12839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Tartışma ve Sonuç (</a:t>
            </a:r>
            <a:r>
              <a:rPr lang="tr-TR" dirty="0" err="1"/>
              <a:t>Discussion</a:t>
            </a:r>
            <a:r>
              <a:rPr lang="tr-TR" dirty="0"/>
              <a:t> </a:t>
            </a:r>
            <a:r>
              <a:rPr lang="tr-TR" dirty="0" err="1"/>
              <a:t>and</a:t>
            </a:r>
            <a:r>
              <a:rPr lang="tr-TR" dirty="0"/>
              <a:t> </a:t>
            </a:r>
            <a:r>
              <a:rPr lang="tr-TR" dirty="0" err="1"/>
              <a:t>Conclusion</a:t>
            </a:r>
            <a:r>
              <a:rPr lang="tr-TR" dirty="0"/>
              <a:t>)</a:t>
            </a:r>
          </a:p>
        </p:txBody>
      </p:sp>
      <p:sp>
        <p:nvSpPr>
          <p:cNvPr id="3" name="İçerik Yer Tutucusu 2"/>
          <p:cNvSpPr>
            <a:spLocks noGrp="1"/>
          </p:cNvSpPr>
          <p:nvPr>
            <p:ph idx="1"/>
          </p:nvPr>
        </p:nvSpPr>
        <p:spPr/>
        <p:txBody>
          <a:bodyPr/>
          <a:lstStyle/>
          <a:p>
            <a:pPr marL="0" indent="0">
              <a:buNone/>
            </a:pPr>
            <a:r>
              <a:rPr lang="tr-TR" b="1" dirty="0"/>
              <a:t>Model Seçimi ve Uygulama Alanları:</a:t>
            </a:r>
            <a:endParaRPr lang="tr-TR" dirty="0"/>
          </a:p>
          <a:p>
            <a:r>
              <a:rPr lang="tr-TR" dirty="0"/>
              <a:t>Her iki model de gemi tespiti için etkili çözümler sunmaktadır.</a:t>
            </a:r>
          </a:p>
          <a:p>
            <a:r>
              <a:rPr lang="tr-TR" dirty="0"/>
              <a:t>YOLOv9, </a:t>
            </a:r>
            <a:r>
              <a:rPr lang="tr-TR" b="1" dirty="0"/>
              <a:t>performans</a:t>
            </a:r>
            <a:r>
              <a:rPr lang="tr-TR" dirty="0"/>
              <a:t> ve </a:t>
            </a:r>
            <a:r>
              <a:rPr lang="tr-TR" b="1" dirty="0"/>
              <a:t>verimlilik</a:t>
            </a:r>
            <a:r>
              <a:rPr lang="tr-TR" dirty="0"/>
              <a:t> açısından gemi tespiti uygulamaları için daha cazip bir seçenek olarak görülmektedir.</a:t>
            </a:r>
          </a:p>
          <a:p>
            <a:r>
              <a:rPr lang="tr-TR" dirty="0"/>
              <a:t>YOLOv8 ise daha </a:t>
            </a:r>
            <a:r>
              <a:rPr lang="tr-TR" b="1" dirty="0"/>
              <a:t>geniş bir uygulama yelpazesi</a:t>
            </a:r>
            <a:r>
              <a:rPr lang="tr-TR" dirty="0"/>
              <a:t> sunar, bu nedenle seçim, uygulamanın gereksinimlerine ve mevcut kaynaklara bağlı olacaktır.</a:t>
            </a:r>
          </a:p>
        </p:txBody>
      </p:sp>
    </p:spTree>
    <p:extLst>
      <p:ext uri="{BB962C8B-B14F-4D97-AF65-F5344CB8AC3E}">
        <p14:creationId xmlns:p14="http://schemas.microsoft.com/office/powerpoint/2010/main" val="2021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Tartışma ve Sonuç (</a:t>
            </a:r>
            <a:r>
              <a:rPr lang="tr-TR" dirty="0" err="1"/>
              <a:t>Discussion</a:t>
            </a:r>
            <a:r>
              <a:rPr lang="tr-TR" dirty="0"/>
              <a:t> </a:t>
            </a:r>
            <a:r>
              <a:rPr lang="tr-TR" dirty="0" err="1"/>
              <a:t>and</a:t>
            </a:r>
            <a:r>
              <a:rPr lang="tr-TR" dirty="0"/>
              <a:t> </a:t>
            </a:r>
            <a:r>
              <a:rPr lang="tr-TR" dirty="0" err="1"/>
              <a:t>Conclusion</a:t>
            </a:r>
            <a:r>
              <a:rPr lang="tr-TR" dirty="0"/>
              <a:t>)</a:t>
            </a:r>
          </a:p>
        </p:txBody>
      </p:sp>
      <p:sp>
        <p:nvSpPr>
          <p:cNvPr id="3" name="İçerik Yer Tutucusu 2"/>
          <p:cNvSpPr>
            <a:spLocks noGrp="1"/>
          </p:cNvSpPr>
          <p:nvPr>
            <p:ph idx="1"/>
          </p:nvPr>
        </p:nvSpPr>
        <p:spPr/>
        <p:txBody>
          <a:bodyPr>
            <a:normAutofit fontScale="62500" lnSpcReduction="20000"/>
          </a:bodyPr>
          <a:lstStyle/>
          <a:p>
            <a:pPr marL="0" indent="0">
              <a:buNone/>
            </a:pPr>
            <a:r>
              <a:rPr lang="tr-TR" b="1" dirty="0"/>
              <a:t>Gelecekteki Çalışmalar:</a:t>
            </a:r>
            <a:endParaRPr lang="tr-TR" dirty="0"/>
          </a:p>
          <a:p>
            <a:r>
              <a:rPr lang="tr-TR" dirty="0"/>
              <a:t>Bu çalışmada, YOLOv8 ve YOLOv9 mimarileri kullanılarak gemi örneklerinden oluşan bir veri seti başarıyla sınıflandırılmıştır.</a:t>
            </a:r>
          </a:p>
          <a:p>
            <a:r>
              <a:rPr lang="tr-TR" dirty="0"/>
              <a:t>Literatürde, YOLO mimarilerinin farklı veri setleri üzerinde de başarılı sonuçlar verdiği görülmektedir.</a:t>
            </a:r>
          </a:p>
          <a:p>
            <a:r>
              <a:rPr lang="tr-TR" dirty="0"/>
              <a:t>Gelecekteki çalışmalarda, sadece gemi türleri değil, </a:t>
            </a:r>
            <a:r>
              <a:rPr lang="tr-TR" b="1" dirty="0"/>
              <a:t>deniz araçlarının çeşitliliğini</a:t>
            </a:r>
            <a:r>
              <a:rPr lang="tr-TR" dirty="0"/>
              <a:t> kapsayan daha geniş bir veri seti üzerinde çalışılması planlanmaktadır.</a:t>
            </a:r>
          </a:p>
          <a:p>
            <a:r>
              <a:rPr lang="tr-TR" dirty="0"/>
              <a:t>YOLO mimarilerinin sürekli gelişimi, gelecekteki çalışmalarda en güncel modellerin kullanımıyla daha başarılı sonuçlar elde edilmesine olanak tanıyacaktır.</a:t>
            </a:r>
          </a:p>
          <a:p>
            <a:pPr marL="0" indent="0">
              <a:buNone/>
            </a:pPr>
            <a:r>
              <a:rPr lang="tr-TR" b="1" dirty="0"/>
              <a:t>Sonuç:</a:t>
            </a:r>
            <a:endParaRPr lang="tr-TR" dirty="0"/>
          </a:p>
          <a:p>
            <a:r>
              <a:rPr lang="tr-TR" dirty="0"/>
              <a:t>YOLOv9, gemi tespiti gibi belirli uygulamalarda daha yüksek performans ve verimlilik sunarken, YOLOv8 daha geniş uygulama alanlarına sahiptir.</a:t>
            </a:r>
          </a:p>
          <a:p>
            <a:r>
              <a:rPr lang="tr-TR" dirty="0"/>
              <a:t>Model seçimi, uygulamanın önceliklerine ve kaynaklara göre şekillenmelidir.</a:t>
            </a:r>
          </a:p>
          <a:p>
            <a:r>
              <a:rPr lang="tr-TR" dirty="0"/>
              <a:t>Gelecekteki çalışmalar, daha kapsamlı veri setleri ve güncel YOLO mimarileriyle daha da geliştirilebilir.</a:t>
            </a:r>
          </a:p>
        </p:txBody>
      </p:sp>
    </p:spTree>
    <p:extLst>
      <p:ext uri="{BB962C8B-B14F-4D97-AF65-F5344CB8AC3E}">
        <p14:creationId xmlns:p14="http://schemas.microsoft.com/office/powerpoint/2010/main" val="275910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85000" lnSpcReduction="20000"/>
          </a:bodyPr>
          <a:lstStyle/>
          <a:p>
            <a:pPr marL="0" indent="0">
              <a:buNone/>
            </a:pPr>
            <a:r>
              <a:rPr lang="tr-TR" dirty="0" smtClean="0"/>
              <a:t>Bu </a:t>
            </a:r>
            <a:r>
              <a:rPr lang="tr-TR" dirty="0"/>
              <a:t>çalışma, </a:t>
            </a:r>
            <a:r>
              <a:rPr lang="tr-TR" b="1" dirty="0"/>
              <a:t>gemi tespiti ve sınıflandırması</a:t>
            </a:r>
            <a:r>
              <a:rPr lang="tr-TR" dirty="0"/>
              <a:t> konusunu ele almakta ve bu alanda </a:t>
            </a:r>
            <a:r>
              <a:rPr lang="tr-TR" b="1" dirty="0"/>
              <a:t>YOLOv8</a:t>
            </a:r>
            <a:r>
              <a:rPr lang="tr-TR" dirty="0"/>
              <a:t> ve </a:t>
            </a:r>
            <a:r>
              <a:rPr lang="tr-TR" b="1" dirty="0"/>
              <a:t>YOLOv9</a:t>
            </a:r>
            <a:r>
              <a:rPr lang="tr-TR" dirty="0"/>
              <a:t> mimarilerinin performansını karşılaştırmaktadır. Deniz gözetimi, balıkçılık yönetimi, göçmen izleme, deniz kurtarma ve deniz savaşları gibi geniş bir uygulama yelpazesine sahip olan gemi tespiti, uzaktan algılama teknolojileri sayesinde geniş kapsama alanı ve düşük maliyetli erişim avantajlarıyla gerçekleştirilmektedir.</a:t>
            </a:r>
          </a:p>
          <a:p>
            <a:pPr marL="0" indent="0">
              <a:buNone/>
            </a:pPr>
            <a:r>
              <a:rPr lang="tr-TR" b="1" dirty="0"/>
              <a:t>Çalışmanın Amacı ve Yöntemi</a:t>
            </a:r>
          </a:p>
          <a:p>
            <a:r>
              <a:rPr lang="tr-TR" b="1" dirty="0"/>
              <a:t>Amaç</a:t>
            </a:r>
            <a:r>
              <a:rPr lang="tr-TR" dirty="0"/>
              <a:t>: Gemi tespiti ve sınıflandırmasını hızlı ve doğru bir şekilde gerçekleştirmek için </a:t>
            </a:r>
            <a:r>
              <a:rPr lang="tr-TR" b="1" dirty="0"/>
              <a:t>YOLOv8</a:t>
            </a:r>
            <a:r>
              <a:rPr lang="tr-TR" dirty="0"/>
              <a:t> ve </a:t>
            </a:r>
            <a:r>
              <a:rPr lang="tr-TR" b="1" dirty="0"/>
              <a:t>YOLOv9</a:t>
            </a:r>
            <a:r>
              <a:rPr lang="tr-TR" dirty="0"/>
              <a:t> mimarilerinin performansını karşılaştırmak.</a:t>
            </a:r>
          </a:p>
          <a:p>
            <a:r>
              <a:rPr lang="tr-TR" b="1" dirty="0"/>
              <a:t>Veri Seti</a:t>
            </a:r>
            <a:r>
              <a:rPr lang="tr-TR" dirty="0"/>
              <a:t>: "</a:t>
            </a:r>
            <a:r>
              <a:rPr lang="tr-TR" dirty="0" err="1"/>
              <a:t>Ships</a:t>
            </a:r>
            <a:r>
              <a:rPr lang="tr-TR" dirty="0"/>
              <a:t> in Google Earth" adlı, 1658 görüntüden oluşan veri seti kullanılmıştır.</a:t>
            </a:r>
          </a:p>
          <a:p>
            <a:r>
              <a:rPr lang="tr-TR" b="1" dirty="0"/>
              <a:t>Yöntem</a:t>
            </a:r>
            <a:r>
              <a:rPr lang="tr-TR" dirty="0"/>
              <a:t>: YOLO mimarileri, uzaktan algılama teknolojileriyle birleştirilerek gemi tespiti için eğitilmiştir. Modeller, eğitim ve doğrulama kayıpları, kesinlik (</a:t>
            </a:r>
            <a:r>
              <a:rPr lang="tr-TR" dirty="0" err="1"/>
              <a:t>precision</a:t>
            </a:r>
            <a:r>
              <a:rPr lang="tr-TR" dirty="0"/>
              <a:t>), duyarlılık (</a:t>
            </a:r>
            <a:r>
              <a:rPr lang="tr-TR" dirty="0" err="1"/>
              <a:t>recall</a:t>
            </a:r>
            <a:r>
              <a:rPr lang="tr-TR" dirty="0"/>
              <a:t>) ve ortalama hassasiyet (</a:t>
            </a:r>
            <a:r>
              <a:rPr lang="tr-TR" dirty="0" err="1"/>
              <a:t>average</a:t>
            </a:r>
            <a:r>
              <a:rPr lang="tr-TR" dirty="0"/>
              <a:t> </a:t>
            </a:r>
            <a:r>
              <a:rPr lang="tr-TR" dirty="0" err="1"/>
              <a:t>precision</a:t>
            </a:r>
            <a:r>
              <a:rPr lang="tr-TR" dirty="0"/>
              <a:t>) kriterlerine göre değerlendirilmiştir.</a:t>
            </a:r>
          </a:p>
        </p:txBody>
      </p:sp>
    </p:spTree>
    <p:extLst>
      <p:ext uri="{BB962C8B-B14F-4D97-AF65-F5344CB8AC3E}">
        <p14:creationId xmlns:p14="http://schemas.microsoft.com/office/powerpoint/2010/main" val="4925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marL="0" indent="0">
              <a:buNone/>
            </a:pPr>
            <a:r>
              <a:rPr lang="tr-TR" b="1" dirty="0"/>
              <a:t>Bulgular ve Sonuçlar</a:t>
            </a:r>
          </a:p>
          <a:p>
            <a:r>
              <a:rPr lang="tr-TR" b="1" dirty="0"/>
              <a:t>YOLOv8 ve YOLOv9 Performansı</a:t>
            </a:r>
            <a:r>
              <a:rPr lang="tr-TR" dirty="0"/>
              <a:t>:</a:t>
            </a:r>
          </a:p>
          <a:p>
            <a:pPr lvl="1"/>
            <a:r>
              <a:rPr lang="tr-TR" dirty="0"/>
              <a:t>Her iki model de gemi tespitinde etkili sonuçlar vermiştir.</a:t>
            </a:r>
          </a:p>
          <a:p>
            <a:pPr lvl="1"/>
            <a:r>
              <a:rPr lang="tr-TR" b="1" dirty="0"/>
              <a:t>YOLOv9</a:t>
            </a:r>
            <a:r>
              <a:rPr lang="tr-TR" dirty="0"/>
              <a:t>, özellikle başlangıçta daha hızlı yakınsama (</a:t>
            </a:r>
            <a:r>
              <a:rPr lang="tr-TR" dirty="0" err="1"/>
              <a:t>convergence</a:t>
            </a:r>
            <a:r>
              <a:rPr lang="tr-TR" dirty="0"/>
              <a:t>) sağlamış ve genel tespit performansında daha üstün bir performans göstermiştir.</a:t>
            </a:r>
          </a:p>
          <a:p>
            <a:pPr lvl="1"/>
            <a:r>
              <a:rPr lang="tr-TR" dirty="0"/>
              <a:t>Eğitim sürecinde her iki model de belirli bir başarı ve öğrenme hızı sergilemiştir.</a:t>
            </a:r>
          </a:p>
          <a:p>
            <a:r>
              <a:rPr lang="tr-TR" b="1" dirty="0"/>
              <a:t>Metrikler</a:t>
            </a:r>
            <a:r>
              <a:rPr lang="tr-TR" dirty="0"/>
              <a:t>:</a:t>
            </a:r>
          </a:p>
          <a:p>
            <a:pPr lvl="1"/>
            <a:r>
              <a:rPr lang="tr-TR" b="1" dirty="0"/>
              <a:t>Kesinlik (Precision)</a:t>
            </a:r>
            <a:r>
              <a:rPr lang="tr-TR" dirty="0"/>
              <a:t>: Modellerin doğru pozitif tahminlerinin oranı.</a:t>
            </a:r>
          </a:p>
          <a:p>
            <a:pPr lvl="1"/>
            <a:r>
              <a:rPr lang="tr-TR" b="1" dirty="0"/>
              <a:t>Duyarlılık (</a:t>
            </a:r>
            <a:r>
              <a:rPr lang="tr-TR" b="1" dirty="0" err="1"/>
              <a:t>Recall</a:t>
            </a:r>
            <a:r>
              <a:rPr lang="tr-TR" b="1" dirty="0"/>
              <a:t>)</a:t>
            </a:r>
            <a:r>
              <a:rPr lang="tr-TR" dirty="0"/>
              <a:t>: Modellerin gerçek pozitifleri tespit etme yeteneği.</a:t>
            </a:r>
          </a:p>
          <a:p>
            <a:pPr lvl="1"/>
            <a:r>
              <a:rPr lang="tr-TR" b="1" dirty="0"/>
              <a:t>Ortalama Hassasiyet (</a:t>
            </a:r>
            <a:r>
              <a:rPr lang="tr-TR" b="1" dirty="0" err="1"/>
              <a:t>mAP</a:t>
            </a:r>
            <a:r>
              <a:rPr lang="tr-TR" b="1" dirty="0"/>
              <a:t>)</a:t>
            </a:r>
            <a:r>
              <a:rPr lang="tr-TR" dirty="0"/>
              <a:t>: Modellerin genel performansını ölçen bir metrik.</a:t>
            </a:r>
          </a:p>
        </p:txBody>
      </p:sp>
    </p:spTree>
    <p:extLst>
      <p:ext uri="{BB962C8B-B14F-4D97-AF65-F5344CB8AC3E}">
        <p14:creationId xmlns:p14="http://schemas.microsoft.com/office/powerpoint/2010/main" val="24933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marL="0" indent="0">
              <a:buNone/>
            </a:pPr>
            <a:r>
              <a:rPr lang="tr-TR" b="1" dirty="0"/>
              <a:t>Sonuç ve Değerlendirme</a:t>
            </a:r>
          </a:p>
          <a:p>
            <a:r>
              <a:rPr lang="tr-TR" b="1" dirty="0"/>
              <a:t>YOLOv9'un Üstünlüğü</a:t>
            </a:r>
            <a:r>
              <a:rPr lang="tr-TR" dirty="0"/>
              <a:t>: YOLOv9, özellikle başlangıç aşamasında daha hızlı öğrenme ve daha yüksek tespit doğruluğu sağlamıştır.</a:t>
            </a:r>
          </a:p>
          <a:p>
            <a:r>
              <a:rPr lang="tr-TR" b="1" dirty="0"/>
              <a:t>Uygulama Alanları</a:t>
            </a:r>
            <a:r>
              <a:rPr lang="tr-TR" dirty="0"/>
              <a:t>: Bu çalışma, gemi tespiti ve sınıflandırmasının deniz gözetimi, balıkçılık yönetimi, göçmen izleme ve deniz kurtarma gibi alanlarda etkili bir şekilde kullanılabileceğini göstermektedir.</a:t>
            </a:r>
          </a:p>
          <a:p>
            <a:r>
              <a:rPr lang="tr-TR" b="1" dirty="0"/>
              <a:t>Gelecek Çalışmalar</a:t>
            </a:r>
            <a:r>
              <a:rPr lang="tr-TR" dirty="0"/>
              <a:t>: Daha büyük ve çeşitli veri setleri kullanılarak modellerin performansı daha da artırılabilir. Ayrıca, farklı uzaktan algılama teknolojileriyle entegrasyon da araştırılabilir</a:t>
            </a:r>
            <a:r>
              <a:rPr lang="tr-TR" dirty="0" smtClean="0"/>
              <a:t>.</a:t>
            </a:r>
            <a:br>
              <a:rPr lang="tr-TR" dirty="0" smtClean="0"/>
            </a:br>
            <a:endParaRPr lang="tr-TR" dirty="0"/>
          </a:p>
        </p:txBody>
      </p:sp>
    </p:spTree>
    <p:extLst>
      <p:ext uri="{BB962C8B-B14F-4D97-AF65-F5344CB8AC3E}">
        <p14:creationId xmlns:p14="http://schemas.microsoft.com/office/powerpoint/2010/main" val="16477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r>
              <a:rPr lang="tr-TR" b="1" dirty="0"/>
              <a:t>Nesne Tespiti ve Takibi</a:t>
            </a:r>
            <a:r>
              <a:rPr lang="tr-TR" dirty="0"/>
              <a:t>: Nesnelerin insan tarafından tespiti, sayımı ve takibi, zaman kaybı, hata ihtimali ve maliyet gibi sorunlara yol açmaktadır. Bu süreçlerin </a:t>
            </a:r>
            <a:r>
              <a:rPr lang="tr-TR" b="1" dirty="0"/>
              <a:t>bilgisayarlı görme</a:t>
            </a:r>
            <a:r>
              <a:rPr lang="tr-TR" dirty="0"/>
              <a:t> ve </a:t>
            </a:r>
            <a:r>
              <a:rPr lang="tr-TR" b="1" dirty="0"/>
              <a:t>makine öğrenmesi</a:t>
            </a:r>
            <a:r>
              <a:rPr lang="tr-TR" dirty="0"/>
              <a:t> yöntemleriyle otomatikleştirilmesi, bu sorunların çözümü için büyük önem taşımaktadır.</a:t>
            </a:r>
          </a:p>
          <a:p>
            <a:r>
              <a:rPr lang="tr-TR" b="1" dirty="0"/>
              <a:t>Gemi Tespitinin Önemi</a:t>
            </a:r>
            <a:r>
              <a:rPr lang="tr-TR" dirty="0"/>
              <a:t>: Gemi tespiti, deniz gözetimi ve izleme alanında kritik bir konudur. Balıkçılık yönetimi, gemi trafiği hizmetleri, liman yönetimi, yasadışı göçmen izleme, deniz kurtarma ve deniz savaşları gibi birçok alanda uygulanmaktadır. Özellikle deniz savaşlarında, gemi tespiti ve sınıflandırması, askeri operasyonların başarısı için hayati öneme sahiptir.</a:t>
            </a:r>
          </a:p>
        </p:txBody>
      </p:sp>
    </p:spTree>
    <p:extLst>
      <p:ext uri="{BB962C8B-B14F-4D97-AF65-F5344CB8AC3E}">
        <p14:creationId xmlns:p14="http://schemas.microsoft.com/office/powerpoint/2010/main" val="381912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lstStyle/>
          <a:p>
            <a:pPr marL="0" indent="0">
              <a:buNone/>
            </a:pPr>
            <a:r>
              <a:rPr lang="tr-TR" b="1" dirty="0"/>
              <a:t>Uzaktan Algılama Teknolojileri</a:t>
            </a:r>
          </a:p>
          <a:p>
            <a:r>
              <a:rPr lang="tr-TR" b="1" dirty="0"/>
              <a:t>Avantajlar</a:t>
            </a:r>
            <a:r>
              <a:rPr lang="tr-TR" dirty="0"/>
              <a:t>: Uzaktan algılama teknolojileri (uydular, uçaklar vb.), geniş kapsama alanı, yüksek zamanlılık, düşük maliyet ve coğrafi kısıtlamaların olmaması gibi avantajlar sunmaktadır. Bu nedenle, gemilerin izlenmesi için birincil yöntem olarak kullanılmaktadır.</a:t>
            </a:r>
          </a:p>
          <a:p>
            <a:r>
              <a:rPr lang="tr-TR" b="1" dirty="0"/>
              <a:t>Zorluklar</a:t>
            </a:r>
            <a:r>
              <a:rPr lang="tr-TR" dirty="0"/>
              <a:t>: Gemi tespiti çalışmalarında karmaşık deniz ortamları, yetersiz ayırt edici özellikler, büyük ölçekli varyasyonlar, yoğun ve döndürülmüş dağılımlar, büyük en-boy oranları ve pozitif-negatif örnekler arasındaki dengesizlikler gibi zorluklar bulunmaktadır.</a:t>
            </a:r>
          </a:p>
        </p:txBody>
      </p:sp>
    </p:spTree>
    <p:extLst>
      <p:ext uri="{BB962C8B-B14F-4D97-AF65-F5344CB8AC3E}">
        <p14:creationId xmlns:p14="http://schemas.microsoft.com/office/powerpoint/2010/main" val="259483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rmAutofit fontScale="85000" lnSpcReduction="20000"/>
          </a:bodyPr>
          <a:lstStyle/>
          <a:p>
            <a:pPr marL="0" indent="0">
              <a:buNone/>
            </a:pPr>
            <a:r>
              <a:rPr lang="tr-TR" b="1" dirty="0"/>
              <a:t>Derin Öğrenme ve YOLO Mimarileri</a:t>
            </a:r>
          </a:p>
          <a:p>
            <a:r>
              <a:rPr lang="tr-TR" b="1" dirty="0"/>
              <a:t>Derin Öğrenme Modelleri</a:t>
            </a:r>
            <a:r>
              <a:rPr lang="tr-TR" dirty="0"/>
              <a:t>: Gemi tespiti için </a:t>
            </a:r>
            <a:r>
              <a:rPr lang="tr-TR" b="1" dirty="0"/>
              <a:t>CNN (</a:t>
            </a:r>
            <a:r>
              <a:rPr lang="tr-TR" b="1" dirty="0" err="1"/>
              <a:t>Evrişimsel</a:t>
            </a:r>
            <a:r>
              <a:rPr lang="tr-TR" b="1" dirty="0"/>
              <a:t> Sinir Ağları)</a:t>
            </a:r>
            <a:r>
              <a:rPr lang="tr-TR" dirty="0"/>
              <a:t> ve </a:t>
            </a:r>
            <a:r>
              <a:rPr lang="tr-TR" b="1" dirty="0" err="1"/>
              <a:t>Transformer</a:t>
            </a:r>
            <a:r>
              <a:rPr lang="tr-TR" dirty="0"/>
              <a:t> tabanlı modeller kullanılmıştır. Ancak, gemi tespiti çalışmalarının diğer nesne tespiti çalışmalarının gerisinde kaldığı görülmüştür.</a:t>
            </a:r>
          </a:p>
          <a:p>
            <a:r>
              <a:rPr lang="tr-TR" b="1" dirty="0"/>
              <a:t>YOLO Mimarisi</a:t>
            </a:r>
            <a:r>
              <a:rPr lang="tr-TR" dirty="0"/>
              <a:t>: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gemi tespiti ve sınıflandırmasını tek bir ağda birleştiren hızlı ve doğru sonuçlar sunan bir derin öğrenme mimarisidir. Gemi tespiti çalışmalarında YOLO mimarisi sıkça kullanılmakta ve yüksek başarılar göstermektedir.</a:t>
            </a:r>
          </a:p>
          <a:p>
            <a:r>
              <a:rPr lang="tr-TR" b="1" dirty="0" err="1"/>
              <a:t>YOLO'nun</a:t>
            </a:r>
            <a:r>
              <a:rPr lang="tr-TR" b="1" dirty="0"/>
              <a:t> Geliştirilmiş Versiyonları</a:t>
            </a:r>
            <a:r>
              <a:rPr lang="tr-TR" dirty="0"/>
              <a:t>:</a:t>
            </a:r>
          </a:p>
          <a:p>
            <a:pPr lvl="1"/>
            <a:r>
              <a:rPr lang="tr-TR" b="1" dirty="0"/>
              <a:t>SAR-LtYOLOv8</a:t>
            </a:r>
            <a:r>
              <a:rPr lang="tr-TR" dirty="0"/>
              <a:t>: Karmaşık deniz ortamlarında küçük nesnelerin tespitini optimize eden ve çok ölçekli özellikleri geliştiren bir modeldir.</a:t>
            </a:r>
          </a:p>
          <a:p>
            <a:pPr lvl="1"/>
            <a:r>
              <a:rPr lang="tr-TR" b="1" dirty="0" err="1"/>
              <a:t>Ship</a:t>
            </a:r>
            <a:r>
              <a:rPr lang="tr-TR" b="1" dirty="0"/>
              <a:t>-Fire Net</a:t>
            </a:r>
            <a:r>
              <a:rPr lang="tr-TR" dirty="0"/>
              <a:t>: YOLOv8 tabanlı bu model, gemi yangınlarının tespiti için yüksek hız ve hassasiyet sunar.</a:t>
            </a:r>
          </a:p>
          <a:p>
            <a:pPr lvl="1"/>
            <a:r>
              <a:rPr lang="tr-TR" b="1" dirty="0"/>
              <a:t>Aktif Kontur ve YOLOv8 Tabanlı Modeller</a:t>
            </a:r>
            <a:r>
              <a:rPr lang="tr-TR" dirty="0"/>
              <a:t>: SAR görüntülerinde gemi hedeflerinin hassas tespiti ve sınıflandırılması için kullanılmaktadır.</a:t>
            </a:r>
          </a:p>
        </p:txBody>
      </p:sp>
    </p:spTree>
    <p:extLst>
      <p:ext uri="{BB962C8B-B14F-4D97-AF65-F5344CB8AC3E}">
        <p14:creationId xmlns:p14="http://schemas.microsoft.com/office/powerpoint/2010/main" val="254463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2. </a:t>
            </a:r>
            <a:r>
              <a:rPr lang="en-US" dirty="0" err="1"/>
              <a:t>Materyal</a:t>
            </a:r>
            <a:r>
              <a:rPr lang="en-US" dirty="0"/>
              <a:t> </a:t>
            </a:r>
            <a:r>
              <a:rPr lang="en-US" dirty="0" err="1"/>
              <a:t>ve</a:t>
            </a:r>
            <a:r>
              <a:rPr lang="en-US" dirty="0"/>
              <a:t> </a:t>
            </a:r>
            <a:r>
              <a:rPr lang="en-US" dirty="0" err="1"/>
              <a:t>Metot</a:t>
            </a:r>
            <a:r>
              <a:rPr lang="en-US" dirty="0"/>
              <a:t> (Material and Method)</a:t>
            </a:r>
            <a:endParaRPr lang="tr-TR" dirty="0"/>
          </a:p>
        </p:txBody>
      </p:sp>
      <p:sp>
        <p:nvSpPr>
          <p:cNvPr id="4" name="Rectangle 1"/>
          <p:cNvSpPr>
            <a:spLocks noGrp="1" noChangeArrowheads="1"/>
          </p:cNvSpPr>
          <p:nvPr>
            <p:ph idx="1"/>
          </p:nvPr>
        </p:nvSpPr>
        <p:spPr bwMode="auto">
          <a:xfrm>
            <a:off x="1218883" y="2367339"/>
            <a:ext cx="108272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smtClean="0">
                <a:ln>
                  <a:noFill/>
                </a:ln>
                <a:solidFill>
                  <a:schemeClr val="tx1"/>
                </a:solidFill>
                <a:effectLst/>
                <a:latin typeface="Arial" panose="020B0604020202020204" pitchFamily="34" charset="0"/>
              </a:rPr>
              <a:t>YOLO Algoritması:</a:t>
            </a:r>
            <a:endParaRPr kumimoji="0" lang="tr-TR" altLang="tr-TR"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smtClean="0">
                <a:ln>
                  <a:noFill/>
                </a:ln>
                <a:solidFill>
                  <a:schemeClr val="tx1"/>
                </a:solidFill>
                <a:effectLst/>
                <a:latin typeface="Arial" panose="020B0604020202020204" pitchFamily="34" charset="0"/>
              </a:rPr>
              <a:t>2015 yılında Joseph </a:t>
            </a:r>
            <a:r>
              <a:rPr kumimoji="0" lang="tr-TR" altLang="tr-TR" sz="2000" b="0" i="0" u="none" strike="noStrike" cap="none" normalizeH="0" baseline="0" dirty="0" err="1" smtClean="0">
                <a:ln>
                  <a:noFill/>
                </a:ln>
                <a:solidFill>
                  <a:schemeClr val="tx1"/>
                </a:solidFill>
                <a:effectLst/>
                <a:latin typeface="Arial" panose="020B0604020202020204" pitchFamily="34" charset="0"/>
              </a:rPr>
              <a:t>Redmon</a:t>
            </a:r>
            <a:r>
              <a:rPr kumimoji="0" lang="tr-TR" altLang="tr-TR" sz="2000" b="0" i="0" u="none" strike="noStrike" cap="none" normalizeH="0" baseline="0" dirty="0" smtClean="0">
                <a:ln>
                  <a:noFill/>
                </a:ln>
                <a:solidFill>
                  <a:schemeClr val="tx1"/>
                </a:solidFill>
                <a:effectLst/>
                <a:latin typeface="Arial" panose="020B0604020202020204" pitchFamily="34" charset="0"/>
              </a:rPr>
              <a:t> ve ekibi tarafından tanıtılmıştır.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smtClean="0">
                <a:ln>
                  <a:noFill/>
                </a:ln>
                <a:solidFill>
                  <a:schemeClr val="tx1"/>
                </a:solidFill>
                <a:effectLst/>
                <a:latin typeface="Arial" panose="020B0604020202020204" pitchFamily="34" charset="0"/>
              </a:rPr>
              <a:t>Nesne tespitini, hesaplama karmaşıklığını azaltarak tek bir regresyon problemi olarak ele alır.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smtClean="0">
                <a:ln>
                  <a:noFill/>
                </a:ln>
                <a:solidFill>
                  <a:schemeClr val="tx1"/>
                </a:solidFill>
                <a:effectLst/>
                <a:latin typeface="Arial" panose="020B0604020202020204" pitchFamily="34" charset="0"/>
              </a:rPr>
              <a:t>Backbone</a:t>
            </a:r>
            <a:r>
              <a:rPr kumimoji="0" lang="tr-TR" altLang="tr-TR" sz="2000" b="0" i="0" u="none" strike="noStrike" cap="none" normalizeH="0" baseline="0" dirty="0" smtClean="0">
                <a:ln>
                  <a:noFill/>
                </a:ln>
                <a:solidFill>
                  <a:schemeClr val="tx1"/>
                </a:solidFill>
                <a:effectLst/>
                <a:latin typeface="Arial" panose="020B0604020202020204" pitchFamily="34" charset="0"/>
              </a:rPr>
              <a:t>, </a:t>
            </a:r>
            <a:r>
              <a:rPr kumimoji="0" lang="tr-TR" altLang="tr-TR" sz="2000" b="0" i="0" u="none" strike="noStrike" cap="none" normalizeH="0" baseline="0" dirty="0" err="1" smtClean="0">
                <a:ln>
                  <a:noFill/>
                </a:ln>
                <a:solidFill>
                  <a:schemeClr val="tx1"/>
                </a:solidFill>
                <a:effectLst/>
                <a:latin typeface="Arial" panose="020B0604020202020204" pitchFamily="34" charset="0"/>
              </a:rPr>
              <a:t>Neck</a:t>
            </a:r>
            <a:r>
              <a:rPr kumimoji="0" lang="tr-TR" altLang="tr-TR" sz="2000" b="0" i="0" u="none" strike="noStrike" cap="none" normalizeH="0" baseline="0" dirty="0" smtClean="0">
                <a:ln>
                  <a:noFill/>
                </a:ln>
                <a:solidFill>
                  <a:schemeClr val="tx1"/>
                </a:solidFill>
                <a:effectLst/>
                <a:latin typeface="Arial" panose="020B0604020202020204" pitchFamily="34" charset="0"/>
              </a:rPr>
              <a:t> ve </a:t>
            </a:r>
            <a:r>
              <a:rPr kumimoji="0" lang="tr-TR" altLang="tr-TR" sz="2000" b="0" i="0" u="none" strike="noStrike" cap="none" normalizeH="0" baseline="0" dirty="0" err="1" smtClean="0">
                <a:ln>
                  <a:noFill/>
                </a:ln>
                <a:solidFill>
                  <a:schemeClr val="tx1"/>
                </a:solidFill>
                <a:effectLst/>
                <a:latin typeface="Arial" panose="020B0604020202020204" pitchFamily="34" charset="0"/>
              </a:rPr>
              <a:t>Head</a:t>
            </a:r>
            <a:r>
              <a:rPr kumimoji="0" lang="tr-TR" altLang="tr-TR" sz="2000" b="0" i="0" u="none" strike="noStrike" cap="none" normalizeH="0" baseline="0" dirty="0" smtClean="0">
                <a:ln>
                  <a:noFill/>
                </a:ln>
                <a:solidFill>
                  <a:schemeClr val="tx1"/>
                </a:solidFill>
                <a:effectLst/>
                <a:latin typeface="Arial" panose="020B0604020202020204" pitchFamily="34" charset="0"/>
              </a:rPr>
              <a:t> olmak üzere üç ana bileşenden oluşur.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smtClean="0">
                <a:ln>
                  <a:noFill/>
                </a:ln>
                <a:solidFill>
                  <a:schemeClr val="tx1"/>
                </a:solidFill>
                <a:effectLst/>
                <a:latin typeface="Arial" panose="020B0604020202020204" pitchFamily="34" charset="0"/>
              </a:rPr>
              <a:t>YOLOv1'den YOLOv9'a kadar birçok sürüm geliştirilmiştir.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smtClean="0">
                <a:ln>
                  <a:noFill/>
                </a:ln>
                <a:solidFill>
                  <a:schemeClr val="tx1"/>
                </a:solidFill>
                <a:effectLst/>
                <a:latin typeface="Arial" panose="020B0604020202020204" pitchFamily="34" charset="0"/>
              </a:rPr>
              <a:t>YOLOv8:</a:t>
            </a:r>
            <a:endParaRPr kumimoji="0" lang="tr-TR" altLang="tr-TR"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smtClean="0">
                <a:ln>
                  <a:noFill/>
                </a:ln>
                <a:solidFill>
                  <a:schemeClr val="tx1"/>
                </a:solidFill>
                <a:effectLst/>
                <a:latin typeface="Arial" panose="020B0604020202020204" pitchFamily="34" charset="0"/>
              </a:rPr>
              <a:t>Ocak 2023’te </a:t>
            </a:r>
            <a:r>
              <a:rPr kumimoji="0" lang="tr-TR" altLang="tr-TR" sz="2000" b="0" i="0" u="none" strike="noStrike" cap="none" normalizeH="0" baseline="0" dirty="0" err="1" smtClean="0">
                <a:ln>
                  <a:noFill/>
                </a:ln>
                <a:solidFill>
                  <a:schemeClr val="tx1"/>
                </a:solidFill>
                <a:effectLst/>
                <a:latin typeface="Arial" panose="020B0604020202020204" pitchFamily="34" charset="0"/>
              </a:rPr>
              <a:t>Ultralytics</a:t>
            </a:r>
            <a:r>
              <a:rPr kumimoji="0" lang="tr-TR" altLang="tr-TR" sz="2000" b="0" i="0" u="none" strike="noStrike" cap="none" normalizeH="0" baseline="0" dirty="0" smtClean="0">
                <a:ln>
                  <a:noFill/>
                </a:ln>
                <a:solidFill>
                  <a:schemeClr val="tx1"/>
                </a:solidFill>
                <a:effectLst/>
                <a:latin typeface="Arial" panose="020B0604020202020204" pitchFamily="34" charset="0"/>
              </a:rPr>
              <a:t> tarafından tanıtılmıştır.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smtClean="0">
                <a:ln>
                  <a:noFill/>
                </a:ln>
                <a:solidFill>
                  <a:schemeClr val="tx1"/>
                </a:solidFill>
                <a:effectLst/>
                <a:latin typeface="Arial" panose="020B0604020202020204" pitchFamily="34" charset="0"/>
              </a:rPr>
              <a:t>C2f modülü sayesinde </a:t>
            </a:r>
            <a:r>
              <a:rPr kumimoji="0" lang="tr-TR" altLang="tr-TR" sz="2000" b="0" i="0" u="none" strike="noStrike" cap="none" normalizeH="0" baseline="0" dirty="0" err="1" smtClean="0">
                <a:ln>
                  <a:noFill/>
                </a:ln>
                <a:solidFill>
                  <a:schemeClr val="tx1"/>
                </a:solidFill>
                <a:effectLst/>
                <a:latin typeface="Arial" panose="020B0604020202020204" pitchFamily="34" charset="0"/>
              </a:rPr>
              <a:t>gradyan</a:t>
            </a:r>
            <a:r>
              <a:rPr kumimoji="0" lang="tr-TR" altLang="tr-TR" sz="2000" b="0" i="0" u="none" strike="noStrike" cap="none" normalizeH="0" baseline="0" dirty="0" smtClean="0">
                <a:ln>
                  <a:noFill/>
                </a:ln>
                <a:solidFill>
                  <a:schemeClr val="tx1"/>
                </a:solidFill>
                <a:effectLst/>
                <a:latin typeface="Arial" panose="020B0604020202020204" pitchFamily="34" charset="0"/>
              </a:rPr>
              <a:t> akışını iyileştirerek öğrenme sürecini hızlandırır.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smtClean="0">
                <a:ln>
                  <a:noFill/>
                </a:ln>
                <a:solidFill>
                  <a:schemeClr val="tx1"/>
                </a:solidFill>
                <a:effectLst/>
                <a:latin typeface="Arial" panose="020B0604020202020204" pitchFamily="34" charset="0"/>
              </a:rPr>
              <a:t>Segmentasyon</a:t>
            </a:r>
            <a:r>
              <a:rPr kumimoji="0" lang="tr-TR" altLang="tr-TR" sz="2000" b="0" i="0" u="none" strike="noStrike" cap="none" normalizeH="0" baseline="0" dirty="0" smtClean="0">
                <a:ln>
                  <a:noFill/>
                </a:ln>
                <a:solidFill>
                  <a:schemeClr val="tx1"/>
                </a:solidFill>
                <a:effectLst/>
                <a:latin typeface="Arial" panose="020B0604020202020204" pitchFamily="34" charset="0"/>
              </a:rPr>
              <a:t> yetenekleri ve gelişmiş kayıp fonksiyonları ile öne çıkar.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56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2. </a:t>
            </a:r>
            <a:r>
              <a:rPr lang="en-US" dirty="0" err="1"/>
              <a:t>Materyal</a:t>
            </a:r>
            <a:r>
              <a:rPr lang="en-US" dirty="0"/>
              <a:t> </a:t>
            </a:r>
            <a:r>
              <a:rPr lang="en-US" dirty="0" err="1"/>
              <a:t>ve</a:t>
            </a:r>
            <a:r>
              <a:rPr lang="en-US" dirty="0"/>
              <a:t> </a:t>
            </a:r>
            <a:r>
              <a:rPr lang="en-US" dirty="0" err="1"/>
              <a:t>Metot</a:t>
            </a:r>
            <a:r>
              <a:rPr lang="en-US" dirty="0"/>
              <a:t> (Material and Method)</a:t>
            </a:r>
            <a:endParaRPr lang="tr-TR" dirty="0"/>
          </a:p>
        </p:txBody>
      </p:sp>
      <p:sp>
        <p:nvSpPr>
          <p:cNvPr id="4" name="Rectangle 1"/>
          <p:cNvSpPr>
            <a:spLocks noGrp="1" noChangeArrowheads="1"/>
          </p:cNvSpPr>
          <p:nvPr>
            <p:ph idx="1"/>
          </p:nvPr>
        </p:nvSpPr>
        <p:spPr bwMode="auto">
          <a:xfrm>
            <a:off x="1218882" y="2367339"/>
            <a:ext cx="1063616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smtClean="0">
                <a:ln>
                  <a:noFill/>
                </a:ln>
                <a:solidFill>
                  <a:schemeClr val="tx1"/>
                </a:solidFill>
                <a:effectLst/>
                <a:latin typeface="Arial" panose="020B0604020202020204" pitchFamily="34" charset="0"/>
              </a:rPr>
              <a:t>YOLOv9:</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smtClean="0">
                <a:ln>
                  <a:noFill/>
                </a:ln>
                <a:solidFill>
                  <a:schemeClr val="tx1"/>
                </a:solidFill>
                <a:effectLst/>
                <a:latin typeface="Arial" panose="020B0604020202020204" pitchFamily="34" charset="0"/>
              </a:rPr>
              <a:t>CSPDarknet53 omurgası kullanılarak geliştirilmiştir.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smtClean="0">
                <a:ln>
                  <a:noFill/>
                </a:ln>
                <a:solidFill>
                  <a:schemeClr val="tx1"/>
                </a:solidFill>
                <a:effectLst/>
                <a:latin typeface="Arial" panose="020B0604020202020204" pitchFamily="34" charset="0"/>
              </a:rPr>
              <a:t>RepNCSPELAN4 modülü sayesinde önceki YOLO sürümlerinden farklı teknolojileri birleştirir.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Mekansal</a:t>
            </a:r>
            <a:r>
              <a:rPr kumimoji="0" lang="tr-TR" altLang="tr-TR" sz="1800" b="0" i="0" u="none" strike="noStrike" cap="none" normalizeH="0" baseline="0" dirty="0" smtClean="0">
                <a:ln>
                  <a:noFill/>
                </a:ln>
                <a:solidFill>
                  <a:schemeClr val="tx1"/>
                </a:solidFill>
                <a:effectLst/>
                <a:latin typeface="Arial" panose="020B0604020202020204" pitchFamily="34" charset="0"/>
              </a:rPr>
              <a:t> Piramit Havuzlama (SPP) ve PAN modülleri ile özellik entegrasyonu sağlar.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smtClean="0">
                <a:ln>
                  <a:noFill/>
                </a:ln>
                <a:solidFill>
                  <a:schemeClr val="tx1"/>
                </a:solidFill>
                <a:effectLst/>
                <a:latin typeface="Arial" panose="020B0604020202020204" pitchFamily="34" charset="0"/>
              </a:rPr>
              <a:t>Veri Seti:</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1" i="0" u="none" strike="noStrike" cap="none" normalizeH="0" baseline="0" dirty="0" smtClean="0">
                <a:ln>
                  <a:noFill/>
                </a:ln>
                <a:solidFill>
                  <a:schemeClr val="tx1"/>
                </a:solidFill>
                <a:effectLst/>
                <a:latin typeface="Arial" panose="020B0604020202020204" pitchFamily="34" charset="0"/>
              </a:rPr>
              <a:t>"</a:t>
            </a:r>
            <a:r>
              <a:rPr kumimoji="0" lang="tr-TR" altLang="tr-TR" sz="1800" b="1" i="0" u="none" strike="noStrike" cap="none" normalizeH="0" baseline="0" dirty="0" err="1" smtClean="0">
                <a:ln>
                  <a:noFill/>
                </a:ln>
                <a:solidFill>
                  <a:schemeClr val="tx1"/>
                </a:solidFill>
                <a:effectLst/>
                <a:latin typeface="Arial" panose="020B0604020202020204" pitchFamily="34" charset="0"/>
              </a:rPr>
              <a:t>Ships</a:t>
            </a:r>
            <a:r>
              <a:rPr kumimoji="0" lang="tr-TR" altLang="tr-TR" sz="1800" b="1" i="0" u="none" strike="noStrike" cap="none" normalizeH="0" baseline="0" dirty="0" smtClean="0">
                <a:ln>
                  <a:noFill/>
                </a:ln>
                <a:solidFill>
                  <a:schemeClr val="tx1"/>
                </a:solidFill>
                <a:effectLst/>
                <a:latin typeface="Arial" panose="020B0604020202020204" pitchFamily="34" charset="0"/>
              </a:rPr>
              <a:t> in Google Earth"</a:t>
            </a:r>
            <a:r>
              <a:rPr kumimoji="0" lang="tr-TR" altLang="tr-TR" sz="1800" b="0" i="0" u="none" strike="noStrike" cap="none" normalizeH="0" baseline="0" dirty="0" smtClean="0">
                <a:ln>
                  <a:noFill/>
                </a:ln>
                <a:solidFill>
                  <a:schemeClr val="tx1"/>
                </a:solidFill>
                <a:effectLst/>
                <a:latin typeface="Arial" panose="020B0604020202020204" pitchFamily="34" charset="0"/>
              </a:rPr>
              <a:t> veri seti kullanılmıştır.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smtClean="0">
                <a:ln>
                  <a:noFill/>
                </a:ln>
                <a:solidFill>
                  <a:schemeClr val="tx1"/>
                </a:solidFill>
                <a:effectLst/>
                <a:latin typeface="Arial" panose="020B0604020202020204" pitchFamily="34" charset="0"/>
              </a:rPr>
              <a:t>1658 uydu görüntüsünden oluşur, farklı hava koşulları ve ışık seviyeleri içerir.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smtClean="0">
                <a:ln>
                  <a:noFill/>
                </a:ln>
                <a:solidFill>
                  <a:schemeClr val="tx1"/>
                </a:solidFill>
                <a:effectLst/>
                <a:latin typeface="Arial" panose="020B0604020202020204" pitchFamily="34" charset="0"/>
              </a:rPr>
              <a:t>Eğitim (%86), doğrulama (%10) ve test (%5) olarak bölünmüştür.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tr-TR" altLang="tr-TR" sz="1800" b="0" i="0" u="none" strike="noStrike" cap="none" normalizeH="0" baseline="0" dirty="0" smtClean="0">
                <a:ln>
                  <a:noFill/>
                </a:ln>
                <a:solidFill>
                  <a:schemeClr val="tx1"/>
                </a:solidFill>
                <a:effectLst/>
                <a:latin typeface="Arial" panose="020B0604020202020204" pitchFamily="34" charset="0"/>
              </a:rPr>
              <a:t>Görüntüler 640x640 piksele ölçeklendirilmiş, yatay çevirme ve 90° döndürme ile veri artırma uygulanmıştır.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61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taplar Klasik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eması">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www.w3.org/XML/1998/namespace"/>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Klasik kitap eğitim sunusu (geniş ekran)</Template>
  <TotalTime>20</TotalTime>
  <Words>908</Words>
  <Application>Microsoft Office PowerPoint</Application>
  <PresentationFormat>Özel</PresentationFormat>
  <Paragraphs>98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Constantia</vt:lpstr>
      <vt:lpstr>Courier New</vt:lpstr>
      <vt:lpstr>Kitaplar Klasik 16x9</vt:lpstr>
      <vt:lpstr>GEMİ TESPİTİ UYGULAMASINDA YOLOV8 VE YOLOV9 ALGORİTMALARININ PERFORMANS DEĞERLENDİRMESİ</vt:lpstr>
      <vt:lpstr>Giriş</vt:lpstr>
      <vt:lpstr>Giriş</vt:lpstr>
      <vt:lpstr>Giriş</vt:lpstr>
      <vt:lpstr>Giriş</vt:lpstr>
      <vt:lpstr>Giriş</vt:lpstr>
      <vt:lpstr>Giriş</vt:lpstr>
      <vt:lpstr>2. Materyal ve Metot (Material and Method)</vt:lpstr>
      <vt:lpstr>2. Materyal ve Metot (Material and Method)</vt:lpstr>
      <vt:lpstr>3. Araştırma Bulguları (Research Findings)</vt:lpstr>
      <vt:lpstr>3. Araştırma Bulguları (Research Findings)</vt:lpstr>
      <vt:lpstr>3. Araştırma Bulguları (Research Findings)</vt:lpstr>
      <vt:lpstr>4. Tartışma ve Sonuç (Discussion and Conclusion)</vt:lpstr>
      <vt:lpstr>4. Tartışma ve Sonuç (Discussion and Conclusion)</vt:lpstr>
      <vt:lpstr>4. Tartışma ve Sonuç (Discussion and Conclusion)</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GEMİ TESPİTİ UYGULAMASINDA YOLOV8 VE YOLOV9 ALGORİTMALARININ PERFORMANS DEĞERLENDİRMESİ</dc:title>
  <dc:creator>Melek</dc:creator>
  <cp:lastModifiedBy>Melek</cp:lastModifiedBy>
  <cp:revision>3</cp:revision>
  <dcterms:created xsi:type="dcterms:W3CDTF">2025-02-08T21:20:59Z</dcterms:created>
  <dcterms:modified xsi:type="dcterms:W3CDTF">2025-02-08T21:41:39Z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