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tr-TR" smtClean="0"/>
              <a:t>Asıl başlık stili için tıklatın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2/28/2025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2/28/2025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tr-TR" smtClean="0"/>
              <a:t>Asıl başlık stili için tıklatın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2/28/2025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2/28/2025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tr-TR" smtClean="0"/>
              <a:t>Asıl başlık stili için tıklatın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smtClean="0"/>
              <a:t>Asıl metin stillerini düzenle</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2/28/2025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p:txBody>
          <a:bodyPr vert="eaVert" ancho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tr-TR" smtClean="0"/>
              <a:t>Asıl başlık stili için tıklatın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B61BEF0D-F0BB-DE4B-95CE-6DB70DBA9567}" type="datetimeFigureOut">
              <a:rPr lang="en-US" dirty="0"/>
              <a:pPr/>
              <a:t>2/28/2025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smtClean="0"/>
              <a:t>Asıl başlık stili için tıklatın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tr-TR" smtClean="0"/>
              <a:t>Asıl başlık stili için tıklatın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2/28/2025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B61BEF0D-F0BB-DE4B-95CE-6DB70DBA9567}" type="datetimeFigureOut">
              <a:rPr lang="en-US" dirty="0"/>
              <a:pPr/>
              <a:t>2/28/2025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2/28/2025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normAutofit/>
          </a:bodyPr>
          <a:lstStyle/>
          <a:p>
            <a:r>
              <a:rPr lang="tr-TR" sz="4000" dirty="0"/>
              <a:t>Gelişmiş Deniz Gözlemi: SAR Tabanlı Gemi Tespiti için CNN Algoritmalarının Kullanımı</a:t>
            </a:r>
          </a:p>
        </p:txBody>
      </p:sp>
      <p:sp>
        <p:nvSpPr>
          <p:cNvPr id="3" name="Alt Başlık 2"/>
          <p:cNvSpPr>
            <a:spLocks noGrp="1"/>
          </p:cNvSpPr>
          <p:nvPr>
            <p:ph type="subTitle" idx="1"/>
          </p:nvPr>
        </p:nvSpPr>
        <p:spPr/>
        <p:txBody>
          <a:bodyPr/>
          <a:lstStyle/>
          <a:p>
            <a:r>
              <a:rPr lang="tr-TR" dirty="0" smtClean="0"/>
              <a:t>Melek Gezer</a:t>
            </a:r>
            <a:endParaRPr lang="tr-TR" dirty="0"/>
          </a:p>
        </p:txBody>
      </p:sp>
    </p:spTree>
    <p:extLst>
      <p:ext uri="{BB962C8B-B14F-4D97-AF65-F5344CB8AC3E}">
        <p14:creationId xmlns:p14="http://schemas.microsoft.com/office/powerpoint/2010/main" val="2757230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800" dirty="0" smtClean="0"/>
              <a:t>Özet</a:t>
            </a:r>
            <a:endParaRPr lang="tr-TR" sz="2800" dirty="0"/>
          </a:p>
        </p:txBody>
      </p:sp>
      <p:sp>
        <p:nvSpPr>
          <p:cNvPr id="3" name="İçerik Yer Tutucusu 2"/>
          <p:cNvSpPr>
            <a:spLocks noGrp="1"/>
          </p:cNvSpPr>
          <p:nvPr>
            <p:ph idx="1"/>
          </p:nvPr>
        </p:nvSpPr>
        <p:spPr/>
        <p:txBody>
          <a:bodyPr>
            <a:normAutofit/>
          </a:bodyPr>
          <a:lstStyle/>
          <a:p>
            <a:pPr marL="0" indent="0">
              <a:buNone/>
            </a:pPr>
            <a:r>
              <a:rPr lang="tr-TR" dirty="0" smtClean="0"/>
              <a:t>Bu </a:t>
            </a:r>
            <a:r>
              <a:rPr lang="tr-TR" dirty="0"/>
              <a:t>çalışma, deniz gözetiminde gemi tespiti için Sentinel-1 radar uydusu verileri ile </a:t>
            </a:r>
            <a:r>
              <a:rPr lang="tr-TR" dirty="0" err="1"/>
              <a:t>Faster</a:t>
            </a:r>
            <a:r>
              <a:rPr lang="tr-TR" dirty="0"/>
              <a:t> R-CNN algoritmasını birleştiren bir yöntem sunmaktadır. Sentinel-1, yüksek </a:t>
            </a:r>
            <a:r>
              <a:rPr lang="tr-TR" dirty="0" err="1"/>
              <a:t>mekansal</a:t>
            </a:r>
            <a:r>
              <a:rPr lang="tr-TR" dirty="0"/>
              <a:t> çözünürlüklü SAR görüntüleri sağlayarak gemi tespiti için ideal bir kaynaktır. </a:t>
            </a:r>
            <a:r>
              <a:rPr lang="tr-TR" dirty="0" err="1"/>
              <a:t>Faster</a:t>
            </a:r>
            <a:r>
              <a:rPr lang="tr-TR" dirty="0"/>
              <a:t> R-CNN ise derin öğrenme tabanlı bir nesne algılama yöntemi olup, bu çalışmada %86,11 doğruluk oranıyla etkili sonuçlar vermiştir. Önerilen metodoloji, deniz gözetimi ve gemi trafiği yönetimi gibi alanlarda pratik uygulamalar için büyük potansiyel taşımaktadır. Elde edilen sonuçlar, deniz taşımacılığının güvenliğini artırmaya ve denizcilik operasyonlarını desteklemeye katkıda bulunabilir. Bu çalışma, denizcilik alanında emniyet ve araştırma faaliyetlerine önemli bir katkı sağlamaktadır.</a:t>
            </a:r>
          </a:p>
          <a:p>
            <a:pPr marL="0" indent="0">
              <a:buNone/>
            </a:pPr>
            <a:r>
              <a:rPr lang="tr-TR" dirty="0"/>
              <a:t/>
            </a:r>
            <a:br>
              <a:rPr lang="tr-TR" dirty="0"/>
            </a:br>
            <a:endParaRPr lang="tr-TR" dirty="0" smtClean="0"/>
          </a:p>
          <a:p>
            <a:pPr marL="0" indent="0">
              <a:buNone/>
            </a:pPr>
            <a:endParaRPr lang="tr-TR" dirty="0"/>
          </a:p>
        </p:txBody>
      </p:sp>
    </p:spTree>
    <p:extLst>
      <p:ext uri="{BB962C8B-B14F-4D97-AF65-F5344CB8AC3E}">
        <p14:creationId xmlns:p14="http://schemas.microsoft.com/office/powerpoint/2010/main" val="2935562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1-Giriş</a:t>
            </a:r>
            <a:endParaRPr lang="tr-TR" dirty="0"/>
          </a:p>
        </p:txBody>
      </p:sp>
      <p:sp>
        <p:nvSpPr>
          <p:cNvPr id="3" name="İçerik Yer Tutucusu 2"/>
          <p:cNvSpPr>
            <a:spLocks noGrp="1"/>
          </p:cNvSpPr>
          <p:nvPr>
            <p:ph idx="1"/>
          </p:nvPr>
        </p:nvSpPr>
        <p:spPr/>
        <p:txBody>
          <a:bodyPr>
            <a:normAutofit fontScale="92500" lnSpcReduction="20000"/>
          </a:bodyPr>
          <a:lstStyle/>
          <a:p>
            <a:r>
              <a:rPr lang="tr-TR" dirty="0"/>
              <a:t>Bu çalışma, deniz gözetimi, çevresel izleme ve arama-kurtarma operasyonları gibi alanlarda kritik bir rol oynayan gemi tespiti konusuna odaklanmaktadır. Gemi tespiti, deniz güvenliği, trafik yönetimi ve çevresel izleme gibi birçok uygulama için büyük önem taşır. Son yıllarda, uydu ve radar teknolojilerindeki gelişmeler ile derin öğrenme algoritmaları (özellikle </a:t>
            </a:r>
            <a:r>
              <a:rPr lang="tr-TR" dirty="0" err="1"/>
              <a:t>Faster</a:t>
            </a:r>
            <a:r>
              <a:rPr lang="tr-TR" dirty="0"/>
              <a:t> R-CNN), gemi tespitinde önemli ilerlemeler sağlamıştır. </a:t>
            </a:r>
            <a:r>
              <a:rPr lang="tr-TR" dirty="0" err="1"/>
              <a:t>Faster</a:t>
            </a:r>
            <a:r>
              <a:rPr lang="tr-TR" dirty="0"/>
              <a:t> R-CNN, nesne tespiti için yaygın kullanılan bir derin öğrenme yöntemidir ve bölge öneri ağı (RPN) ile algılama ağı gibi bileşenlerden oluşur. Bu çalışmada, Sentinel-1 SAR (Sentetik Açıklıklı Radar) görüntüleri kullanılarak </a:t>
            </a:r>
            <a:r>
              <a:rPr lang="tr-TR" dirty="0" err="1"/>
              <a:t>Faster</a:t>
            </a:r>
            <a:r>
              <a:rPr lang="tr-TR" dirty="0"/>
              <a:t> R-CNN tabanlı bir gemi tespit algoritması önerilmiş ve %86,11 doğruluk oranı elde edilmiştir. SAR görüntüleri, hava koşullarından bağımsız yüksek çözünürlüklü veri sağladığı için gemi tespiti için ideal bir kaynaktır. Çalışma, önerilen yöntemin etkinliğini kanıtlamakla birlikte, deniz karmaşası ve gemi özelliklerinin değişkenliği gibi zorlukların üstesinden gelmek için daha fazla araştırmaya ihtiyaç olduğunu vurgulamaktadır. Bu tür çalışmalar, denizcilik endüstrisinde güvenlik ve </a:t>
            </a:r>
            <a:r>
              <a:rPr lang="tr-TR" dirty="0" err="1"/>
              <a:t>operasyonel</a:t>
            </a:r>
            <a:r>
              <a:rPr lang="tr-TR" dirty="0"/>
              <a:t> verimliliği artırmaya önemli katkılar sağlayabilir.</a:t>
            </a:r>
            <a:endParaRPr lang="tr-TR" dirty="0"/>
          </a:p>
        </p:txBody>
      </p:sp>
    </p:spTree>
    <p:extLst>
      <p:ext uri="{BB962C8B-B14F-4D97-AF65-F5344CB8AC3E}">
        <p14:creationId xmlns:p14="http://schemas.microsoft.com/office/powerpoint/2010/main" val="730570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2. Materyal ve Yöntem</a:t>
            </a:r>
          </a:p>
        </p:txBody>
      </p:sp>
      <p:sp>
        <p:nvSpPr>
          <p:cNvPr id="3" name="İçerik Yer Tutucusu 2"/>
          <p:cNvSpPr>
            <a:spLocks noGrp="1"/>
          </p:cNvSpPr>
          <p:nvPr>
            <p:ph idx="1"/>
          </p:nvPr>
        </p:nvSpPr>
        <p:spPr/>
        <p:txBody>
          <a:bodyPr>
            <a:normAutofit fontScale="92500" lnSpcReduction="10000"/>
          </a:bodyPr>
          <a:lstStyle/>
          <a:p>
            <a:r>
              <a:rPr lang="tr-TR" dirty="0"/>
              <a:t>Bu çalışma, </a:t>
            </a:r>
            <a:r>
              <a:rPr lang="tr-TR" b="1" dirty="0"/>
              <a:t>Mersin Limanı</a:t>
            </a:r>
            <a:r>
              <a:rPr lang="tr-TR" dirty="0"/>
              <a:t> çevresinde </a:t>
            </a:r>
            <a:r>
              <a:rPr lang="tr-TR" b="1" dirty="0"/>
              <a:t>Sentetik Açıklıklı Radar (SAR)</a:t>
            </a:r>
            <a:r>
              <a:rPr lang="tr-TR" dirty="0"/>
              <a:t> görüntüleri ve </a:t>
            </a:r>
            <a:r>
              <a:rPr lang="tr-TR" b="1" dirty="0" err="1"/>
              <a:t>Faster</a:t>
            </a:r>
            <a:r>
              <a:rPr lang="tr-TR" b="1" dirty="0"/>
              <a:t> R-CNN</a:t>
            </a:r>
            <a:r>
              <a:rPr lang="tr-TR" dirty="0"/>
              <a:t> algoritması kullanılarak gemi tespiti ve izlenmesine odaklanmaktadır. Mersin Limanı, Akdeniz'de stratejik bir konuma sahip olup, Türkiye'nin uluslararası ticaretinde önemli bir rol oynamaktadır. Çalışmada, </a:t>
            </a:r>
            <a:r>
              <a:rPr lang="tr-TR" b="1" dirty="0"/>
              <a:t>Sentinel-1</a:t>
            </a:r>
            <a:r>
              <a:rPr lang="tr-TR" dirty="0"/>
              <a:t> uydusunun </a:t>
            </a:r>
            <a:r>
              <a:rPr lang="tr-TR" b="1" dirty="0"/>
              <a:t>VH polarizasyonu</a:t>
            </a:r>
            <a:r>
              <a:rPr lang="tr-TR" dirty="0"/>
              <a:t> ile elde edilen SAR görüntüleri kullanılmıştır. Bu görüntüler, özellikle küçük gemilerin tespitinde etkili olup, deniz yüzeyi ve çevresel koşullar hakkında da bilgi sağlamaktadır.</a:t>
            </a:r>
          </a:p>
          <a:p>
            <a:r>
              <a:rPr lang="tr-TR" dirty="0"/>
              <a:t>Gemi tespiti için </a:t>
            </a:r>
            <a:r>
              <a:rPr lang="tr-TR" b="1" dirty="0" err="1"/>
              <a:t>SARfish</a:t>
            </a:r>
            <a:r>
              <a:rPr lang="tr-TR" dirty="0"/>
              <a:t> adlı açık kaynaklı bir algoritma kullanılmıştır. Bu algoritma, SAR görüntülerini ön işleme tabi tutarak gürültüyü azaltmakta ve ardından </a:t>
            </a:r>
            <a:r>
              <a:rPr lang="tr-TR" b="1" dirty="0" err="1"/>
              <a:t>Faster</a:t>
            </a:r>
            <a:r>
              <a:rPr lang="tr-TR" b="1" dirty="0"/>
              <a:t> R-CNN</a:t>
            </a:r>
            <a:r>
              <a:rPr lang="tr-TR" dirty="0"/>
              <a:t> ile gemileri tespit etmektedir. </a:t>
            </a:r>
            <a:r>
              <a:rPr lang="tr-TR" dirty="0" err="1"/>
              <a:t>Faster</a:t>
            </a:r>
            <a:r>
              <a:rPr lang="tr-TR" dirty="0"/>
              <a:t> R-CNN, </a:t>
            </a:r>
            <a:r>
              <a:rPr lang="tr-TR" b="1" dirty="0"/>
              <a:t>Bölge Öneri Ağı (RPN)</a:t>
            </a:r>
            <a:r>
              <a:rPr lang="tr-TR" dirty="0"/>
              <a:t> ve </a:t>
            </a:r>
            <a:r>
              <a:rPr lang="tr-TR" b="1" dirty="0"/>
              <a:t>sınıflandırma ağı</a:t>
            </a:r>
            <a:r>
              <a:rPr lang="tr-TR" dirty="0"/>
              <a:t> gibi bileşenlerle çalışarak yüksek doğrulukta nesne tespiti sağlamaktadır. </a:t>
            </a:r>
            <a:r>
              <a:rPr lang="tr-TR" dirty="0" err="1"/>
              <a:t>SARfish</a:t>
            </a:r>
            <a:r>
              <a:rPr lang="tr-TR" dirty="0"/>
              <a:t> algoritması, %92,9 gibi yüksek bir hassasiyetle gemileri tespit edebilmiş ve gemi hareketlerini izleyebilmiştir. Bu yöntem, deniz güvenliği, gemi trafiği yönetimi ve çevresel izleme gibi alanlarda kullanılabilecek etkili bir çözüm sunmaktadır.</a:t>
            </a:r>
          </a:p>
        </p:txBody>
      </p:sp>
    </p:spTree>
    <p:extLst>
      <p:ext uri="{BB962C8B-B14F-4D97-AF65-F5344CB8AC3E}">
        <p14:creationId xmlns:p14="http://schemas.microsoft.com/office/powerpoint/2010/main" val="1135886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lstStyle/>
          <a:p>
            <a:r>
              <a:rPr lang="tr-TR" dirty="0"/>
              <a:t>Çalışma, SAR görüntüleri ve derin öğrenme algoritmalarının gemi tespitindeki potansiyelini vurgulamakta, ancak deniz karmaşası ve veri kalitesi gibi zorlukların üstesinden gelmek için daha fazla araştırmaya ihtiyaç olduğunu belirtmektedir. Bu tür çalışmalar, denizcilik endüstrisinde güvenlik ve </a:t>
            </a:r>
            <a:r>
              <a:rPr lang="tr-TR" dirty="0" err="1"/>
              <a:t>operasyonel</a:t>
            </a:r>
            <a:r>
              <a:rPr lang="tr-TR" dirty="0"/>
              <a:t> verimliliği artırmaya katkıda bulunabilir.</a:t>
            </a:r>
          </a:p>
          <a:p>
            <a:pPr marL="0" indent="0">
              <a:buNone/>
            </a:pPr>
            <a:r>
              <a:rPr lang="tr-TR" dirty="0"/>
              <a:t/>
            </a:r>
            <a:br>
              <a:rPr lang="tr-TR" dirty="0"/>
            </a:br>
            <a:endParaRPr lang="tr-TR" dirty="0"/>
          </a:p>
        </p:txBody>
      </p:sp>
    </p:spTree>
    <p:extLst>
      <p:ext uri="{BB962C8B-B14F-4D97-AF65-F5344CB8AC3E}">
        <p14:creationId xmlns:p14="http://schemas.microsoft.com/office/powerpoint/2010/main" val="2693530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3-Bulgular</a:t>
            </a:r>
            <a:endParaRPr lang="tr-TR" dirty="0"/>
          </a:p>
        </p:txBody>
      </p:sp>
      <p:sp>
        <p:nvSpPr>
          <p:cNvPr id="3" name="İçerik Yer Tutucusu 2"/>
          <p:cNvSpPr>
            <a:spLocks noGrp="1"/>
          </p:cNvSpPr>
          <p:nvPr>
            <p:ph idx="1"/>
          </p:nvPr>
        </p:nvSpPr>
        <p:spPr/>
        <p:txBody>
          <a:bodyPr>
            <a:normAutofit fontScale="92500" lnSpcReduction="20000"/>
          </a:bodyPr>
          <a:lstStyle/>
          <a:p>
            <a:r>
              <a:rPr lang="tr-TR" dirty="0"/>
              <a:t>Bu çalışmada, </a:t>
            </a:r>
            <a:r>
              <a:rPr lang="tr-TR" b="1" dirty="0" err="1"/>
              <a:t>Faster</a:t>
            </a:r>
            <a:r>
              <a:rPr lang="tr-TR" b="1" dirty="0"/>
              <a:t> R-CNN</a:t>
            </a:r>
            <a:r>
              <a:rPr lang="tr-TR" dirty="0"/>
              <a:t> mimarisine dayanan bir gemi tespit algoritması, </a:t>
            </a:r>
            <a:r>
              <a:rPr lang="tr-TR" b="1" dirty="0"/>
              <a:t>Sentinel-1 VH SAR</a:t>
            </a:r>
            <a:r>
              <a:rPr lang="tr-TR" dirty="0"/>
              <a:t> görüntüleri üzerinde başarıyla uygulanmıştır. Algoritma, </a:t>
            </a:r>
            <a:r>
              <a:rPr lang="tr-TR" b="1" dirty="0" err="1"/>
              <a:t>konvolüsyonel</a:t>
            </a:r>
            <a:r>
              <a:rPr lang="tr-TR" b="1" dirty="0"/>
              <a:t> sinir ağları (CNN)</a:t>
            </a:r>
            <a:r>
              <a:rPr lang="tr-TR" dirty="0"/>
              <a:t> ve </a:t>
            </a:r>
            <a:r>
              <a:rPr lang="tr-TR" b="1" dirty="0"/>
              <a:t>bölge öneri ağları (RPN)</a:t>
            </a:r>
            <a:r>
              <a:rPr lang="tr-TR" dirty="0"/>
              <a:t> kullanarak farklı boyut ve türdeki gemileri (kargo gemileri, balıkçı tekneleri, konteyner gemileri vb.) yüksek doğrulukla tespit etmiştir. Tespit edilen gemiler, konumlarını ve dağılımlarını gösteren bir harita üzerinde görselleştirilmiştir.</a:t>
            </a:r>
          </a:p>
          <a:p>
            <a:r>
              <a:rPr lang="tr-TR" dirty="0"/>
              <a:t>Algoritma, test veri kümesi üzerinde </a:t>
            </a:r>
            <a:r>
              <a:rPr lang="tr-TR" b="1" dirty="0"/>
              <a:t>%86,11 genel doğruluk</a:t>
            </a:r>
            <a:r>
              <a:rPr lang="tr-TR" dirty="0"/>
              <a:t>, </a:t>
            </a:r>
            <a:r>
              <a:rPr lang="tr-TR" b="1" dirty="0"/>
              <a:t>%84,54 kesinlik (</a:t>
            </a:r>
            <a:r>
              <a:rPr lang="tr-TR" b="1" dirty="0" err="1"/>
              <a:t>precision</a:t>
            </a:r>
            <a:r>
              <a:rPr lang="tr-TR" b="1" dirty="0"/>
              <a:t>)</a:t>
            </a:r>
            <a:r>
              <a:rPr lang="tr-TR" dirty="0"/>
              <a:t> ve </a:t>
            </a:r>
            <a:r>
              <a:rPr lang="tr-TR" b="1" dirty="0"/>
              <a:t>%89,03 geri çağırma (</a:t>
            </a:r>
            <a:r>
              <a:rPr lang="tr-TR" b="1" dirty="0" err="1"/>
              <a:t>recall</a:t>
            </a:r>
            <a:r>
              <a:rPr lang="tr-TR" b="1" dirty="0"/>
              <a:t>)</a:t>
            </a:r>
            <a:r>
              <a:rPr lang="tr-TR" dirty="0"/>
              <a:t> değerleri elde etmiştir. Bu sonuçlar, yanlış pozitif ve yanlış negatif hatalar arasında iyi bir dengenin sağlandığını göstermektedir. Ayrıca, küçük balıkçı tekneleri ve büyük kargo gemileri gibi farklı gemi türlerini başarıyla tanımlayabilmiş ve yanlış pozitif oranı düşük kalmıştır.</a:t>
            </a:r>
          </a:p>
          <a:p>
            <a:r>
              <a:rPr lang="tr-TR" dirty="0"/>
              <a:t>Çalışma, önerilen algoritmanın </a:t>
            </a:r>
            <a:r>
              <a:rPr lang="tr-TR" b="1" dirty="0"/>
              <a:t>SAR görüntülerinde gemi tespiti</a:t>
            </a:r>
            <a:r>
              <a:rPr lang="tr-TR" dirty="0"/>
              <a:t> için etkili olduğunu kanıtlamış ve gerçek zamanlı gemi izleme ve gözetim sistemlerinde uygulanma potansiyelini ortaya koymuştur. Bu yöntem, denizcilik alanında güvenlik, trafik yönetimi ve çevresel izleme gibi uygulamalarda kullanılabilecek güçlü bir araç sunmaktadır.</a:t>
            </a:r>
          </a:p>
        </p:txBody>
      </p:sp>
    </p:spTree>
    <p:extLst>
      <p:ext uri="{BB962C8B-B14F-4D97-AF65-F5344CB8AC3E}">
        <p14:creationId xmlns:p14="http://schemas.microsoft.com/office/powerpoint/2010/main" val="1816760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4-Sonuç</a:t>
            </a:r>
            <a:endParaRPr lang="tr-TR" dirty="0"/>
          </a:p>
        </p:txBody>
      </p:sp>
      <p:sp>
        <p:nvSpPr>
          <p:cNvPr id="3" name="İçerik Yer Tutucusu 2"/>
          <p:cNvSpPr>
            <a:spLocks noGrp="1"/>
          </p:cNvSpPr>
          <p:nvPr>
            <p:ph idx="1"/>
          </p:nvPr>
        </p:nvSpPr>
        <p:spPr/>
        <p:txBody>
          <a:bodyPr>
            <a:normAutofit fontScale="92500" lnSpcReduction="20000"/>
          </a:bodyPr>
          <a:lstStyle/>
          <a:p>
            <a:r>
              <a:rPr lang="tr-TR" dirty="0"/>
              <a:t>Bu çalışma, </a:t>
            </a:r>
            <a:r>
              <a:rPr lang="tr-TR" b="1" dirty="0"/>
              <a:t>Sentinel-1 VH SAR</a:t>
            </a:r>
            <a:r>
              <a:rPr lang="tr-TR" dirty="0"/>
              <a:t> (Sentetik Açıklıklı Radar) görüntüleri ve </a:t>
            </a:r>
            <a:r>
              <a:rPr lang="tr-TR" b="1" dirty="0" err="1"/>
              <a:t>Faster</a:t>
            </a:r>
            <a:r>
              <a:rPr lang="tr-TR" b="1" dirty="0"/>
              <a:t> R-CNN</a:t>
            </a:r>
            <a:r>
              <a:rPr lang="tr-TR" dirty="0"/>
              <a:t> mimarisine dayalı bir gemi tespit algoritması geliştirerek, gemi tespiti alanındaki literatür boşluğunu doldurmayı hedeflemiştir. Geleneksel yöntemlerin hava koşulları, aydınlatma ve hesaplama karmaşıklığı gibi sınırlamalarını aşmak için </a:t>
            </a:r>
            <a:r>
              <a:rPr lang="tr-TR" b="1" dirty="0"/>
              <a:t>derin öğrenme teknikleri</a:t>
            </a:r>
            <a:r>
              <a:rPr lang="tr-TR" dirty="0"/>
              <a:t> ve SAR görüntüleri kullanılmıştır.</a:t>
            </a:r>
          </a:p>
          <a:p>
            <a:r>
              <a:rPr lang="tr-TR" dirty="0"/>
              <a:t>Önerilen algoritma, farklı boyut ve tipteki gemileri yüksek doğrulukla tespit edebilmiş ve düşük yanlış pozitif oranlarıyla gerçek dünya denizcilik uygulamaları için uygun olduğunu kanıtlamıştır. Bu sonuçlar, SAR görüntüleri ile derin öğrenme algoritmalarının birleştirilmesinin gemi tespitinde etkili bir yaklaşım olduğunu göstermektedir.</a:t>
            </a:r>
          </a:p>
          <a:p>
            <a:r>
              <a:rPr lang="tr-TR" dirty="0"/>
              <a:t>Çalışma, deniz emniyeti, güvenliği ve çevresel koruma gibi alanlarda doğru ve güvenilir gemi tespit algoritmalarının önemini vurgulamaktadır. Ayrıca, bu alanda gelecekte yapılacak araştırmalar için bir temel oluşturarak, derin öğrenme ve SAR görüntüleri kullanımıyla ilgili daha fazla yenilik ve keşfi teşvik etmektedir. Bu çalışma, hem literatüre katkı sağlamakta hem de denizcilik sektöründe </a:t>
            </a:r>
            <a:r>
              <a:rPr lang="tr-TR" dirty="0" err="1"/>
              <a:t>operasyonel</a:t>
            </a:r>
            <a:r>
              <a:rPr lang="tr-TR" dirty="0"/>
              <a:t> verimliliği ve güvenliği artırma potansiyeli sunmaktadır.</a:t>
            </a:r>
          </a:p>
          <a:p>
            <a:endParaRPr lang="tr-TR" dirty="0"/>
          </a:p>
        </p:txBody>
      </p:sp>
    </p:spTree>
    <p:extLst>
      <p:ext uri="{BB962C8B-B14F-4D97-AF65-F5344CB8AC3E}">
        <p14:creationId xmlns:p14="http://schemas.microsoft.com/office/powerpoint/2010/main" val="1452688050"/>
      </p:ext>
    </p:extLst>
  </p:cSld>
  <p:clrMapOvr>
    <a:masterClrMapping/>
  </p:clrMapOvr>
</p:sld>
</file>

<file path=ppt/theme/theme1.xml><?xml version="1.0" encoding="utf-8"?>
<a:theme xmlns:a="http://schemas.openxmlformats.org/drawingml/2006/main" name="Duman">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TotalTime>
  <Words>359</Words>
  <Application>Microsoft Office PowerPoint</Application>
  <PresentationFormat>Geniş ekran</PresentationFormat>
  <Paragraphs>20</Paragraphs>
  <Slides>7</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7</vt:i4>
      </vt:variant>
    </vt:vector>
  </HeadingPairs>
  <TitlesOfParts>
    <vt:vector size="11" baseType="lpstr">
      <vt:lpstr>Arial</vt:lpstr>
      <vt:lpstr>Century Gothic</vt:lpstr>
      <vt:lpstr>Wingdings 3</vt:lpstr>
      <vt:lpstr>Duman</vt:lpstr>
      <vt:lpstr>Gelişmiş Deniz Gözlemi: SAR Tabanlı Gemi Tespiti için CNN Algoritmalarının Kullanımı</vt:lpstr>
      <vt:lpstr>Özet</vt:lpstr>
      <vt:lpstr>1-Giriş</vt:lpstr>
      <vt:lpstr>2. Materyal ve Yöntem</vt:lpstr>
      <vt:lpstr>PowerPoint Sunusu</vt:lpstr>
      <vt:lpstr>3-Bulgular</vt:lpstr>
      <vt:lpstr>4-Sonuç</vt:lpstr>
    </vt:vector>
  </TitlesOfParts>
  <Company>NouS/TncTR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Derin sinir ağları makale özetleri</dc:title>
  <dc:creator>Melek</dc:creator>
  <cp:lastModifiedBy>Melek</cp:lastModifiedBy>
  <cp:revision>2</cp:revision>
  <dcterms:created xsi:type="dcterms:W3CDTF">2025-02-28T10:43:47Z</dcterms:created>
  <dcterms:modified xsi:type="dcterms:W3CDTF">2025-02-28T11:01:04Z</dcterms:modified>
</cp:coreProperties>
</file>