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2/9/2025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2/9/2025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2/9/2025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2/9/2025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2/9/2025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z="4400" dirty="0"/>
              <a:t>Mask R-CNN İle Uydu Görüntülerinde Gemi Tespiti</a:t>
            </a:r>
          </a:p>
        </p:txBody>
      </p:sp>
      <p:sp>
        <p:nvSpPr>
          <p:cNvPr id="3" name="Alt Başlık 2"/>
          <p:cNvSpPr>
            <a:spLocks noGrp="1"/>
          </p:cNvSpPr>
          <p:nvPr>
            <p:ph type="subTitle" idx="1"/>
          </p:nvPr>
        </p:nvSpPr>
        <p:spPr/>
        <p:txBody>
          <a:bodyPr/>
          <a:lstStyle/>
          <a:p>
            <a:r>
              <a:rPr lang="tr-TR" dirty="0" smtClean="0"/>
              <a:t>Melek Gezer</a:t>
            </a:r>
            <a:endParaRPr lang="tr-TR" dirty="0"/>
          </a:p>
        </p:txBody>
      </p:sp>
    </p:spTree>
    <p:extLst>
      <p:ext uri="{BB962C8B-B14F-4D97-AF65-F5344CB8AC3E}">
        <p14:creationId xmlns:p14="http://schemas.microsoft.com/office/powerpoint/2010/main" val="3286642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3.Bulgular ve Tartışma</a:t>
            </a:r>
          </a:p>
        </p:txBody>
      </p:sp>
      <p:sp>
        <p:nvSpPr>
          <p:cNvPr id="3" name="İçerik Yer Tutucusu 2"/>
          <p:cNvSpPr>
            <a:spLocks noGrp="1"/>
          </p:cNvSpPr>
          <p:nvPr>
            <p:ph idx="1"/>
          </p:nvPr>
        </p:nvSpPr>
        <p:spPr/>
        <p:txBody>
          <a:bodyPr>
            <a:normAutofit fontScale="70000" lnSpcReduction="20000"/>
          </a:bodyPr>
          <a:lstStyle/>
          <a:p>
            <a:r>
              <a:rPr lang="tr-TR" b="1" dirty="0"/>
              <a:t>Güven Eşiği Deneyleri:</a:t>
            </a:r>
            <a:r>
              <a:rPr lang="tr-TR" dirty="0"/>
              <a:t> Modelin performansını optimize etmek için güven eşiği değeri 0 ile 1 arasında 0,1'lik adımlarla değiştirilmiş ve her değer için tespit metrikleri (kesinlik, geri getirme, F1 skoru) hesaplanmıştır. En dengeli sonuçlar </a:t>
            </a:r>
            <a:r>
              <a:rPr lang="tr-TR" b="1" dirty="0"/>
              <a:t>0,5 güven eşiği</a:t>
            </a:r>
            <a:r>
              <a:rPr lang="tr-TR" dirty="0"/>
              <a:t> değerinde elde edilmiştir. Bu değerle model, test veri setindeki 604 gemiden 558'ini doğru tespit etmiş, 46'sını gözden kaçırmış ve 58 yanlış alarm üretmiştir. Bu sonuçlara göre modelin performans metrikleri şöyledir:</a:t>
            </a:r>
          </a:p>
          <a:p>
            <a:pPr lvl="1"/>
            <a:r>
              <a:rPr lang="tr-TR" b="1" i="0" dirty="0"/>
              <a:t>Geri Getirme (</a:t>
            </a:r>
            <a:r>
              <a:rPr lang="tr-TR" b="1" i="0" dirty="0" err="1"/>
              <a:t>Recall</a:t>
            </a:r>
            <a:r>
              <a:rPr lang="tr-TR" b="1" i="0" dirty="0"/>
              <a:t>):</a:t>
            </a:r>
            <a:r>
              <a:rPr lang="tr-TR" i="0" dirty="0"/>
              <a:t> 0,9238</a:t>
            </a:r>
          </a:p>
          <a:p>
            <a:pPr lvl="1"/>
            <a:r>
              <a:rPr lang="tr-TR" b="1" i="0" dirty="0"/>
              <a:t>Kesinlik (Precision):</a:t>
            </a:r>
            <a:r>
              <a:rPr lang="tr-TR" i="0" dirty="0"/>
              <a:t> 0,9058</a:t>
            </a:r>
          </a:p>
          <a:p>
            <a:pPr lvl="1"/>
            <a:r>
              <a:rPr lang="tr-TR" b="1" i="0" dirty="0"/>
              <a:t>F1 Skoru:</a:t>
            </a:r>
            <a:r>
              <a:rPr lang="tr-TR" i="0" dirty="0"/>
              <a:t> 0,9148</a:t>
            </a:r>
          </a:p>
          <a:p>
            <a:r>
              <a:rPr lang="tr-TR" b="1" dirty="0"/>
              <a:t>Test Görüntüleri Üzerinde Tespit Sonuçları:</a:t>
            </a:r>
            <a:r>
              <a:rPr lang="tr-TR" dirty="0"/>
              <a:t> Model, farklı bölgelerden alınan uydu görüntüleri üzerinde test edilmiştir. Özellikle Singapur, Hong Kong ve Rotterdam'dan alınan görüntülerde modelin performansı incelenmiştir:</a:t>
            </a:r>
          </a:p>
          <a:p>
            <a:pPr lvl="1"/>
            <a:r>
              <a:rPr lang="tr-TR" b="1" i="0" dirty="0"/>
              <a:t>Singapur Limanı:</a:t>
            </a:r>
            <a:r>
              <a:rPr lang="tr-TR" i="0" dirty="0"/>
              <a:t> 8 gemiden 7'si doğru tespit edilmiş, ancak birbirine yakın konumlanmış küçük bir gemi gözden kaçırılmıştır.</a:t>
            </a:r>
          </a:p>
          <a:p>
            <a:pPr lvl="1"/>
            <a:r>
              <a:rPr lang="tr-TR" b="1" i="0" dirty="0"/>
              <a:t>Hong Kong Limanı:</a:t>
            </a:r>
            <a:r>
              <a:rPr lang="tr-TR" i="0" dirty="0"/>
              <a:t> 10 gemiden 8'i doğru tespit edilmiş, ancak bir kara parçası yanlışlıkla gemi olarak sınıflandırılmış ve yan yana duran iki gemi tek bir gemi olarak algılanmıştır.</a:t>
            </a:r>
          </a:p>
          <a:p>
            <a:pPr lvl="1"/>
            <a:r>
              <a:rPr lang="tr-TR" b="1" i="0" dirty="0"/>
              <a:t>Rotterdam Limanı:</a:t>
            </a:r>
            <a:r>
              <a:rPr lang="tr-TR" i="0" dirty="0"/>
              <a:t> 9 gemiden 7'si doğru tespit edilmiş, ancak limana yanaşmış bir gemi ve yan yana duran iki gemi tek bir gemi olarak işaretlenmiştir.</a:t>
            </a:r>
          </a:p>
        </p:txBody>
      </p:sp>
    </p:spTree>
    <p:extLst>
      <p:ext uri="{BB962C8B-B14F-4D97-AF65-F5344CB8AC3E}">
        <p14:creationId xmlns:p14="http://schemas.microsoft.com/office/powerpoint/2010/main" val="385527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3.Bulgular ve Tartışma</a:t>
            </a:r>
          </a:p>
        </p:txBody>
      </p:sp>
      <p:sp>
        <p:nvSpPr>
          <p:cNvPr id="3" name="İçerik Yer Tutucusu 2"/>
          <p:cNvSpPr>
            <a:spLocks noGrp="1"/>
          </p:cNvSpPr>
          <p:nvPr>
            <p:ph idx="1"/>
          </p:nvPr>
        </p:nvSpPr>
        <p:spPr/>
        <p:txBody>
          <a:bodyPr/>
          <a:lstStyle/>
          <a:p>
            <a:r>
              <a:rPr lang="tr-TR" b="1" dirty="0"/>
              <a:t>Modelin Sınırlamaları:</a:t>
            </a:r>
            <a:r>
              <a:rPr lang="tr-TR" dirty="0"/>
              <a:t> Model, özellikle birbirine yakın konumlanmış gemileri tespit etmekte zorlanmaktadır. Bu sorun, </a:t>
            </a:r>
            <a:r>
              <a:rPr lang="tr-TR" b="1" dirty="0"/>
              <a:t>bölge öneri ağı (RPN)</a:t>
            </a:r>
            <a:r>
              <a:rPr lang="tr-TR" dirty="0"/>
              <a:t> tarafından kullanılan dikdörtgen sınırlayıcı kutuların, birbirine yakın nesneleri ayırt etmede yetersiz kalmasından kaynaklanmaktadır. Bu sorun, </a:t>
            </a:r>
            <a:r>
              <a:rPr lang="tr-TR" b="1" dirty="0" err="1"/>
              <a:t>Faster</a:t>
            </a:r>
            <a:r>
              <a:rPr lang="tr-TR" b="1" dirty="0"/>
              <a:t> R-CNN</a:t>
            </a:r>
            <a:r>
              <a:rPr lang="tr-TR" dirty="0"/>
              <a:t> gibi diğer bölge-tabanlı nesne tespit algoritmalarında da gözlemlenmiştir. Bu sorunu çözmek için, </a:t>
            </a:r>
            <a:r>
              <a:rPr lang="tr-TR" b="1" dirty="0"/>
              <a:t>dönük sınırlayıcı kutular</a:t>
            </a:r>
            <a:r>
              <a:rPr lang="tr-TR" dirty="0"/>
              <a:t> kullanımı önerilmiştir.</a:t>
            </a:r>
          </a:p>
        </p:txBody>
      </p:sp>
    </p:spTree>
    <p:extLst>
      <p:ext uri="{BB962C8B-B14F-4D97-AF65-F5344CB8AC3E}">
        <p14:creationId xmlns:p14="http://schemas.microsoft.com/office/powerpoint/2010/main" val="148846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3.Bulgular ve Tartışma</a:t>
            </a:r>
          </a:p>
        </p:txBody>
      </p:sp>
      <p:sp>
        <p:nvSpPr>
          <p:cNvPr id="3" name="İçerik Yer Tutucusu 2"/>
          <p:cNvSpPr>
            <a:spLocks noGrp="1"/>
          </p:cNvSpPr>
          <p:nvPr>
            <p:ph idx="1"/>
          </p:nvPr>
        </p:nvSpPr>
        <p:spPr/>
        <p:txBody>
          <a:bodyPr/>
          <a:lstStyle/>
          <a:p>
            <a:pPr marL="0" indent="0">
              <a:buNone/>
            </a:pPr>
            <a:r>
              <a:rPr lang="tr-TR" b="1" dirty="0"/>
              <a:t>Anahtar Noktalar:</a:t>
            </a:r>
          </a:p>
          <a:p>
            <a:r>
              <a:rPr lang="tr-TR" b="1" dirty="0"/>
              <a:t>Optimal Güven Eşiği:</a:t>
            </a:r>
            <a:r>
              <a:rPr lang="tr-TR" dirty="0"/>
              <a:t> Modelin en iyi performansı 0,5 güven eşiği değerinde gösterdiği belirlenmiştir.</a:t>
            </a:r>
          </a:p>
          <a:p>
            <a:r>
              <a:rPr lang="tr-TR" b="1" dirty="0"/>
              <a:t>Tespit Performansı:</a:t>
            </a:r>
            <a:r>
              <a:rPr lang="tr-TR" dirty="0"/>
              <a:t> Model, test veri setinde yüksek bir geri getirme (0,9238) ve kesinlik (0,9058) oranına sahiptir.</a:t>
            </a:r>
          </a:p>
          <a:p>
            <a:r>
              <a:rPr lang="tr-TR" b="1" dirty="0"/>
              <a:t>Başarılı ve Başarısız Tespitler:</a:t>
            </a:r>
            <a:r>
              <a:rPr lang="tr-TR" dirty="0"/>
              <a:t> Model, genel olarak başarılı tespitler yapmış ancak birbirine yakın gemileri ayırt etmekte zorlanmıştır.</a:t>
            </a:r>
          </a:p>
          <a:p>
            <a:r>
              <a:rPr lang="tr-TR" b="1" dirty="0"/>
              <a:t>Sınırlamalar:</a:t>
            </a:r>
            <a:r>
              <a:rPr lang="tr-TR" dirty="0"/>
              <a:t> Modelin birbirine yakın nesneleri tespit etme konusundaki zorluğu, </a:t>
            </a:r>
            <a:r>
              <a:rPr lang="tr-TR" dirty="0" err="1"/>
              <a:t>RPN'de</a:t>
            </a:r>
            <a:r>
              <a:rPr lang="tr-TR" dirty="0"/>
              <a:t> kullanılan dikdörtgen sınırlayıcı kutuların bir sınırlamasıdır. Bu sorunun çözümü için dönük sınırlayıcı kutular önerilmiştir.</a:t>
            </a:r>
          </a:p>
        </p:txBody>
      </p:sp>
    </p:spTree>
    <p:extLst>
      <p:ext uri="{BB962C8B-B14F-4D97-AF65-F5344CB8AC3E}">
        <p14:creationId xmlns:p14="http://schemas.microsoft.com/office/powerpoint/2010/main" val="284381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Sonuç</a:t>
            </a:r>
          </a:p>
        </p:txBody>
      </p:sp>
      <p:sp>
        <p:nvSpPr>
          <p:cNvPr id="3" name="İçerik Yer Tutucusu 2"/>
          <p:cNvSpPr>
            <a:spLocks noGrp="1"/>
          </p:cNvSpPr>
          <p:nvPr>
            <p:ph idx="1"/>
          </p:nvPr>
        </p:nvSpPr>
        <p:spPr/>
        <p:txBody>
          <a:bodyPr>
            <a:normAutofit fontScale="85000" lnSpcReduction="20000"/>
          </a:bodyPr>
          <a:lstStyle/>
          <a:p>
            <a:r>
              <a:rPr lang="tr-TR" dirty="0"/>
              <a:t>Bu bölüm, </a:t>
            </a:r>
            <a:r>
              <a:rPr lang="tr-TR" b="1" dirty="0"/>
              <a:t>Mask R-CNN</a:t>
            </a:r>
            <a:r>
              <a:rPr lang="tr-TR" dirty="0"/>
              <a:t> yöntemi kullanılarak uydu görüntülerinde gemi tespiti çalışmasının sonuçlarını özetlemekte ve gelecekte yapılacak çalışmalara yönelik öneriler sunmaktadır. Ayrıca, çalışmanın finansal desteği ve teşekkür bilgileri de bu bölümde yer almaktadır</a:t>
            </a:r>
            <a:r>
              <a:rPr lang="tr-TR" dirty="0" smtClean="0"/>
              <a:t>.</a:t>
            </a:r>
          </a:p>
          <a:p>
            <a:pPr marL="0" indent="0">
              <a:buNone/>
            </a:pPr>
            <a:r>
              <a:rPr lang="tr-TR" b="1" dirty="0"/>
              <a:t>Özet:</a:t>
            </a:r>
          </a:p>
          <a:p>
            <a:r>
              <a:rPr lang="tr-TR" b="1" dirty="0"/>
              <a:t>Çalışmanın Sonuçları:</a:t>
            </a:r>
            <a:r>
              <a:rPr lang="tr-TR" dirty="0"/>
              <a:t> Bu çalışmada, </a:t>
            </a:r>
            <a:r>
              <a:rPr lang="tr-TR" b="1" dirty="0"/>
              <a:t>Mask R-CNN</a:t>
            </a:r>
            <a:r>
              <a:rPr lang="tr-TR" dirty="0"/>
              <a:t> yöntemi kullanılarak uydu görüntülerindeki gemiler başarıyla tespit edilmiştir. Model, gemileri sadece sınırlayıcı kutularla değil, aynı zamanda </a:t>
            </a:r>
            <a:r>
              <a:rPr lang="tr-TR" b="1" dirty="0"/>
              <a:t>maskelerle</a:t>
            </a:r>
            <a:r>
              <a:rPr lang="tr-TR" dirty="0"/>
              <a:t> de işaretleyerek daha detaylı bir tespit sağlamıştır. </a:t>
            </a:r>
            <a:r>
              <a:rPr lang="tr-TR" b="1" dirty="0"/>
              <a:t>0,5 güven eşiği</a:t>
            </a:r>
            <a:r>
              <a:rPr lang="tr-TR" dirty="0"/>
              <a:t> değeriyle çalıştırılan model, test görüntülerindeki 604 gemiden </a:t>
            </a:r>
            <a:r>
              <a:rPr lang="tr-TR" b="1" dirty="0"/>
              <a:t>558'ini doğru tespit etmiş</a:t>
            </a:r>
            <a:r>
              <a:rPr lang="tr-TR" dirty="0"/>
              <a:t>, </a:t>
            </a:r>
            <a:r>
              <a:rPr lang="tr-TR" b="1" dirty="0"/>
              <a:t>58 yanlış alarm</a:t>
            </a:r>
            <a:r>
              <a:rPr lang="tr-TR" dirty="0"/>
              <a:t> üretmiştir. Bu sonuçlar, modelin genel olarak yüksek bir performans sergilediğini göstermektedir.</a:t>
            </a:r>
          </a:p>
          <a:p>
            <a:r>
              <a:rPr lang="tr-TR" b="1" dirty="0"/>
              <a:t>Modelin Sınırlamaları:</a:t>
            </a:r>
            <a:r>
              <a:rPr lang="tr-TR" dirty="0"/>
              <a:t> Model, özellikle birbirine yakın konumlanmış gemileri tespit etmekte zorlanmıştır. Bu durumda, ya gemiler tek bir gemi olarak işaretlenmiş ya da bazı gemiler gözden kaçırılmıştır. Ayrıca, bazı karasal bölgeler yanlışlıkla gemi olarak algılanmış ve karaya yanaşmış gemilerin tespitinde hatalar yaşanmıştır.</a:t>
            </a:r>
          </a:p>
          <a:p>
            <a:endParaRPr lang="tr-TR" dirty="0"/>
          </a:p>
        </p:txBody>
      </p:sp>
    </p:spTree>
    <p:extLst>
      <p:ext uri="{BB962C8B-B14F-4D97-AF65-F5344CB8AC3E}">
        <p14:creationId xmlns:p14="http://schemas.microsoft.com/office/powerpoint/2010/main" val="3650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4. Sonuç</a:t>
            </a:r>
          </a:p>
        </p:txBody>
      </p:sp>
      <p:sp>
        <p:nvSpPr>
          <p:cNvPr id="3" name="İçerik Yer Tutucusu 2"/>
          <p:cNvSpPr>
            <a:spLocks noGrp="1"/>
          </p:cNvSpPr>
          <p:nvPr>
            <p:ph idx="1"/>
          </p:nvPr>
        </p:nvSpPr>
        <p:spPr/>
        <p:txBody>
          <a:bodyPr>
            <a:normAutofit fontScale="92500" lnSpcReduction="20000"/>
          </a:bodyPr>
          <a:lstStyle/>
          <a:p>
            <a:r>
              <a:rPr lang="tr-TR" b="1" dirty="0"/>
              <a:t>Gelecek Çalışmalar:</a:t>
            </a:r>
            <a:r>
              <a:rPr lang="tr-TR" dirty="0"/>
              <a:t> Bu hataların altında yatan nedenlerin araştırılması ve </a:t>
            </a:r>
            <a:r>
              <a:rPr lang="tr-TR" b="1" dirty="0"/>
              <a:t>Mask R-CNN</a:t>
            </a:r>
            <a:r>
              <a:rPr lang="tr-TR" dirty="0"/>
              <a:t> modelinin farklı modellerle karşılaştırılması planlanmaktadır. Bu sayede modelin performansı daha da iyileştirilebilir ve gemi tespiti konusunda daha güvenilir sonuçlar elde edilebilir.</a:t>
            </a:r>
          </a:p>
          <a:p>
            <a:pPr marL="0" indent="0">
              <a:buNone/>
            </a:pPr>
            <a:r>
              <a:rPr lang="tr-TR" b="1" dirty="0"/>
              <a:t>Anahtar Noktalar:</a:t>
            </a:r>
          </a:p>
          <a:p>
            <a:r>
              <a:rPr lang="tr-TR" b="1" dirty="0"/>
              <a:t>Mask R-CNN</a:t>
            </a:r>
            <a:r>
              <a:rPr lang="tr-TR" dirty="0"/>
              <a:t> yöntemi, uydu görüntülerinde gemi tespiti için etkili bir araçtır.</a:t>
            </a:r>
          </a:p>
          <a:p>
            <a:r>
              <a:rPr lang="tr-TR" dirty="0"/>
              <a:t>Model, </a:t>
            </a:r>
            <a:r>
              <a:rPr lang="tr-TR" b="1" dirty="0"/>
              <a:t>0,5 güven eşiği</a:t>
            </a:r>
            <a:r>
              <a:rPr lang="tr-TR" dirty="0"/>
              <a:t> ile yüksek bir tespit performansı sergilemiştir.</a:t>
            </a:r>
          </a:p>
          <a:p>
            <a:r>
              <a:rPr lang="tr-TR" b="1" dirty="0"/>
              <a:t>Birbirine yakın gemiler</a:t>
            </a:r>
            <a:r>
              <a:rPr lang="tr-TR" dirty="0"/>
              <a:t> ve </a:t>
            </a:r>
            <a:r>
              <a:rPr lang="tr-TR" b="1" dirty="0"/>
              <a:t>karasal bölgeler</a:t>
            </a:r>
            <a:r>
              <a:rPr lang="tr-TR" dirty="0"/>
              <a:t> modelin başlıca sınırlamalarıdır.</a:t>
            </a:r>
          </a:p>
          <a:p>
            <a:r>
              <a:rPr lang="tr-TR" dirty="0"/>
              <a:t>Gelecek çalışmalarda, modelin performansını artırmaya yönelik iyileştirmeler planlanmaktadır.</a:t>
            </a:r>
          </a:p>
          <a:p>
            <a:r>
              <a:rPr lang="tr-TR" dirty="0"/>
              <a:t>Çalışma, Eskişehir Teknik Üniversitesi tarafından desteklenmiştir.</a:t>
            </a:r>
          </a:p>
        </p:txBody>
      </p:sp>
    </p:spTree>
    <p:extLst>
      <p:ext uri="{BB962C8B-B14F-4D97-AF65-F5344CB8AC3E}">
        <p14:creationId xmlns:p14="http://schemas.microsoft.com/office/powerpoint/2010/main" val="212474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fontScale="55000" lnSpcReduction="20000"/>
          </a:bodyPr>
          <a:lstStyle/>
          <a:p>
            <a:pPr marL="0" indent="0">
              <a:buNone/>
            </a:pPr>
            <a:r>
              <a:rPr lang="tr-TR" dirty="0"/>
              <a:t>Bu makale, </a:t>
            </a:r>
            <a:r>
              <a:rPr lang="tr-TR" b="1" dirty="0"/>
              <a:t>Mask R-CNN</a:t>
            </a:r>
            <a:r>
              <a:rPr lang="tr-TR" dirty="0"/>
              <a:t> yöntemi kullanılarak uydu görüntülerinde gemi tespiti üzerine yapılan bir araştırmayı özetlemektedir. Çalışma, derin öğrenme ve uzaktan algılama teknolojilerindeki gelişmelerin, özellikle gemi tespiti gibi nesne tanıma problemlerinde nasıl kullanılabileceğini incelemektedir.</a:t>
            </a:r>
          </a:p>
          <a:p>
            <a:pPr marL="0" indent="0">
              <a:buNone/>
            </a:pPr>
            <a:r>
              <a:rPr lang="tr-TR" b="1" dirty="0"/>
              <a:t>Özet:</a:t>
            </a:r>
          </a:p>
          <a:p>
            <a:r>
              <a:rPr lang="tr-TR" b="1" dirty="0"/>
              <a:t>Amaç:</a:t>
            </a:r>
            <a:r>
              <a:rPr lang="tr-TR" dirty="0"/>
              <a:t> Çalışmanın temel amacı, </a:t>
            </a:r>
            <a:r>
              <a:rPr lang="tr-TR" b="1" dirty="0"/>
              <a:t>Mask R-CNN</a:t>
            </a:r>
            <a:r>
              <a:rPr lang="tr-TR" dirty="0"/>
              <a:t> modelinin uydu görüntülerinde gemi tespiti performansını ve sınırlarını değerlendirmektir.</a:t>
            </a:r>
          </a:p>
          <a:p>
            <a:r>
              <a:rPr lang="tr-TR" b="1" dirty="0"/>
              <a:t>Yöntem:</a:t>
            </a:r>
            <a:r>
              <a:rPr lang="tr-TR" dirty="0"/>
              <a:t> 1 metre mekânsal çözünürlüğe sahip 1838 adet uydu görüntüsü kullanılmıştır. Bu görüntülerdeki gemiler, bir GIS yazılımı ile maskelenerek etiketlenmiş ve veri setleri oluşturulmuştur.</a:t>
            </a:r>
          </a:p>
          <a:p>
            <a:r>
              <a:rPr lang="tr-TR" b="1" dirty="0"/>
              <a:t>Sonuçlar:</a:t>
            </a:r>
            <a:r>
              <a:rPr lang="tr-TR" dirty="0"/>
              <a:t> Mask R-CNN yöntemi, zorlu koşullarda bile gemileri başarıyla tespit edebilmiştir. Ancak, birbirine yakın konumlanmış gemilerin tespitinde modelin hata yapma eğiliminde olduğu gözlemlenmiştir.</a:t>
            </a:r>
          </a:p>
          <a:p>
            <a:r>
              <a:rPr lang="tr-TR" b="1" dirty="0"/>
              <a:t>Sınırlamalar:</a:t>
            </a:r>
            <a:r>
              <a:rPr lang="tr-TR" dirty="0"/>
              <a:t> Model, özellikle birbirine yakın gemileri ayırt etmekte zorlanmaktadır. Bu durum, modelin mevcut haliyle bazı kısıtlamalara sahip olduğunu göstermektedir</a:t>
            </a:r>
            <a:r>
              <a:rPr lang="tr-TR" dirty="0" smtClean="0"/>
              <a:t>.</a:t>
            </a:r>
          </a:p>
          <a:p>
            <a:pPr marL="0" indent="0">
              <a:buNone/>
            </a:pPr>
            <a:r>
              <a:rPr lang="tr-TR" b="1" dirty="0"/>
              <a:t>Çıkarımlar:</a:t>
            </a:r>
          </a:p>
          <a:p>
            <a:r>
              <a:rPr lang="tr-TR" b="1" dirty="0"/>
              <a:t>Derin öğrenme</a:t>
            </a:r>
            <a:r>
              <a:rPr lang="tr-TR" dirty="0"/>
              <a:t>, özellikle </a:t>
            </a:r>
            <a:r>
              <a:rPr lang="tr-TR" b="1" dirty="0"/>
              <a:t>CNN</a:t>
            </a:r>
            <a:r>
              <a:rPr lang="tr-TR" dirty="0"/>
              <a:t> tabanlı modeller, uydu görüntülerinde nesne tespiti için etkili bir araçtır.</a:t>
            </a:r>
          </a:p>
          <a:p>
            <a:r>
              <a:rPr lang="tr-TR" b="1" dirty="0"/>
              <a:t>Mask R-CNN</a:t>
            </a:r>
            <a:r>
              <a:rPr lang="tr-TR" dirty="0"/>
              <a:t>, gemi tespiti gibi karmaşık görüntü analizi problemlerinde başarılı sonuçlar vermektedir.</a:t>
            </a:r>
          </a:p>
          <a:p>
            <a:r>
              <a:rPr lang="tr-TR" dirty="0"/>
              <a:t>Ancak, modelin özellikle birbirine yakın nesneleri tespit etme konusunda iyileştirilmeye ihtiyacı vardır.</a:t>
            </a:r>
          </a:p>
          <a:p>
            <a:endParaRPr lang="tr-TR" dirty="0"/>
          </a:p>
        </p:txBody>
      </p:sp>
    </p:spTree>
    <p:extLst>
      <p:ext uri="{BB962C8B-B14F-4D97-AF65-F5344CB8AC3E}">
        <p14:creationId xmlns:p14="http://schemas.microsoft.com/office/powerpoint/2010/main" val="108368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normAutofit fontScale="62500" lnSpcReduction="20000"/>
          </a:bodyPr>
          <a:lstStyle/>
          <a:p>
            <a:r>
              <a:rPr lang="tr-TR" b="1" dirty="0"/>
              <a:t>Gemi Tespitinin Önemi:</a:t>
            </a:r>
            <a:r>
              <a:rPr lang="tr-TR" dirty="0"/>
              <a:t> Gemi tespiti, ülke karasularının gözetimi, güvenliği, yönetimi ve deniz taşımacılığı gibi birçok alanda kritik bir rol oynamaktadır. Bu süreç, uydu veya hava fotoğraflarında gemilerin tespit edilmesini ve konumlarının belirlenmesini içerir.</a:t>
            </a:r>
          </a:p>
          <a:p>
            <a:r>
              <a:rPr lang="tr-TR" b="1" dirty="0"/>
              <a:t>Gelişen Teknolojiler:</a:t>
            </a:r>
            <a:r>
              <a:rPr lang="tr-TR" dirty="0"/>
              <a:t> Yüksek çözünürlüklü uydu görüntülerinin artması ve yeni algılama modellerinin geliştirilmesi, gemilerin otomatik olarak tespit edilmesini mümkün kılmıştır. Bu modellerin çoğu, </a:t>
            </a:r>
            <a:r>
              <a:rPr lang="tr-TR" b="1" dirty="0"/>
              <a:t>makine öğrenimi</a:t>
            </a:r>
            <a:r>
              <a:rPr lang="tr-TR" dirty="0"/>
              <a:t> ve </a:t>
            </a:r>
            <a:r>
              <a:rPr lang="tr-TR" b="1" dirty="0"/>
              <a:t>derin öğrenme</a:t>
            </a:r>
            <a:r>
              <a:rPr lang="tr-TR" dirty="0"/>
              <a:t> tekniklerine dayanmaktadır.</a:t>
            </a:r>
          </a:p>
          <a:p>
            <a:r>
              <a:rPr lang="tr-TR" b="1" dirty="0"/>
              <a:t>Makine Öğrenimi ve CNN:</a:t>
            </a:r>
            <a:r>
              <a:rPr lang="tr-TR" dirty="0"/>
              <a:t> Geleneksel makine öğrenimi yöntemleri (örneğin, Destek Vektör Makineleri - SVM), nesne tespitinde hızlı ve doğru sonuçlar üretse de, girdilerin eğitim standardından sapması durumunda performans düşüşü yaşanabilmektedir. </a:t>
            </a:r>
            <a:r>
              <a:rPr lang="tr-TR" b="1" dirty="0" err="1"/>
              <a:t>Konvolüsyonel</a:t>
            </a:r>
            <a:r>
              <a:rPr lang="tr-TR" b="1" dirty="0"/>
              <a:t> Sinir Ağları (CNN)</a:t>
            </a:r>
            <a:r>
              <a:rPr lang="tr-TR" dirty="0"/>
              <a:t>, özellikle nesne sınıflandırma ve tespitinde başarılı sonuçlar vermiştir.</a:t>
            </a:r>
          </a:p>
          <a:p>
            <a:r>
              <a:rPr lang="tr-TR" b="1" dirty="0"/>
              <a:t>Nesne Tespiti için Yöntemler:</a:t>
            </a:r>
            <a:r>
              <a:rPr lang="tr-TR" dirty="0"/>
              <a:t> Nesne tespiti probleminde, </a:t>
            </a:r>
            <a:r>
              <a:rPr lang="tr-TR" b="1" dirty="0"/>
              <a:t>kayan pencereler (</a:t>
            </a:r>
            <a:r>
              <a:rPr lang="tr-TR" b="1" dirty="0" err="1"/>
              <a:t>Sliding</a:t>
            </a:r>
            <a:r>
              <a:rPr lang="tr-TR" b="1" dirty="0"/>
              <a:t> Windows)</a:t>
            </a:r>
            <a:r>
              <a:rPr lang="tr-TR" dirty="0"/>
              <a:t> gibi geleneksel yöntemler, nesne boyutlarının çeşitliliği nedeniyle pratik olmaktan uzak kalmıştır. Bu sorunu çözmek için, </a:t>
            </a:r>
            <a:r>
              <a:rPr lang="tr-TR" b="1" dirty="0"/>
              <a:t>bölge-tabanlı CNN yaklaşımları</a:t>
            </a:r>
            <a:r>
              <a:rPr lang="tr-TR" dirty="0"/>
              <a:t> (örneğin, </a:t>
            </a:r>
            <a:r>
              <a:rPr lang="tr-TR" dirty="0" err="1"/>
              <a:t>Faster</a:t>
            </a:r>
            <a:r>
              <a:rPr lang="tr-TR" dirty="0"/>
              <a:t> R-CNN ve Mask R-CNN) ve </a:t>
            </a:r>
            <a:r>
              <a:rPr lang="tr-TR" b="1" dirty="0"/>
              <a:t>doğrudan tahmin yöntemleri</a:t>
            </a:r>
            <a:r>
              <a:rPr lang="tr-TR" dirty="0"/>
              <a:t> (örneğin, YOLO ve SSD) geliştirilmiştir.</a:t>
            </a:r>
          </a:p>
          <a:p>
            <a:r>
              <a:rPr lang="tr-TR" b="1" dirty="0"/>
              <a:t>Mask R-CNN:</a:t>
            </a:r>
            <a:r>
              <a:rPr lang="tr-TR" dirty="0"/>
              <a:t> Bu çalışmada, </a:t>
            </a:r>
            <a:r>
              <a:rPr lang="tr-TR" b="1" dirty="0"/>
              <a:t>Mask R-CNN</a:t>
            </a:r>
            <a:r>
              <a:rPr lang="tr-TR" dirty="0"/>
              <a:t> yöntemi kullanılarak uydu görüntülerindeki gemilerin tespiti hedeflenmektedir. Mask R-CNN, nesne tespiti ve sınıflandırma yanında, nesnelerin maskelerle işaretlenmesini de sağlar. Bu yöntem, </a:t>
            </a:r>
            <a:r>
              <a:rPr lang="tr-TR" b="1" dirty="0"/>
              <a:t>bölge öneri ağı (RPN)</a:t>
            </a:r>
            <a:r>
              <a:rPr lang="tr-TR" dirty="0"/>
              <a:t> ile nesne adayı bölgeleri belirler ve bu bölgelerdeki nesneleri sınırlayıcı kutular ve maskelerle işaretler.</a:t>
            </a:r>
          </a:p>
          <a:p>
            <a:r>
              <a:rPr lang="tr-TR" b="1" dirty="0"/>
              <a:t>Çalışmanın Amacı:</a:t>
            </a:r>
            <a:r>
              <a:rPr lang="tr-TR" dirty="0"/>
              <a:t> Bu çalışmada, Mask R-CNN yöntemi kullanılarak uydu görüntülerindeki gemilerin tespiti için bir model geliştirilecek ve bu modelin performansı çeşitli metriklerle değerlendirilecektir. Ayrıca, modelin başarılı ve başarısız olduğu durumlar analiz edilecektir.</a:t>
            </a:r>
          </a:p>
        </p:txBody>
      </p:sp>
    </p:spTree>
    <p:extLst>
      <p:ext uri="{BB962C8B-B14F-4D97-AF65-F5344CB8AC3E}">
        <p14:creationId xmlns:p14="http://schemas.microsoft.com/office/powerpoint/2010/main" val="126316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Giriş</a:t>
            </a:r>
            <a:endParaRPr lang="tr-TR" dirty="0"/>
          </a:p>
        </p:txBody>
      </p:sp>
      <p:sp>
        <p:nvSpPr>
          <p:cNvPr id="3" name="İçerik Yer Tutucusu 2"/>
          <p:cNvSpPr>
            <a:spLocks noGrp="1"/>
          </p:cNvSpPr>
          <p:nvPr>
            <p:ph idx="1"/>
          </p:nvPr>
        </p:nvSpPr>
        <p:spPr/>
        <p:txBody>
          <a:bodyPr/>
          <a:lstStyle/>
          <a:p>
            <a:pPr marL="0" indent="0">
              <a:buNone/>
            </a:pPr>
            <a:r>
              <a:rPr lang="tr-TR" b="1" dirty="0"/>
              <a:t>Anahtar Noktalar:</a:t>
            </a:r>
          </a:p>
          <a:p>
            <a:r>
              <a:rPr lang="tr-TR" b="1" dirty="0"/>
              <a:t>Gemi tespiti</a:t>
            </a:r>
            <a:r>
              <a:rPr lang="tr-TR" dirty="0"/>
              <a:t>, uzaktan algılama ve deniz güvenliği için önemli bir problemdir.</a:t>
            </a:r>
          </a:p>
          <a:p>
            <a:r>
              <a:rPr lang="tr-TR" b="1" dirty="0"/>
              <a:t>Derin öğrenme</a:t>
            </a:r>
            <a:r>
              <a:rPr lang="tr-TR" dirty="0"/>
              <a:t> ve </a:t>
            </a:r>
            <a:r>
              <a:rPr lang="tr-TR" b="1" dirty="0"/>
              <a:t>CNN</a:t>
            </a:r>
            <a:r>
              <a:rPr lang="tr-TR" dirty="0"/>
              <a:t> tabanlı yöntemler, nesne tespitinde geleneksel yöntemlere göre daha başarılıdır.</a:t>
            </a:r>
          </a:p>
          <a:p>
            <a:r>
              <a:rPr lang="tr-TR" b="1" dirty="0"/>
              <a:t>Mask R-CNN</a:t>
            </a:r>
            <a:r>
              <a:rPr lang="tr-TR" dirty="0"/>
              <a:t>, nesne tespiti ve maskeleme için etkili bir yöntemdir.</a:t>
            </a:r>
          </a:p>
          <a:p>
            <a:r>
              <a:rPr lang="tr-TR" dirty="0"/>
              <a:t>Bu çalışmada, Mask R-CNN kullanılarak uydu görüntülerindeki gemilerin tespiti için bir model geliştirilecek ve performansı değerlendirilecektir.</a:t>
            </a:r>
          </a:p>
        </p:txBody>
      </p:sp>
    </p:spTree>
    <p:extLst>
      <p:ext uri="{BB962C8B-B14F-4D97-AF65-F5344CB8AC3E}">
        <p14:creationId xmlns:p14="http://schemas.microsoft.com/office/powerpoint/2010/main" val="23174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Materyal ve Yöntem</a:t>
            </a:r>
          </a:p>
        </p:txBody>
      </p:sp>
      <p:sp>
        <p:nvSpPr>
          <p:cNvPr id="3" name="İçerik Yer Tutucusu 2"/>
          <p:cNvSpPr>
            <a:spLocks noGrp="1"/>
          </p:cNvSpPr>
          <p:nvPr>
            <p:ph idx="1"/>
          </p:nvPr>
        </p:nvSpPr>
        <p:spPr/>
        <p:txBody>
          <a:bodyPr/>
          <a:lstStyle/>
          <a:p>
            <a:r>
              <a:rPr lang="tr-TR" dirty="0"/>
              <a:t>Bu bölüm, </a:t>
            </a:r>
            <a:r>
              <a:rPr lang="tr-TR" b="1" dirty="0"/>
              <a:t>Mask R-CNN</a:t>
            </a:r>
            <a:r>
              <a:rPr lang="tr-TR" dirty="0"/>
              <a:t> yöntemi kullanılarak uydu görüntülerinde gemi tespiti yapmak için izlenen adımları, kullanılan veri setlerini, modelin eğitim sürecini ve performans değerlendirme metriklerini detaylı bir şekilde açıklamaktadır.</a:t>
            </a:r>
            <a:endParaRPr lang="tr-TR" dirty="0"/>
          </a:p>
        </p:txBody>
      </p:sp>
    </p:spTree>
    <p:extLst>
      <p:ext uri="{BB962C8B-B14F-4D97-AF65-F5344CB8AC3E}">
        <p14:creationId xmlns:p14="http://schemas.microsoft.com/office/powerpoint/2010/main" val="294009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Materyal ve Yöntem</a:t>
            </a:r>
          </a:p>
        </p:txBody>
      </p:sp>
      <p:sp>
        <p:nvSpPr>
          <p:cNvPr id="3" name="İçerik Yer Tutucusu 2"/>
          <p:cNvSpPr>
            <a:spLocks noGrp="1"/>
          </p:cNvSpPr>
          <p:nvPr>
            <p:ph idx="1"/>
          </p:nvPr>
        </p:nvSpPr>
        <p:spPr/>
        <p:txBody>
          <a:bodyPr>
            <a:normAutofit fontScale="92500" lnSpcReduction="20000"/>
          </a:bodyPr>
          <a:lstStyle/>
          <a:p>
            <a:r>
              <a:rPr lang="tr-TR" b="1" dirty="0"/>
              <a:t>Veri Setleri:</a:t>
            </a:r>
            <a:r>
              <a:rPr lang="tr-TR" dirty="0"/>
              <a:t> Çalışmada, </a:t>
            </a:r>
            <a:r>
              <a:rPr lang="tr-TR" b="1" dirty="0"/>
              <a:t>Google </a:t>
            </a:r>
            <a:r>
              <a:rPr lang="tr-TR" b="1" dirty="0" err="1"/>
              <a:t>Earth</a:t>
            </a:r>
            <a:r>
              <a:rPr lang="tr-TR" dirty="0" err="1"/>
              <a:t>'ten</a:t>
            </a:r>
            <a:r>
              <a:rPr lang="tr-TR" dirty="0"/>
              <a:t> sağlanan 1 metre mekânsal çözünürlüklü RGB uydu görüntüleri kullanılmıştır. Toplam 1838 görüntü (768x768 piksel) içeren veri seti, eğitim, </a:t>
            </a:r>
            <a:r>
              <a:rPr lang="tr-TR" dirty="0" err="1"/>
              <a:t>validasyon</a:t>
            </a:r>
            <a:r>
              <a:rPr lang="tr-TR" dirty="0"/>
              <a:t> ve test olarak üç gruba ayrılmıştır. Görüntülerdeki 3279 gemi, bir GIS yazılımı kullanılarak manuel olarak etiketlenmiştir.</a:t>
            </a:r>
          </a:p>
          <a:p>
            <a:r>
              <a:rPr lang="tr-TR" b="1" dirty="0"/>
              <a:t>Mask R-CNN Yöntemi:</a:t>
            </a:r>
            <a:r>
              <a:rPr lang="tr-TR" dirty="0"/>
              <a:t> Gemi tespiti için </a:t>
            </a:r>
            <a:r>
              <a:rPr lang="tr-TR" b="1" dirty="0"/>
              <a:t>Mask R-CNN</a:t>
            </a:r>
            <a:r>
              <a:rPr lang="tr-TR" dirty="0"/>
              <a:t> modeli kullanılmıştır. Bu model, girdi görüntülerini işleyerek gemilerin maskelerini, sınırlayıcı kutularını ve tespit olasılıklarını üretir. Model, dört ana modülden oluşur: </a:t>
            </a:r>
            <a:r>
              <a:rPr lang="tr-TR" b="1" dirty="0"/>
              <a:t>özellik çıkarım ağı</a:t>
            </a:r>
            <a:r>
              <a:rPr lang="tr-TR" dirty="0"/>
              <a:t>, </a:t>
            </a:r>
            <a:r>
              <a:rPr lang="tr-TR" b="1" dirty="0"/>
              <a:t>bölge öneri ağı (RPN)</a:t>
            </a:r>
            <a:r>
              <a:rPr lang="tr-TR" dirty="0"/>
              <a:t>, </a:t>
            </a:r>
            <a:r>
              <a:rPr lang="tr-TR" b="1" dirty="0"/>
              <a:t>öneri işleme modülü</a:t>
            </a:r>
            <a:r>
              <a:rPr lang="tr-TR" dirty="0"/>
              <a:t> ve </a:t>
            </a:r>
            <a:r>
              <a:rPr lang="tr-TR" b="1" dirty="0"/>
              <a:t>bölge-tabanlı </a:t>
            </a:r>
            <a:r>
              <a:rPr lang="tr-TR" b="1" dirty="0" err="1"/>
              <a:t>konvolüsyonel</a:t>
            </a:r>
            <a:r>
              <a:rPr lang="tr-TR" b="1" dirty="0"/>
              <a:t> sinir ağı (R-CNN)</a:t>
            </a:r>
            <a:r>
              <a:rPr lang="tr-TR" dirty="0"/>
              <a:t>.</a:t>
            </a:r>
          </a:p>
          <a:p>
            <a:r>
              <a:rPr lang="tr-TR" b="1" dirty="0"/>
              <a:t>Özellik Çıkarımı:</a:t>
            </a:r>
            <a:r>
              <a:rPr lang="tr-TR" dirty="0"/>
              <a:t> Özellik çıkarımı, </a:t>
            </a:r>
            <a:r>
              <a:rPr lang="tr-TR" b="1" dirty="0"/>
              <a:t>Özellik Piramit Ağı (FPN)</a:t>
            </a:r>
            <a:r>
              <a:rPr lang="tr-TR" dirty="0"/>
              <a:t> kullanılarak gerçekleştirilmiştir. FPN, yüksek çözünürlüklü ancak sığ semantik değere sahip katman özelliklerini, derin katman özellikleriyle birleştirerek daha etkili bir özellik haritası oluşturur.</a:t>
            </a:r>
          </a:p>
          <a:p>
            <a:r>
              <a:rPr lang="tr-TR" b="1" dirty="0"/>
              <a:t>Bölge Öneri Ağı (RPN):</a:t>
            </a:r>
            <a:r>
              <a:rPr lang="tr-TR" dirty="0"/>
              <a:t> RPN, görüntüde nesne olma potansiyeli yüksek bölgeleri önerir. Bu öneriler, sınırlayıcı kutular ve konum düzeltme işlemleriyle işlenir. Önerilen bölgeler, nesne boyutuna göre uygun ölçekteki özellik haritalarından çıkarılır.</a:t>
            </a:r>
          </a:p>
        </p:txBody>
      </p:sp>
    </p:spTree>
    <p:extLst>
      <p:ext uri="{BB962C8B-B14F-4D97-AF65-F5344CB8AC3E}">
        <p14:creationId xmlns:p14="http://schemas.microsoft.com/office/powerpoint/2010/main" val="219515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Materyal ve Yöntem</a:t>
            </a:r>
          </a:p>
        </p:txBody>
      </p:sp>
      <p:sp>
        <p:nvSpPr>
          <p:cNvPr id="3" name="İçerik Yer Tutucusu 2"/>
          <p:cNvSpPr>
            <a:spLocks noGrp="1"/>
          </p:cNvSpPr>
          <p:nvPr>
            <p:ph idx="1"/>
          </p:nvPr>
        </p:nvSpPr>
        <p:spPr/>
        <p:txBody>
          <a:bodyPr>
            <a:normAutofit lnSpcReduction="10000"/>
          </a:bodyPr>
          <a:lstStyle/>
          <a:p>
            <a:r>
              <a:rPr lang="tr-TR" b="1" dirty="0" err="1"/>
              <a:t>RoI</a:t>
            </a:r>
            <a:r>
              <a:rPr lang="tr-TR" b="1" dirty="0"/>
              <a:t> Hizalama ve R-CNN:</a:t>
            </a:r>
            <a:r>
              <a:rPr lang="tr-TR" dirty="0"/>
              <a:t> RPN tarafından önerilen bölgeler, </a:t>
            </a:r>
            <a:r>
              <a:rPr lang="tr-TR" b="1" dirty="0" err="1"/>
              <a:t>RoI</a:t>
            </a:r>
            <a:r>
              <a:rPr lang="tr-TR" b="1" dirty="0"/>
              <a:t> Hizalama</a:t>
            </a:r>
            <a:r>
              <a:rPr lang="tr-TR" dirty="0"/>
              <a:t> işlemiyle belirli bir boyuta getirilir ve tam-bağlantılı katmanlarda işlenir. Son aşamada, R-CNN modülü, gemilerin sınıflandırılmasını, sınırlayıcı kutuların düzeltilmesini ve maskelerin oluşturulmasını sağlar.</a:t>
            </a:r>
          </a:p>
          <a:p>
            <a:r>
              <a:rPr lang="tr-TR" b="1" dirty="0"/>
              <a:t>Model Eğitimi:</a:t>
            </a:r>
            <a:r>
              <a:rPr lang="tr-TR" dirty="0"/>
              <a:t> Model, </a:t>
            </a:r>
            <a:r>
              <a:rPr lang="tr-TR" b="1" dirty="0" err="1"/>
              <a:t>Tensorflow</a:t>
            </a:r>
            <a:r>
              <a:rPr lang="tr-TR" dirty="0"/>
              <a:t> ve </a:t>
            </a:r>
            <a:r>
              <a:rPr lang="tr-TR" b="1" dirty="0" err="1"/>
              <a:t>Keras</a:t>
            </a:r>
            <a:r>
              <a:rPr lang="tr-TR" dirty="0"/>
              <a:t> derin öğrenme çerçevelerinde eğitilmiştir. Omurga ağ olarak </a:t>
            </a:r>
            <a:r>
              <a:rPr lang="tr-TR" b="1" dirty="0"/>
              <a:t>ResNet-101</a:t>
            </a:r>
            <a:r>
              <a:rPr lang="tr-TR" dirty="0"/>
              <a:t> kullanılmış ve </a:t>
            </a:r>
            <a:r>
              <a:rPr lang="tr-TR" b="1" dirty="0"/>
              <a:t>COCO</a:t>
            </a:r>
            <a:r>
              <a:rPr lang="tr-TR" dirty="0"/>
              <a:t> veri seti üzerinde ön-eğitim alınmıştır. Model, 80 bin </a:t>
            </a:r>
            <a:r>
              <a:rPr lang="tr-TR" dirty="0" err="1"/>
              <a:t>iterasyon</a:t>
            </a:r>
            <a:r>
              <a:rPr lang="tr-TR" dirty="0"/>
              <a:t> boyunca eğitilmiş ve </a:t>
            </a:r>
            <a:r>
              <a:rPr lang="tr-TR" b="1" dirty="0" err="1"/>
              <a:t>Stokastik</a:t>
            </a:r>
            <a:r>
              <a:rPr lang="tr-TR" b="1" dirty="0"/>
              <a:t> </a:t>
            </a:r>
            <a:r>
              <a:rPr lang="tr-TR" b="1" dirty="0" err="1"/>
              <a:t>Gradyan</a:t>
            </a:r>
            <a:r>
              <a:rPr lang="tr-TR" b="1" dirty="0"/>
              <a:t> İniş</a:t>
            </a:r>
            <a:r>
              <a:rPr lang="tr-TR" dirty="0"/>
              <a:t> yöntemi kullanılmıştır.</a:t>
            </a:r>
          </a:p>
          <a:p>
            <a:r>
              <a:rPr lang="tr-TR" b="1" dirty="0"/>
              <a:t>Performans Değerlendirme:</a:t>
            </a:r>
            <a:r>
              <a:rPr lang="tr-TR" dirty="0"/>
              <a:t> Modelin performansı, </a:t>
            </a:r>
            <a:r>
              <a:rPr lang="tr-TR" b="1" dirty="0"/>
              <a:t>kesinlik (</a:t>
            </a:r>
            <a:r>
              <a:rPr lang="tr-TR" b="1" dirty="0" err="1"/>
              <a:t>precision</a:t>
            </a:r>
            <a:r>
              <a:rPr lang="tr-TR" b="1" dirty="0"/>
              <a:t>)</a:t>
            </a:r>
            <a:r>
              <a:rPr lang="tr-TR" dirty="0"/>
              <a:t>, </a:t>
            </a:r>
            <a:r>
              <a:rPr lang="tr-TR" b="1" dirty="0"/>
              <a:t>geri getirme (</a:t>
            </a:r>
            <a:r>
              <a:rPr lang="tr-TR" b="1" dirty="0" err="1"/>
              <a:t>recall</a:t>
            </a:r>
            <a:r>
              <a:rPr lang="tr-TR" b="1" dirty="0"/>
              <a:t>)</a:t>
            </a:r>
            <a:r>
              <a:rPr lang="tr-TR" dirty="0"/>
              <a:t> ve </a:t>
            </a:r>
            <a:r>
              <a:rPr lang="tr-TR" b="1" dirty="0"/>
              <a:t>F1 skoru</a:t>
            </a:r>
            <a:r>
              <a:rPr lang="tr-TR" dirty="0"/>
              <a:t> gibi metriklerle değerlendirilmiştir. Bu metrikler, doğru tespitlerin yanı sıra yanlış alarmlar ve gözden kaçan nesneleri de dikkate alarak modelin başarısını ölçer.</a:t>
            </a:r>
          </a:p>
        </p:txBody>
      </p:sp>
    </p:spTree>
    <p:extLst>
      <p:ext uri="{BB962C8B-B14F-4D97-AF65-F5344CB8AC3E}">
        <p14:creationId xmlns:p14="http://schemas.microsoft.com/office/powerpoint/2010/main" val="784486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Materyal ve Yöntem</a:t>
            </a:r>
          </a:p>
        </p:txBody>
      </p:sp>
      <p:sp>
        <p:nvSpPr>
          <p:cNvPr id="3" name="İçerik Yer Tutucusu 2"/>
          <p:cNvSpPr>
            <a:spLocks noGrp="1"/>
          </p:cNvSpPr>
          <p:nvPr>
            <p:ph idx="1"/>
          </p:nvPr>
        </p:nvSpPr>
        <p:spPr/>
        <p:txBody>
          <a:bodyPr/>
          <a:lstStyle/>
          <a:p>
            <a:pPr marL="0" indent="0">
              <a:buNone/>
            </a:pPr>
            <a:r>
              <a:rPr lang="tr-TR" b="1" dirty="0"/>
              <a:t>Anahtar Noktalar:</a:t>
            </a:r>
          </a:p>
          <a:p>
            <a:r>
              <a:rPr lang="tr-TR" b="1" dirty="0"/>
              <a:t>Veri Seti:</a:t>
            </a:r>
            <a:r>
              <a:rPr lang="tr-TR" dirty="0"/>
              <a:t> 1838 uydu görüntüsü ve 3279 gemi etiketi kullanılmıştır.</a:t>
            </a:r>
          </a:p>
          <a:p>
            <a:r>
              <a:rPr lang="tr-TR" b="1" dirty="0"/>
              <a:t>Mask R-CNN:</a:t>
            </a:r>
            <a:r>
              <a:rPr lang="tr-TR" dirty="0"/>
              <a:t> Gemi tespiti için kullanılan model, özellik çıkarımı, bölge önerisi ve sınıflandırma aşamalarını içerir.</a:t>
            </a:r>
          </a:p>
          <a:p>
            <a:r>
              <a:rPr lang="tr-TR" b="1" dirty="0"/>
              <a:t>FPN ve RPN:</a:t>
            </a:r>
            <a:r>
              <a:rPr lang="tr-TR" dirty="0"/>
              <a:t> Özellik Piramit Ağı ve Bölge Öneri Ağı, modelin nesne tespiti yeteneğini artırır.</a:t>
            </a:r>
          </a:p>
          <a:p>
            <a:r>
              <a:rPr lang="tr-TR" b="1" dirty="0"/>
              <a:t>Eğitim:</a:t>
            </a:r>
            <a:r>
              <a:rPr lang="tr-TR" dirty="0"/>
              <a:t> ResNet-101 omurga ağı ve COCO veri seti kullanılarak model eğitilmiştir.</a:t>
            </a:r>
          </a:p>
          <a:p>
            <a:r>
              <a:rPr lang="tr-TR" b="1" dirty="0"/>
              <a:t>Değerlendirme:</a:t>
            </a:r>
            <a:r>
              <a:rPr lang="tr-TR" dirty="0"/>
              <a:t> Kesinlik, geri getirme ve F1 skoru gibi metriklerle model performansı ölçülmüştür.</a:t>
            </a:r>
          </a:p>
        </p:txBody>
      </p:sp>
    </p:spTree>
    <p:extLst>
      <p:ext uri="{BB962C8B-B14F-4D97-AF65-F5344CB8AC3E}">
        <p14:creationId xmlns:p14="http://schemas.microsoft.com/office/powerpoint/2010/main" val="12768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3.Bulgular ve Tartışma</a:t>
            </a:r>
          </a:p>
        </p:txBody>
      </p:sp>
      <p:sp>
        <p:nvSpPr>
          <p:cNvPr id="3" name="İçerik Yer Tutucusu 2"/>
          <p:cNvSpPr>
            <a:spLocks noGrp="1"/>
          </p:cNvSpPr>
          <p:nvPr>
            <p:ph idx="1"/>
          </p:nvPr>
        </p:nvSpPr>
        <p:spPr/>
        <p:txBody>
          <a:bodyPr/>
          <a:lstStyle/>
          <a:p>
            <a:r>
              <a:rPr lang="tr-TR" dirty="0"/>
              <a:t>Bu bölüm, </a:t>
            </a:r>
            <a:r>
              <a:rPr lang="tr-TR" b="1" dirty="0"/>
              <a:t>Mask R-CNN</a:t>
            </a:r>
            <a:r>
              <a:rPr lang="tr-TR" dirty="0"/>
              <a:t> modelinin uydu görüntülerinde gemi tespiti performansının değerlendirilmesi ve modelin sınırlamalarının incelenmesine odaklanmaktadır. Modelin performansı, farklı güven eşik değerleri üzerinde yapılan deneylerle test edilmiş ve sonuçlar analiz edilmiştir.</a:t>
            </a:r>
            <a:endParaRPr lang="tr-TR" dirty="0"/>
          </a:p>
        </p:txBody>
      </p:sp>
    </p:spTree>
    <p:extLst>
      <p:ext uri="{BB962C8B-B14F-4D97-AF65-F5344CB8AC3E}">
        <p14:creationId xmlns:p14="http://schemas.microsoft.com/office/powerpoint/2010/main" val="22242308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14</TotalTime>
  <Words>115</Words>
  <Application>Microsoft Office PowerPoint</Application>
  <PresentationFormat>Geniş ekran</PresentationFormat>
  <Paragraphs>76</Paragraphs>
  <Slides>14</Slides>
  <Notes>0</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14</vt:i4>
      </vt:variant>
    </vt:vector>
  </HeadingPairs>
  <TitlesOfParts>
    <vt:vector size="16" baseType="lpstr">
      <vt:lpstr>Franklin Gothic Book</vt:lpstr>
      <vt:lpstr>Crop</vt:lpstr>
      <vt:lpstr>Mask R-CNN İle Uydu Görüntülerinde Gemi Tespiti</vt:lpstr>
      <vt:lpstr>Giriş</vt:lpstr>
      <vt:lpstr>Giriş</vt:lpstr>
      <vt:lpstr>Giriş</vt:lpstr>
      <vt:lpstr>2. Materyal ve Yöntem</vt:lpstr>
      <vt:lpstr>2. Materyal ve Yöntem</vt:lpstr>
      <vt:lpstr>2. Materyal ve Yöntem</vt:lpstr>
      <vt:lpstr>2. Materyal ve Yöntem</vt:lpstr>
      <vt:lpstr>3.Bulgular ve Tartışma</vt:lpstr>
      <vt:lpstr>3.Bulgular ve Tartışma</vt:lpstr>
      <vt:lpstr>3.Bulgular ve Tartışma</vt:lpstr>
      <vt:lpstr>3.Bulgular ve Tartışma</vt:lpstr>
      <vt:lpstr>4. Sonuç</vt:lpstr>
      <vt:lpstr>4. Sonuç</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 R-CNN İle Uydu Görüntülerinde Gemi Tespiti</dc:title>
  <dc:creator>Melek</dc:creator>
  <cp:lastModifiedBy>Melek</cp:lastModifiedBy>
  <cp:revision>2</cp:revision>
  <dcterms:created xsi:type="dcterms:W3CDTF">2025-02-08T21:45:34Z</dcterms:created>
  <dcterms:modified xsi:type="dcterms:W3CDTF">2025-02-08T21:59:35Z</dcterms:modified>
</cp:coreProperties>
</file>