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c1b2d6408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c1b2d6408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c1b2d6408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c1b2d6408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c1b2d6408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c1b2d6408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c1b2d6408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c1b2d6408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ec1b2d64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ec1b2d64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c1b2d640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c1b2d640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c1b2d6408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c1b2d6408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c1b2d6408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c1b2d6408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c1b2d6408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c1b2d6408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c1b2d6408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c1b2d6408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c1b2d6408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c1b2d6408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c1b2d6408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c1b2d6408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756550"/>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Intel Unnati</a:t>
            </a:r>
            <a:endParaRPr/>
          </a:p>
        </p:txBody>
      </p:sp>
      <p:sp>
        <p:nvSpPr>
          <p:cNvPr id="57" name="Google Shape;57;p13"/>
          <p:cNvSpPr txBox="1"/>
          <p:nvPr>
            <p:ph idx="1" type="subTitle"/>
          </p:nvPr>
        </p:nvSpPr>
        <p:spPr>
          <a:xfrm>
            <a:off x="311700" y="289297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Power-Manager-Telemetry</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1. </a:t>
            </a:r>
            <a:r>
              <a:rPr b="1" lang="en" sz="1700">
                <a:solidFill>
                  <a:srgbClr val="000000"/>
                </a:solidFill>
                <a:latin typeface="Times New Roman"/>
                <a:ea typeface="Times New Roman"/>
                <a:cs typeface="Times New Roman"/>
                <a:sym typeface="Times New Roman"/>
              </a:rPr>
              <a:t>Python</a:t>
            </a:r>
            <a:endParaRPr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Primary language for scripting and execution.</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2. Python Libraries</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psutil</a:t>
            </a:r>
            <a:r>
              <a:rPr lang="en" sz="1700">
                <a:solidFill>
                  <a:srgbClr val="000000"/>
                </a:solidFill>
                <a:latin typeface="Times New Roman"/>
                <a:ea typeface="Times New Roman"/>
                <a:cs typeface="Times New Roman"/>
                <a:sym typeface="Times New Roman"/>
              </a:rPr>
              <a:t>: Collects real-time CPU and memory usage data.</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pandas</a:t>
            </a:r>
            <a:r>
              <a:rPr lang="en" sz="1700">
                <a:solidFill>
                  <a:srgbClr val="000000"/>
                </a:solidFill>
                <a:latin typeface="Times New Roman"/>
                <a:ea typeface="Times New Roman"/>
                <a:cs typeface="Times New Roman"/>
                <a:sym typeface="Times New Roman"/>
              </a:rPr>
              <a:t>: Reads, processes, and analyzes data.</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matplotlib</a:t>
            </a:r>
            <a:r>
              <a:rPr lang="en" sz="1700">
                <a:solidFill>
                  <a:srgbClr val="000000"/>
                </a:solidFill>
                <a:latin typeface="Times New Roman"/>
                <a:ea typeface="Times New Roman"/>
                <a:cs typeface="Times New Roman"/>
                <a:sym typeface="Times New Roman"/>
              </a:rPr>
              <a:t>: Creates visualizations like bar plots and line charts.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seaborn</a:t>
            </a:r>
            <a:r>
              <a:rPr lang="en" sz="1700">
                <a:solidFill>
                  <a:srgbClr val="000000"/>
                </a:solidFill>
                <a:latin typeface="Times New Roman"/>
                <a:ea typeface="Times New Roman"/>
                <a:cs typeface="Times New Roman"/>
                <a:sym typeface="Times New Roman"/>
              </a:rPr>
              <a:t>: Enhances visualizations with attractive and informative statistical graphics.</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700">
              <a:latin typeface="Times New Roman"/>
              <a:ea typeface="Times New Roman"/>
              <a:cs typeface="Times New Roman"/>
              <a:sym typeface="Times New Roman"/>
            </a:endParaRPr>
          </a:p>
        </p:txBody>
      </p:sp>
      <p:sp>
        <p:nvSpPr>
          <p:cNvPr id="122" name="Google Shape;122;p22"/>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a:p>
            <a:pPr indent="0" lvl="0" marL="0" rtl="0" algn="l">
              <a:spcBef>
                <a:spcPts val="0"/>
              </a:spcBef>
              <a:spcAft>
                <a:spcPts val="0"/>
              </a:spcAft>
              <a:buNone/>
            </a:pPr>
            <a:r>
              <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3. Activity Monitor</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Built-in macOS tool for collecting initial CPU and memory usage data.</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4. Shell Scripts</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Automates the process of applying CPU limits on macOS.</a:t>
            </a:r>
            <a:endParaRPr sz="1700">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rPr b="1" lang="en" sz="1700">
                <a:solidFill>
                  <a:srgbClr val="000000"/>
                </a:solidFill>
                <a:latin typeface="Times New Roman"/>
                <a:ea typeface="Times New Roman"/>
                <a:cs typeface="Times New Roman"/>
                <a:sym typeface="Times New Roman"/>
              </a:rPr>
              <a:t>Summary</a:t>
            </a:r>
            <a:endParaRPr b="1"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00">
                <a:solidFill>
                  <a:srgbClr val="000000"/>
                </a:solidFill>
                <a:latin typeface="Times New Roman"/>
                <a:ea typeface="Times New Roman"/>
                <a:cs typeface="Times New Roman"/>
                <a:sym typeface="Times New Roman"/>
              </a:rPr>
              <a:t>These technologies facilitate efficient data collection, processing, and visualization, enabling a comprehensive analysis of CPU usage and the impact of imposed limits.</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700">
              <a:latin typeface="Times New Roman"/>
              <a:ea typeface="Times New Roman"/>
              <a:cs typeface="Times New Roman"/>
              <a:sym typeface="Times New Roman"/>
            </a:endParaRPr>
          </a:p>
        </p:txBody>
      </p:sp>
      <p:sp>
        <p:nvSpPr>
          <p:cNvPr id="129" name="Google Shape;129;p23"/>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 and contribution:</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This project was entirely executed by myself.</a:t>
            </a:r>
            <a:endParaRPr b="1">
              <a:solidFill>
                <a:srgbClr val="000000"/>
              </a:solidFill>
              <a:latin typeface="Times New Roman"/>
              <a:ea typeface="Times New Roman"/>
              <a:cs typeface="Times New Roman"/>
              <a:sym typeface="Times New Roman"/>
            </a:endParaRPr>
          </a:p>
        </p:txBody>
      </p:sp>
      <p:sp>
        <p:nvSpPr>
          <p:cNvPr id="136" name="Google Shape;136;p24"/>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This project effectively tackled the challenge of high CPU usage by applications through comprehensive data collection, analysis, and visualization. Utilizing Python and its powerful libraries, we gathered real-time data on CPU and memory usage, applied various CPU limits, and compared the results to observe the impact of these limits. Our approach provided clear insights into which applications were consuming the most resources and how different CPU limits affected overall system performance.</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700">
                <a:solidFill>
                  <a:srgbClr val="000000"/>
                </a:solidFill>
                <a:latin typeface="Times New Roman"/>
                <a:ea typeface="Times New Roman"/>
                <a:cs typeface="Times New Roman"/>
                <a:sym typeface="Times New Roman"/>
              </a:rPr>
              <a:t>The visualizations created with matplotlib and seaborn highlighted the differences in CPU usage across various scenarios, offering valuable insights into the benefits of imposing CPU limits. This project demonstrated a robust methodology for optimizing system performance, providing actionable recommendations for managing CPU usage in real-world environments.</a:t>
            </a:r>
            <a:endParaRPr sz="1700">
              <a:solidFill>
                <a:srgbClr val="000000"/>
              </a:solidFill>
              <a:latin typeface="Times New Roman"/>
              <a:ea typeface="Times New Roman"/>
              <a:cs typeface="Times New Roman"/>
              <a:sym typeface="Times New Roman"/>
            </a:endParaRPr>
          </a:p>
        </p:txBody>
      </p:sp>
      <p:sp>
        <p:nvSpPr>
          <p:cNvPr id="143" name="Google Shape;143;p25"/>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rgbClr val="000000"/>
                </a:solidFill>
                <a:latin typeface="Times New Roman"/>
                <a:ea typeface="Times New Roman"/>
                <a:cs typeface="Times New Roman"/>
                <a:sym typeface="Times New Roman"/>
              </a:rPr>
              <a:t>In the era of 5G and edge computing, the deployment of devices across different locations has increased, leading to a higher power consumption. To address this issue, the government is pushing enterprises and industries to reduce power usage. The goal is to achieve net-zero power consumption. Additionally, the price of electricity is increasing, making it crucial to understand the total power drawn by system.</a:t>
            </a:r>
            <a:endParaRPr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Arial"/>
              <a:buAutoNum type="arabicPeriod"/>
            </a:pPr>
            <a:r>
              <a:rPr lang="en" sz="1700">
                <a:solidFill>
                  <a:srgbClr val="000000"/>
                </a:solidFill>
                <a:latin typeface="Times New Roman"/>
                <a:ea typeface="Times New Roman"/>
                <a:cs typeface="Times New Roman"/>
                <a:sym typeface="Times New Roman"/>
              </a:rPr>
              <a:t>Researching and identifying open-source tools for power measurement.</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AutoNum type="arabicPeriod"/>
            </a:pPr>
            <a:r>
              <a:rPr lang="en" sz="1700">
                <a:solidFill>
                  <a:srgbClr val="000000"/>
                </a:solidFill>
                <a:latin typeface="Times New Roman"/>
                <a:ea typeface="Times New Roman"/>
                <a:cs typeface="Times New Roman"/>
                <a:sym typeface="Times New Roman"/>
              </a:rPr>
              <a:t>Identifying and documenting the available knobs in a system to measure power.</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AutoNum type="arabicPeriod"/>
            </a:pPr>
            <a:r>
              <a:rPr lang="en" sz="1700">
                <a:solidFill>
                  <a:srgbClr val="000000"/>
                </a:solidFill>
                <a:latin typeface="Times New Roman"/>
                <a:ea typeface="Times New Roman"/>
                <a:cs typeface="Times New Roman"/>
                <a:sym typeface="Times New Roman"/>
              </a:rPr>
              <a:t>Collect power telemetry data from CPU, memory, NIC, and TDP etc.</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AutoNum type="arabicPeriod"/>
            </a:pPr>
            <a:r>
              <a:rPr lang="en" sz="1700">
                <a:solidFill>
                  <a:srgbClr val="000000"/>
                </a:solidFill>
                <a:latin typeface="Times New Roman"/>
                <a:ea typeface="Times New Roman"/>
                <a:cs typeface="Times New Roman"/>
                <a:sym typeface="Times New Roman"/>
              </a:rPr>
              <a:t>Measure and record system power utilization for CPU, NIC, and TDP based on the input parameter of system utilization percentage.</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AutoNum type="arabicPeriod"/>
            </a:pPr>
            <a:r>
              <a:rPr lang="en" sz="1700">
                <a:solidFill>
                  <a:srgbClr val="000000"/>
                </a:solidFill>
                <a:latin typeface="Times New Roman"/>
                <a:ea typeface="Times New Roman"/>
                <a:cs typeface="Times New Roman"/>
                <a:sym typeface="Times New Roman"/>
              </a:rPr>
              <a:t>Create a report on the power problem, technical approach, and results.</a:t>
            </a:r>
            <a:endParaRPr sz="17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700">
              <a:solidFill>
                <a:srgbClr val="000000"/>
              </a:solidFill>
              <a:latin typeface="Times New Roman"/>
              <a:ea typeface="Times New Roman"/>
              <a:cs typeface="Times New Roman"/>
              <a:sym typeface="Times New Roman"/>
            </a:endParaRPr>
          </a:p>
        </p:txBody>
      </p:sp>
      <p:sp>
        <p:nvSpPr>
          <p:cNvPr id="64" name="Google Shape;64;p14"/>
          <p:cNvSpPr txBox="1"/>
          <p:nvPr/>
        </p:nvSpPr>
        <p:spPr>
          <a:xfrm>
            <a:off x="6938300" y="2687525"/>
            <a:ext cx="222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65" name="Google Shape;65;p14"/>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37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a:t>
            </a:r>
            <a:endParaRPr/>
          </a:p>
        </p:txBody>
      </p:sp>
      <p:sp>
        <p:nvSpPr>
          <p:cNvPr id="71" name="Google Shape;71;p15"/>
          <p:cNvSpPr txBox="1"/>
          <p:nvPr>
            <p:ph idx="1" type="body"/>
          </p:nvPr>
        </p:nvSpPr>
        <p:spPr>
          <a:xfrm>
            <a:off x="311700" y="910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rgbClr val="000000"/>
                </a:solidFill>
                <a:latin typeface="Times New Roman"/>
                <a:ea typeface="Times New Roman"/>
                <a:cs typeface="Times New Roman"/>
                <a:sym typeface="Times New Roman"/>
              </a:rPr>
              <a:t>The project aimed to tackle high CPU usage by applications and analyze the impact of imposing CPU limits.</a:t>
            </a:r>
            <a:r>
              <a:rPr lang="en"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700">
                <a:solidFill>
                  <a:srgbClr val="000000"/>
                </a:solidFill>
                <a:latin typeface="Times New Roman"/>
                <a:ea typeface="Times New Roman"/>
                <a:cs typeface="Times New Roman"/>
                <a:sym typeface="Times New Roman"/>
              </a:rPr>
              <a:t>1. </a:t>
            </a:r>
            <a:r>
              <a:rPr b="1" lang="en" sz="1700">
                <a:solidFill>
                  <a:srgbClr val="000000"/>
                </a:solidFill>
                <a:latin typeface="Times New Roman"/>
                <a:ea typeface="Times New Roman"/>
                <a:cs typeface="Times New Roman"/>
                <a:sym typeface="Times New Roman"/>
              </a:rPr>
              <a:t>Data Collection: </a:t>
            </a:r>
            <a:r>
              <a:rPr lang="en" sz="1700">
                <a:solidFill>
                  <a:srgbClr val="000000"/>
                </a:solidFill>
                <a:latin typeface="Times New Roman"/>
                <a:ea typeface="Times New Roman"/>
                <a:cs typeface="Times New Roman"/>
                <a:sym typeface="Times New Roman"/>
              </a:rPr>
              <a:t>Initially, CPU usage data was collected under normal conditions and then under CPU limits of 80%, 50%, and 30%.</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700">
                <a:solidFill>
                  <a:srgbClr val="000000"/>
                </a:solidFill>
                <a:latin typeface="Times New Roman"/>
                <a:ea typeface="Times New Roman"/>
                <a:cs typeface="Times New Roman"/>
                <a:sym typeface="Times New Roman"/>
              </a:rPr>
              <a:t>2. Tools: </a:t>
            </a:r>
            <a:r>
              <a:rPr lang="en" sz="1700">
                <a:solidFill>
                  <a:srgbClr val="000000"/>
                </a:solidFill>
                <a:latin typeface="Times New Roman"/>
                <a:ea typeface="Times New Roman"/>
                <a:cs typeface="Times New Roman"/>
                <a:sym typeface="Times New Roman"/>
              </a:rPr>
              <a:t>Utilizing `psutil`, we monitored and compared the data to understand the patterns and impacts on system performance.</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700">
                <a:solidFill>
                  <a:srgbClr val="000000"/>
                </a:solidFill>
                <a:latin typeface="Times New Roman"/>
                <a:ea typeface="Times New Roman"/>
                <a:cs typeface="Times New Roman"/>
                <a:sym typeface="Times New Roman"/>
              </a:rPr>
              <a:t>3. Visualizations: </a:t>
            </a:r>
            <a:r>
              <a:rPr lang="en" sz="1700">
                <a:solidFill>
                  <a:srgbClr val="000000"/>
                </a:solidFill>
                <a:latin typeface="Times New Roman"/>
                <a:ea typeface="Times New Roman"/>
                <a:cs typeface="Times New Roman"/>
                <a:sym typeface="Times New Roman"/>
              </a:rPr>
              <a:t>Visualizations</a:t>
            </a:r>
            <a:r>
              <a:rPr lang="en" sz="1700">
                <a:solidFill>
                  <a:srgbClr val="000000"/>
                </a:solidFill>
                <a:latin typeface="Times New Roman"/>
                <a:ea typeface="Times New Roman"/>
                <a:cs typeface="Times New Roman"/>
                <a:sym typeface="Times New Roman"/>
              </a:rPr>
              <a:t> were created to show overall CPU usage and application-specific impacts, highlighting the top 50 applications.</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700">
                <a:solidFill>
                  <a:srgbClr val="000000"/>
                </a:solidFill>
                <a:latin typeface="Times New Roman"/>
                <a:ea typeface="Times New Roman"/>
                <a:cs typeface="Times New Roman"/>
                <a:sym typeface="Times New Roman"/>
              </a:rPr>
              <a:t>4. Analysis:</a:t>
            </a:r>
            <a:r>
              <a:rPr lang="en" sz="1700">
                <a:solidFill>
                  <a:srgbClr val="000000"/>
                </a:solidFill>
                <a:latin typeface="Times New Roman"/>
                <a:ea typeface="Times New Roman"/>
                <a:cs typeface="Times New Roman"/>
                <a:sym typeface="Times New Roman"/>
              </a:rPr>
              <a:t> The analysis provided insights into significant contributors to high CPU usage and recommendations for optimizing system performance.</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700">
                <a:solidFill>
                  <a:srgbClr val="000000"/>
                </a:solidFill>
                <a:latin typeface="Times New Roman"/>
                <a:ea typeface="Times New Roman"/>
                <a:cs typeface="Times New Roman"/>
                <a:sym typeface="Times New Roman"/>
              </a:rPr>
              <a:t>5. Approach:</a:t>
            </a:r>
            <a:r>
              <a:rPr lang="en" sz="1700">
                <a:solidFill>
                  <a:srgbClr val="000000"/>
                </a:solidFill>
                <a:latin typeface="Times New Roman"/>
                <a:ea typeface="Times New Roman"/>
                <a:cs typeface="Times New Roman"/>
                <a:sym typeface="Times New Roman"/>
              </a:rPr>
              <a:t> The project followed a structured approach of identifying the problem, collecting data, evaluating impacts, and acting on the findings.</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700">
              <a:solidFill>
                <a:srgbClr val="000000"/>
              </a:solidFill>
              <a:latin typeface="Times New Roman"/>
              <a:ea typeface="Times New Roman"/>
              <a:cs typeface="Times New Roman"/>
              <a:sym typeface="Times New Roman"/>
            </a:endParaRPr>
          </a:p>
        </p:txBody>
      </p:sp>
      <p:sp>
        <p:nvSpPr>
          <p:cNvPr id="72" name="Google Shape;72;p15"/>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Offered</a:t>
            </a:r>
            <a:endParaRPr/>
          </a:p>
        </p:txBody>
      </p:sp>
      <p:sp>
        <p:nvSpPr>
          <p:cNvPr id="78" name="Google Shape;78;p16"/>
          <p:cNvSpPr txBox="1"/>
          <p:nvPr>
            <p:ph idx="1" type="body"/>
          </p:nvPr>
        </p:nvSpPr>
        <p:spPr>
          <a:xfrm>
            <a:off x="311700" y="1143000"/>
            <a:ext cx="8520600" cy="32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1. Data Collection:</a:t>
            </a:r>
            <a:endParaRPr b="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Initial Data: Gather CPU usage data under normal conditions.</a:t>
            </a:r>
            <a:endParaRPr sz="17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700">
                <a:solidFill>
                  <a:srgbClr val="000000"/>
                </a:solidFill>
                <a:latin typeface="Times New Roman"/>
                <a:ea typeface="Times New Roman"/>
                <a:cs typeface="Times New Roman"/>
                <a:sym typeface="Times New Roman"/>
              </a:rPr>
              <a:t>   - Limited Data: Collect data under CPU limits (80%, 50%, 30%).</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2. Tool Utilization:</a:t>
            </a:r>
            <a:endParaRPr b="1" sz="17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700">
                <a:solidFill>
                  <a:srgbClr val="000000"/>
                </a:solidFill>
                <a:latin typeface="Times New Roman"/>
                <a:ea typeface="Times New Roman"/>
                <a:cs typeface="Times New Roman"/>
                <a:sym typeface="Times New Roman"/>
              </a:rPr>
              <a:t>   - psutil: Monitor and collect system and process information.</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3. Data Analysis:</a:t>
            </a:r>
            <a:endParaRPr b="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Average Calculation: Compute average CPU usage for each application.</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Comparative Analysis: Compare CPU usage data before and after limits.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4. Visualization:</a:t>
            </a:r>
            <a:endParaRPr b="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Bar Plot: Compare CPU usage of each application under different limits.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Overall Comparison: Visualize total system performance impact.</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
        <p:nvSpPr>
          <p:cNvPr id="79" name="Google Shape;79;p16"/>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Offered</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5</a:t>
            </a:r>
            <a:r>
              <a:rPr b="1" lang="en" sz="1700">
                <a:solidFill>
                  <a:srgbClr val="000000"/>
                </a:solidFill>
                <a:latin typeface="Times New Roman"/>
                <a:ea typeface="Times New Roman"/>
                <a:cs typeface="Times New Roman"/>
                <a:sym typeface="Times New Roman"/>
              </a:rPr>
              <a:t>. Structured Approach:</a:t>
            </a:r>
            <a:endParaRPr b="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Identification: Define high CPU usage problem and objectives.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Evaluation: Analyze data for impact and insights.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Recommendations: Suggest CPU usage optimizations.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These features provide a thorough analysis of CPU usage, the effects of CPU limitations, and actionable optimization insights.</a:t>
            </a:r>
            <a:endParaRPr sz="1700">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
        <p:nvSpPr>
          <p:cNvPr id="86" name="Google Shape;86;p17"/>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4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flow</a:t>
            </a:r>
            <a:endParaRPr/>
          </a:p>
        </p:txBody>
      </p:sp>
      <p:sp>
        <p:nvSpPr>
          <p:cNvPr id="92" name="Google Shape;92;p18"/>
          <p:cNvSpPr txBox="1"/>
          <p:nvPr>
            <p:ph idx="1" type="body"/>
          </p:nvPr>
        </p:nvSpPr>
        <p:spPr>
          <a:xfrm>
            <a:off x="311700" y="815325"/>
            <a:ext cx="8106000" cy="32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1.Start</a:t>
            </a:r>
            <a:endParaRPr b="1"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2.Define Problem Statement</a:t>
            </a:r>
            <a:endParaRPr b="1"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Identify the issue of high CPU usage by applications.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3.Set Objectives</a:t>
            </a:r>
            <a:endParaRPr b="1"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Outline goals: Monitor CPU usage, apply CPU limits, analyze impact.</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4.Data Collection</a:t>
            </a:r>
            <a:endParaRPr b="1"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Collect Initial Data</a:t>
            </a:r>
            <a:r>
              <a:rPr lang="en" sz="1700">
                <a:solidFill>
                  <a:srgbClr val="000000"/>
                </a:solidFill>
                <a:latin typeface="Times New Roman"/>
                <a:ea typeface="Times New Roman"/>
                <a:cs typeface="Times New Roman"/>
                <a:sym typeface="Times New Roman"/>
              </a:rPr>
              <a:t>: Gather CPU usage data for all running applications without any limitations.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Collect Limited Data</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Apply 80% CPU limit and collect usage data.</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Apply 50% CPU limit and collect usage data.</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Apply 30% CPU limit and collect usage data.</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700">
              <a:latin typeface="Times New Roman"/>
              <a:ea typeface="Times New Roman"/>
              <a:cs typeface="Times New Roman"/>
              <a:sym typeface="Times New Roman"/>
            </a:endParaRPr>
          </a:p>
        </p:txBody>
      </p:sp>
      <p:sp>
        <p:nvSpPr>
          <p:cNvPr id="93" name="Google Shape;93;p18"/>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12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flow</a:t>
            </a:r>
            <a:endParaRPr/>
          </a:p>
          <a:p>
            <a:pPr indent="0" lvl="0" marL="0" rtl="0" algn="l">
              <a:spcBef>
                <a:spcPts val="0"/>
              </a:spcBef>
              <a:spcAft>
                <a:spcPts val="0"/>
              </a:spcAft>
              <a:buNone/>
            </a:pPr>
            <a:r>
              <a:t/>
            </a:r>
            <a:endParaRPr/>
          </a:p>
        </p:txBody>
      </p:sp>
      <p:sp>
        <p:nvSpPr>
          <p:cNvPr id="99" name="Google Shape;99;p19"/>
          <p:cNvSpPr txBox="1"/>
          <p:nvPr>
            <p:ph idx="1" type="body"/>
          </p:nvPr>
        </p:nvSpPr>
        <p:spPr>
          <a:xfrm>
            <a:off x="311700" y="631025"/>
            <a:ext cx="8520600" cy="362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000000"/>
                </a:solidFill>
                <a:latin typeface="Times New Roman"/>
                <a:ea typeface="Times New Roman"/>
                <a:cs typeface="Times New Roman"/>
                <a:sym typeface="Times New Roman"/>
              </a:rPr>
              <a:t>5. Data Processing</a:t>
            </a:r>
            <a:endParaRPr b="1" sz="1700">
              <a:solidFill>
                <a:srgbClr val="000000"/>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Calculate Average CPU Usage</a:t>
            </a:r>
            <a:r>
              <a:rPr lang="en" sz="1700">
                <a:solidFill>
                  <a:srgbClr val="000000"/>
                </a:solidFill>
                <a:latin typeface="Times New Roman"/>
                <a:ea typeface="Times New Roman"/>
                <a:cs typeface="Times New Roman"/>
                <a:sym typeface="Times New Roman"/>
              </a:rPr>
              <a:t>: Compute the average CPU usage for each application under all scenarios.</a:t>
            </a:r>
            <a:endParaRPr sz="1700">
              <a:solidFill>
                <a:srgbClr val="000000"/>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Group Data by Application</a:t>
            </a:r>
            <a:r>
              <a:rPr lang="en" sz="1700">
                <a:solidFill>
                  <a:srgbClr val="000000"/>
                </a:solidFill>
                <a:latin typeface="Times New Roman"/>
                <a:ea typeface="Times New Roman"/>
                <a:cs typeface="Times New Roman"/>
                <a:sym typeface="Times New Roman"/>
              </a:rPr>
              <a:t>: Organize the collected data by application name.</a:t>
            </a:r>
            <a:endParaRPr sz="17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700">
                <a:solidFill>
                  <a:srgbClr val="000000"/>
                </a:solidFill>
                <a:latin typeface="Times New Roman"/>
                <a:ea typeface="Times New Roman"/>
                <a:cs typeface="Times New Roman"/>
                <a:sym typeface="Times New Roman"/>
              </a:rPr>
              <a:t>6. Comparative Analysis</a:t>
            </a:r>
            <a:endParaRPr b="1" sz="1700">
              <a:solidFill>
                <a:srgbClr val="000000"/>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Compare Average CPU Usage</a:t>
            </a:r>
            <a:r>
              <a:rPr lang="en" sz="1700">
                <a:solidFill>
                  <a:srgbClr val="000000"/>
                </a:solidFill>
                <a:latin typeface="Times New Roman"/>
                <a:ea typeface="Times New Roman"/>
                <a:cs typeface="Times New Roman"/>
                <a:sym typeface="Times New Roman"/>
              </a:rPr>
              <a:t>: Analyze and compare the average CPU usage data for each application under different CPU limits.</a:t>
            </a:r>
            <a:endParaRPr sz="1700">
              <a:solidFill>
                <a:srgbClr val="000000"/>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Calculate Changes</a:t>
            </a:r>
            <a:r>
              <a:rPr lang="en" sz="1700">
                <a:solidFill>
                  <a:srgbClr val="000000"/>
                </a:solidFill>
                <a:latin typeface="Times New Roman"/>
                <a:ea typeface="Times New Roman"/>
                <a:cs typeface="Times New Roman"/>
                <a:sym typeface="Times New Roman"/>
              </a:rPr>
              <a:t>: Determine the changes in CPU usage for each application before and after imposing limits.</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700">
                <a:solidFill>
                  <a:srgbClr val="000000"/>
                </a:solidFill>
                <a:latin typeface="Times New Roman"/>
                <a:ea typeface="Times New Roman"/>
                <a:cs typeface="Times New Roman"/>
                <a:sym typeface="Times New Roman"/>
              </a:rPr>
              <a:t>7. Visualization</a:t>
            </a:r>
            <a:endParaRPr b="1" sz="1700">
              <a:solidFill>
                <a:srgbClr val="000000"/>
              </a:solidFill>
              <a:latin typeface="Times New Roman"/>
              <a:ea typeface="Times New Roman"/>
              <a:cs typeface="Times New Roman"/>
              <a:sym typeface="Times New Roman"/>
            </a:endParaRPr>
          </a:p>
          <a:p>
            <a:pPr indent="-336550" lvl="0" marL="457200" rtl="0" algn="l">
              <a:lnSpc>
                <a:spcPct val="1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Bar Plot</a:t>
            </a:r>
            <a:r>
              <a:rPr lang="en" sz="1700">
                <a:solidFill>
                  <a:srgbClr val="000000"/>
                </a:solidFill>
                <a:latin typeface="Times New Roman"/>
                <a:ea typeface="Times New Roman"/>
                <a:cs typeface="Times New Roman"/>
                <a:sym typeface="Times New Roman"/>
              </a:rPr>
              <a:t>: Create bar plots to compare the top 50 applications' CPU usage under different scenarios.</a:t>
            </a:r>
            <a:endParaRPr sz="1700">
              <a:solidFill>
                <a:srgbClr val="000000"/>
              </a:solidFill>
              <a:latin typeface="Times New Roman"/>
              <a:ea typeface="Times New Roman"/>
              <a:cs typeface="Times New Roman"/>
              <a:sym typeface="Times New Roman"/>
            </a:endParaRPr>
          </a:p>
          <a:p>
            <a:pPr indent="-336550" lvl="0" marL="457200" rtl="0" algn="l">
              <a:lnSpc>
                <a:spcPct val="1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Overall System Performance</a:t>
            </a:r>
            <a:r>
              <a:rPr lang="en" sz="1700">
                <a:solidFill>
                  <a:srgbClr val="000000"/>
                </a:solidFill>
                <a:latin typeface="Times New Roman"/>
                <a:ea typeface="Times New Roman"/>
                <a:cs typeface="Times New Roman"/>
                <a:sym typeface="Times New Roman"/>
              </a:rPr>
              <a:t>: Create visualizations to show the overall system performance impact of the CPU limits.</a:t>
            </a:r>
            <a:endParaRPr sz="17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700">
              <a:latin typeface="Times New Roman"/>
              <a:ea typeface="Times New Roman"/>
              <a:cs typeface="Times New Roman"/>
              <a:sym typeface="Times New Roman"/>
            </a:endParaRPr>
          </a:p>
        </p:txBody>
      </p:sp>
      <p:sp>
        <p:nvSpPr>
          <p:cNvPr id="100" name="Google Shape;100;p19"/>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flow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8. Insights and Recommendations</a:t>
            </a:r>
            <a:endParaRPr b="1"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Identify High Usage Applications</a:t>
            </a:r>
            <a:r>
              <a:rPr lang="en" sz="1700">
                <a:solidFill>
                  <a:srgbClr val="000000"/>
                </a:solidFill>
                <a:latin typeface="Times New Roman"/>
                <a:ea typeface="Times New Roman"/>
                <a:cs typeface="Times New Roman"/>
                <a:sym typeface="Times New Roman"/>
              </a:rPr>
              <a:t>: Pinpoint applications that significantly consume CPU resources.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Provide Optimization Suggestions</a:t>
            </a:r>
            <a:r>
              <a:rPr lang="en" sz="1700">
                <a:solidFill>
                  <a:srgbClr val="000000"/>
                </a:solidFill>
                <a:latin typeface="Times New Roman"/>
                <a:ea typeface="Times New Roman"/>
                <a:cs typeface="Times New Roman"/>
                <a:sym typeface="Times New Roman"/>
              </a:rPr>
              <a:t>: Offer recommendations for optimizing CPU usage based on the analysis.</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9. End</a:t>
            </a:r>
            <a:endParaRPr b="1"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00">
                <a:solidFill>
                  <a:srgbClr val="000000"/>
                </a:solidFill>
                <a:latin typeface="Times New Roman"/>
                <a:ea typeface="Times New Roman"/>
                <a:cs typeface="Times New Roman"/>
                <a:sym typeface="Times New Roman"/>
              </a:rPr>
              <a:t>By following this process flow, the project systematically addresses the problem of high CPU usage, applies necessary limits, and provides a thorough analysis of the impacts, leading to actionable insights and recommendations.</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700">
              <a:latin typeface="Times New Roman"/>
              <a:ea typeface="Times New Roman"/>
              <a:cs typeface="Times New Roman"/>
              <a:sym typeface="Times New Roman"/>
            </a:endParaRPr>
          </a:p>
        </p:txBody>
      </p:sp>
      <p:sp>
        <p:nvSpPr>
          <p:cNvPr id="107" name="Google Shape;107;p20"/>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83375" y="186625"/>
            <a:ext cx="8181900" cy="583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Architecture Diagram</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114" name="Google Shape;114;p21"/>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15" name="Google Shape;115;p21"/>
          <p:cNvPicPr preferRelativeResize="0"/>
          <p:nvPr/>
        </p:nvPicPr>
        <p:blipFill rotWithShape="1">
          <a:blip r:embed="rId3">
            <a:alphaModFix/>
          </a:blip>
          <a:srcRect b="0" l="17344" r="14530" t="0"/>
          <a:stretch/>
        </p:blipFill>
        <p:spPr>
          <a:xfrm>
            <a:off x="2024975" y="770425"/>
            <a:ext cx="4841558" cy="392207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