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6"/>
  </p:notes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rimo" charset="1" panose="020B0604020202020204"/>
      <p:regular r:id="rId19"/>
    </p:embeddedFont>
    <p:embeddedFont>
      <p:font typeface="Roboto" charset="1" panose="02000000000000000000"/>
      <p:regular r:id="rId20"/>
    </p:embeddedFont>
    <p:embeddedFont>
      <p:font typeface="Roboto Bold" charset="1" panose="02000000000000000000"/>
      <p:regular r:id="rId21"/>
    </p:embeddedFont>
    <p:embeddedFont>
      <p:font typeface="Arimo Bold" charset="1" panose="020B0704020202020204"/>
      <p:regular r:id="rId29"/>
    </p:embeddedFont>
    <p:embeddedFont>
      <p:font typeface="Canva Sans Bold" charset="1" panose="020B08030305010401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notesMasters/notesMaster1.xml" Type="http://schemas.openxmlformats.org/officeDocument/2006/relationships/notesMaster"/><Relationship Id="rId17" Target="theme/theme2.xml" Type="http://schemas.openxmlformats.org/officeDocument/2006/relationships/theme"/><Relationship Id="rId18" Target="notesSlides/notesSlide1.xml" Type="http://schemas.openxmlformats.org/officeDocument/2006/relationships/note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notesSlides/notesSlide2.xml" Type="http://schemas.openxmlformats.org/officeDocument/2006/relationships/notesSlide"/><Relationship Id="rId23" Target="notesSlides/notesSlide3.xml" Type="http://schemas.openxmlformats.org/officeDocument/2006/relationships/notesSlide"/><Relationship Id="rId24" Target="notesSlides/notesSlide4.xml" Type="http://schemas.openxmlformats.org/officeDocument/2006/relationships/notesSlide"/><Relationship Id="rId25" Target="notesSlides/notesSlide5.xml" Type="http://schemas.openxmlformats.org/officeDocument/2006/relationships/notesSlide"/><Relationship Id="rId26" Target="notesSlides/notesSlide6.xml" Type="http://schemas.openxmlformats.org/officeDocument/2006/relationships/notesSlide"/><Relationship Id="rId27" Target="notesSlides/notesSlide7.xml" Type="http://schemas.openxmlformats.org/officeDocument/2006/relationships/notesSlide"/><Relationship Id="rId28" Target="notesSlides/notesSlide8.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notesSlides/notesSlide9.xml" Type="http://schemas.openxmlformats.org/officeDocument/2006/relationships/notesSlide"/><Relationship Id="rId32" Target="notesSlides/notesSlide10.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https://gamma.app/?utm_source=made-with-gamma" TargetMode="External" Type="http://schemas.openxmlformats.org/officeDocument/2006/relationships/hyperlink"/><Relationship Id="rId4" Target="../media/image1.png" Type="http://schemas.openxmlformats.org/officeDocument/2006/relationships/image"/><Relationship Id="rId5"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https://well-doc-kes3.vercel.app/" TargetMode="External" Type="http://schemas.openxmlformats.org/officeDocument/2006/relationships/hyperlink"/><Relationship Id="rId4" Target="../media/image2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6.pn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C7E0E7"/>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9F5"/>
            </a:solidFill>
          </p:spPr>
        </p:sp>
      </p:grpSp>
      <p:grpSp>
        <p:nvGrpSpPr>
          <p:cNvPr name="Group 6" id="6"/>
          <p:cNvGrpSpPr>
            <a:grpSpLocks noChangeAspect="true"/>
          </p:cNvGrpSpPr>
          <p:nvPr/>
        </p:nvGrpSpPr>
        <p:grpSpPr>
          <a:xfrm rot="0">
            <a:off x="16049019" y="9686925"/>
            <a:ext cx="2153256" cy="514350"/>
            <a:chOff x="0" y="0"/>
            <a:chExt cx="2871008" cy="685800"/>
          </a:xfrm>
        </p:grpSpPr>
        <p:sp>
          <p:nvSpPr>
            <p:cNvPr name="Freeform 7" id="7" descr="preencoded.png">
              <a:hlinkClick r:id="rId3" tooltip="https://gamma.app/?utm_source=made-with-gamma"/>
            </p:cNvPr>
            <p:cNvSpPr/>
            <p:nvPr/>
          </p:nvSpPr>
          <p:spPr>
            <a:xfrm flipH="false" flipV="false" rot="0">
              <a:off x="0" y="0"/>
              <a:ext cx="2870962" cy="685800"/>
            </a:xfrm>
            <a:custGeom>
              <a:avLst/>
              <a:gdLst/>
              <a:ahLst/>
              <a:cxnLst/>
              <a:rect r="r" b="b" t="t" l="l"/>
              <a:pathLst>
                <a:path h="685800" w="2870962">
                  <a:moveTo>
                    <a:pt x="0" y="0"/>
                  </a:moveTo>
                  <a:lnTo>
                    <a:pt x="2870962" y="0"/>
                  </a:lnTo>
                  <a:lnTo>
                    <a:pt x="2870962" y="685800"/>
                  </a:lnTo>
                  <a:lnTo>
                    <a:pt x="0" y="685800"/>
                  </a:lnTo>
                  <a:lnTo>
                    <a:pt x="0" y="0"/>
                  </a:lnTo>
                  <a:close/>
                </a:path>
              </a:pathLst>
            </a:custGeom>
            <a:blipFill>
              <a:blip r:embed="rId4"/>
              <a:stretch>
                <a:fillRect l="0" t="0" r="-1" b="0"/>
              </a:stretch>
            </a:blipFill>
          </p:spPr>
        </p:sp>
      </p:grpSp>
      <p:grpSp>
        <p:nvGrpSpPr>
          <p:cNvPr name="Group 8" id="8"/>
          <p:cNvGrpSpPr>
            <a:grpSpLocks noChangeAspect="true"/>
          </p:cNvGrpSpPr>
          <p:nvPr/>
        </p:nvGrpSpPr>
        <p:grpSpPr>
          <a:xfrm rot="0">
            <a:off x="11087100" y="0"/>
            <a:ext cx="7200900" cy="10287000"/>
            <a:chOff x="0" y="0"/>
            <a:chExt cx="9601200" cy="13716000"/>
          </a:xfrm>
        </p:grpSpPr>
        <p:sp>
          <p:nvSpPr>
            <p:cNvPr name="Freeform 9" id="9" descr="preencoded.png"/>
            <p:cNvSpPr/>
            <p:nvPr/>
          </p:nvSpPr>
          <p:spPr>
            <a:xfrm flipH="false" flipV="false" rot="0">
              <a:off x="0" y="0"/>
              <a:ext cx="9601200" cy="13716000"/>
            </a:xfrm>
            <a:custGeom>
              <a:avLst/>
              <a:gdLst/>
              <a:ahLst/>
              <a:cxnLst/>
              <a:rect r="r" b="b" t="t" l="l"/>
              <a:pathLst>
                <a:path h="13716000" w="9601200">
                  <a:moveTo>
                    <a:pt x="0" y="0"/>
                  </a:moveTo>
                  <a:lnTo>
                    <a:pt x="9601200" y="0"/>
                  </a:lnTo>
                  <a:lnTo>
                    <a:pt x="9601200" y="13716000"/>
                  </a:lnTo>
                  <a:lnTo>
                    <a:pt x="0" y="13716000"/>
                  </a:lnTo>
                  <a:lnTo>
                    <a:pt x="0" y="0"/>
                  </a:lnTo>
                  <a:close/>
                </a:path>
              </a:pathLst>
            </a:custGeom>
            <a:blipFill>
              <a:blip r:embed="rId5"/>
              <a:stretch>
                <a:fillRect l="0" t="0" r="0" b="0"/>
              </a:stretch>
            </a:blipFill>
          </p:spPr>
        </p:sp>
      </p:grpSp>
      <p:sp>
        <p:nvSpPr>
          <p:cNvPr name="TextBox 10" id="10"/>
          <p:cNvSpPr txBox="true"/>
          <p:nvPr/>
        </p:nvSpPr>
        <p:spPr>
          <a:xfrm rot="0">
            <a:off x="992238" y="3332112"/>
            <a:ext cx="9445526" cy="2715071"/>
          </a:xfrm>
          <a:prstGeom prst="rect">
            <a:avLst/>
          </a:prstGeom>
        </p:spPr>
        <p:txBody>
          <a:bodyPr anchor="t" rtlCol="false" tIns="0" lIns="0" bIns="0" rIns="0">
            <a:spAutoFit/>
          </a:bodyPr>
          <a:lstStyle/>
          <a:p>
            <a:pPr algn="ctr">
              <a:lnSpc>
                <a:spcPts val="6937"/>
              </a:lnSpc>
            </a:pPr>
            <a:r>
              <a:rPr lang="en-US" sz="5562">
                <a:solidFill>
                  <a:srgbClr val="2E3C4E"/>
                </a:solidFill>
                <a:latin typeface="Arimo"/>
                <a:ea typeface="Arimo"/>
                <a:cs typeface="Arimo"/>
                <a:sym typeface="Arimo"/>
              </a:rPr>
              <a:t>Gestational Diabetes Risk: A Proactive Forecasting Framework</a:t>
            </a:r>
          </a:p>
        </p:txBody>
      </p:sp>
      <p:sp>
        <p:nvSpPr>
          <p:cNvPr name="TextBox 11" id="11"/>
          <p:cNvSpPr txBox="true"/>
          <p:nvPr/>
        </p:nvSpPr>
        <p:spPr>
          <a:xfrm rot="0">
            <a:off x="992238" y="6396186"/>
            <a:ext cx="9445526" cy="501403"/>
          </a:xfrm>
          <a:prstGeom prst="rect">
            <a:avLst/>
          </a:prstGeom>
        </p:spPr>
        <p:txBody>
          <a:bodyPr anchor="t" rtlCol="false" tIns="0" lIns="0" bIns="0" rIns="0">
            <a:spAutoFit/>
          </a:bodyPr>
          <a:lstStyle/>
          <a:p>
            <a:pPr algn="ctr">
              <a:lnSpc>
                <a:spcPts val="3312"/>
              </a:lnSpc>
            </a:pPr>
            <a:r>
              <a:rPr lang="en-US" sz="2187">
                <a:solidFill>
                  <a:srgbClr val="384653"/>
                </a:solidFill>
                <a:latin typeface="Roboto"/>
                <a:ea typeface="Roboto"/>
                <a:cs typeface="Roboto"/>
                <a:sym typeface="Roboto"/>
              </a:rPr>
              <a:t>Empowering Maternal Care with Precision Predictions</a:t>
            </a:r>
          </a:p>
        </p:txBody>
      </p:sp>
      <p:sp>
        <p:nvSpPr>
          <p:cNvPr name="TextBox 12" id="12"/>
          <p:cNvSpPr txBox="true"/>
          <p:nvPr/>
        </p:nvSpPr>
        <p:spPr>
          <a:xfrm rot="0">
            <a:off x="4433830" y="8644763"/>
            <a:ext cx="3248827" cy="447630"/>
          </a:xfrm>
          <a:prstGeom prst="rect">
            <a:avLst/>
          </a:prstGeom>
        </p:spPr>
        <p:txBody>
          <a:bodyPr anchor="t" rtlCol="false" tIns="0" lIns="0" bIns="0" rIns="0">
            <a:spAutoFit/>
          </a:bodyPr>
          <a:lstStyle/>
          <a:p>
            <a:pPr algn="ctr">
              <a:lnSpc>
                <a:spcPts val="3615"/>
              </a:lnSpc>
            </a:pPr>
            <a:r>
              <a:rPr lang="en-US" sz="2387" b="true">
                <a:solidFill>
                  <a:srgbClr val="384653"/>
                </a:solidFill>
                <a:latin typeface="Roboto Bold"/>
                <a:ea typeface="Roboto Bold"/>
                <a:cs typeface="Roboto Bold"/>
                <a:sym typeface="Roboto Bold"/>
              </a:rPr>
              <a:t>- TEAM MEMBERS -</a:t>
            </a:r>
          </a:p>
        </p:txBody>
      </p:sp>
      <p:grpSp>
        <p:nvGrpSpPr>
          <p:cNvPr name="Group 13" id="13"/>
          <p:cNvGrpSpPr/>
          <p:nvPr/>
        </p:nvGrpSpPr>
        <p:grpSpPr>
          <a:xfrm rot="0">
            <a:off x="1464587" y="9258300"/>
            <a:ext cx="8500827" cy="357461"/>
            <a:chOff x="0" y="0"/>
            <a:chExt cx="11334436" cy="476615"/>
          </a:xfrm>
        </p:grpSpPr>
        <p:sp>
          <p:nvSpPr>
            <p:cNvPr name="TextBox 14" id="14"/>
            <p:cNvSpPr txBox="true"/>
            <p:nvPr/>
          </p:nvSpPr>
          <p:spPr>
            <a:xfrm rot="0">
              <a:off x="0" y="-12365"/>
              <a:ext cx="2173265" cy="488980"/>
            </a:xfrm>
            <a:prstGeom prst="rect">
              <a:avLst/>
            </a:prstGeom>
          </p:spPr>
          <p:txBody>
            <a:bodyPr anchor="t" rtlCol="false" tIns="0" lIns="0" bIns="0" rIns="0">
              <a:spAutoFit/>
            </a:bodyPr>
            <a:lstStyle/>
            <a:p>
              <a:pPr algn="l">
                <a:lnSpc>
                  <a:spcPts val="3161"/>
                </a:lnSpc>
              </a:pPr>
              <a:r>
                <a:rPr lang="en-US" sz="2087">
                  <a:solidFill>
                    <a:srgbClr val="384653"/>
                  </a:solidFill>
                  <a:latin typeface="Roboto"/>
                  <a:ea typeface="Roboto"/>
                  <a:cs typeface="Roboto"/>
                  <a:sym typeface="Roboto"/>
                </a:rPr>
                <a:t>DHANUSH P</a:t>
              </a:r>
            </a:p>
          </p:txBody>
        </p:sp>
        <p:sp>
          <p:nvSpPr>
            <p:cNvPr name="TextBox 15" id="15"/>
            <p:cNvSpPr txBox="true"/>
            <p:nvPr/>
          </p:nvSpPr>
          <p:spPr>
            <a:xfrm rot="0">
              <a:off x="2716493" y="-12365"/>
              <a:ext cx="3348049" cy="488980"/>
            </a:xfrm>
            <a:prstGeom prst="rect">
              <a:avLst/>
            </a:prstGeom>
          </p:spPr>
          <p:txBody>
            <a:bodyPr anchor="t" rtlCol="false" tIns="0" lIns="0" bIns="0" rIns="0">
              <a:spAutoFit/>
            </a:bodyPr>
            <a:lstStyle/>
            <a:p>
              <a:pPr algn="l">
                <a:lnSpc>
                  <a:spcPts val="3161"/>
                </a:lnSpc>
              </a:pPr>
              <a:r>
                <a:rPr lang="en-US" sz="2087">
                  <a:solidFill>
                    <a:srgbClr val="384653"/>
                  </a:solidFill>
                  <a:latin typeface="Roboto"/>
                  <a:ea typeface="Roboto"/>
                  <a:cs typeface="Roboto"/>
                  <a:sym typeface="Roboto"/>
                </a:rPr>
                <a:t>RAMAKRISHNAN V</a:t>
              </a:r>
            </a:p>
          </p:txBody>
        </p:sp>
        <p:sp>
          <p:nvSpPr>
            <p:cNvPr name="TextBox 16" id="16"/>
            <p:cNvSpPr txBox="true"/>
            <p:nvPr/>
          </p:nvSpPr>
          <p:spPr>
            <a:xfrm rot="0">
              <a:off x="9928798" y="-66675"/>
              <a:ext cx="1405638" cy="488980"/>
            </a:xfrm>
            <a:prstGeom prst="rect">
              <a:avLst/>
            </a:prstGeom>
          </p:spPr>
          <p:txBody>
            <a:bodyPr anchor="t" rtlCol="false" tIns="0" lIns="0" bIns="0" rIns="0">
              <a:spAutoFit/>
            </a:bodyPr>
            <a:lstStyle/>
            <a:p>
              <a:pPr algn="l">
                <a:lnSpc>
                  <a:spcPts val="3161"/>
                </a:lnSpc>
              </a:pPr>
              <a:r>
                <a:rPr lang="en-US" sz="2087">
                  <a:solidFill>
                    <a:srgbClr val="384653"/>
                  </a:solidFill>
                  <a:latin typeface="Roboto"/>
                  <a:ea typeface="Roboto"/>
                  <a:cs typeface="Roboto"/>
                  <a:sym typeface="Roboto"/>
                </a:rPr>
                <a:t>MELVIN</a:t>
              </a:r>
            </a:p>
          </p:txBody>
        </p:sp>
        <p:sp>
          <p:nvSpPr>
            <p:cNvPr name="TextBox 17" id="17"/>
            <p:cNvSpPr txBox="true"/>
            <p:nvPr/>
          </p:nvSpPr>
          <p:spPr>
            <a:xfrm rot="0">
              <a:off x="6603826" y="-17871"/>
              <a:ext cx="2781744" cy="488980"/>
            </a:xfrm>
            <a:prstGeom prst="rect">
              <a:avLst/>
            </a:prstGeom>
          </p:spPr>
          <p:txBody>
            <a:bodyPr anchor="t" rtlCol="false" tIns="0" lIns="0" bIns="0" rIns="0">
              <a:spAutoFit/>
            </a:bodyPr>
            <a:lstStyle/>
            <a:p>
              <a:pPr algn="l">
                <a:lnSpc>
                  <a:spcPts val="3161"/>
                </a:lnSpc>
              </a:pPr>
              <a:r>
                <a:rPr lang="en-US" sz="2087">
                  <a:solidFill>
                    <a:srgbClr val="384653"/>
                  </a:solidFill>
                  <a:latin typeface="Roboto"/>
                  <a:ea typeface="Roboto"/>
                  <a:cs typeface="Roboto"/>
                  <a:sym typeface="Roboto"/>
                </a:rPr>
                <a:t>C KAVYASHREE</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C7E0E7"/>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C7E0E7"/>
            </a:solidFill>
          </p:spPr>
        </p:sp>
      </p:grpSp>
      <p:sp>
        <p:nvSpPr>
          <p:cNvPr name="TextBox 6" id="6"/>
          <p:cNvSpPr txBox="true"/>
          <p:nvPr/>
        </p:nvSpPr>
        <p:spPr>
          <a:xfrm rot="0">
            <a:off x="3594199" y="443507"/>
            <a:ext cx="11099452" cy="1777541"/>
          </a:xfrm>
          <a:prstGeom prst="rect">
            <a:avLst/>
          </a:prstGeom>
        </p:spPr>
        <p:txBody>
          <a:bodyPr anchor="t" rtlCol="false" tIns="0" lIns="0" bIns="0" rIns="0">
            <a:spAutoFit/>
          </a:bodyPr>
          <a:lstStyle/>
          <a:p>
            <a:pPr algn="ctr">
              <a:lnSpc>
                <a:spcPts val="6925"/>
              </a:lnSpc>
            </a:pPr>
            <a:r>
              <a:rPr lang="en-US" sz="5559">
                <a:solidFill>
                  <a:srgbClr val="2E3C4E"/>
                </a:solidFill>
                <a:latin typeface="Arimo"/>
                <a:ea typeface="Arimo"/>
                <a:cs typeface="Arimo"/>
                <a:sym typeface="Arimo"/>
              </a:rPr>
              <a:t>Conclusion: Advancing Proactive Maternal Healthcare</a:t>
            </a:r>
          </a:p>
        </p:txBody>
      </p:sp>
      <p:sp>
        <p:nvSpPr>
          <p:cNvPr name="TextBox 7" id="7"/>
          <p:cNvSpPr txBox="true"/>
          <p:nvPr/>
        </p:nvSpPr>
        <p:spPr>
          <a:xfrm rot="0">
            <a:off x="637058" y="2800051"/>
            <a:ext cx="9829674" cy="1265555"/>
          </a:xfrm>
          <a:prstGeom prst="rect">
            <a:avLst/>
          </a:prstGeom>
        </p:spPr>
        <p:txBody>
          <a:bodyPr anchor="t" rtlCol="false" tIns="0" lIns="0" bIns="0" rIns="0">
            <a:spAutoFit/>
          </a:bodyPr>
          <a:lstStyle/>
          <a:p>
            <a:pPr algn="ctr">
              <a:lnSpc>
                <a:spcPts val="3399"/>
              </a:lnSpc>
            </a:pPr>
            <a:r>
              <a:rPr lang="en-US" sz="2199">
                <a:solidFill>
                  <a:srgbClr val="384653"/>
                </a:solidFill>
                <a:latin typeface="Roboto"/>
                <a:ea typeface="Roboto"/>
                <a:cs typeface="Roboto"/>
                <a:sym typeface="Roboto"/>
              </a:rPr>
              <a:t>Our multivariate forecasting framework offers a robust, accurate, and interpretable solution for predicting gestational diabetes risk, marking a significant step forward in proactive maternal care.</a:t>
            </a:r>
          </a:p>
        </p:txBody>
      </p:sp>
      <p:sp>
        <p:nvSpPr>
          <p:cNvPr name="TextBox 8" id="8"/>
          <p:cNvSpPr txBox="true"/>
          <p:nvPr/>
        </p:nvSpPr>
        <p:spPr>
          <a:xfrm rot="0">
            <a:off x="1156460" y="4644609"/>
            <a:ext cx="8790870" cy="408305"/>
          </a:xfrm>
          <a:prstGeom prst="rect">
            <a:avLst/>
          </a:prstGeom>
        </p:spPr>
        <p:txBody>
          <a:bodyPr anchor="t" rtlCol="false" tIns="0" lIns="0" bIns="0" rIns="0">
            <a:spAutoFit/>
          </a:bodyPr>
          <a:lstStyle/>
          <a:p>
            <a:pPr algn="ctr">
              <a:lnSpc>
                <a:spcPts val="3399"/>
              </a:lnSpc>
            </a:pPr>
            <a:r>
              <a:rPr lang="en-US" sz="2199" b="true">
                <a:solidFill>
                  <a:srgbClr val="384653"/>
                </a:solidFill>
                <a:latin typeface="Roboto Bold"/>
                <a:ea typeface="Roboto Bold"/>
                <a:cs typeface="Roboto Bold"/>
                <a:sym typeface="Roboto Bold"/>
              </a:rPr>
              <a:t>Key Takeaways:</a:t>
            </a:r>
          </a:p>
        </p:txBody>
      </p:sp>
      <p:sp>
        <p:nvSpPr>
          <p:cNvPr name="TextBox 9" id="9"/>
          <p:cNvSpPr txBox="true"/>
          <p:nvPr/>
        </p:nvSpPr>
        <p:spPr>
          <a:xfrm rot="0">
            <a:off x="1156460" y="5210455"/>
            <a:ext cx="8790870" cy="408305"/>
          </a:xfrm>
          <a:prstGeom prst="rect">
            <a:avLst/>
          </a:prstGeom>
        </p:spPr>
        <p:txBody>
          <a:bodyPr anchor="t" rtlCol="false" tIns="0" lIns="0" bIns="0" rIns="0">
            <a:spAutoFit/>
          </a:bodyPr>
          <a:lstStyle/>
          <a:p>
            <a:pPr algn="l" marL="331787" indent="-165894" lvl="1">
              <a:lnSpc>
                <a:spcPts val="3399"/>
              </a:lnSpc>
              <a:buFont typeface="Arial"/>
              <a:buChar char="•"/>
            </a:pPr>
            <a:r>
              <a:rPr lang="en-US" sz="2199">
                <a:solidFill>
                  <a:srgbClr val="384653"/>
                </a:solidFill>
                <a:latin typeface="Roboto"/>
                <a:ea typeface="Roboto"/>
                <a:cs typeface="Roboto"/>
                <a:sym typeface="Roboto"/>
              </a:rPr>
              <a:t>High accuracy with interpretable Random Forest model.</a:t>
            </a:r>
          </a:p>
        </p:txBody>
      </p:sp>
      <p:sp>
        <p:nvSpPr>
          <p:cNvPr name="TextBox 10" id="10"/>
          <p:cNvSpPr txBox="true"/>
          <p:nvPr/>
        </p:nvSpPr>
        <p:spPr>
          <a:xfrm rot="0">
            <a:off x="1156460" y="5776300"/>
            <a:ext cx="8790870" cy="408305"/>
          </a:xfrm>
          <a:prstGeom prst="rect">
            <a:avLst/>
          </a:prstGeom>
        </p:spPr>
        <p:txBody>
          <a:bodyPr anchor="t" rtlCol="false" tIns="0" lIns="0" bIns="0" rIns="0">
            <a:spAutoFit/>
          </a:bodyPr>
          <a:lstStyle/>
          <a:p>
            <a:pPr algn="l" marL="331787" indent="-165894" lvl="1">
              <a:lnSpc>
                <a:spcPts val="3399"/>
              </a:lnSpc>
              <a:buFont typeface="Arial"/>
              <a:buChar char="•"/>
            </a:pPr>
            <a:r>
              <a:rPr lang="en-US" sz="2199">
                <a:solidFill>
                  <a:srgbClr val="384653"/>
                </a:solidFill>
                <a:latin typeface="Roboto"/>
                <a:ea typeface="Roboto"/>
                <a:cs typeface="Roboto"/>
                <a:sym typeface="Roboto"/>
              </a:rPr>
              <a:t>Integration of diverse clinical and temporal data.</a:t>
            </a:r>
          </a:p>
        </p:txBody>
      </p:sp>
      <p:sp>
        <p:nvSpPr>
          <p:cNvPr name="TextBox 11" id="11"/>
          <p:cNvSpPr txBox="true"/>
          <p:nvPr/>
        </p:nvSpPr>
        <p:spPr>
          <a:xfrm rot="0">
            <a:off x="1156460" y="6346530"/>
            <a:ext cx="8790870" cy="408305"/>
          </a:xfrm>
          <a:prstGeom prst="rect">
            <a:avLst/>
          </a:prstGeom>
        </p:spPr>
        <p:txBody>
          <a:bodyPr anchor="t" rtlCol="false" tIns="0" lIns="0" bIns="0" rIns="0">
            <a:spAutoFit/>
          </a:bodyPr>
          <a:lstStyle/>
          <a:p>
            <a:pPr algn="l" marL="331787" indent="-165894" lvl="1">
              <a:lnSpc>
                <a:spcPts val="3399"/>
              </a:lnSpc>
              <a:buFont typeface="Arial"/>
              <a:buChar char="•"/>
            </a:pPr>
            <a:r>
              <a:rPr lang="en-US" sz="2199">
                <a:solidFill>
                  <a:srgbClr val="384653"/>
                </a:solidFill>
                <a:latin typeface="Roboto"/>
                <a:ea typeface="Roboto"/>
                <a:cs typeface="Roboto"/>
                <a:sym typeface="Roboto"/>
              </a:rPr>
              <a:t>90-day forecasts empower proactive clinical decisions.</a:t>
            </a:r>
          </a:p>
        </p:txBody>
      </p:sp>
      <p:sp>
        <p:nvSpPr>
          <p:cNvPr name="TextBox 12" id="12"/>
          <p:cNvSpPr txBox="true"/>
          <p:nvPr/>
        </p:nvSpPr>
        <p:spPr>
          <a:xfrm rot="0">
            <a:off x="1156460" y="7527612"/>
            <a:ext cx="8790870" cy="408305"/>
          </a:xfrm>
          <a:prstGeom prst="rect">
            <a:avLst/>
          </a:prstGeom>
        </p:spPr>
        <p:txBody>
          <a:bodyPr anchor="t" rtlCol="false" tIns="0" lIns="0" bIns="0" rIns="0">
            <a:spAutoFit/>
          </a:bodyPr>
          <a:lstStyle/>
          <a:p>
            <a:pPr algn="ctr">
              <a:lnSpc>
                <a:spcPts val="3399"/>
              </a:lnSpc>
            </a:pPr>
            <a:r>
              <a:rPr lang="en-US" sz="2199">
                <a:solidFill>
                  <a:srgbClr val="384653"/>
                </a:solidFill>
                <a:latin typeface="Roboto"/>
                <a:ea typeface="Roboto"/>
                <a:cs typeface="Roboto"/>
                <a:sym typeface="Roboto"/>
              </a:rPr>
              <a:t>Explore more about our project: </a:t>
            </a:r>
            <a:r>
              <a:rPr lang="en-US" b="true" sz="2199" u="sng">
                <a:solidFill>
                  <a:srgbClr val="305969"/>
                </a:solidFill>
                <a:latin typeface="Roboto Bold"/>
                <a:ea typeface="Roboto Bold"/>
                <a:cs typeface="Roboto Bold"/>
                <a:sym typeface="Roboto Bold"/>
                <a:hlinkClick r:id="rId3" tooltip="https://well-doc-kes3.vercel.app/"/>
              </a:rPr>
              <a:t>well-doc-kes3.vercel.app/</a:t>
            </a:r>
          </a:p>
        </p:txBody>
      </p:sp>
      <p:grpSp>
        <p:nvGrpSpPr>
          <p:cNvPr name="Group 13" id="13"/>
          <p:cNvGrpSpPr>
            <a:grpSpLocks noChangeAspect="true"/>
          </p:cNvGrpSpPr>
          <p:nvPr/>
        </p:nvGrpSpPr>
        <p:grpSpPr>
          <a:xfrm rot="0">
            <a:off x="10752981" y="2751981"/>
            <a:ext cx="6506319" cy="6506319"/>
            <a:chOff x="0" y="0"/>
            <a:chExt cx="11046420" cy="11046420"/>
          </a:xfrm>
        </p:grpSpPr>
        <p:sp>
          <p:nvSpPr>
            <p:cNvPr name="Freeform 14" id="14" descr="preencoded.png"/>
            <p:cNvSpPr/>
            <p:nvPr/>
          </p:nvSpPr>
          <p:spPr>
            <a:xfrm flipH="false" flipV="false" rot="0">
              <a:off x="0" y="0"/>
              <a:ext cx="11046460" cy="11046460"/>
            </a:xfrm>
            <a:custGeom>
              <a:avLst/>
              <a:gdLst/>
              <a:ahLst/>
              <a:cxnLst/>
              <a:rect r="r" b="b" t="t" l="l"/>
              <a:pathLst>
                <a:path h="11046460" w="11046460">
                  <a:moveTo>
                    <a:pt x="0" y="0"/>
                  </a:moveTo>
                  <a:lnTo>
                    <a:pt x="11046460" y="0"/>
                  </a:lnTo>
                  <a:lnTo>
                    <a:pt x="11046460" y="11046460"/>
                  </a:lnTo>
                  <a:lnTo>
                    <a:pt x="0" y="11046460"/>
                  </a:lnTo>
                  <a:lnTo>
                    <a:pt x="0" y="0"/>
                  </a:lnTo>
                  <a:close/>
                </a:path>
              </a:pathLst>
            </a:custGeom>
            <a:blipFill>
              <a:blip r:embed="rId4"/>
              <a:stretch>
                <a:fillRect l="0" t="0" r="0" b="0"/>
              </a:stretch>
            </a:blipFill>
          </p:spPr>
        </p:sp>
      </p:grpSp>
      <p:sp>
        <p:nvSpPr>
          <p:cNvPr name="TextBox 15" id="15"/>
          <p:cNvSpPr txBox="true"/>
          <p:nvPr/>
        </p:nvSpPr>
        <p:spPr>
          <a:xfrm rot="0">
            <a:off x="7323385" y="10840491"/>
            <a:ext cx="3641229" cy="493216"/>
          </a:xfrm>
          <a:prstGeom prst="rect">
            <a:avLst/>
          </a:prstGeom>
        </p:spPr>
        <p:txBody>
          <a:bodyPr anchor="t" rtlCol="false" tIns="0" lIns="0" bIns="0" rIns="0">
            <a:spAutoFit/>
          </a:bodyPr>
          <a:lstStyle/>
          <a:p>
            <a:pPr algn="ctr">
              <a:lnSpc>
                <a:spcPts val="3562"/>
              </a:lnSpc>
            </a:pPr>
            <a:r>
              <a:rPr lang="en-US" sz="2812">
                <a:solidFill>
                  <a:srgbClr val="2E3C4E"/>
                </a:solidFill>
                <a:latin typeface="Arimo"/>
                <a:ea typeface="Arimo"/>
                <a:cs typeface="Arimo"/>
                <a:sym typeface="Arimo"/>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C7E0E7"/>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9F5"/>
            </a:solidFill>
          </p:spPr>
        </p:sp>
      </p:grpSp>
      <p:sp>
        <p:nvSpPr>
          <p:cNvPr name="TextBox 6" id="6"/>
          <p:cNvSpPr txBox="true"/>
          <p:nvPr/>
        </p:nvSpPr>
        <p:spPr>
          <a:xfrm rot="0">
            <a:off x="992238" y="1853654"/>
            <a:ext cx="16303526" cy="1829097"/>
          </a:xfrm>
          <a:prstGeom prst="rect">
            <a:avLst/>
          </a:prstGeom>
        </p:spPr>
        <p:txBody>
          <a:bodyPr anchor="t" rtlCol="false" tIns="0" lIns="0" bIns="0" rIns="0">
            <a:spAutoFit/>
          </a:bodyPr>
          <a:lstStyle/>
          <a:p>
            <a:pPr algn="l">
              <a:lnSpc>
                <a:spcPts val="6937"/>
              </a:lnSpc>
            </a:pPr>
            <a:r>
              <a:rPr lang="en-US" sz="5562">
                <a:solidFill>
                  <a:srgbClr val="2E3C4E"/>
                </a:solidFill>
                <a:latin typeface="Arimo"/>
                <a:ea typeface="Arimo"/>
                <a:cs typeface="Arimo"/>
                <a:sym typeface="Arimo"/>
              </a:rPr>
              <a:t>The Challenge: Anticipating Gestational Diabetes Risk</a:t>
            </a:r>
          </a:p>
        </p:txBody>
      </p:sp>
      <p:sp>
        <p:nvSpPr>
          <p:cNvPr name="TextBox 7" id="7"/>
          <p:cNvSpPr txBox="true"/>
          <p:nvPr/>
        </p:nvSpPr>
        <p:spPr>
          <a:xfrm rot="0">
            <a:off x="992238" y="4173588"/>
            <a:ext cx="16303526" cy="1351806"/>
          </a:xfrm>
          <a:prstGeom prst="rect">
            <a:avLst/>
          </a:prstGeom>
        </p:spPr>
        <p:txBody>
          <a:bodyPr anchor="t" rtlCol="false" tIns="0" lIns="0" bIns="0" rIns="0">
            <a:spAutoFit/>
          </a:bodyPr>
          <a:lstStyle/>
          <a:p>
            <a:pPr algn="l">
              <a:lnSpc>
                <a:spcPts val="3312"/>
              </a:lnSpc>
            </a:pPr>
            <a:r>
              <a:rPr lang="en-US" sz="2187">
                <a:solidFill>
                  <a:srgbClr val="384653"/>
                </a:solidFill>
                <a:latin typeface="Roboto"/>
                <a:ea typeface="Roboto"/>
                <a:cs typeface="Roboto"/>
                <a:sym typeface="Roboto"/>
              </a:rPr>
              <a:t>Gestational Diabetes Mellitus (GDM) poses significant risks for both mother and child. Accurate and timely forecasting of glucose levels and related vitals is crucial for proactive management, yet traditional methods often lack the precision and interpretability required for effective clinical intervention.</a:t>
            </a:r>
          </a:p>
        </p:txBody>
      </p:sp>
      <p:grpSp>
        <p:nvGrpSpPr>
          <p:cNvPr name="Group 8" id="8"/>
          <p:cNvGrpSpPr/>
          <p:nvPr/>
        </p:nvGrpSpPr>
        <p:grpSpPr>
          <a:xfrm rot="0">
            <a:off x="973188" y="5825281"/>
            <a:ext cx="8048030" cy="2569964"/>
            <a:chOff x="0" y="0"/>
            <a:chExt cx="10730707" cy="3426618"/>
          </a:xfrm>
        </p:grpSpPr>
        <p:sp>
          <p:nvSpPr>
            <p:cNvPr name="Freeform 9" id="9"/>
            <p:cNvSpPr/>
            <p:nvPr/>
          </p:nvSpPr>
          <p:spPr>
            <a:xfrm flipH="false" flipV="false" rot="0">
              <a:off x="25400" y="25400"/>
              <a:ext cx="10679938" cy="3375787"/>
            </a:xfrm>
            <a:custGeom>
              <a:avLst/>
              <a:gdLst/>
              <a:ahLst/>
              <a:cxnLst/>
              <a:rect r="r" b="b" t="t" l="l"/>
              <a:pathLst>
                <a:path h="3375787" w="10679938">
                  <a:moveTo>
                    <a:pt x="0" y="243840"/>
                  </a:moveTo>
                  <a:cubicBezTo>
                    <a:pt x="0" y="109220"/>
                    <a:pt x="110236" y="0"/>
                    <a:pt x="246380" y="0"/>
                  </a:cubicBezTo>
                  <a:lnTo>
                    <a:pt x="10433558" y="0"/>
                  </a:lnTo>
                  <a:cubicBezTo>
                    <a:pt x="10569575" y="0"/>
                    <a:pt x="10679938" y="109220"/>
                    <a:pt x="10679938" y="243840"/>
                  </a:cubicBezTo>
                  <a:lnTo>
                    <a:pt x="10679938" y="3131947"/>
                  </a:lnTo>
                  <a:cubicBezTo>
                    <a:pt x="10679938" y="3266567"/>
                    <a:pt x="10569701" y="3375787"/>
                    <a:pt x="10433558" y="3375787"/>
                  </a:cubicBezTo>
                  <a:lnTo>
                    <a:pt x="246380" y="3375787"/>
                  </a:lnTo>
                  <a:cubicBezTo>
                    <a:pt x="110363" y="3375787"/>
                    <a:pt x="0" y="3266567"/>
                    <a:pt x="0" y="3131947"/>
                  </a:cubicBezTo>
                  <a:close/>
                </a:path>
              </a:pathLst>
            </a:custGeom>
            <a:solidFill>
              <a:srgbClr val="FAF9F5"/>
            </a:solidFill>
          </p:spPr>
        </p:sp>
        <p:sp>
          <p:nvSpPr>
            <p:cNvPr name="Freeform 10" id="10"/>
            <p:cNvSpPr/>
            <p:nvPr/>
          </p:nvSpPr>
          <p:spPr>
            <a:xfrm flipH="false" flipV="false" rot="0">
              <a:off x="0" y="0"/>
              <a:ext cx="10730738" cy="3426587"/>
            </a:xfrm>
            <a:custGeom>
              <a:avLst/>
              <a:gdLst/>
              <a:ahLst/>
              <a:cxnLst/>
              <a:rect r="r" b="b" t="t" l="l"/>
              <a:pathLst>
                <a:path h="3426587" w="10730738">
                  <a:moveTo>
                    <a:pt x="0" y="269240"/>
                  </a:moveTo>
                  <a:cubicBezTo>
                    <a:pt x="0" y="120269"/>
                    <a:pt x="121920" y="0"/>
                    <a:pt x="271780" y="0"/>
                  </a:cubicBezTo>
                  <a:lnTo>
                    <a:pt x="10458958" y="0"/>
                  </a:lnTo>
                  <a:lnTo>
                    <a:pt x="10458958" y="25400"/>
                  </a:lnTo>
                  <a:lnTo>
                    <a:pt x="10458958" y="0"/>
                  </a:lnTo>
                  <a:cubicBezTo>
                    <a:pt x="10608818" y="0"/>
                    <a:pt x="10730738" y="120269"/>
                    <a:pt x="10730738" y="269240"/>
                  </a:cubicBezTo>
                  <a:lnTo>
                    <a:pt x="10705338" y="269240"/>
                  </a:lnTo>
                  <a:lnTo>
                    <a:pt x="10730738" y="269240"/>
                  </a:lnTo>
                  <a:lnTo>
                    <a:pt x="10730738" y="3157347"/>
                  </a:lnTo>
                  <a:lnTo>
                    <a:pt x="10705338" y="3157347"/>
                  </a:lnTo>
                  <a:lnTo>
                    <a:pt x="10730738" y="3157347"/>
                  </a:lnTo>
                  <a:cubicBezTo>
                    <a:pt x="10730738" y="3306318"/>
                    <a:pt x="10608818" y="3426587"/>
                    <a:pt x="10458958" y="3426587"/>
                  </a:cubicBezTo>
                  <a:lnTo>
                    <a:pt x="10458958" y="3401187"/>
                  </a:lnTo>
                  <a:lnTo>
                    <a:pt x="10458958" y="3426587"/>
                  </a:lnTo>
                  <a:lnTo>
                    <a:pt x="271780" y="3426587"/>
                  </a:lnTo>
                  <a:lnTo>
                    <a:pt x="271780" y="3401187"/>
                  </a:lnTo>
                  <a:lnTo>
                    <a:pt x="271780" y="3426587"/>
                  </a:lnTo>
                  <a:cubicBezTo>
                    <a:pt x="121920" y="3426587"/>
                    <a:pt x="0" y="3306318"/>
                    <a:pt x="0" y="3157347"/>
                  </a:cubicBezTo>
                  <a:lnTo>
                    <a:pt x="0" y="269240"/>
                  </a:lnTo>
                  <a:lnTo>
                    <a:pt x="25400" y="269240"/>
                  </a:lnTo>
                  <a:lnTo>
                    <a:pt x="0" y="269240"/>
                  </a:lnTo>
                  <a:moveTo>
                    <a:pt x="50800" y="269240"/>
                  </a:moveTo>
                  <a:lnTo>
                    <a:pt x="50800" y="3157347"/>
                  </a:lnTo>
                  <a:lnTo>
                    <a:pt x="25400" y="3157347"/>
                  </a:lnTo>
                  <a:lnTo>
                    <a:pt x="50800" y="3157347"/>
                  </a:lnTo>
                  <a:cubicBezTo>
                    <a:pt x="50800" y="3277743"/>
                    <a:pt x="149479" y="3375787"/>
                    <a:pt x="271780" y="3375787"/>
                  </a:cubicBezTo>
                  <a:lnTo>
                    <a:pt x="10458958" y="3375787"/>
                  </a:lnTo>
                  <a:cubicBezTo>
                    <a:pt x="10581259" y="3375787"/>
                    <a:pt x="10679938" y="3277743"/>
                    <a:pt x="10679938" y="3157347"/>
                  </a:cubicBezTo>
                  <a:lnTo>
                    <a:pt x="10679938" y="269240"/>
                  </a:lnTo>
                  <a:cubicBezTo>
                    <a:pt x="10679938" y="148844"/>
                    <a:pt x="10581259" y="50800"/>
                    <a:pt x="10458958" y="50800"/>
                  </a:cubicBezTo>
                  <a:lnTo>
                    <a:pt x="271780" y="50800"/>
                  </a:lnTo>
                  <a:lnTo>
                    <a:pt x="271780" y="25400"/>
                  </a:lnTo>
                  <a:lnTo>
                    <a:pt x="271780" y="50800"/>
                  </a:lnTo>
                  <a:cubicBezTo>
                    <a:pt x="149479" y="50800"/>
                    <a:pt x="50800" y="148844"/>
                    <a:pt x="50800" y="269240"/>
                  </a:cubicBezTo>
                  <a:close/>
                </a:path>
              </a:pathLst>
            </a:custGeom>
            <a:solidFill>
              <a:srgbClr val="BFD3D8"/>
            </a:solidFill>
          </p:spPr>
        </p:sp>
      </p:grpSp>
      <p:grpSp>
        <p:nvGrpSpPr>
          <p:cNvPr name="Group 11" id="11"/>
          <p:cNvGrpSpPr>
            <a:grpSpLocks noChangeAspect="true"/>
          </p:cNvGrpSpPr>
          <p:nvPr/>
        </p:nvGrpSpPr>
        <p:grpSpPr>
          <a:xfrm rot="0">
            <a:off x="954138" y="5844331"/>
            <a:ext cx="152400" cy="2531864"/>
            <a:chOff x="0" y="0"/>
            <a:chExt cx="203200" cy="3375818"/>
          </a:xfrm>
        </p:grpSpPr>
        <p:sp>
          <p:nvSpPr>
            <p:cNvPr name="Freeform 12" id="12" descr="preencoded.png"/>
            <p:cNvSpPr/>
            <p:nvPr/>
          </p:nvSpPr>
          <p:spPr>
            <a:xfrm flipH="false" flipV="false" rot="0">
              <a:off x="0" y="0"/>
              <a:ext cx="203200" cy="3375787"/>
            </a:xfrm>
            <a:custGeom>
              <a:avLst/>
              <a:gdLst/>
              <a:ahLst/>
              <a:cxnLst/>
              <a:rect r="r" b="b" t="t" l="l"/>
              <a:pathLst>
                <a:path h="3375787" w="203200">
                  <a:moveTo>
                    <a:pt x="0" y="0"/>
                  </a:moveTo>
                  <a:lnTo>
                    <a:pt x="203200" y="0"/>
                  </a:lnTo>
                  <a:lnTo>
                    <a:pt x="203200" y="3375787"/>
                  </a:lnTo>
                  <a:lnTo>
                    <a:pt x="0" y="3375787"/>
                  </a:lnTo>
                  <a:lnTo>
                    <a:pt x="0" y="0"/>
                  </a:lnTo>
                  <a:close/>
                </a:path>
              </a:pathLst>
            </a:custGeom>
            <a:blipFill>
              <a:blip r:embed="rId3"/>
              <a:stretch>
                <a:fillRect l="0" t="-35" r="0" b="-36"/>
              </a:stretch>
            </a:blipFill>
          </p:spPr>
        </p:sp>
      </p:grpSp>
      <p:sp>
        <p:nvSpPr>
          <p:cNvPr name="TextBox 13" id="13"/>
          <p:cNvSpPr txBox="true"/>
          <p:nvPr/>
        </p:nvSpPr>
        <p:spPr>
          <a:xfrm rot="0">
            <a:off x="1428155" y="6127849"/>
            <a:ext cx="3544044" cy="481012"/>
          </a:xfrm>
          <a:prstGeom prst="rect">
            <a:avLst/>
          </a:prstGeom>
        </p:spPr>
        <p:txBody>
          <a:bodyPr anchor="t" rtlCol="false" tIns="0" lIns="0" bIns="0" rIns="0">
            <a:spAutoFit/>
          </a:bodyPr>
          <a:lstStyle/>
          <a:p>
            <a:pPr algn="l">
              <a:lnSpc>
                <a:spcPts val="3437"/>
              </a:lnSpc>
            </a:pPr>
            <a:r>
              <a:rPr lang="en-US" sz="2750">
                <a:solidFill>
                  <a:srgbClr val="384653"/>
                </a:solidFill>
                <a:latin typeface="Arimo"/>
                <a:ea typeface="Arimo"/>
                <a:cs typeface="Arimo"/>
                <a:sym typeface="Arimo"/>
              </a:rPr>
              <a:t>Variability in Vitals</a:t>
            </a:r>
          </a:p>
        </p:txBody>
      </p:sp>
      <p:sp>
        <p:nvSpPr>
          <p:cNvPr name="TextBox 14" id="14"/>
          <p:cNvSpPr txBox="true"/>
          <p:nvPr/>
        </p:nvSpPr>
        <p:spPr>
          <a:xfrm rot="0">
            <a:off x="1428155" y="6702772"/>
            <a:ext cx="7252395" cy="1351806"/>
          </a:xfrm>
          <a:prstGeom prst="rect">
            <a:avLst/>
          </a:prstGeom>
        </p:spPr>
        <p:txBody>
          <a:bodyPr anchor="t" rtlCol="false" tIns="0" lIns="0" bIns="0" rIns="0">
            <a:spAutoFit/>
          </a:bodyPr>
          <a:lstStyle/>
          <a:p>
            <a:pPr algn="l">
              <a:lnSpc>
                <a:spcPts val="3312"/>
              </a:lnSpc>
            </a:pPr>
            <a:r>
              <a:rPr lang="en-US" sz="2187">
                <a:solidFill>
                  <a:srgbClr val="384653"/>
                </a:solidFill>
                <a:latin typeface="Roboto"/>
                <a:ea typeface="Roboto"/>
                <a:cs typeface="Roboto"/>
                <a:sym typeface="Roboto"/>
              </a:rPr>
              <a:t>Glucose, blood pressure, and other clinical parameters can fluctuate, making consistent risk assessment difficult.</a:t>
            </a:r>
          </a:p>
        </p:txBody>
      </p:sp>
      <p:grpSp>
        <p:nvGrpSpPr>
          <p:cNvPr name="Group 15" id="15"/>
          <p:cNvGrpSpPr/>
          <p:nvPr/>
        </p:nvGrpSpPr>
        <p:grpSpPr>
          <a:xfrm rot="0">
            <a:off x="9266635" y="5825281"/>
            <a:ext cx="8048179" cy="2569964"/>
            <a:chOff x="0" y="0"/>
            <a:chExt cx="10730905" cy="3426618"/>
          </a:xfrm>
        </p:grpSpPr>
        <p:sp>
          <p:nvSpPr>
            <p:cNvPr name="Freeform 16" id="16"/>
            <p:cNvSpPr/>
            <p:nvPr/>
          </p:nvSpPr>
          <p:spPr>
            <a:xfrm flipH="false" flipV="false" rot="0">
              <a:off x="25400" y="25400"/>
              <a:ext cx="10680192" cy="3375787"/>
            </a:xfrm>
            <a:custGeom>
              <a:avLst/>
              <a:gdLst/>
              <a:ahLst/>
              <a:cxnLst/>
              <a:rect r="r" b="b" t="t" l="l"/>
              <a:pathLst>
                <a:path h="3375787" w="10680192">
                  <a:moveTo>
                    <a:pt x="0" y="243840"/>
                  </a:moveTo>
                  <a:cubicBezTo>
                    <a:pt x="0" y="109220"/>
                    <a:pt x="110236" y="0"/>
                    <a:pt x="246380" y="0"/>
                  </a:cubicBezTo>
                  <a:lnTo>
                    <a:pt x="10433812" y="0"/>
                  </a:lnTo>
                  <a:cubicBezTo>
                    <a:pt x="10569829" y="0"/>
                    <a:pt x="10680192" y="109220"/>
                    <a:pt x="10680192" y="243840"/>
                  </a:cubicBezTo>
                  <a:lnTo>
                    <a:pt x="10680192" y="3131947"/>
                  </a:lnTo>
                  <a:cubicBezTo>
                    <a:pt x="10680192" y="3266567"/>
                    <a:pt x="10569956" y="3375787"/>
                    <a:pt x="10433812" y="3375787"/>
                  </a:cubicBezTo>
                  <a:lnTo>
                    <a:pt x="246380" y="3375787"/>
                  </a:lnTo>
                  <a:cubicBezTo>
                    <a:pt x="110363" y="3375787"/>
                    <a:pt x="0" y="3266567"/>
                    <a:pt x="0" y="3131947"/>
                  </a:cubicBezTo>
                  <a:close/>
                </a:path>
              </a:pathLst>
            </a:custGeom>
            <a:solidFill>
              <a:srgbClr val="FAF9F5"/>
            </a:solidFill>
          </p:spPr>
        </p:sp>
        <p:sp>
          <p:nvSpPr>
            <p:cNvPr name="Freeform 17" id="17"/>
            <p:cNvSpPr/>
            <p:nvPr/>
          </p:nvSpPr>
          <p:spPr>
            <a:xfrm flipH="false" flipV="false" rot="0">
              <a:off x="0" y="0"/>
              <a:ext cx="10730992" cy="3426587"/>
            </a:xfrm>
            <a:custGeom>
              <a:avLst/>
              <a:gdLst/>
              <a:ahLst/>
              <a:cxnLst/>
              <a:rect r="r" b="b" t="t" l="l"/>
              <a:pathLst>
                <a:path h="3426587" w="10730992">
                  <a:moveTo>
                    <a:pt x="0" y="269240"/>
                  </a:moveTo>
                  <a:cubicBezTo>
                    <a:pt x="0" y="120269"/>
                    <a:pt x="121920" y="0"/>
                    <a:pt x="271780" y="0"/>
                  </a:cubicBezTo>
                  <a:lnTo>
                    <a:pt x="10459212" y="0"/>
                  </a:lnTo>
                  <a:lnTo>
                    <a:pt x="10459212" y="25400"/>
                  </a:lnTo>
                  <a:lnTo>
                    <a:pt x="10459212" y="0"/>
                  </a:lnTo>
                  <a:cubicBezTo>
                    <a:pt x="10609072" y="0"/>
                    <a:pt x="10730992" y="120269"/>
                    <a:pt x="10730992" y="269240"/>
                  </a:cubicBezTo>
                  <a:lnTo>
                    <a:pt x="10705592" y="269240"/>
                  </a:lnTo>
                  <a:lnTo>
                    <a:pt x="10730992" y="269240"/>
                  </a:lnTo>
                  <a:lnTo>
                    <a:pt x="10730992" y="3157347"/>
                  </a:lnTo>
                  <a:lnTo>
                    <a:pt x="10705592" y="3157347"/>
                  </a:lnTo>
                  <a:lnTo>
                    <a:pt x="10730992" y="3157347"/>
                  </a:lnTo>
                  <a:cubicBezTo>
                    <a:pt x="10730992" y="3306318"/>
                    <a:pt x="10609072" y="3426587"/>
                    <a:pt x="10459212" y="3426587"/>
                  </a:cubicBezTo>
                  <a:lnTo>
                    <a:pt x="10459212" y="3401187"/>
                  </a:lnTo>
                  <a:lnTo>
                    <a:pt x="10459212" y="3426587"/>
                  </a:lnTo>
                  <a:lnTo>
                    <a:pt x="271780" y="3426587"/>
                  </a:lnTo>
                  <a:lnTo>
                    <a:pt x="271780" y="3401187"/>
                  </a:lnTo>
                  <a:lnTo>
                    <a:pt x="271780" y="3426587"/>
                  </a:lnTo>
                  <a:cubicBezTo>
                    <a:pt x="121920" y="3426587"/>
                    <a:pt x="0" y="3306318"/>
                    <a:pt x="0" y="3157347"/>
                  </a:cubicBezTo>
                  <a:lnTo>
                    <a:pt x="0" y="269240"/>
                  </a:lnTo>
                  <a:lnTo>
                    <a:pt x="25400" y="269240"/>
                  </a:lnTo>
                  <a:lnTo>
                    <a:pt x="0" y="269240"/>
                  </a:lnTo>
                  <a:moveTo>
                    <a:pt x="50800" y="269240"/>
                  </a:moveTo>
                  <a:lnTo>
                    <a:pt x="50800" y="3157347"/>
                  </a:lnTo>
                  <a:lnTo>
                    <a:pt x="25400" y="3157347"/>
                  </a:lnTo>
                  <a:lnTo>
                    <a:pt x="50800" y="3157347"/>
                  </a:lnTo>
                  <a:cubicBezTo>
                    <a:pt x="50800" y="3277743"/>
                    <a:pt x="149479" y="3375787"/>
                    <a:pt x="271780" y="3375787"/>
                  </a:cubicBezTo>
                  <a:lnTo>
                    <a:pt x="10459212" y="3375787"/>
                  </a:lnTo>
                  <a:cubicBezTo>
                    <a:pt x="10581513" y="3375787"/>
                    <a:pt x="10680192" y="3277743"/>
                    <a:pt x="10680192" y="3157347"/>
                  </a:cubicBezTo>
                  <a:lnTo>
                    <a:pt x="10680192" y="269240"/>
                  </a:lnTo>
                  <a:cubicBezTo>
                    <a:pt x="10680192" y="148844"/>
                    <a:pt x="10581513" y="50800"/>
                    <a:pt x="10459212" y="50800"/>
                  </a:cubicBezTo>
                  <a:lnTo>
                    <a:pt x="271780" y="50800"/>
                  </a:lnTo>
                  <a:lnTo>
                    <a:pt x="271780" y="25400"/>
                  </a:lnTo>
                  <a:lnTo>
                    <a:pt x="271780" y="50800"/>
                  </a:lnTo>
                  <a:cubicBezTo>
                    <a:pt x="149479" y="50800"/>
                    <a:pt x="50800" y="148844"/>
                    <a:pt x="50800" y="269240"/>
                  </a:cubicBezTo>
                  <a:close/>
                </a:path>
              </a:pathLst>
            </a:custGeom>
            <a:solidFill>
              <a:srgbClr val="BFD3D8"/>
            </a:solidFill>
          </p:spPr>
        </p:sp>
      </p:grpSp>
      <p:grpSp>
        <p:nvGrpSpPr>
          <p:cNvPr name="Group 18" id="18"/>
          <p:cNvGrpSpPr>
            <a:grpSpLocks noChangeAspect="true"/>
          </p:cNvGrpSpPr>
          <p:nvPr/>
        </p:nvGrpSpPr>
        <p:grpSpPr>
          <a:xfrm rot="0">
            <a:off x="9247584" y="5844331"/>
            <a:ext cx="152400" cy="2531864"/>
            <a:chOff x="0" y="0"/>
            <a:chExt cx="203200" cy="3375818"/>
          </a:xfrm>
        </p:grpSpPr>
        <p:sp>
          <p:nvSpPr>
            <p:cNvPr name="Freeform 19" id="19" descr="preencoded.png"/>
            <p:cNvSpPr/>
            <p:nvPr/>
          </p:nvSpPr>
          <p:spPr>
            <a:xfrm flipH="false" flipV="false" rot="0">
              <a:off x="0" y="0"/>
              <a:ext cx="203200" cy="3375787"/>
            </a:xfrm>
            <a:custGeom>
              <a:avLst/>
              <a:gdLst/>
              <a:ahLst/>
              <a:cxnLst/>
              <a:rect r="r" b="b" t="t" l="l"/>
              <a:pathLst>
                <a:path h="3375787" w="203200">
                  <a:moveTo>
                    <a:pt x="0" y="0"/>
                  </a:moveTo>
                  <a:lnTo>
                    <a:pt x="203200" y="0"/>
                  </a:lnTo>
                  <a:lnTo>
                    <a:pt x="203200" y="3375787"/>
                  </a:lnTo>
                  <a:lnTo>
                    <a:pt x="0" y="3375787"/>
                  </a:lnTo>
                  <a:lnTo>
                    <a:pt x="0" y="0"/>
                  </a:lnTo>
                  <a:close/>
                </a:path>
              </a:pathLst>
            </a:custGeom>
            <a:blipFill>
              <a:blip r:embed="rId3"/>
              <a:stretch>
                <a:fillRect l="0" t="-35" r="0" b="-36"/>
              </a:stretch>
            </a:blipFill>
          </p:spPr>
        </p:sp>
      </p:grpSp>
      <p:sp>
        <p:nvSpPr>
          <p:cNvPr name="TextBox 20" id="20"/>
          <p:cNvSpPr txBox="true"/>
          <p:nvPr/>
        </p:nvSpPr>
        <p:spPr>
          <a:xfrm rot="0">
            <a:off x="9721602" y="6127849"/>
            <a:ext cx="4770536" cy="481012"/>
          </a:xfrm>
          <a:prstGeom prst="rect">
            <a:avLst/>
          </a:prstGeom>
        </p:spPr>
        <p:txBody>
          <a:bodyPr anchor="t" rtlCol="false" tIns="0" lIns="0" bIns="0" rIns="0">
            <a:spAutoFit/>
          </a:bodyPr>
          <a:lstStyle/>
          <a:p>
            <a:pPr algn="l">
              <a:lnSpc>
                <a:spcPts val="3437"/>
              </a:lnSpc>
            </a:pPr>
            <a:r>
              <a:rPr lang="en-US" sz="2750">
                <a:solidFill>
                  <a:srgbClr val="384653"/>
                </a:solidFill>
                <a:latin typeface="Arimo"/>
                <a:ea typeface="Arimo"/>
                <a:cs typeface="Arimo"/>
                <a:sym typeface="Arimo"/>
              </a:rPr>
              <a:t>Limitations of Current Models</a:t>
            </a:r>
          </a:p>
        </p:txBody>
      </p:sp>
      <p:sp>
        <p:nvSpPr>
          <p:cNvPr name="TextBox 21" id="21"/>
          <p:cNvSpPr txBox="true"/>
          <p:nvPr/>
        </p:nvSpPr>
        <p:spPr>
          <a:xfrm rot="0">
            <a:off x="9721602" y="6702772"/>
            <a:ext cx="7252544" cy="1351806"/>
          </a:xfrm>
          <a:prstGeom prst="rect">
            <a:avLst/>
          </a:prstGeom>
        </p:spPr>
        <p:txBody>
          <a:bodyPr anchor="t" rtlCol="false" tIns="0" lIns="0" bIns="0" rIns="0">
            <a:spAutoFit/>
          </a:bodyPr>
          <a:lstStyle/>
          <a:p>
            <a:pPr algn="l">
              <a:lnSpc>
                <a:spcPts val="3312"/>
              </a:lnSpc>
            </a:pPr>
            <a:r>
              <a:rPr lang="en-US" sz="2187">
                <a:solidFill>
                  <a:srgbClr val="384653"/>
                </a:solidFill>
                <a:latin typeface="Roboto"/>
                <a:ea typeface="Roboto"/>
                <a:cs typeface="Roboto"/>
                <a:sym typeface="Roboto"/>
              </a:rPr>
              <a:t>Many existing models are either univariate, missing holistic patient context, or black-box, lacking clinical interpretability.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C7E0E7"/>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9F5"/>
            </a:solidFill>
          </p:spPr>
        </p:sp>
      </p:grpSp>
      <p:grpSp>
        <p:nvGrpSpPr>
          <p:cNvPr name="Group 6" id="6"/>
          <p:cNvGrpSpPr>
            <a:grpSpLocks noChangeAspect="true"/>
          </p:cNvGrpSpPr>
          <p:nvPr/>
        </p:nvGrpSpPr>
        <p:grpSpPr>
          <a:xfrm rot="0">
            <a:off x="9144000" y="4775429"/>
            <a:ext cx="7213378" cy="4482871"/>
            <a:chOff x="0" y="0"/>
            <a:chExt cx="7833518" cy="4868267"/>
          </a:xfrm>
        </p:grpSpPr>
        <p:sp>
          <p:nvSpPr>
            <p:cNvPr name="Freeform 7" id="7" descr="preencoded.png"/>
            <p:cNvSpPr/>
            <p:nvPr/>
          </p:nvSpPr>
          <p:spPr>
            <a:xfrm flipH="false" flipV="false" rot="0">
              <a:off x="0" y="0"/>
              <a:ext cx="7833487" cy="4868291"/>
            </a:xfrm>
            <a:custGeom>
              <a:avLst/>
              <a:gdLst/>
              <a:ahLst/>
              <a:cxnLst/>
              <a:rect r="r" b="b" t="t" l="l"/>
              <a:pathLst>
                <a:path h="4868291" w="7833487">
                  <a:moveTo>
                    <a:pt x="0" y="0"/>
                  </a:moveTo>
                  <a:lnTo>
                    <a:pt x="7833487" y="0"/>
                  </a:lnTo>
                  <a:lnTo>
                    <a:pt x="7833487" y="4868291"/>
                  </a:lnTo>
                  <a:lnTo>
                    <a:pt x="0" y="4868291"/>
                  </a:lnTo>
                  <a:lnTo>
                    <a:pt x="0" y="0"/>
                  </a:lnTo>
                  <a:close/>
                </a:path>
              </a:pathLst>
            </a:custGeom>
            <a:blipFill>
              <a:blip r:embed="rId3"/>
              <a:stretch>
                <a:fillRect l="-58" t="0" r="-58" b="0"/>
              </a:stretch>
            </a:blipFill>
          </p:spPr>
        </p:sp>
      </p:grpSp>
      <p:sp>
        <p:nvSpPr>
          <p:cNvPr name="TextBox 8" id="8"/>
          <p:cNvSpPr txBox="true"/>
          <p:nvPr/>
        </p:nvSpPr>
        <p:spPr>
          <a:xfrm rot="0">
            <a:off x="966341" y="1899003"/>
            <a:ext cx="16109454" cy="919906"/>
          </a:xfrm>
          <a:prstGeom prst="rect">
            <a:avLst/>
          </a:prstGeom>
        </p:spPr>
        <p:txBody>
          <a:bodyPr anchor="t" rtlCol="false" tIns="0" lIns="0" bIns="0" rIns="0">
            <a:spAutoFit/>
          </a:bodyPr>
          <a:lstStyle/>
          <a:p>
            <a:pPr algn="l">
              <a:lnSpc>
                <a:spcPts val="6749"/>
              </a:lnSpc>
            </a:pPr>
            <a:r>
              <a:rPr lang="en-US" sz="5374">
                <a:solidFill>
                  <a:srgbClr val="2E3C4E"/>
                </a:solidFill>
                <a:latin typeface="Arimo"/>
                <a:ea typeface="Arimo"/>
                <a:cs typeface="Arimo"/>
                <a:sym typeface="Arimo"/>
              </a:rPr>
              <a:t>Our Solution: A Multivariate Forecasting Framework</a:t>
            </a:r>
          </a:p>
        </p:txBody>
      </p:sp>
      <p:sp>
        <p:nvSpPr>
          <p:cNvPr name="TextBox 9" id="9"/>
          <p:cNvSpPr txBox="true"/>
          <p:nvPr/>
        </p:nvSpPr>
        <p:spPr>
          <a:xfrm rot="0">
            <a:off x="966341" y="3294862"/>
            <a:ext cx="16355317" cy="1318320"/>
          </a:xfrm>
          <a:prstGeom prst="rect">
            <a:avLst/>
          </a:prstGeom>
        </p:spPr>
        <p:txBody>
          <a:bodyPr anchor="t" rtlCol="false" tIns="0" lIns="0" bIns="0" rIns="0">
            <a:spAutoFit/>
          </a:bodyPr>
          <a:lstStyle/>
          <a:p>
            <a:pPr algn="l">
              <a:lnSpc>
                <a:spcPts val="3250"/>
              </a:lnSpc>
            </a:pPr>
            <a:r>
              <a:rPr lang="en-US" sz="2125">
                <a:solidFill>
                  <a:srgbClr val="384653"/>
                </a:solidFill>
                <a:latin typeface="Roboto"/>
                <a:ea typeface="Roboto"/>
                <a:cs typeface="Roboto"/>
                <a:sym typeface="Roboto"/>
              </a:rPr>
              <a:t>We propose an innovative multivariate forecasting framework designed to provide accurate and interpretable predictions for gestational diabetes risk. This approach moves beyond single-variable predictions by integrating a rich set of clinical and temporal features.</a:t>
            </a:r>
          </a:p>
        </p:txBody>
      </p:sp>
      <p:sp>
        <p:nvSpPr>
          <p:cNvPr name="TextBox 10" id="10"/>
          <p:cNvSpPr txBox="true"/>
          <p:nvPr/>
        </p:nvSpPr>
        <p:spPr>
          <a:xfrm rot="0">
            <a:off x="966341" y="5095979"/>
            <a:ext cx="7161357" cy="1216025"/>
          </a:xfrm>
          <a:prstGeom prst="rect">
            <a:avLst/>
          </a:prstGeom>
        </p:spPr>
        <p:txBody>
          <a:bodyPr anchor="t" rtlCol="false" tIns="0" lIns="0" bIns="0" rIns="0">
            <a:spAutoFit/>
          </a:bodyPr>
          <a:lstStyle/>
          <a:p>
            <a:pPr algn="l" marL="320477" indent="-160238" lvl="1">
              <a:lnSpc>
                <a:spcPts val="3250"/>
              </a:lnSpc>
              <a:buFont typeface="Arial"/>
              <a:buChar char="•"/>
            </a:pPr>
            <a:r>
              <a:rPr lang="en-US" b="true" sz="2125">
                <a:solidFill>
                  <a:srgbClr val="384653"/>
                </a:solidFill>
                <a:latin typeface="Roboto Bold"/>
                <a:ea typeface="Roboto Bold"/>
                <a:cs typeface="Roboto Bold"/>
                <a:sym typeface="Roboto Bold"/>
              </a:rPr>
              <a:t>Holistic Patient View:</a:t>
            </a:r>
            <a:r>
              <a:rPr lang="en-US" sz="2125">
                <a:solidFill>
                  <a:srgbClr val="384653"/>
                </a:solidFill>
                <a:latin typeface="Roboto"/>
                <a:ea typeface="Roboto"/>
                <a:cs typeface="Roboto"/>
                <a:sym typeface="Roboto"/>
              </a:rPr>
              <a:t> Combines a wide array of clinical parameters for a comprehensive understanding of maternal health.</a:t>
            </a:r>
          </a:p>
        </p:txBody>
      </p:sp>
      <p:sp>
        <p:nvSpPr>
          <p:cNvPr name="TextBox 11" id="11"/>
          <p:cNvSpPr txBox="true"/>
          <p:nvPr/>
        </p:nvSpPr>
        <p:spPr>
          <a:xfrm rot="0">
            <a:off x="966341" y="6788254"/>
            <a:ext cx="7161357" cy="806450"/>
          </a:xfrm>
          <a:prstGeom prst="rect">
            <a:avLst/>
          </a:prstGeom>
        </p:spPr>
        <p:txBody>
          <a:bodyPr anchor="t" rtlCol="false" tIns="0" lIns="0" bIns="0" rIns="0">
            <a:spAutoFit/>
          </a:bodyPr>
          <a:lstStyle/>
          <a:p>
            <a:pPr algn="l" marL="320477" indent="-160238" lvl="1">
              <a:lnSpc>
                <a:spcPts val="3250"/>
              </a:lnSpc>
              <a:buFont typeface="Arial"/>
              <a:buChar char="•"/>
            </a:pPr>
            <a:r>
              <a:rPr lang="en-US" b="true" sz="2125">
                <a:solidFill>
                  <a:srgbClr val="384653"/>
                </a:solidFill>
                <a:latin typeface="Roboto Bold"/>
                <a:ea typeface="Roboto Bold"/>
                <a:cs typeface="Roboto Bold"/>
                <a:sym typeface="Roboto Bold"/>
              </a:rPr>
              <a:t>Temporal Intelligence:</a:t>
            </a:r>
            <a:r>
              <a:rPr lang="en-US" sz="2125">
                <a:solidFill>
                  <a:srgbClr val="384653"/>
                </a:solidFill>
                <a:latin typeface="Roboto"/>
                <a:ea typeface="Roboto"/>
                <a:cs typeface="Roboto"/>
                <a:sym typeface="Roboto"/>
              </a:rPr>
              <a:t> Incorporates time-based insights to capture dynamic physiological changes.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C7E0E7"/>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9F5"/>
            </a:solidFill>
          </p:spPr>
        </p:sp>
      </p:grpSp>
      <p:sp>
        <p:nvSpPr>
          <p:cNvPr name="TextBox 6" id="6"/>
          <p:cNvSpPr txBox="true"/>
          <p:nvPr/>
        </p:nvSpPr>
        <p:spPr>
          <a:xfrm rot="0">
            <a:off x="992238" y="1785342"/>
            <a:ext cx="16303526" cy="1829097"/>
          </a:xfrm>
          <a:prstGeom prst="rect">
            <a:avLst/>
          </a:prstGeom>
        </p:spPr>
        <p:txBody>
          <a:bodyPr anchor="t" rtlCol="false" tIns="0" lIns="0" bIns="0" rIns="0">
            <a:spAutoFit/>
          </a:bodyPr>
          <a:lstStyle/>
          <a:p>
            <a:pPr algn="l">
              <a:lnSpc>
                <a:spcPts val="6937"/>
              </a:lnSpc>
            </a:pPr>
            <a:r>
              <a:rPr lang="en-US" sz="5562">
                <a:solidFill>
                  <a:srgbClr val="2E3C4E"/>
                </a:solidFill>
                <a:latin typeface="Arimo"/>
                <a:ea typeface="Arimo"/>
                <a:cs typeface="Arimo"/>
                <a:sym typeface="Arimo"/>
              </a:rPr>
              <a:t>Methodology: Comprehensive Dataset &amp; Feature Integration</a:t>
            </a:r>
          </a:p>
        </p:txBody>
      </p:sp>
      <p:sp>
        <p:nvSpPr>
          <p:cNvPr name="TextBox 7" id="7"/>
          <p:cNvSpPr txBox="true"/>
          <p:nvPr/>
        </p:nvSpPr>
        <p:spPr>
          <a:xfrm rot="0">
            <a:off x="992238" y="4105275"/>
            <a:ext cx="16303526" cy="926604"/>
          </a:xfrm>
          <a:prstGeom prst="rect">
            <a:avLst/>
          </a:prstGeom>
        </p:spPr>
        <p:txBody>
          <a:bodyPr anchor="t" rtlCol="false" tIns="0" lIns="0" bIns="0" rIns="0">
            <a:spAutoFit/>
          </a:bodyPr>
          <a:lstStyle/>
          <a:p>
            <a:pPr algn="l">
              <a:lnSpc>
                <a:spcPts val="3312"/>
              </a:lnSpc>
            </a:pPr>
            <a:r>
              <a:rPr lang="en-US" sz="2187">
                <a:solidFill>
                  <a:srgbClr val="384653"/>
                </a:solidFill>
                <a:latin typeface="Roboto"/>
                <a:ea typeface="Roboto"/>
                <a:cs typeface="Roboto"/>
                <a:sym typeface="Roboto"/>
              </a:rPr>
              <a:t>Our framework is built upon a robust dataset, comprising 180 days of hourly patient data. This granular approach allows us to capture subtle physiological changes and develop highly responsive predictive models for targeted interventions.</a:t>
            </a:r>
          </a:p>
        </p:txBody>
      </p:sp>
      <p:grpSp>
        <p:nvGrpSpPr>
          <p:cNvPr name="Group 8" id="8"/>
          <p:cNvGrpSpPr>
            <a:grpSpLocks noChangeAspect="true"/>
          </p:cNvGrpSpPr>
          <p:nvPr/>
        </p:nvGrpSpPr>
        <p:grpSpPr>
          <a:xfrm rot="0">
            <a:off x="992238" y="5350817"/>
            <a:ext cx="850553" cy="850552"/>
            <a:chOff x="0" y="0"/>
            <a:chExt cx="1134070" cy="1134070"/>
          </a:xfrm>
        </p:grpSpPr>
        <p:sp>
          <p:nvSpPr>
            <p:cNvPr name="Freeform 9" id="9" descr="preencoded.png"/>
            <p:cNvSpPr/>
            <p:nvPr/>
          </p:nvSpPr>
          <p:spPr>
            <a:xfrm flipH="false" flipV="false" rot="0">
              <a:off x="0" y="0"/>
              <a:ext cx="1134110" cy="1134110"/>
            </a:xfrm>
            <a:custGeom>
              <a:avLst/>
              <a:gdLst/>
              <a:ahLst/>
              <a:cxnLst/>
              <a:rect r="r" b="b" t="t" l="l"/>
              <a:pathLst>
                <a:path h="1134110" w="1134110">
                  <a:moveTo>
                    <a:pt x="0" y="0"/>
                  </a:moveTo>
                  <a:lnTo>
                    <a:pt x="1134110" y="0"/>
                  </a:lnTo>
                  <a:lnTo>
                    <a:pt x="1134110" y="1134110"/>
                  </a:lnTo>
                  <a:lnTo>
                    <a:pt x="0" y="1134110"/>
                  </a:lnTo>
                  <a:lnTo>
                    <a:pt x="0" y="0"/>
                  </a:lnTo>
                  <a:close/>
                </a:path>
              </a:pathLst>
            </a:custGeom>
            <a:blipFill>
              <a:blip r:embed="rId3"/>
              <a:stretch>
                <a:fillRect l="0" t="0" r="3" b="3"/>
              </a:stretch>
            </a:blipFill>
          </p:spPr>
        </p:sp>
      </p:grpSp>
      <p:sp>
        <p:nvSpPr>
          <p:cNvPr name="TextBox 10" id="10"/>
          <p:cNvSpPr txBox="true"/>
          <p:nvPr/>
        </p:nvSpPr>
        <p:spPr>
          <a:xfrm rot="0">
            <a:off x="992238" y="6517630"/>
            <a:ext cx="3544044" cy="481012"/>
          </a:xfrm>
          <a:prstGeom prst="rect">
            <a:avLst/>
          </a:prstGeom>
        </p:spPr>
        <p:txBody>
          <a:bodyPr anchor="t" rtlCol="false" tIns="0" lIns="0" bIns="0" rIns="0">
            <a:spAutoFit/>
          </a:bodyPr>
          <a:lstStyle/>
          <a:p>
            <a:pPr algn="l">
              <a:lnSpc>
                <a:spcPts val="3437"/>
              </a:lnSpc>
            </a:pPr>
            <a:r>
              <a:rPr lang="en-US" sz="2750">
                <a:solidFill>
                  <a:srgbClr val="384653"/>
                </a:solidFill>
                <a:latin typeface="Arimo"/>
                <a:ea typeface="Arimo"/>
                <a:cs typeface="Arimo"/>
                <a:sym typeface="Arimo"/>
              </a:rPr>
              <a:t>Clinical Parameters</a:t>
            </a:r>
          </a:p>
        </p:txBody>
      </p:sp>
      <p:sp>
        <p:nvSpPr>
          <p:cNvPr name="TextBox 11" id="11"/>
          <p:cNvSpPr txBox="true"/>
          <p:nvPr/>
        </p:nvSpPr>
        <p:spPr>
          <a:xfrm rot="0">
            <a:off x="992238" y="7092554"/>
            <a:ext cx="5198269" cy="926604"/>
          </a:xfrm>
          <a:prstGeom prst="rect">
            <a:avLst/>
          </a:prstGeom>
        </p:spPr>
        <p:txBody>
          <a:bodyPr anchor="t" rtlCol="false" tIns="0" lIns="0" bIns="0" rIns="0">
            <a:spAutoFit/>
          </a:bodyPr>
          <a:lstStyle/>
          <a:p>
            <a:pPr algn="l">
              <a:lnSpc>
                <a:spcPts val="3312"/>
              </a:lnSpc>
            </a:pPr>
            <a:r>
              <a:rPr lang="en-US" sz="2187">
                <a:solidFill>
                  <a:srgbClr val="384653"/>
                </a:solidFill>
                <a:latin typeface="Roboto"/>
                <a:ea typeface="Roboto"/>
                <a:cs typeface="Roboto"/>
                <a:sym typeface="Roboto"/>
              </a:rPr>
              <a:t>Blood Pressure, Insulin, BMI, HbA1c, Cholesterol, Triglycerides, Stress Index.</a:t>
            </a:r>
          </a:p>
        </p:txBody>
      </p:sp>
      <p:grpSp>
        <p:nvGrpSpPr>
          <p:cNvPr name="Group 12" id="12"/>
          <p:cNvGrpSpPr>
            <a:grpSpLocks noChangeAspect="true"/>
          </p:cNvGrpSpPr>
          <p:nvPr/>
        </p:nvGrpSpPr>
        <p:grpSpPr>
          <a:xfrm rot="0">
            <a:off x="6544866" y="5350817"/>
            <a:ext cx="850552" cy="850552"/>
            <a:chOff x="0" y="0"/>
            <a:chExt cx="1134070" cy="1134070"/>
          </a:xfrm>
        </p:grpSpPr>
        <p:sp>
          <p:nvSpPr>
            <p:cNvPr name="Freeform 13" id="13" descr="preencoded.png"/>
            <p:cNvSpPr/>
            <p:nvPr/>
          </p:nvSpPr>
          <p:spPr>
            <a:xfrm flipH="false" flipV="false" rot="0">
              <a:off x="0" y="0"/>
              <a:ext cx="1134110" cy="1134110"/>
            </a:xfrm>
            <a:custGeom>
              <a:avLst/>
              <a:gdLst/>
              <a:ahLst/>
              <a:cxnLst/>
              <a:rect r="r" b="b" t="t" l="l"/>
              <a:pathLst>
                <a:path h="1134110" w="1134110">
                  <a:moveTo>
                    <a:pt x="0" y="0"/>
                  </a:moveTo>
                  <a:lnTo>
                    <a:pt x="1134110" y="0"/>
                  </a:lnTo>
                  <a:lnTo>
                    <a:pt x="1134110" y="1134110"/>
                  </a:lnTo>
                  <a:lnTo>
                    <a:pt x="0" y="1134110"/>
                  </a:lnTo>
                  <a:lnTo>
                    <a:pt x="0" y="0"/>
                  </a:lnTo>
                  <a:close/>
                </a:path>
              </a:pathLst>
            </a:custGeom>
            <a:blipFill>
              <a:blip r:embed="rId4"/>
              <a:stretch>
                <a:fillRect l="0" t="0" r="3" b="3"/>
              </a:stretch>
            </a:blipFill>
          </p:spPr>
        </p:sp>
      </p:grpSp>
      <p:sp>
        <p:nvSpPr>
          <p:cNvPr name="TextBox 14" id="14"/>
          <p:cNvSpPr txBox="true"/>
          <p:nvPr/>
        </p:nvSpPr>
        <p:spPr>
          <a:xfrm rot="0">
            <a:off x="6544866" y="6517630"/>
            <a:ext cx="3544044" cy="481012"/>
          </a:xfrm>
          <a:prstGeom prst="rect">
            <a:avLst/>
          </a:prstGeom>
        </p:spPr>
        <p:txBody>
          <a:bodyPr anchor="t" rtlCol="false" tIns="0" lIns="0" bIns="0" rIns="0">
            <a:spAutoFit/>
          </a:bodyPr>
          <a:lstStyle/>
          <a:p>
            <a:pPr algn="l">
              <a:lnSpc>
                <a:spcPts val="3437"/>
              </a:lnSpc>
            </a:pPr>
            <a:r>
              <a:rPr lang="en-US" sz="2750">
                <a:solidFill>
                  <a:srgbClr val="384653"/>
                </a:solidFill>
                <a:latin typeface="Arimo"/>
                <a:ea typeface="Arimo"/>
                <a:cs typeface="Arimo"/>
                <a:sym typeface="Arimo"/>
              </a:rPr>
              <a:t>Temporal Context</a:t>
            </a:r>
          </a:p>
        </p:txBody>
      </p:sp>
      <p:sp>
        <p:nvSpPr>
          <p:cNvPr name="TextBox 15" id="15"/>
          <p:cNvSpPr txBox="true"/>
          <p:nvPr/>
        </p:nvSpPr>
        <p:spPr>
          <a:xfrm rot="0">
            <a:off x="6544866" y="7092554"/>
            <a:ext cx="5198269" cy="1351806"/>
          </a:xfrm>
          <a:prstGeom prst="rect">
            <a:avLst/>
          </a:prstGeom>
        </p:spPr>
        <p:txBody>
          <a:bodyPr anchor="t" rtlCol="false" tIns="0" lIns="0" bIns="0" rIns="0">
            <a:spAutoFit/>
          </a:bodyPr>
          <a:lstStyle/>
          <a:p>
            <a:pPr algn="l">
              <a:lnSpc>
                <a:spcPts val="3312"/>
              </a:lnSpc>
            </a:pPr>
            <a:r>
              <a:rPr lang="en-US" sz="2187">
                <a:solidFill>
                  <a:srgbClr val="384653"/>
                </a:solidFill>
                <a:latin typeface="Roboto"/>
                <a:ea typeface="Roboto"/>
                <a:cs typeface="Roboto"/>
                <a:sym typeface="Roboto"/>
              </a:rPr>
              <a:t>Time-based context derived from hourly readings provides critical dynamic insights into patient health trends.</a:t>
            </a:r>
          </a:p>
        </p:txBody>
      </p:sp>
      <p:grpSp>
        <p:nvGrpSpPr>
          <p:cNvPr name="Group 16" id="16"/>
          <p:cNvGrpSpPr>
            <a:grpSpLocks noChangeAspect="true"/>
          </p:cNvGrpSpPr>
          <p:nvPr/>
        </p:nvGrpSpPr>
        <p:grpSpPr>
          <a:xfrm rot="0">
            <a:off x="12097494" y="5350817"/>
            <a:ext cx="850553" cy="850552"/>
            <a:chOff x="0" y="0"/>
            <a:chExt cx="1134070" cy="1134070"/>
          </a:xfrm>
        </p:grpSpPr>
        <p:sp>
          <p:nvSpPr>
            <p:cNvPr name="Freeform 17" id="17" descr="preencoded.png"/>
            <p:cNvSpPr/>
            <p:nvPr/>
          </p:nvSpPr>
          <p:spPr>
            <a:xfrm flipH="false" flipV="false" rot="0">
              <a:off x="0" y="0"/>
              <a:ext cx="1134110" cy="1134110"/>
            </a:xfrm>
            <a:custGeom>
              <a:avLst/>
              <a:gdLst/>
              <a:ahLst/>
              <a:cxnLst/>
              <a:rect r="r" b="b" t="t" l="l"/>
              <a:pathLst>
                <a:path h="1134110" w="1134110">
                  <a:moveTo>
                    <a:pt x="0" y="0"/>
                  </a:moveTo>
                  <a:lnTo>
                    <a:pt x="1134110" y="0"/>
                  </a:lnTo>
                  <a:lnTo>
                    <a:pt x="1134110" y="1134110"/>
                  </a:lnTo>
                  <a:lnTo>
                    <a:pt x="0" y="1134110"/>
                  </a:lnTo>
                  <a:lnTo>
                    <a:pt x="0" y="0"/>
                  </a:lnTo>
                  <a:close/>
                </a:path>
              </a:pathLst>
            </a:custGeom>
            <a:blipFill>
              <a:blip r:embed="rId5"/>
              <a:stretch>
                <a:fillRect l="0" t="0" r="3" b="3"/>
              </a:stretch>
            </a:blipFill>
          </p:spPr>
        </p:sp>
      </p:grpSp>
      <p:sp>
        <p:nvSpPr>
          <p:cNvPr name="TextBox 18" id="18"/>
          <p:cNvSpPr txBox="true"/>
          <p:nvPr/>
        </p:nvSpPr>
        <p:spPr>
          <a:xfrm rot="0">
            <a:off x="12097494" y="6517630"/>
            <a:ext cx="3544044" cy="481012"/>
          </a:xfrm>
          <a:prstGeom prst="rect">
            <a:avLst/>
          </a:prstGeom>
        </p:spPr>
        <p:txBody>
          <a:bodyPr anchor="t" rtlCol="false" tIns="0" lIns="0" bIns="0" rIns="0">
            <a:spAutoFit/>
          </a:bodyPr>
          <a:lstStyle/>
          <a:p>
            <a:pPr algn="l">
              <a:lnSpc>
                <a:spcPts val="3437"/>
              </a:lnSpc>
            </a:pPr>
            <a:r>
              <a:rPr lang="en-US" sz="2750">
                <a:solidFill>
                  <a:srgbClr val="384653"/>
                </a:solidFill>
                <a:latin typeface="Arimo"/>
                <a:ea typeface="Arimo"/>
                <a:cs typeface="Arimo"/>
                <a:sym typeface="Arimo"/>
              </a:rPr>
              <a:t>Lifestyle Vitals</a:t>
            </a:r>
          </a:p>
        </p:txBody>
      </p:sp>
      <p:sp>
        <p:nvSpPr>
          <p:cNvPr name="TextBox 19" id="19"/>
          <p:cNvSpPr txBox="true"/>
          <p:nvPr/>
        </p:nvSpPr>
        <p:spPr>
          <a:xfrm rot="0">
            <a:off x="12097494" y="7092554"/>
            <a:ext cx="5198269" cy="1351806"/>
          </a:xfrm>
          <a:prstGeom prst="rect">
            <a:avLst/>
          </a:prstGeom>
        </p:spPr>
        <p:txBody>
          <a:bodyPr anchor="t" rtlCol="false" tIns="0" lIns="0" bIns="0" rIns="0">
            <a:spAutoFit/>
          </a:bodyPr>
          <a:lstStyle/>
          <a:p>
            <a:pPr algn="l">
              <a:lnSpc>
                <a:spcPts val="3312"/>
              </a:lnSpc>
            </a:pPr>
            <a:r>
              <a:rPr lang="en-US" sz="2187">
                <a:solidFill>
                  <a:srgbClr val="384653"/>
                </a:solidFill>
                <a:latin typeface="Roboto"/>
                <a:ea typeface="Roboto"/>
                <a:cs typeface="Roboto"/>
                <a:sym typeface="Roboto"/>
              </a:rPr>
              <a:t>Incorporates lifestyle-related data to offer a more complete and actionable picture of patient health.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C7E0E7"/>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9F5"/>
            </a:solidFill>
          </p:spPr>
        </p:sp>
      </p:grpSp>
      <p:sp>
        <p:nvSpPr>
          <p:cNvPr name="TextBox 6" id="6"/>
          <p:cNvSpPr txBox="true"/>
          <p:nvPr/>
        </p:nvSpPr>
        <p:spPr>
          <a:xfrm rot="0">
            <a:off x="992238" y="752326"/>
            <a:ext cx="15389870" cy="943124"/>
          </a:xfrm>
          <a:prstGeom prst="rect">
            <a:avLst/>
          </a:prstGeom>
        </p:spPr>
        <p:txBody>
          <a:bodyPr anchor="t" rtlCol="false" tIns="0" lIns="0" bIns="0" rIns="0">
            <a:spAutoFit/>
          </a:bodyPr>
          <a:lstStyle/>
          <a:p>
            <a:pPr algn="l">
              <a:lnSpc>
                <a:spcPts val="6937"/>
              </a:lnSpc>
            </a:pPr>
            <a:r>
              <a:rPr lang="en-US" sz="5562">
                <a:solidFill>
                  <a:srgbClr val="2E3C4E"/>
                </a:solidFill>
                <a:latin typeface="Arimo"/>
                <a:ea typeface="Arimo"/>
                <a:cs typeface="Arimo"/>
                <a:sym typeface="Arimo"/>
              </a:rPr>
              <a:t>Preprocessing &amp; Advanced Feature Engineering</a:t>
            </a:r>
          </a:p>
        </p:txBody>
      </p:sp>
      <p:sp>
        <p:nvSpPr>
          <p:cNvPr name="TextBox 7" id="7"/>
          <p:cNvSpPr txBox="true"/>
          <p:nvPr/>
        </p:nvSpPr>
        <p:spPr>
          <a:xfrm rot="0">
            <a:off x="992238" y="2186285"/>
            <a:ext cx="16303526" cy="926604"/>
          </a:xfrm>
          <a:prstGeom prst="rect">
            <a:avLst/>
          </a:prstGeom>
        </p:spPr>
        <p:txBody>
          <a:bodyPr anchor="t" rtlCol="false" tIns="0" lIns="0" bIns="0" rIns="0">
            <a:spAutoFit/>
          </a:bodyPr>
          <a:lstStyle/>
          <a:p>
            <a:pPr algn="l">
              <a:lnSpc>
                <a:spcPts val="3312"/>
              </a:lnSpc>
            </a:pPr>
            <a:r>
              <a:rPr lang="en-US" sz="2187">
                <a:solidFill>
                  <a:srgbClr val="384653"/>
                </a:solidFill>
                <a:latin typeface="Roboto"/>
                <a:ea typeface="Roboto"/>
                <a:cs typeface="Roboto"/>
                <a:sym typeface="Roboto"/>
              </a:rPr>
              <a:t>To maximize the predictive power of our models, we employed sophisticated preprocessing and feature engineering techniques. These steps convert raw data into highly informative variables, essential for capturing complex patterns in patient health.</a:t>
            </a:r>
          </a:p>
        </p:txBody>
      </p:sp>
      <p:grpSp>
        <p:nvGrpSpPr>
          <p:cNvPr name="Group 8" id="8"/>
          <p:cNvGrpSpPr/>
          <p:nvPr/>
        </p:nvGrpSpPr>
        <p:grpSpPr>
          <a:xfrm rot="0">
            <a:off x="987475" y="3427065"/>
            <a:ext cx="8019455" cy="860077"/>
            <a:chOff x="0" y="0"/>
            <a:chExt cx="10692607" cy="1146770"/>
          </a:xfrm>
        </p:grpSpPr>
        <p:sp>
          <p:nvSpPr>
            <p:cNvPr name="Freeform 9" id="9"/>
            <p:cNvSpPr/>
            <p:nvPr/>
          </p:nvSpPr>
          <p:spPr>
            <a:xfrm flipH="false" flipV="false" rot="0">
              <a:off x="6350" y="6350"/>
              <a:ext cx="10679812" cy="1134110"/>
            </a:xfrm>
            <a:custGeom>
              <a:avLst/>
              <a:gdLst/>
              <a:ahLst/>
              <a:cxnLst/>
              <a:rect r="r" b="b" t="t" l="l"/>
              <a:pathLst>
                <a:path h="1134110" w="10679812">
                  <a:moveTo>
                    <a:pt x="0" y="567055"/>
                  </a:moveTo>
                  <a:cubicBezTo>
                    <a:pt x="0" y="253873"/>
                    <a:pt x="256413" y="0"/>
                    <a:pt x="572643" y="0"/>
                  </a:cubicBezTo>
                  <a:lnTo>
                    <a:pt x="10107168" y="0"/>
                  </a:lnTo>
                  <a:cubicBezTo>
                    <a:pt x="10423525" y="0"/>
                    <a:pt x="10679812" y="253873"/>
                    <a:pt x="10679812" y="567055"/>
                  </a:cubicBezTo>
                  <a:cubicBezTo>
                    <a:pt x="10679812" y="880237"/>
                    <a:pt x="10423525" y="1134110"/>
                    <a:pt x="10107168" y="1134110"/>
                  </a:cubicBezTo>
                  <a:lnTo>
                    <a:pt x="572643" y="1134110"/>
                  </a:lnTo>
                  <a:cubicBezTo>
                    <a:pt x="256413" y="1134110"/>
                    <a:pt x="0" y="880237"/>
                    <a:pt x="0" y="567055"/>
                  </a:cubicBezTo>
                  <a:close/>
                </a:path>
              </a:pathLst>
            </a:custGeom>
            <a:solidFill>
              <a:srgbClr val="D9EDF2"/>
            </a:solidFill>
          </p:spPr>
        </p:sp>
        <p:sp>
          <p:nvSpPr>
            <p:cNvPr name="Freeform 10" id="10"/>
            <p:cNvSpPr/>
            <p:nvPr/>
          </p:nvSpPr>
          <p:spPr>
            <a:xfrm flipH="false" flipV="false" rot="0">
              <a:off x="0" y="0"/>
              <a:ext cx="10692512" cy="1146810"/>
            </a:xfrm>
            <a:custGeom>
              <a:avLst/>
              <a:gdLst/>
              <a:ahLst/>
              <a:cxnLst/>
              <a:rect r="r" b="b" t="t" l="l"/>
              <a:pathLst>
                <a:path h="1146810" w="10692512">
                  <a:moveTo>
                    <a:pt x="0" y="573405"/>
                  </a:moveTo>
                  <a:cubicBezTo>
                    <a:pt x="0" y="256667"/>
                    <a:pt x="259334" y="0"/>
                    <a:pt x="578993" y="0"/>
                  </a:cubicBezTo>
                  <a:lnTo>
                    <a:pt x="10113518" y="0"/>
                  </a:lnTo>
                  <a:lnTo>
                    <a:pt x="10113518" y="6350"/>
                  </a:lnTo>
                  <a:lnTo>
                    <a:pt x="10113518" y="0"/>
                  </a:lnTo>
                  <a:cubicBezTo>
                    <a:pt x="10433304" y="0"/>
                    <a:pt x="10692512" y="256667"/>
                    <a:pt x="10692512" y="573405"/>
                  </a:cubicBezTo>
                  <a:lnTo>
                    <a:pt x="10686162" y="573405"/>
                  </a:lnTo>
                  <a:lnTo>
                    <a:pt x="10692512" y="573405"/>
                  </a:lnTo>
                  <a:lnTo>
                    <a:pt x="10686162" y="573405"/>
                  </a:lnTo>
                  <a:lnTo>
                    <a:pt x="10692512" y="573405"/>
                  </a:lnTo>
                  <a:cubicBezTo>
                    <a:pt x="10692512" y="890143"/>
                    <a:pt x="10433177" y="1146810"/>
                    <a:pt x="10113518" y="1146810"/>
                  </a:cubicBezTo>
                  <a:lnTo>
                    <a:pt x="10113518" y="1140460"/>
                  </a:lnTo>
                  <a:lnTo>
                    <a:pt x="10113518" y="1146810"/>
                  </a:lnTo>
                  <a:lnTo>
                    <a:pt x="578993" y="1146810"/>
                  </a:lnTo>
                  <a:lnTo>
                    <a:pt x="578993" y="1140460"/>
                  </a:lnTo>
                  <a:lnTo>
                    <a:pt x="578993" y="1146810"/>
                  </a:lnTo>
                  <a:cubicBezTo>
                    <a:pt x="259334" y="1146810"/>
                    <a:pt x="0" y="890143"/>
                    <a:pt x="0" y="573405"/>
                  </a:cubicBezTo>
                  <a:lnTo>
                    <a:pt x="6350" y="573405"/>
                  </a:lnTo>
                  <a:lnTo>
                    <a:pt x="0" y="573405"/>
                  </a:lnTo>
                  <a:moveTo>
                    <a:pt x="12700" y="573405"/>
                  </a:moveTo>
                  <a:lnTo>
                    <a:pt x="6350" y="573405"/>
                  </a:lnTo>
                  <a:lnTo>
                    <a:pt x="12700" y="573405"/>
                  </a:lnTo>
                  <a:cubicBezTo>
                    <a:pt x="12700" y="883031"/>
                    <a:pt x="266192" y="1134110"/>
                    <a:pt x="578993" y="1134110"/>
                  </a:cubicBezTo>
                  <a:lnTo>
                    <a:pt x="10113518" y="1134110"/>
                  </a:lnTo>
                  <a:cubicBezTo>
                    <a:pt x="10426319" y="1134110"/>
                    <a:pt x="10679812" y="883031"/>
                    <a:pt x="10679812" y="573405"/>
                  </a:cubicBezTo>
                  <a:cubicBezTo>
                    <a:pt x="10679812" y="263779"/>
                    <a:pt x="10426446" y="12700"/>
                    <a:pt x="10113518" y="12700"/>
                  </a:cubicBezTo>
                  <a:lnTo>
                    <a:pt x="578993" y="12700"/>
                  </a:lnTo>
                  <a:lnTo>
                    <a:pt x="578993" y="6350"/>
                  </a:lnTo>
                  <a:lnTo>
                    <a:pt x="578993" y="12700"/>
                  </a:lnTo>
                  <a:cubicBezTo>
                    <a:pt x="266192" y="12700"/>
                    <a:pt x="12700" y="263779"/>
                    <a:pt x="12700" y="573405"/>
                  </a:cubicBezTo>
                  <a:close/>
                </a:path>
              </a:pathLst>
            </a:custGeom>
            <a:solidFill>
              <a:srgbClr val="BFD3D8"/>
            </a:solidFill>
          </p:spPr>
        </p:sp>
      </p:grpSp>
      <p:grpSp>
        <p:nvGrpSpPr>
          <p:cNvPr name="Group 11" id="11"/>
          <p:cNvGrpSpPr>
            <a:grpSpLocks noChangeAspect="true"/>
          </p:cNvGrpSpPr>
          <p:nvPr/>
        </p:nvGrpSpPr>
        <p:grpSpPr>
          <a:xfrm rot="0">
            <a:off x="4784526" y="3591222"/>
            <a:ext cx="425202" cy="531614"/>
            <a:chOff x="0" y="0"/>
            <a:chExt cx="566937" cy="708818"/>
          </a:xfrm>
        </p:grpSpPr>
        <p:sp>
          <p:nvSpPr>
            <p:cNvPr name="Freeform 12" id="12" descr="preencoded.png"/>
            <p:cNvSpPr/>
            <p:nvPr/>
          </p:nvSpPr>
          <p:spPr>
            <a:xfrm flipH="false" flipV="false" rot="0">
              <a:off x="0" y="0"/>
              <a:ext cx="566928" cy="708787"/>
            </a:xfrm>
            <a:custGeom>
              <a:avLst/>
              <a:gdLst/>
              <a:ahLst/>
              <a:cxnLst/>
              <a:rect r="r" b="b" t="t" l="l"/>
              <a:pathLst>
                <a:path h="708787" w="566928">
                  <a:moveTo>
                    <a:pt x="0" y="0"/>
                  </a:moveTo>
                  <a:lnTo>
                    <a:pt x="566928" y="0"/>
                  </a:lnTo>
                  <a:lnTo>
                    <a:pt x="566928" y="708787"/>
                  </a:lnTo>
                  <a:lnTo>
                    <a:pt x="0" y="708787"/>
                  </a:lnTo>
                  <a:lnTo>
                    <a:pt x="0" y="0"/>
                  </a:lnTo>
                  <a:close/>
                </a:path>
              </a:pathLst>
            </a:custGeom>
            <a:blipFill>
              <a:blip r:embed="rId3"/>
              <a:stretch>
                <a:fillRect l="-233" t="0" r="-235" b="-4"/>
              </a:stretch>
            </a:blipFill>
          </p:spPr>
        </p:sp>
      </p:grpSp>
      <p:sp>
        <p:nvSpPr>
          <p:cNvPr name="TextBox 13" id="13"/>
          <p:cNvSpPr txBox="true"/>
          <p:nvPr/>
        </p:nvSpPr>
        <p:spPr>
          <a:xfrm rot="0">
            <a:off x="1275755" y="4527798"/>
            <a:ext cx="3927574" cy="481012"/>
          </a:xfrm>
          <a:prstGeom prst="rect">
            <a:avLst/>
          </a:prstGeom>
        </p:spPr>
        <p:txBody>
          <a:bodyPr anchor="t" rtlCol="false" tIns="0" lIns="0" bIns="0" rIns="0">
            <a:spAutoFit/>
          </a:bodyPr>
          <a:lstStyle/>
          <a:p>
            <a:pPr algn="l">
              <a:lnSpc>
                <a:spcPts val="3437"/>
              </a:lnSpc>
            </a:pPr>
            <a:r>
              <a:rPr lang="en-US" sz="2750">
                <a:solidFill>
                  <a:srgbClr val="384653"/>
                </a:solidFill>
                <a:latin typeface="Arimo"/>
                <a:ea typeface="Arimo"/>
                <a:cs typeface="Arimo"/>
                <a:sym typeface="Arimo"/>
              </a:rPr>
              <a:t>Cyclical Time Encodings</a:t>
            </a:r>
          </a:p>
        </p:txBody>
      </p:sp>
      <p:sp>
        <p:nvSpPr>
          <p:cNvPr name="TextBox 14" id="14"/>
          <p:cNvSpPr txBox="true"/>
          <p:nvPr/>
        </p:nvSpPr>
        <p:spPr>
          <a:xfrm rot="0">
            <a:off x="1275755" y="5102721"/>
            <a:ext cx="7442895" cy="926604"/>
          </a:xfrm>
          <a:prstGeom prst="rect">
            <a:avLst/>
          </a:prstGeom>
        </p:spPr>
        <p:txBody>
          <a:bodyPr anchor="t" rtlCol="false" tIns="0" lIns="0" bIns="0" rIns="0">
            <a:spAutoFit/>
          </a:bodyPr>
          <a:lstStyle/>
          <a:p>
            <a:pPr algn="l">
              <a:lnSpc>
                <a:spcPts val="3312"/>
              </a:lnSpc>
            </a:pPr>
            <a:r>
              <a:rPr lang="en-US" sz="2187">
                <a:solidFill>
                  <a:srgbClr val="384653"/>
                </a:solidFill>
                <a:latin typeface="Roboto"/>
                <a:ea typeface="Roboto"/>
                <a:cs typeface="Roboto"/>
                <a:sym typeface="Roboto"/>
              </a:rPr>
              <a:t>Representing hours and days as cyclical features to capture recurring physiological rhythms effectively.</a:t>
            </a:r>
          </a:p>
        </p:txBody>
      </p:sp>
      <p:grpSp>
        <p:nvGrpSpPr>
          <p:cNvPr name="Group 15" id="15"/>
          <p:cNvGrpSpPr/>
          <p:nvPr/>
        </p:nvGrpSpPr>
        <p:grpSpPr>
          <a:xfrm rot="0">
            <a:off x="9280922" y="3427065"/>
            <a:ext cx="8019604" cy="860077"/>
            <a:chOff x="0" y="0"/>
            <a:chExt cx="10692805" cy="1146770"/>
          </a:xfrm>
        </p:grpSpPr>
        <p:sp>
          <p:nvSpPr>
            <p:cNvPr name="Freeform 16" id="16"/>
            <p:cNvSpPr/>
            <p:nvPr/>
          </p:nvSpPr>
          <p:spPr>
            <a:xfrm flipH="false" flipV="false" rot="0">
              <a:off x="6350" y="6350"/>
              <a:ext cx="10680065" cy="1134110"/>
            </a:xfrm>
            <a:custGeom>
              <a:avLst/>
              <a:gdLst/>
              <a:ahLst/>
              <a:cxnLst/>
              <a:rect r="r" b="b" t="t" l="l"/>
              <a:pathLst>
                <a:path h="1134110" w="10680065">
                  <a:moveTo>
                    <a:pt x="0" y="567055"/>
                  </a:moveTo>
                  <a:cubicBezTo>
                    <a:pt x="0" y="253873"/>
                    <a:pt x="256413" y="0"/>
                    <a:pt x="572643" y="0"/>
                  </a:cubicBezTo>
                  <a:lnTo>
                    <a:pt x="10107422" y="0"/>
                  </a:lnTo>
                  <a:cubicBezTo>
                    <a:pt x="10423778" y="0"/>
                    <a:pt x="10680065" y="253873"/>
                    <a:pt x="10680065" y="567055"/>
                  </a:cubicBezTo>
                  <a:cubicBezTo>
                    <a:pt x="10680065" y="880237"/>
                    <a:pt x="10423652" y="1134110"/>
                    <a:pt x="10107422" y="1134110"/>
                  </a:cubicBezTo>
                  <a:lnTo>
                    <a:pt x="572643" y="1134110"/>
                  </a:lnTo>
                  <a:cubicBezTo>
                    <a:pt x="256413" y="1134110"/>
                    <a:pt x="0" y="880237"/>
                    <a:pt x="0" y="567055"/>
                  </a:cubicBezTo>
                  <a:close/>
                </a:path>
              </a:pathLst>
            </a:custGeom>
            <a:solidFill>
              <a:srgbClr val="D9EDF2"/>
            </a:solidFill>
          </p:spPr>
        </p:sp>
        <p:sp>
          <p:nvSpPr>
            <p:cNvPr name="Freeform 17" id="17"/>
            <p:cNvSpPr/>
            <p:nvPr/>
          </p:nvSpPr>
          <p:spPr>
            <a:xfrm flipH="false" flipV="false" rot="0">
              <a:off x="0" y="0"/>
              <a:ext cx="10692765" cy="1146810"/>
            </a:xfrm>
            <a:custGeom>
              <a:avLst/>
              <a:gdLst/>
              <a:ahLst/>
              <a:cxnLst/>
              <a:rect r="r" b="b" t="t" l="l"/>
              <a:pathLst>
                <a:path h="1146810" w="10692765">
                  <a:moveTo>
                    <a:pt x="0" y="573405"/>
                  </a:moveTo>
                  <a:cubicBezTo>
                    <a:pt x="0" y="256667"/>
                    <a:pt x="259334" y="0"/>
                    <a:pt x="578993" y="0"/>
                  </a:cubicBezTo>
                  <a:lnTo>
                    <a:pt x="10113772" y="0"/>
                  </a:lnTo>
                  <a:lnTo>
                    <a:pt x="10113772" y="6350"/>
                  </a:lnTo>
                  <a:lnTo>
                    <a:pt x="10113772" y="0"/>
                  </a:lnTo>
                  <a:cubicBezTo>
                    <a:pt x="10433558" y="0"/>
                    <a:pt x="10692765" y="256667"/>
                    <a:pt x="10692765" y="573405"/>
                  </a:cubicBezTo>
                  <a:lnTo>
                    <a:pt x="10686415" y="573405"/>
                  </a:lnTo>
                  <a:lnTo>
                    <a:pt x="10692765" y="573405"/>
                  </a:lnTo>
                  <a:lnTo>
                    <a:pt x="10686415" y="573405"/>
                  </a:lnTo>
                  <a:lnTo>
                    <a:pt x="10692765" y="573405"/>
                  </a:lnTo>
                  <a:cubicBezTo>
                    <a:pt x="10692765" y="890143"/>
                    <a:pt x="10433431" y="1146810"/>
                    <a:pt x="10113772" y="1146810"/>
                  </a:cubicBezTo>
                  <a:lnTo>
                    <a:pt x="10113772" y="1140460"/>
                  </a:lnTo>
                  <a:lnTo>
                    <a:pt x="10113772" y="1146810"/>
                  </a:lnTo>
                  <a:lnTo>
                    <a:pt x="578993" y="1146810"/>
                  </a:lnTo>
                  <a:lnTo>
                    <a:pt x="578993" y="1140460"/>
                  </a:lnTo>
                  <a:lnTo>
                    <a:pt x="578993" y="1146810"/>
                  </a:lnTo>
                  <a:cubicBezTo>
                    <a:pt x="259334" y="1146810"/>
                    <a:pt x="0" y="890143"/>
                    <a:pt x="0" y="573405"/>
                  </a:cubicBezTo>
                  <a:lnTo>
                    <a:pt x="6350" y="573405"/>
                  </a:lnTo>
                  <a:lnTo>
                    <a:pt x="0" y="573405"/>
                  </a:lnTo>
                  <a:moveTo>
                    <a:pt x="12700" y="573405"/>
                  </a:moveTo>
                  <a:lnTo>
                    <a:pt x="6350" y="573405"/>
                  </a:lnTo>
                  <a:lnTo>
                    <a:pt x="12700" y="573405"/>
                  </a:lnTo>
                  <a:cubicBezTo>
                    <a:pt x="12700" y="883031"/>
                    <a:pt x="266192" y="1134110"/>
                    <a:pt x="578993" y="1134110"/>
                  </a:cubicBezTo>
                  <a:lnTo>
                    <a:pt x="10113772" y="1134110"/>
                  </a:lnTo>
                  <a:cubicBezTo>
                    <a:pt x="10426573" y="1134110"/>
                    <a:pt x="10680065" y="883031"/>
                    <a:pt x="10680065" y="573405"/>
                  </a:cubicBezTo>
                  <a:cubicBezTo>
                    <a:pt x="10680065" y="263779"/>
                    <a:pt x="10426573" y="12700"/>
                    <a:pt x="10113772" y="12700"/>
                  </a:cubicBezTo>
                  <a:lnTo>
                    <a:pt x="578993" y="12700"/>
                  </a:lnTo>
                  <a:lnTo>
                    <a:pt x="578993" y="6350"/>
                  </a:lnTo>
                  <a:lnTo>
                    <a:pt x="578993" y="12700"/>
                  </a:lnTo>
                  <a:cubicBezTo>
                    <a:pt x="266192" y="12700"/>
                    <a:pt x="12700" y="263779"/>
                    <a:pt x="12700" y="573405"/>
                  </a:cubicBezTo>
                  <a:close/>
                </a:path>
              </a:pathLst>
            </a:custGeom>
            <a:solidFill>
              <a:srgbClr val="BFD3D8"/>
            </a:solidFill>
          </p:spPr>
        </p:sp>
      </p:grpSp>
      <p:grpSp>
        <p:nvGrpSpPr>
          <p:cNvPr name="Group 18" id="18"/>
          <p:cNvGrpSpPr>
            <a:grpSpLocks noChangeAspect="true"/>
          </p:cNvGrpSpPr>
          <p:nvPr/>
        </p:nvGrpSpPr>
        <p:grpSpPr>
          <a:xfrm rot="0">
            <a:off x="13078122" y="3591222"/>
            <a:ext cx="425203" cy="531614"/>
            <a:chOff x="0" y="0"/>
            <a:chExt cx="566937" cy="708818"/>
          </a:xfrm>
        </p:grpSpPr>
        <p:sp>
          <p:nvSpPr>
            <p:cNvPr name="Freeform 19" id="19" descr="preencoded.png"/>
            <p:cNvSpPr/>
            <p:nvPr/>
          </p:nvSpPr>
          <p:spPr>
            <a:xfrm flipH="false" flipV="false" rot="0">
              <a:off x="0" y="0"/>
              <a:ext cx="566928" cy="708787"/>
            </a:xfrm>
            <a:custGeom>
              <a:avLst/>
              <a:gdLst/>
              <a:ahLst/>
              <a:cxnLst/>
              <a:rect r="r" b="b" t="t" l="l"/>
              <a:pathLst>
                <a:path h="708787" w="566928">
                  <a:moveTo>
                    <a:pt x="0" y="0"/>
                  </a:moveTo>
                  <a:lnTo>
                    <a:pt x="566928" y="0"/>
                  </a:lnTo>
                  <a:lnTo>
                    <a:pt x="566928" y="708787"/>
                  </a:lnTo>
                  <a:lnTo>
                    <a:pt x="0" y="708787"/>
                  </a:lnTo>
                  <a:lnTo>
                    <a:pt x="0" y="0"/>
                  </a:lnTo>
                  <a:close/>
                </a:path>
              </a:pathLst>
            </a:custGeom>
            <a:blipFill>
              <a:blip r:embed="rId4"/>
              <a:stretch>
                <a:fillRect l="-233" t="0" r="-235" b="-4"/>
              </a:stretch>
            </a:blipFill>
          </p:spPr>
        </p:sp>
      </p:grpSp>
      <p:sp>
        <p:nvSpPr>
          <p:cNvPr name="TextBox 20" id="20"/>
          <p:cNvSpPr txBox="true"/>
          <p:nvPr/>
        </p:nvSpPr>
        <p:spPr>
          <a:xfrm rot="0">
            <a:off x="9569202" y="4527798"/>
            <a:ext cx="3544044" cy="481012"/>
          </a:xfrm>
          <a:prstGeom prst="rect">
            <a:avLst/>
          </a:prstGeom>
        </p:spPr>
        <p:txBody>
          <a:bodyPr anchor="t" rtlCol="false" tIns="0" lIns="0" bIns="0" rIns="0">
            <a:spAutoFit/>
          </a:bodyPr>
          <a:lstStyle/>
          <a:p>
            <a:pPr algn="l">
              <a:lnSpc>
                <a:spcPts val="3437"/>
              </a:lnSpc>
            </a:pPr>
            <a:r>
              <a:rPr lang="en-US" sz="2750">
                <a:solidFill>
                  <a:srgbClr val="384653"/>
                </a:solidFill>
                <a:latin typeface="Arimo"/>
                <a:ea typeface="Arimo"/>
                <a:cs typeface="Arimo"/>
                <a:sym typeface="Arimo"/>
              </a:rPr>
              <a:t>Standardization</a:t>
            </a:r>
          </a:p>
        </p:txBody>
      </p:sp>
      <p:sp>
        <p:nvSpPr>
          <p:cNvPr name="TextBox 21" id="21"/>
          <p:cNvSpPr txBox="true"/>
          <p:nvPr/>
        </p:nvSpPr>
        <p:spPr>
          <a:xfrm rot="0">
            <a:off x="9569202" y="5102721"/>
            <a:ext cx="7443044" cy="926604"/>
          </a:xfrm>
          <a:prstGeom prst="rect">
            <a:avLst/>
          </a:prstGeom>
        </p:spPr>
        <p:txBody>
          <a:bodyPr anchor="t" rtlCol="false" tIns="0" lIns="0" bIns="0" rIns="0">
            <a:spAutoFit/>
          </a:bodyPr>
          <a:lstStyle/>
          <a:p>
            <a:pPr algn="l">
              <a:lnSpc>
                <a:spcPts val="3312"/>
              </a:lnSpc>
            </a:pPr>
            <a:r>
              <a:rPr lang="en-US" sz="2187">
                <a:solidFill>
                  <a:srgbClr val="384653"/>
                </a:solidFill>
                <a:latin typeface="Roboto"/>
                <a:ea typeface="Roboto"/>
                <a:cs typeface="Roboto"/>
                <a:sym typeface="Roboto"/>
              </a:rPr>
              <a:t>Ensuring continuous features are scaled appropriately to prevent bias and improve model training stability.</a:t>
            </a:r>
          </a:p>
        </p:txBody>
      </p:sp>
      <p:grpSp>
        <p:nvGrpSpPr>
          <p:cNvPr name="Group 22" id="22"/>
          <p:cNvGrpSpPr/>
          <p:nvPr/>
        </p:nvGrpSpPr>
        <p:grpSpPr>
          <a:xfrm rot="0">
            <a:off x="987475" y="6591597"/>
            <a:ext cx="8019455" cy="860077"/>
            <a:chOff x="0" y="0"/>
            <a:chExt cx="10692607" cy="1146770"/>
          </a:xfrm>
        </p:grpSpPr>
        <p:sp>
          <p:nvSpPr>
            <p:cNvPr name="Freeform 23" id="23"/>
            <p:cNvSpPr/>
            <p:nvPr/>
          </p:nvSpPr>
          <p:spPr>
            <a:xfrm flipH="false" flipV="false" rot="0">
              <a:off x="6350" y="6350"/>
              <a:ext cx="10679812" cy="1134110"/>
            </a:xfrm>
            <a:custGeom>
              <a:avLst/>
              <a:gdLst/>
              <a:ahLst/>
              <a:cxnLst/>
              <a:rect r="r" b="b" t="t" l="l"/>
              <a:pathLst>
                <a:path h="1134110" w="10679812">
                  <a:moveTo>
                    <a:pt x="0" y="567055"/>
                  </a:moveTo>
                  <a:cubicBezTo>
                    <a:pt x="0" y="253873"/>
                    <a:pt x="256413" y="0"/>
                    <a:pt x="572643" y="0"/>
                  </a:cubicBezTo>
                  <a:lnTo>
                    <a:pt x="10107168" y="0"/>
                  </a:lnTo>
                  <a:cubicBezTo>
                    <a:pt x="10423525" y="0"/>
                    <a:pt x="10679812" y="253873"/>
                    <a:pt x="10679812" y="567055"/>
                  </a:cubicBezTo>
                  <a:cubicBezTo>
                    <a:pt x="10679812" y="880237"/>
                    <a:pt x="10423525" y="1134110"/>
                    <a:pt x="10107168" y="1134110"/>
                  </a:cubicBezTo>
                  <a:lnTo>
                    <a:pt x="572643" y="1134110"/>
                  </a:lnTo>
                  <a:cubicBezTo>
                    <a:pt x="256413" y="1134110"/>
                    <a:pt x="0" y="880237"/>
                    <a:pt x="0" y="567055"/>
                  </a:cubicBezTo>
                  <a:close/>
                </a:path>
              </a:pathLst>
            </a:custGeom>
            <a:solidFill>
              <a:srgbClr val="D9EDF2"/>
            </a:solidFill>
          </p:spPr>
        </p:sp>
        <p:sp>
          <p:nvSpPr>
            <p:cNvPr name="Freeform 24" id="24"/>
            <p:cNvSpPr/>
            <p:nvPr/>
          </p:nvSpPr>
          <p:spPr>
            <a:xfrm flipH="false" flipV="false" rot="0">
              <a:off x="0" y="0"/>
              <a:ext cx="10692512" cy="1146810"/>
            </a:xfrm>
            <a:custGeom>
              <a:avLst/>
              <a:gdLst/>
              <a:ahLst/>
              <a:cxnLst/>
              <a:rect r="r" b="b" t="t" l="l"/>
              <a:pathLst>
                <a:path h="1146810" w="10692512">
                  <a:moveTo>
                    <a:pt x="0" y="573405"/>
                  </a:moveTo>
                  <a:cubicBezTo>
                    <a:pt x="0" y="256667"/>
                    <a:pt x="259334" y="0"/>
                    <a:pt x="578993" y="0"/>
                  </a:cubicBezTo>
                  <a:lnTo>
                    <a:pt x="10113518" y="0"/>
                  </a:lnTo>
                  <a:lnTo>
                    <a:pt x="10113518" y="6350"/>
                  </a:lnTo>
                  <a:lnTo>
                    <a:pt x="10113518" y="0"/>
                  </a:lnTo>
                  <a:cubicBezTo>
                    <a:pt x="10433304" y="0"/>
                    <a:pt x="10692512" y="256667"/>
                    <a:pt x="10692512" y="573405"/>
                  </a:cubicBezTo>
                  <a:lnTo>
                    <a:pt x="10686162" y="573405"/>
                  </a:lnTo>
                  <a:lnTo>
                    <a:pt x="10692512" y="573405"/>
                  </a:lnTo>
                  <a:lnTo>
                    <a:pt x="10686162" y="573405"/>
                  </a:lnTo>
                  <a:lnTo>
                    <a:pt x="10692512" y="573405"/>
                  </a:lnTo>
                  <a:cubicBezTo>
                    <a:pt x="10692512" y="890143"/>
                    <a:pt x="10433177" y="1146810"/>
                    <a:pt x="10113518" y="1146810"/>
                  </a:cubicBezTo>
                  <a:lnTo>
                    <a:pt x="10113518" y="1140460"/>
                  </a:lnTo>
                  <a:lnTo>
                    <a:pt x="10113518" y="1146810"/>
                  </a:lnTo>
                  <a:lnTo>
                    <a:pt x="578993" y="1146810"/>
                  </a:lnTo>
                  <a:lnTo>
                    <a:pt x="578993" y="1140460"/>
                  </a:lnTo>
                  <a:lnTo>
                    <a:pt x="578993" y="1146810"/>
                  </a:lnTo>
                  <a:cubicBezTo>
                    <a:pt x="259334" y="1146810"/>
                    <a:pt x="0" y="890143"/>
                    <a:pt x="0" y="573405"/>
                  </a:cubicBezTo>
                  <a:lnTo>
                    <a:pt x="6350" y="573405"/>
                  </a:lnTo>
                  <a:lnTo>
                    <a:pt x="0" y="573405"/>
                  </a:lnTo>
                  <a:moveTo>
                    <a:pt x="12700" y="573405"/>
                  </a:moveTo>
                  <a:lnTo>
                    <a:pt x="6350" y="573405"/>
                  </a:lnTo>
                  <a:lnTo>
                    <a:pt x="12700" y="573405"/>
                  </a:lnTo>
                  <a:cubicBezTo>
                    <a:pt x="12700" y="883031"/>
                    <a:pt x="266192" y="1134110"/>
                    <a:pt x="578993" y="1134110"/>
                  </a:cubicBezTo>
                  <a:lnTo>
                    <a:pt x="10113518" y="1134110"/>
                  </a:lnTo>
                  <a:cubicBezTo>
                    <a:pt x="10426319" y="1134110"/>
                    <a:pt x="10679812" y="883031"/>
                    <a:pt x="10679812" y="573405"/>
                  </a:cubicBezTo>
                  <a:cubicBezTo>
                    <a:pt x="10679812" y="263779"/>
                    <a:pt x="10426446" y="12700"/>
                    <a:pt x="10113518" y="12700"/>
                  </a:cubicBezTo>
                  <a:lnTo>
                    <a:pt x="578993" y="12700"/>
                  </a:lnTo>
                  <a:lnTo>
                    <a:pt x="578993" y="6350"/>
                  </a:lnTo>
                  <a:lnTo>
                    <a:pt x="578993" y="12700"/>
                  </a:lnTo>
                  <a:cubicBezTo>
                    <a:pt x="266192" y="12700"/>
                    <a:pt x="12700" y="263779"/>
                    <a:pt x="12700" y="573405"/>
                  </a:cubicBezTo>
                  <a:close/>
                </a:path>
              </a:pathLst>
            </a:custGeom>
            <a:solidFill>
              <a:srgbClr val="BFD3D8"/>
            </a:solidFill>
          </p:spPr>
        </p:sp>
      </p:grpSp>
      <p:grpSp>
        <p:nvGrpSpPr>
          <p:cNvPr name="Group 25" id="25"/>
          <p:cNvGrpSpPr>
            <a:grpSpLocks noChangeAspect="true"/>
          </p:cNvGrpSpPr>
          <p:nvPr/>
        </p:nvGrpSpPr>
        <p:grpSpPr>
          <a:xfrm rot="0">
            <a:off x="4784526" y="6755755"/>
            <a:ext cx="425202" cy="531614"/>
            <a:chOff x="0" y="0"/>
            <a:chExt cx="566937" cy="708818"/>
          </a:xfrm>
        </p:grpSpPr>
        <p:sp>
          <p:nvSpPr>
            <p:cNvPr name="Freeform 26" id="26" descr="preencoded.png"/>
            <p:cNvSpPr/>
            <p:nvPr/>
          </p:nvSpPr>
          <p:spPr>
            <a:xfrm flipH="false" flipV="false" rot="0">
              <a:off x="0" y="0"/>
              <a:ext cx="566928" cy="708787"/>
            </a:xfrm>
            <a:custGeom>
              <a:avLst/>
              <a:gdLst/>
              <a:ahLst/>
              <a:cxnLst/>
              <a:rect r="r" b="b" t="t" l="l"/>
              <a:pathLst>
                <a:path h="708787" w="566928">
                  <a:moveTo>
                    <a:pt x="0" y="0"/>
                  </a:moveTo>
                  <a:lnTo>
                    <a:pt x="566928" y="0"/>
                  </a:lnTo>
                  <a:lnTo>
                    <a:pt x="566928" y="708787"/>
                  </a:lnTo>
                  <a:lnTo>
                    <a:pt x="0" y="708787"/>
                  </a:lnTo>
                  <a:lnTo>
                    <a:pt x="0" y="0"/>
                  </a:lnTo>
                  <a:close/>
                </a:path>
              </a:pathLst>
            </a:custGeom>
            <a:blipFill>
              <a:blip r:embed="rId5"/>
              <a:stretch>
                <a:fillRect l="-233" t="0" r="-235" b="-4"/>
              </a:stretch>
            </a:blipFill>
          </p:spPr>
        </p:sp>
      </p:grpSp>
      <p:sp>
        <p:nvSpPr>
          <p:cNvPr name="TextBox 27" id="27"/>
          <p:cNvSpPr txBox="true"/>
          <p:nvPr/>
        </p:nvSpPr>
        <p:spPr>
          <a:xfrm rot="0">
            <a:off x="1275755" y="7692330"/>
            <a:ext cx="3544044" cy="481012"/>
          </a:xfrm>
          <a:prstGeom prst="rect">
            <a:avLst/>
          </a:prstGeom>
        </p:spPr>
        <p:txBody>
          <a:bodyPr anchor="t" rtlCol="false" tIns="0" lIns="0" bIns="0" rIns="0">
            <a:spAutoFit/>
          </a:bodyPr>
          <a:lstStyle/>
          <a:p>
            <a:pPr algn="l">
              <a:lnSpc>
                <a:spcPts val="3437"/>
              </a:lnSpc>
            </a:pPr>
            <a:r>
              <a:rPr lang="en-US" sz="2750">
                <a:solidFill>
                  <a:srgbClr val="384653"/>
                </a:solidFill>
                <a:latin typeface="Arimo"/>
                <a:ea typeface="Arimo"/>
                <a:cs typeface="Arimo"/>
                <a:sym typeface="Arimo"/>
              </a:rPr>
              <a:t>Lag Features</a:t>
            </a:r>
          </a:p>
        </p:txBody>
      </p:sp>
      <p:sp>
        <p:nvSpPr>
          <p:cNvPr name="TextBox 28" id="28"/>
          <p:cNvSpPr txBox="true"/>
          <p:nvPr/>
        </p:nvSpPr>
        <p:spPr>
          <a:xfrm rot="0">
            <a:off x="1275755" y="8267254"/>
            <a:ext cx="7442895" cy="926604"/>
          </a:xfrm>
          <a:prstGeom prst="rect">
            <a:avLst/>
          </a:prstGeom>
        </p:spPr>
        <p:txBody>
          <a:bodyPr anchor="t" rtlCol="false" tIns="0" lIns="0" bIns="0" rIns="0">
            <a:spAutoFit/>
          </a:bodyPr>
          <a:lstStyle/>
          <a:p>
            <a:pPr algn="l">
              <a:lnSpc>
                <a:spcPts val="3312"/>
              </a:lnSpc>
            </a:pPr>
            <a:r>
              <a:rPr lang="en-US" sz="2187">
                <a:solidFill>
                  <a:srgbClr val="384653"/>
                </a:solidFill>
                <a:latin typeface="Roboto"/>
                <a:ea typeface="Roboto"/>
                <a:cs typeface="Roboto"/>
                <a:sym typeface="Roboto"/>
              </a:rPr>
              <a:t>Incorporating past glucose values (1h, 24h, 168h) to reflect immediate and historical physiological trends.</a:t>
            </a:r>
          </a:p>
        </p:txBody>
      </p:sp>
      <p:grpSp>
        <p:nvGrpSpPr>
          <p:cNvPr name="Group 29" id="29"/>
          <p:cNvGrpSpPr/>
          <p:nvPr/>
        </p:nvGrpSpPr>
        <p:grpSpPr>
          <a:xfrm rot="0">
            <a:off x="9280922" y="6591597"/>
            <a:ext cx="8019604" cy="860077"/>
            <a:chOff x="0" y="0"/>
            <a:chExt cx="10692805" cy="1146770"/>
          </a:xfrm>
        </p:grpSpPr>
        <p:sp>
          <p:nvSpPr>
            <p:cNvPr name="Freeform 30" id="30"/>
            <p:cNvSpPr/>
            <p:nvPr/>
          </p:nvSpPr>
          <p:spPr>
            <a:xfrm flipH="false" flipV="false" rot="0">
              <a:off x="6350" y="6350"/>
              <a:ext cx="10680065" cy="1134110"/>
            </a:xfrm>
            <a:custGeom>
              <a:avLst/>
              <a:gdLst/>
              <a:ahLst/>
              <a:cxnLst/>
              <a:rect r="r" b="b" t="t" l="l"/>
              <a:pathLst>
                <a:path h="1134110" w="10680065">
                  <a:moveTo>
                    <a:pt x="0" y="567055"/>
                  </a:moveTo>
                  <a:cubicBezTo>
                    <a:pt x="0" y="253873"/>
                    <a:pt x="256413" y="0"/>
                    <a:pt x="572643" y="0"/>
                  </a:cubicBezTo>
                  <a:lnTo>
                    <a:pt x="10107422" y="0"/>
                  </a:lnTo>
                  <a:cubicBezTo>
                    <a:pt x="10423778" y="0"/>
                    <a:pt x="10680065" y="253873"/>
                    <a:pt x="10680065" y="567055"/>
                  </a:cubicBezTo>
                  <a:cubicBezTo>
                    <a:pt x="10680065" y="880237"/>
                    <a:pt x="10423652" y="1134110"/>
                    <a:pt x="10107422" y="1134110"/>
                  </a:cubicBezTo>
                  <a:lnTo>
                    <a:pt x="572643" y="1134110"/>
                  </a:lnTo>
                  <a:cubicBezTo>
                    <a:pt x="256413" y="1134110"/>
                    <a:pt x="0" y="880237"/>
                    <a:pt x="0" y="567055"/>
                  </a:cubicBezTo>
                  <a:close/>
                </a:path>
              </a:pathLst>
            </a:custGeom>
            <a:solidFill>
              <a:srgbClr val="D9EDF2"/>
            </a:solidFill>
          </p:spPr>
        </p:sp>
        <p:sp>
          <p:nvSpPr>
            <p:cNvPr name="Freeform 31" id="31"/>
            <p:cNvSpPr/>
            <p:nvPr/>
          </p:nvSpPr>
          <p:spPr>
            <a:xfrm flipH="false" flipV="false" rot="0">
              <a:off x="0" y="0"/>
              <a:ext cx="10692765" cy="1146810"/>
            </a:xfrm>
            <a:custGeom>
              <a:avLst/>
              <a:gdLst/>
              <a:ahLst/>
              <a:cxnLst/>
              <a:rect r="r" b="b" t="t" l="l"/>
              <a:pathLst>
                <a:path h="1146810" w="10692765">
                  <a:moveTo>
                    <a:pt x="0" y="573405"/>
                  </a:moveTo>
                  <a:cubicBezTo>
                    <a:pt x="0" y="256667"/>
                    <a:pt x="259334" y="0"/>
                    <a:pt x="578993" y="0"/>
                  </a:cubicBezTo>
                  <a:lnTo>
                    <a:pt x="10113772" y="0"/>
                  </a:lnTo>
                  <a:lnTo>
                    <a:pt x="10113772" y="6350"/>
                  </a:lnTo>
                  <a:lnTo>
                    <a:pt x="10113772" y="0"/>
                  </a:lnTo>
                  <a:cubicBezTo>
                    <a:pt x="10433558" y="0"/>
                    <a:pt x="10692765" y="256667"/>
                    <a:pt x="10692765" y="573405"/>
                  </a:cubicBezTo>
                  <a:lnTo>
                    <a:pt x="10686415" y="573405"/>
                  </a:lnTo>
                  <a:lnTo>
                    <a:pt x="10692765" y="573405"/>
                  </a:lnTo>
                  <a:lnTo>
                    <a:pt x="10686415" y="573405"/>
                  </a:lnTo>
                  <a:lnTo>
                    <a:pt x="10692765" y="573405"/>
                  </a:lnTo>
                  <a:cubicBezTo>
                    <a:pt x="10692765" y="890143"/>
                    <a:pt x="10433431" y="1146810"/>
                    <a:pt x="10113772" y="1146810"/>
                  </a:cubicBezTo>
                  <a:lnTo>
                    <a:pt x="10113772" y="1140460"/>
                  </a:lnTo>
                  <a:lnTo>
                    <a:pt x="10113772" y="1146810"/>
                  </a:lnTo>
                  <a:lnTo>
                    <a:pt x="578993" y="1146810"/>
                  </a:lnTo>
                  <a:lnTo>
                    <a:pt x="578993" y="1140460"/>
                  </a:lnTo>
                  <a:lnTo>
                    <a:pt x="578993" y="1146810"/>
                  </a:lnTo>
                  <a:cubicBezTo>
                    <a:pt x="259334" y="1146810"/>
                    <a:pt x="0" y="890143"/>
                    <a:pt x="0" y="573405"/>
                  </a:cubicBezTo>
                  <a:lnTo>
                    <a:pt x="6350" y="573405"/>
                  </a:lnTo>
                  <a:lnTo>
                    <a:pt x="0" y="573405"/>
                  </a:lnTo>
                  <a:moveTo>
                    <a:pt x="12700" y="573405"/>
                  </a:moveTo>
                  <a:lnTo>
                    <a:pt x="6350" y="573405"/>
                  </a:lnTo>
                  <a:lnTo>
                    <a:pt x="12700" y="573405"/>
                  </a:lnTo>
                  <a:cubicBezTo>
                    <a:pt x="12700" y="883031"/>
                    <a:pt x="266192" y="1134110"/>
                    <a:pt x="578993" y="1134110"/>
                  </a:cubicBezTo>
                  <a:lnTo>
                    <a:pt x="10113772" y="1134110"/>
                  </a:lnTo>
                  <a:cubicBezTo>
                    <a:pt x="10426573" y="1134110"/>
                    <a:pt x="10680065" y="883031"/>
                    <a:pt x="10680065" y="573405"/>
                  </a:cubicBezTo>
                  <a:cubicBezTo>
                    <a:pt x="10680065" y="263779"/>
                    <a:pt x="10426573" y="12700"/>
                    <a:pt x="10113772" y="12700"/>
                  </a:cubicBezTo>
                  <a:lnTo>
                    <a:pt x="578993" y="12700"/>
                  </a:lnTo>
                  <a:lnTo>
                    <a:pt x="578993" y="6350"/>
                  </a:lnTo>
                  <a:lnTo>
                    <a:pt x="578993" y="12700"/>
                  </a:lnTo>
                  <a:cubicBezTo>
                    <a:pt x="266192" y="12700"/>
                    <a:pt x="12700" y="263779"/>
                    <a:pt x="12700" y="573405"/>
                  </a:cubicBezTo>
                  <a:close/>
                </a:path>
              </a:pathLst>
            </a:custGeom>
            <a:solidFill>
              <a:srgbClr val="BFD3D8"/>
            </a:solidFill>
          </p:spPr>
        </p:sp>
      </p:grpSp>
      <p:grpSp>
        <p:nvGrpSpPr>
          <p:cNvPr name="Group 32" id="32"/>
          <p:cNvGrpSpPr>
            <a:grpSpLocks noChangeAspect="true"/>
          </p:cNvGrpSpPr>
          <p:nvPr/>
        </p:nvGrpSpPr>
        <p:grpSpPr>
          <a:xfrm rot="0">
            <a:off x="13078122" y="6755755"/>
            <a:ext cx="425203" cy="531614"/>
            <a:chOff x="0" y="0"/>
            <a:chExt cx="566937" cy="708818"/>
          </a:xfrm>
        </p:grpSpPr>
        <p:sp>
          <p:nvSpPr>
            <p:cNvPr name="Freeform 33" id="33" descr="preencoded.png"/>
            <p:cNvSpPr/>
            <p:nvPr/>
          </p:nvSpPr>
          <p:spPr>
            <a:xfrm flipH="false" flipV="false" rot="0">
              <a:off x="0" y="0"/>
              <a:ext cx="566928" cy="708787"/>
            </a:xfrm>
            <a:custGeom>
              <a:avLst/>
              <a:gdLst/>
              <a:ahLst/>
              <a:cxnLst/>
              <a:rect r="r" b="b" t="t" l="l"/>
              <a:pathLst>
                <a:path h="708787" w="566928">
                  <a:moveTo>
                    <a:pt x="0" y="0"/>
                  </a:moveTo>
                  <a:lnTo>
                    <a:pt x="566928" y="0"/>
                  </a:lnTo>
                  <a:lnTo>
                    <a:pt x="566928" y="708787"/>
                  </a:lnTo>
                  <a:lnTo>
                    <a:pt x="0" y="708787"/>
                  </a:lnTo>
                  <a:lnTo>
                    <a:pt x="0" y="0"/>
                  </a:lnTo>
                  <a:close/>
                </a:path>
              </a:pathLst>
            </a:custGeom>
            <a:blipFill>
              <a:blip r:embed="rId6"/>
              <a:stretch>
                <a:fillRect l="-233" t="0" r="-235" b="-4"/>
              </a:stretch>
            </a:blipFill>
          </p:spPr>
        </p:sp>
      </p:grpSp>
      <p:sp>
        <p:nvSpPr>
          <p:cNvPr name="TextBox 34" id="34"/>
          <p:cNvSpPr txBox="true"/>
          <p:nvPr/>
        </p:nvSpPr>
        <p:spPr>
          <a:xfrm rot="0">
            <a:off x="9569202" y="7692330"/>
            <a:ext cx="3544044" cy="481012"/>
          </a:xfrm>
          <a:prstGeom prst="rect">
            <a:avLst/>
          </a:prstGeom>
        </p:spPr>
        <p:txBody>
          <a:bodyPr anchor="t" rtlCol="false" tIns="0" lIns="0" bIns="0" rIns="0">
            <a:spAutoFit/>
          </a:bodyPr>
          <a:lstStyle/>
          <a:p>
            <a:pPr algn="l">
              <a:lnSpc>
                <a:spcPts val="3437"/>
              </a:lnSpc>
            </a:pPr>
            <a:r>
              <a:rPr lang="en-US" sz="2750">
                <a:solidFill>
                  <a:srgbClr val="384653"/>
                </a:solidFill>
                <a:latin typeface="Arimo"/>
                <a:ea typeface="Arimo"/>
                <a:cs typeface="Arimo"/>
                <a:sym typeface="Arimo"/>
              </a:rPr>
              <a:t>Rolling Statistics</a:t>
            </a:r>
          </a:p>
        </p:txBody>
      </p:sp>
      <p:sp>
        <p:nvSpPr>
          <p:cNvPr name="TextBox 35" id="35"/>
          <p:cNvSpPr txBox="true"/>
          <p:nvPr/>
        </p:nvSpPr>
        <p:spPr>
          <a:xfrm rot="0">
            <a:off x="9569202" y="8267254"/>
            <a:ext cx="7443044" cy="926604"/>
          </a:xfrm>
          <a:prstGeom prst="rect">
            <a:avLst/>
          </a:prstGeom>
        </p:spPr>
        <p:txBody>
          <a:bodyPr anchor="t" rtlCol="false" tIns="0" lIns="0" bIns="0" rIns="0">
            <a:spAutoFit/>
          </a:bodyPr>
          <a:lstStyle/>
          <a:p>
            <a:pPr algn="l">
              <a:lnSpc>
                <a:spcPts val="3312"/>
              </a:lnSpc>
            </a:pPr>
            <a:r>
              <a:rPr lang="en-US" sz="2187">
                <a:solidFill>
                  <a:srgbClr val="384653"/>
                </a:solidFill>
                <a:latin typeface="Roboto"/>
                <a:ea typeface="Roboto"/>
                <a:cs typeface="Roboto"/>
                <a:sym typeface="Roboto"/>
              </a:rPr>
              <a:t>Calculating dynamic averages and variations (6h, 24h, 168h) for robust and real-time trend detection.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C7E0E7"/>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9F5"/>
            </a:solidFill>
          </p:spPr>
        </p:sp>
      </p:grpSp>
      <p:sp>
        <p:nvSpPr>
          <p:cNvPr name="TextBox 6" id="6"/>
          <p:cNvSpPr txBox="true"/>
          <p:nvPr/>
        </p:nvSpPr>
        <p:spPr>
          <a:xfrm rot="0">
            <a:off x="992238" y="1153269"/>
            <a:ext cx="12822139" cy="943124"/>
          </a:xfrm>
          <a:prstGeom prst="rect">
            <a:avLst/>
          </a:prstGeom>
        </p:spPr>
        <p:txBody>
          <a:bodyPr anchor="t" rtlCol="false" tIns="0" lIns="0" bIns="0" rIns="0">
            <a:spAutoFit/>
          </a:bodyPr>
          <a:lstStyle/>
          <a:p>
            <a:pPr algn="l">
              <a:lnSpc>
                <a:spcPts val="6937"/>
              </a:lnSpc>
            </a:pPr>
            <a:r>
              <a:rPr lang="en-US" sz="5562">
                <a:solidFill>
                  <a:srgbClr val="2E3C4E"/>
                </a:solidFill>
                <a:latin typeface="Arimo"/>
                <a:ea typeface="Arimo"/>
                <a:cs typeface="Arimo"/>
                <a:sym typeface="Arimo"/>
              </a:rPr>
              <a:t>Robust Model Development &amp; Selection</a:t>
            </a:r>
          </a:p>
        </p:txBody>
      </p:sp>
      <p:sp>
        <p:nvSpPr>
          <p:cNvPr name="TextBox 7" id="7"/>
          <p:cNvSpPr txBox="true"/>
          <p:nvPr/>
        </p:nvSpPr>
        <p:spPr>
          <a:xfrm rot="0">
            <a:off x="992238" y="2587229"/>
            <a:ext cx="16303526" cy="926604"/>
          </a:xfrm>
          <a:prstGeom prst="rect">
            <a:avLst/>
          </a:prstGeom>
        </p:spPr>
        <p:txBody>
          <a:bodyPr anchor="t" rtlCol="false" tIns="0" lIns="0" bIns="0" rIns="0">
            <a:spAutoFit/>
          </a:bodyPr>
          <a:lstStyle/>
          <a:p>
            <a:pPr algn="l">
              <a:lnSpc>
                <a:spcPts val="3312"/>
              </a:lnSpc>
            </a:pPr>
            <a:r>
              <a:rPr lang="en-US" sz="2187">
                <a:solidFill>
                  <a:srgbClr val="384653"/>
                </a:solidFill>
                <a:latin typeface="Roboto"/>
                <a:ea typeface="Roboto"/>
                <a:cs typeface="Roboto"/>
                <a:sym typeface="Roboto"/>
              </a:rPr>
              <a:t>Our development process involved benchmarking a wide array of forecasting models to identify the most effective solution for gestational diabetes prediction. We rigorously evaluated each model's performance and interpretability.</a:t>
            </a:r>
          </a:p>
        </p:txBody>
      </p:sp>
      <p:sp>
        <p:nvSpPr>
          <p:cNvPr name="TextBox 8" id="8"/>
          <p:cNvSpPr txBox="true"/>
          <p:nvPr/>
        </p:nvSpPr>
        <p:spPr>
          <a:xfrm rot="0">
            <a:off x="992238" y="4011662"/>
            <a:ext cx="9165431" cy="501403"/>
          </a:xfrm>
          <a:prstGeom prst="rect">
            <a:avLst/>
          </a:prstGeom>
        </p:spPr>
        <p:txBody>
          <a:bodyPr anchor="t" rtlCol="false" tIns="0" lIns="0" bIns="0" rIns="0">
            <a:spAutoFit/>
          </a:bodyPr>
          <a:lstStyle/>
          <a:p>
            <a:pPr algn="l">
              <a:lnSpc>
                <a:spcPts val="3312"/>
              </a:lnSpc>
            </a:pPr>
            <a:r>
              <a:rPr lang="en-US" sz="2187" b="true">
                <a:solidFill>
                  <a:srgbClr val="384653"/>
                </a:solidFill>
                <a:latin typeface="Roboto Bold"/>
                <a:ea typeface="Roboto Bold"/>
                <a:cs typeface="Roboto Bold"/>
                <a:sym typeface="Roboto Bold"/>
              </a:rPr>
              <a:t>Models Benchmarked:</a:t>
            </a:r>
          </a:p>
        </p:txBody>
      </p:sp>
      <p:sp>
        <p:nvSpPr>
          <p:cNvPr name="TextBox 9" id="9"/>
          <p:cNvSpPr txBox="true"/>
          <p:nvPr/>
        </p:nvSpPr>
        <p:spPr>
          <a:xfrm rot="0">
            <a:off x="992238" y="4691955"/>
            <a:ext cx="9165431" cy="501403"/>
          </a:xfrm>
          <a:prstGeom prst="rect">
            <a:avLst/>
          </a:prstGeom>
        </p:spPr>
        <p:txBody>
          <a:bodyPr anchor="t" rtlCol="false" tIns="0" lIns="0" bIns="0" rIns="0">
            <a:spAutoFit/>
          </a:bodyPr>
          <a:lstStyle/>
          <a:p>
            <a:pPr algn="l" marL="329902" indent="-164951" lvl="1">
              <a:lnSpc>
                <a:spcPts val="3312"/>
              </a:lnSpc>
              <a:buFont typeface="Arial"/>
              <a:buChar char="•"/>
            </a:pPr>
            <a:r>
              <a:rPr lang="en-US" sz="2187">
                <a:solidFill>
                  <a:srgbClr val="384653"/>
                </a:solidFill>
                <a:latin typeface="Roboto"/>
                <a:ea typeface="Roboto"/>
                <a:cs typeface="Roboto"/>
                <a:sym typeface="Roboto"/>
              </a:rPr>
              <a:t>Naive &amp; SARIMA</a:t>
            </a:r>
          </a:p>
        </p:txBody>
      </p:sp>
      <p:sp>
        <p:nvSpPr>
          <p:cNvPr name="TextBox 10" id="10"/>
          <p:cNvSpPr txBox="true"/>
          <p:nvPr/>
        </p:nvSpPr>
        <p:spPr>
          <a:xfrm rot="0">
            <a:off x="992238" y="5216277"/>
            <a:ext cx="9165431" cy="501403"/>
          </a:xfrm>
          <a:prstGeom prst="rect">
            <a:avLst/>
          </a:prstGeom>
        </p:spPr>
        <p:txBody>
          <a:bodyPr anchor="t" rtlCol="false" tIns="0" lIns="0" bIns="0" rIns="0">
            <a:spAutoFit/>
          </a:bodyPr>
          <a:lstStyle/>
          <a:p>
            <a:pPr algn="l" marL="329902" indent="-164951" lvl="1">
              <a:lnSpc>
                <a:spcPts val="3312"/>
              </a:lnSpc>
              <a:buFont typeface="Arial"/>
              <a:buChar char="•"/>
            </a:pPr>
            <a:r>
              <a:rPr lang="en-US" sz="2187">
                <a:solidFill>
                  <a:srgbClr val="384653"/>
                </a:solidFill>
                <a:latin typeface="Roboto"/>
                <a:ea typeface="Roboto"/>
                <a:cs typeface="Roboto"/>
                <a:sym typeface="Roboto"/>
              </a:rPr>
              <a:t>Support Vector Regression (SVR)</a:t>
            </a:r>
          </a:p>
        </p:txBody>
      </p:sp>
      <p:sp>
        <p:nvSpPr>
          <p:cNvPr name="TextBox 11" id="11"/>
          <p:cNvSpPr txBox="true"/>
          <p:nvPr/>
        </p:nvSpPr>
        <p:spPr>
          <a:xfrm rot="0">
            <a:off x="992238" y="5740599"/>
            <a:ext cx="9165431" cy="501403"/>
          </a:xfrm>
          <a:prstGeom prst="rect">
            <a:avLst/>
          </a:prstGeom>
        </p:spPr>
        <p:txBody>
          <a:bodyPr anchor="t" rtlCol="false" tIns="0" lIns="0" bIns="0" rIns="0">
            <a:spAutoFit/>
          </a:bodyPr>
          <a:lstStyle/>
          <a:p>
            <a:pPr algn="l" marL="329902" indent="-164951" lvl="1">
              <a:lnSpc>
                <a:spcPts val="3312"/>
              </a:lnSpc>
              <a:buFont typeface="Arial"/>
              <a:buChar char="•"/>
            </a:pPr>
            <a:r>
              <a:rPr lang="en-US" sz="2187">
                <a:solidFill>
                  <a:srgbClr val="384653"/>
                </a:solidFill>
                <a:latin typeface="Roboto"/>
                <a:ea typeface="Roboto"/>
                <a:cs typeface="Roboto"/>
                <a:sym typeface="Roboto"/>
              </a:rPr>
              <a:t>K-Nearest Neighbors (KNN)</a:t>
            </a:r>
          </a:p>
        </p:txBody>
      </p:sp>
      <p:sp>
        <p:nvSpPr>
          <p:cNvPr name="TextBox 12" id="12"/>
          <p:cNvSpPr txBox="true"/>
          <p:nvPr/>
        </p:nvSpPr>
        <p:spPr>
          <a:xfrm rot="0">
            <a:off x="992238" y="6264920"/>
            <a:ext cx="9165431" cy="501403"/>
          </a:xfrm>
          <a:prstGeom prst="rect">
            <a:avLst/>
          </a:prstGeom>
        </p:spPr>
        <p:txBody>
          <a:bodyPr anchor="t" rtlCol="false" tIns="0" lIns="0" bIns="0" rIns="0">
            <a:spAutoFit/>
          </a:bodyPr>
          <a:lstStyle/>
          <a:p>
            <a:pPr algn="l" marL="329902" indent="-164951" lvl="1">
              <a:lnSpc>
                <a:spcPts val="3312"/>
              </a:lnSpc>
              <a:buFont typeface="Arial"/>
              <a:buChar char="•"/>
            </a:pPr>
            <a:r>
              <a:rPr lang="en-US" sz="2187">
                <a:solidFill>
                  <a:srgbClr val="384653"/>
                </a:solidFill>
                <a:latin typeface="Roboto"/>
                <a:ea typeface="Roboto"/>
                <a:cs typeface="Roboto"/>
                <a:sym typeface="Roboto"/>
              </a:rPr>
              <a:t>Gradient Boosting Algorithms</a:t>
            </a:r>
          </a:p>
        </p:txBody>
      </p:sp>
      <p:sp>
        <p:nvSpPr>
          <p:cNvPr name="TextBox 13" id="13"/>
          <p:cNvSpPr txBox="true"/>
          <p:nvPr/>
        </p:nvSpPr>
        <p:spPr>
          <a:xfrm rot="0">
            <a:off x="992238" y="6789241"/>
            <a:ext cx="9165431" cy="501403"/>
          </a:xfrm>
          <a:prstGeom prst="rect">
            <a:avLst/>
          </a:prstGeom>
        </p:spPr>
        <p:txBody>
          <a:bodyPr anchor="t" rtlCol="false" tIns="0" lIns="0" bIns="0" rIns="0">
            <a:spAutoFit/>
          </a:bodyPr>
          <a:lstStyle/>
          <a:p>
            <a:pPr algn="l" marL="329902" indent="-164951" lvl="1">
              <a:lnSpc>
                <a:spcPts val="3312"/>
              </a:lnSpc>
              <a:buFont typeface="Arial"/>
              <a:buChar char="•"/>
            </a:pPr>
            <a:r>
              <a:rPr lang="en-US" sz="2187">
                <a:solidFill>
                  <a:srgbClr val="384653"/>
                </a:solidFill>
                <a:latin typeface="Roboto"/>
                <a:ea typeface="Roboto"/>
                <a:cs typeface="Roboto"/>
                <a:sym typeface="Roboto"/>
              </a:rPr>
              <a:t>Deep Learning Models (LSTM, GRU, CNN)</a:t>
            </a:r>
          </a:p>
        </p:txBody>
      </p:sp>
      <p:sp>
        <p:nvSpPr>
          <p:cNvPr name="TextBox 14" id="14"/>
          <p:cNvSpPr txBox="true"/>
          <p:nvPr/>
        </p:nvSpPr>
        <p:spPr>
          <a:xfrm rot="0">
            <a:off x="992238" y="7469535"/>
            <a:ext cx="9165431" cy="1351806"/>
          </a:xfrm>
          <a:prstGeom prst="rect">
            <a:avLst/>
          </a:prstGeom>
        </p:spPr>
        <p:txBody>
          <a:bodyPr anchor="t" rtlCol="false" tIns="0" lIns="0" bIns="0" rIns="0">
            <a:spAutoFit/>
          </a:bodyPr>
          <a:lstStyle/>
          <a:p>
            <a:pPr algn="l">
              <a:lnSpc>
                <a:spcPts val="3312"/>
              </a:lnSpc>
            </a:pPr>
            <a:r>
              <a:rPr lang="en-US" sz="2187">
                <a:solidFill>
                  <a:srgbClr val="384653"/>
                </a:solidFill>
                <a:latin typeface="Roboto"/>
                <a:ea typeface="Roboto"/>
                <a:cs typeface="Roboto"/>
                <a:sym typeface="Roboto"/>
              </a:rPr>
              <a:t>Ultimately, the </a:t>
            </a:r>
            <a:r>
              <a:rPr lang="en-US" sz="2187" b="true">
                <a:solidFill>
                  <a:srgbClr val="C3643D"/>
                </a:solidFill>
                <a:latin typeface="Roboto Bold"/>
                <a:ea typeface="Roboto Bold"/>
                <a:cs typeface="Roboto Bold"/>
                <a:sym typeface="Roboto Bold"/>
              </a:rPr>
              <a:t>Random Forest forecaster</a:t>
            </a:r>
            <a:r>
              <a:rPr lang="en-US" sz="2187">
                <a:solidFill>
                  <a:srgbClr val="384653"/>
                </a:solidFill>
                <a:latin typeface="Roboto"/>
                <a:ea typeface="Roboto"/>
                <a:cs typeface="Roboto"/>
                <a:sym typeface="Roboto"/>
              </a:rPr>
              <a:t>, when combined with our engineered features, consistently outperformed all other models in accuracy and reliability.</a:t>
            </a:r>
          </a:p>
        </p:txBody>
      </p:sp>
      <p:grpSp>
        <p:nvGrpSpPr>
          <p:cNvPr name="Group 15" id="15"/>
          <p:cNvGrpSpPr>
            <a:grpSpLocks noChangeAspect="true"/>
          </p:cNvGrpSpPr>
          <p:nvPr/>
        </p:nvGrpSpPr>
        <p:grpSpPr>
          <a:xfrm rot="0">
            <a:off x="10858946" y="4151710"/>
            <a:ext cx="6442472" cy="4221064"/>
            <a:chOff x="0" y="0"/>
            <a:chExt cx="8589963" cy="5628085"/>
          </a:xfrm>
        </p:grpSpPr>
        <p:sp>
          <p:nvSpPr>
            <p:cNvPr name="Freeform 16" id="16" descr="preencoded.png"/>
            <p:cNvSpPr/>
            <p:nvPr/>
          </p:nvSpPr>
          <p:spPr>
            <a:xfrm flipH="false" flipV="false" rot="0">
              <a:off x="0" y="0"/>
              <a:ext cx="8590026" cy="5628132"/>
            </a:xfrm>
            <a:custGeom>
              <a:avLst/>
              <a:gdLst/>
              <a:ahLst/>
              <a:cxnLst/>
              <a:rect r="r" b="b" t="t" l="l"/>
              <a:pathLst>
                <a:path h="5628132" w="8590026">
                  <a:moveTo>
                    <a:pt x="0" y="0"/>
                  </a:moveTo>
                  <a:lnTo>
                    <a:pt x="8590026" y="0"/>
                  </a:lnTo>
                  <a:lnTo>
                    <a:pt x="8590026" y="5628132"/>
                  </a:lnTo>
                  <a:lnTo>
                    <a:pt x="0" y="5628132"/>
                  </a:lnTo>
                  <a:lnTo>
                    <a:pt x="0" y="0"/>
                  </a:lnTo>
                  <a:close/>
                </a:path>
              </a:pathLst>
            </a:custGeom>
            <a:blipFill>
              <a:blip r:embed="rId3"/>
              <a:stretch>
                <a:fillRect l="0" t="-10" r="0" b="-9"/>
              </a:stretch>
            </a:blipFill>
          </p:spPr>
        </p:sp>
      </p:gr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C7E0E7"/>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95CCDA"/>
            </a:solidFill>
          </p:spPr>
        </p:sp>
      </p:grpSp>
      <p:sp>
        <p:nvSpPr>
          <p:cNvPr name="TextBox 6" id="6"/>
          <p:cNvSpPr txBox="true"/>
          <p:nvPr/>
        </p:nvSpPr>
        <p:spPr>
          <a:xfrm rot="0">
            <a:off x="1735634" y="1743075"/>
            <a:ext cx="14816584" cy="943124"/>
          </a:xfrm>
          <a:prstGeom prst="rect">
            <a:avLst/>
          </a:prstGeom>
        </p:spPr>
        <p:txBody>
          <a:bodyPr anchor="t" rtlCol="false" tIns="0" lIns="0" bIns="0" rIns="0">
            <a:spAutoFit/>
          </a:bodyPr>
          <a:lstStyle/>
          <a:p>
            <a:pPr algn="ctr">
              <a:lnSpc>
                <a:spcPts val="6937"/>
              </a:lnSpc>
            </a:pPr>
            <a:r>
              <a:rPr lang="en-US" sz="5562">
                <a:solidFill>
                  <a:srgbClr val="2E3C4E"/>
                </a:solidFill>
                <a:latin typeface="Arimo"/>
                <a:ea typeface="Arimo"/>
                <a:cs typeface="Arimo"/>
                <a:sym typeface="Arimo"/>
              </a:rPr>
              <a:t>Exceptional Results: Unprecedented Accuracy</a:t>
            </a:r>
          </a:p>
        </p:txBody>
      </p:sp>
      <p:sp>
        <p:nvSpPr>
          <p:cNvPr name="TextBox 7" id="7"/>
          <p:cNvSpPr txBox="true"/>
          <p:nvPr/>
        </p:nvSpPr>
        <p:spPr>
          <a:xfrm rot="0">
            <a:off x="992238" y="3177034"/>
            <a:ext cx="16303526" cy="926604"/>
          </a:xfrm>
          <a:prstGeom prst="rect">
            <a:avLst/>
          </a:prstGeom>
        </p:spPr>
        <p:txBody>
          <a:bodyPr anchor="t" rtlCol="false" tIns="0" lIns="0" bIns="0" rIns="0">
            <a:spAutoFit/>
          </a:bodyPr>
          <a:lstStyle/>
          <a:p>
            <a:pPr algn="ctr">
              <a:lnSpc>
                <a:spcPts val="3312"/>
              </a:lnSpc>
            </a:pPr>
            <a:r>
              <a:rPr lang="en-US" sz="2187">
                <a:solidFill>
                  <a:srgbClr val="000000"/>
                </a:solidFill>
                <a:latin typeface="Roboto"/>
                <a:ea typeface="Roboto"/>
                <a:cs typeface="Roboto"/>
                <a:sym typeface="Roboto"/>
              </a:rPr>
              <a:t>Our framework achieved remarkable accuracy, providing clinicians with highly reliable predictions to support crucial patient care decisions.</a:t>
            </a:r>
          </a:p>
        </p:txBody>
      </p:sp>
      <p:sp>
        <p:nvSpPr>
          <p:cNvPr name="TextBox 8" id="8"/>
          <p:cNvSpPr txBox="true"/>
          <p:nvPr/>
        </p:nvSpPr>
        <p:spPr>
          <a:xfrm rot="0">
            <a:off x="992238" y="4669036"/>
            <a:ext cx="7974509" cy="830759"/>
          </a:xfrm>
          <a:prstGeom prst="rect">
            <a:avLst/>
          </a:prstGeom>
        </p:spPr>
        <p:txBody>
          <a:bodyPr anchor="t" rtlCol="false" tIns="0" lIns="0" bIns="0" rIns="0">
            <a:spAutoFit/>
          </a:bodyPr>
          <a:lstStyle/>
          <a:p>
            <a:pPr algn="ctr">
              <a:lnSpc>
                <a:spcPts val="7312"/>
              </a:lnSpc>
            </a:pPr>
            <a:r>
              <a:rPr lang="en-US" sz="7312">
                <a:solidFill>
                  <a:srgbClr val="000000"/>
                </a:solidFill>
                <a:latin typeface="Arimo"/>
                <a:ea typeface="Arimo"/>
                <a:cs typeface="Arimo"/>
                <a:sym typeface="Arimo"/>
              </a:rPr>
              <a:t>0.28</a:t>
            </a:r>
          </a:p>
        </p:txBody>
      </p:sp>
      <p:sp>
        <p:nvSpPr>
          <p:cNvPr name="TextBox 9" id="9"/>
          <p:cNvSpPr txBox="true"/>
          <p:nvPr/>
        </p:nvSpPr>
        <p:spPr>
          <a:xfrm rot="0">
            <a:off x="2379018" y="5815905"/>
            <a:ext cx="5200947" cy="481012"/>
          </a:xfrm>
          <a:prstGeom prst="rect">
            <a:avLst/>
          </a:prstGeom>
        </p:spPr>
        <p:txBody>
          <a:bodyPr anchor="t" rtlCol="false" tIns="0" lIns="0" bIns="0" rIns="0">
            <a:spAutoFit/>
          </a:bodyPr>
          <a:lstStyle/>
          <a:p>
            <a:pPr algn="ctr">
              <a:lnSpc>
                <a:spcPts val="3437"/>
              </a:lnSpc>
            </a:pPr>
            <a:r>
              <a:rPr lang="en-US" sz="2750">
                <a:solidFill>
                  <a:srgbClr val="000000"/>
                </a:solidFill>
                <a:latin typeface="Arimo"/>
                <a:ea typeface="Arimo"/>
                <a:cs typeface="Arimo"/>
                <a:sym typeface="Arimo"/>
              </a:rPr>
              <a:t>Root Mean Square Error (RMSE)</a:t>
            </a:r>
          </a:p>
        </p:txBody>
      </p:sp>
      <p:sp>
        <p:nvSpPr>
          <p:cNvPr name="TextBox 10" id="10"/>
          <p:cNvSpPr txBox="true"/>
          <p:nvPr/>
        </p:nvSpPr>
        <p:spPr>
          <a:xfrm rot="0">
            <a:off x="992238" y="6390829"/>
            <a:ext cx="7974509" cy="926604"/>
          </a:xfrm>
          <a:prstGeom prst="rect">
            <a:avLst/>
          </a:prstGeom>
        </p:spPr>
        <p:txBody>
          <a:bodyPr anchor="t" rtlCol="false" tIns="0" lIns="0" bIns="0" rIns="0">
            <a:spAutoFit/>
          </a:bodyPr>
          <a:lstStyle/>
          <a:p>
            <a:pPr algn="ctr">
              <a:lnSpc>
                <a:spcPts val="3312"/>
              </a:lnSpc>
            </a:pPr>
            <a:r>
              <a:rPr lang="en-US" sz="2187">
                <a:solidFill>
                  <a:srgbClr val="000000"/>
                </a:solidFill>
                <a:latin typeface="Roboto"/>
                <a:ea typeface="Roboto"/>
                <a:cs typeface="Roboto"/>
                <a:sym typeface="Roboto"/>
              </a:rPr>
              <a:t>A low RMSE indicates minimal prediction error, signifying high precision in glucose forecasting.</a:t>
            </a:r>
          </a:p>
        </p:txBody>
      </p:sp>
      <p:sp>
        <p:nvSpPr>
          <p:cNvPr name="TextBox 11" id="11"/>
          <p:cNvSpPr txBox="true"/>
          <p:nvPr/>
        </p:nvSpPr>
        <p:spPr>
          <a:xfrm rot="0">
            <a:off x="9321105" y="4669036"/>
            <a:ext cx="7974658" cy="830759"/>
          </a:xfrm>
          <a:prstGeom prst="rect">
            <a:avLst/>
          </a:prstGeom>
        </p:spPr>
        <p:txBody>
          <a:bodyPr anchor="t" rtlCol="false" tIns="0" lIns="0" bIns="0" rIns="0">
            <a:spAutoFit/>
          </a:bodyPr>
          <a:lstStyle/>
          <a:p>
            <a:pPr algn="ctr">
              <a:lnSpc>
                <a:spcPts val="7312"/>
              </a:lnSpc>
            </a:pPr>
            <a:r>
              <a:rPr lang="en-US" sz="7312">
                <a:solidFill>
                  <a:srgbClr val="000000"/>
                </a:solidFill>
                <a:latin typeface="Arimo"/>
                <a:ea typeface="Arimo"/>
                <a:cs typeface="Arimo"/>
                <a:sym typeface="Arimo"/>
              </a:rPr>
              <a:t>0.997</a:t>
            </a:r>
          </a:p>
        </p:txBody>
      </p:sp>
      <p:sp>
        <p:nvSpPr>
          <p:cNvPr name="TextBox 12" id="12"/>
          <p:cNvSpPr txBox="true"/>
          <p:nvPr/>
        </p:nvSpPr>
        <p:spPr>
          <a:xfrm rot="0">
            <a:off x="10663238" y="5815905"/>
            <a:ext cx="5290245" cy="481012"/>
          </a:xfrm>
          <a:prstGeom prst="rect">
            <a:avLst/>
          </a:prstGeom>
        </p:spPr>
        <p:txBody>
          <a:bodyPr anchor="t" rtlCol="false" tIns="0" lIns="0" bIns="0" rIns="0">
            <a:spAutoFit/>
          </a:bodyPr>
          <a:lstStyle/>
          <a:p>
            <a:pPr algn="ctr">
              <a:lnSpc>
                <a:spcPts val="3437"/>
              </a:lnSpc>
            </a:pPr>
            <a:r>
              <a:rPr lang="en-US" sz="2750">
                <a:solidFill>
                  <a:srgbClr val="000000"/>
                </a:solidFill>
                <a:latin typeface="Arimo"/>
                <a:ea typeface="Arimo"/>
                <a:cs typeface="Arimo"/>
                <a:sym typeface="Arimo"/>
              </a:rPr>
              <a:t>Coefficient of Determination (R²)</a:t>
            </a:r>
          </a:p>
        </p:txBody>
      </p:sp>
      <p:sp>
        <p:nvSpPr>
          <p:cNvPr name="TextBox 13" id="13"/>
          <p:cNvSpPr txBox="true"/>
          <p:nvPr/>
        </p:nvSpPr>
        <p:spPr>
          <a:xfrm rot="0">
            <a:off x="9321105" y="6390829"/>
            <a:ext cx="7974658" cy="926604"/>
          </a:xfrm>
          <a:prstGeom prst="rect">
            <a:avLst/>
          </a:prstGeom>
        </p:spPr>
        <p:txBody>
          <a:bodyPr anchor="t" rtlCol="false" tIns="0" lIns="0" bIns="0" rIns="0">
            <a:spAutoFit/>
          </a:bodyPr>
          <a:lstStyle/>
          <a:p>
            <a:pPr algn="ctr">
              <a:lnSpc>
                <a:spcPts val="3312"/>
              </a:lnSpc>
            </a:pPr>
            <a:r>
              <a:rPr lang="en-US" sz="2187">
                <a:solidFill>
                  <a:srgbClr val="000000"/>
                </a:solidFill>
                <a:latin typeface="Roboto"/>
                <a:ea typeface="Roboto"/>
                <a:cs typeface="Roboto"/>
                <a:sym typeface="Roboto"/>
              </a:rPr>
              <a:t>An R² value close to 1 demonstrates that our model explains nearly all the variance in glucose levels.</a:t>
            </a:r>
          </a:p>
        </p:txBody>
      </p:sp>
      <p:sp>
        <p:nvSpPr>
          <p:cNvPr name="TextBox 14" id="14"/>
          <p:cNvSpPr txBox="true"/>
          <p:nvPr/>
        </p:nvSpPr>
        <p:spPr>
          <a:xfrm rot="0">
            <a:off x="992238" y="7560171"/>
            <a:ext cx="16303526" cy="926604"/>
          </a:xfrm>
          <a:prstGeom prst="rect">
            <a:avLst/>
          </a:prstGeom>
        </p:spPr>
        <p:txBody>
          <a:bodyPr anchor="t" rtlCol="false" tIns="0" lIns="0" bIns="0" rIns="0">
            <a:spAutoFit/>
          </a:bodyPr>
          <a:lstStyle/>
          <a:p>
            <a:pPr algn="ctr">
              <a:lnSpc>
                <a:spcPts val="3312"/>
              </a:lnSpc>
            </a:pPr>
            <a:r>
              <a:rPr lang="en-US" sz="2187">
                <a:solidFill>
                  <a:srgbClr val="000000"/>
                </a:solidFill>
                <a:latin typeface="Roboto"/>
                <a:ea typeface="Roboto"/>
                <a:cs typeface="Roboto"/>
                <a:sym typeface="Roboto"/>
              </a:rPr>
              <a:t>This level of accuracy ensures clinicians can have confidence in the predictive insights generated by our system, leading to better patient outcomes.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C7E0E7"/>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9F5"/>
            </a:solidFill>
          </p:spPr>
        </p:sp>
      </p:grpSp>
      <p:sp>
        <p:nvSpPr>
          <p:cNvPr name="TextBox 6" id="6"/>
          <p:cNvSpPr txBox="true"/>
          <p:nvPr/>
        </p:nvSpPr>
        <p:spPr>
          <a:xfrm rot="0">
            <a:off x="579090" y="1583246"/>
            <a:ext cx="17129820" cy="836104"/>
          </a:xfrm>
          <a:prstGeom prst="rect">
            <a:avLst/>
          </a:prstGeom>
        </p:spPr>
        <p:txBody>
          <a:bodyPr anchor="t" rtlCol="false" tIns="0" lIns="0" bIns="0" rIns="0">
            <a:spAutoFit/>
          </a:bodyPr>
          <a:lstStyle/>
          <a:p>
            <a:pPr algn="l">
              <a:lnSpc>
                <a:spcPts val="3394"/>
              </a:lnSpc>
            </a:pPr>
            <a:r>
              <a:rPr lang="en-US" sz="2190">
                <a:solidFill>
                  <a:srgbClr val="384653"/>
                </a:solidFill>
                <a:latin typeface="Roboto"/>
                <a:ea typeface="Roboto"/>
                <a:cs typeface="Roboto"/>
                <a:sym typeface="Roboto"/>
              </a:rPr>
              <a:t>Our system doesn't just predict; it empowers. It generates robust 90-day forward forecasts for glucose and related vitals, offering a critical window for proactive maternal care planning and intervention.</a:t>
            </a:r>
          </a:p>
        </p:txBody>
      </p:sp>
      <p:grpSp>
        <p:nvGrpSpPr>
          <p:cNvPr name="Group 7" id="7"/>
          <p:cNvGrpSpPr>
            <a:grpSpLocks noChangeAspect="true"/>
          </p:cNvGrpSpPr>
          <p:nvPr/>
        </p:nvGrpSpPr>
        <p:grpSpPr>
          <a:xfrm rot="0">
            <a:off x="1095375" y="2790527"/>
            <a:ext cx="6602610" cy="6602610"/>
            <a:chOff x="0" y="0"/>
            <a:chExt cx="13488590" cy="13488590"/>
          </a:xfrm>
        </p:grpSpPr>
        <p:sp>
          <p:nvSpPr>
            <p:cNvPr name="Freeform 8" id="8" descr="preencoded.png"/>
            <p:cNvSpPr/>
            <p:nvPr/>
          </p:nvSpPr>
          <p:spPr>
            <a:xfrm flipH="false" flipV="false" rot="0">
              <a:off x="0" y="0"/>
              <a:ext cx="13488543" cy="13488543"/>
            </a:xfrm>
            <a:custGeom>
              <a:avLst/>
              <a:gdLst/>
              <a:ahLst/>
              <a:cxnLst/>
              <a:rect r="r" b="b" t="t" l="l"/>
              <a:pathLst>
                <a:path h="13488543" w="13488543">
                  <a:moveTo>
                    <a:pt x="0" y="0"/>
                  </a:moveTo>
                  <a:lnTo>
                    <a:pt x="13488543" y="0"/>
                  </a:lnTo>
                  <a:lnTo>
                    <a:pt x="13488543" y="13488543"/>
                  </a:lnTo>
                  <a:lnTo>
                    <a:pt x="0" y="13488543"/>
                  </a:lnTo>
                  <a:lnTo>
                    <a:pt x="0" y="0"/>
                  </a:lnTo>
                  <a:close/>
                </a:path>
              </a:pathLst>
            </a:custGeom>
            <a:blipFill>
              <a:blip r:embed="rId3"/>
              <a:stretch>
                <a:fillRect l="0" t="0" r="0" b="0"/>
              </a:stretch>
            </a:blipFill>
          </p:spPr>
        </p:sp>
      </p:grpSp>
      <p:grpSp>
        <p:nvGrpSpPr>
          <p:cNvPr name="Group 9" id="9"/>
          <p:cNvGrpSpPr>
            <a:grpSpLocks noChangeAspect="true"/>
          </p:cNvGrpSpPr>
          <p:nvPr/>
        </p:nvGrpSpPr>
        <p:grpSpPr>
          <a:xfrm rot="0">
            <a:off x="14165386" y="1923009"/>
            <a:ext cx="496341" cy="496341"/>
            <a:chOff x="0" y="0"/>
            <a:chExt cx="661788" cy="661788"/>
          </a:xfrm>
        </p:grpSpPr>
        <p:sp>
          <p:nvSpPr>
            <p:cNvPr name="Freeform 10" id="10" descr="preencoded.png"/>
            <p:cNvSpPr/>
            <p:nvPr/>
          </p:nvSpPr>
          <p:spPr>
            <a:xfrm flipH="false" flipV="false" rot="0">
              <a:off x="0" y="0"/>
              <a:ext cx="661797" cy="661797"/>
            </a:xfrm>
            <a:custGeom>
              <a:avLst/>
              <a:gdLst/>
              <a:ahLst/>
              <a:cxnLst/>
              <a:rect r="r" b="b" t="t" l="l"/>
              <a:pathLst>
                <a:path h="661797" w="661797">
                  <a:moveTo>
                    <a:pt x="0" y="0"/>
                  </a:moveTo>
                  <a:lnTo>
                    <a:pt x="661797" y="0"/>
                  </a:lnTo>
                  <a:lnTo>
                    <a:pt x="661797" y="661797"/>
                  </a:lnTo>
                  <a:lnTo>
                    <a:pt x="0" y="661797"/>
                  </a:lnTo>
                  <a:lnTo>
                    <a:pt x="0" y="0"/>
                  </a:lnTo>
                  <a:close/>
                </a:path>
              </a:pathLst>
            </a:custGeom>
            <a:blipFill>
              <a:blip r:embed="rId4"/>
              <a:stretch>
                <a:fillRect l="0" t="0" r="1" b="1"/>
              </a:stretch>
            </a:blipFill>
          </p:spPr>
        </p:sp>
      </p:grpSp>
      <p:grpSp>
        <p:nvGrpSpPr>
          <p:cNvPr name="Group 11" id="11"/>
          <p:cNvGrpSpPr/>
          <p:nvPr/>
        </p:nvGrpSpPr>
        <p:grpSpPr>
          <a:xfrm rot="0">
            <a:off x="9817693" y="2636139"/>
            <a:ext cx="6878868" cy="2119636"/>
            <a:chOff x="0" y="0"/>
            <a:chExt cx="9171824" cy="2826182"/>
          </a:xfrm>
        </p:grpSpPr>
        <p:grpSp>
          <p:nvGrpSpPr>
            <p:cNvPr name="Group 12" id="12"/>
            <p:cNvGrpSpPr/>
            <p:nvPr/>
          </p:nvGrpSpPr>
          <p:grpSpPr>
            <a:xfrm rot="0">
              <a:off x="0" y="172028"/>
              <a:ext cx="9171824" cy="2654153"/>
              <a:chOff x="0" y="0"/>
              <a:chExt cx="8813007" cy="2550318"/>
            </a:xfrm>
          </p:grpSpPr>
          <p:sp>
            <p:nvSpPr>
              <p:cNvPr name="Freeform 13" id="13"/>
              <p:cNvSpPr/>
              <p:nvPr/>
            </p:nvSpPr>
            <p:spPr>
              <a:xfrm flipH="false" flipV="false" rot="0">
                <a:off x="0" y="0"/>
                <a:ext cx="8813038" cy="2550365"/>
              </a:xfrm>
              <a:custGeom>
                <a:avLst/>
                <a:gdLst/>
                <a:ahLst/>
                <a:cxnLst/>
                <a:rect r="r" b="b" t="t" l="l"/>
                <a:pathLst>
                  <a:path h="2550365" w="8813038">
                    <a:moveTo>
                      <a:pt x="0" y="153589"/>
                    </a:moveTo>
                    <a:cubicBezTo>
                      <a:pt x="0" y="68795"/>
                      <a:pt x="54610" y="0"/>
                      <a:pt x="121920" y="0"/>
                    </a:cubicBezTo>
                    <a:lnTo>
                      <a:pt x="8691118" y="0"/>
                    </a:lnTo>
                    <a:cubicBezTo>
                      <a:pt x="8758428" y="0"/>
                      <a:pt x="8813038" y="68795"/>
                      <a:pt x="8813038" y="153589"/>
                    </a:cubicBezTo>
                    <a:lnTo>
                      <a:pt x="8813038" y="2396789"/>
                    </a:lnTo>
                    <a:cubicBezTo>
                      <a:pt x="8813038" y="2481582"/>
                      <a:pt x="8758428" y="2550365"/>
                      <a:pt x="8691118" y="2550365"/>
                    </a:cubicBezTo>
                    <a:lnTo>
                      <a:pt x="121920" y="2550365"/>
                    </a:lnTo>
                    <a:cubicBezTo>
                      <a:pt x="54610" y="2550365"/>
                      <a:pt x="0" y="2481582"/>
                      <a:pt x="0" y="2396789"/>
                    </a:cubicBezTo>
                    <a:close/>
                  </a:path>
                </a:pathLst>
              </a:custGeom>
              <a:solidFill>
                <a:srgbClr val="D9EDF2"/>
              </a:solidFill>
            </p:spPr>
          </p:sp>
        </p:grpSp>
        <p:grpSp>
          <p:nvGrpSpPr>
            <p:cNvPr name="Group 14" id="14"/>
            <p:cNvGrpSpPr>
              <a:grpSpLocks noChangeAspect="true"/>
            </p:cNvGrpSpPr>
            <p:nvPr/>
          </p:nvGrpSpPr>
          <p:grpSpPr>
            <a:xfrm rot="0">
              <a:off x="0" y="145594"/>
              <a:ext cx="9171824" cy="105737"/>
              <a:chOff x="0" y="0"/>
              <a:chExt cx="8813007" cy="101600"/>
            </a:xfrm>
          </p:grpSpPr>
          <p:sp>
            <p:nvSpPr>
              <p:cNvPr name="Freeform 15" id="15" descr="preencoded.png"/>
              <p:cNvSpPr/>
              <p:nvPr/>
            </p:nvSpPr>
            <p:spPr>
              <a:xfrm flipH="false" flipV="false" rot="0">
                <a:off x="0" y="0"/>
                <a:ext cx="8813038" cy="101600"/>
              </a:xfrm>
              <a:custGeom>
                <a:avLst/>
                <a:gdLst/>
                <a:ahLst/>
                <a:cxnLst/>
                <a:rect r="r" b="b" t="t" l="l"/>
                <a:pathLst>
                  <a:path h="101600" w="8813038">
                    <a:moveTo>
                      <a:pt x="0" y="0"/>
                    </a:moveTo>
                    <a:lnTo>
                      <a:pt x="8813038" y="0"/>
                    </a:lnTo>
                    <a:lnTo>
                      <a:pt x="8813038" y="101600"/>
                    </a:lnTo>
                    <a:lnTo>
                      <a:pt x="0" y="101600"/>
                    </a:lnTo>
                    <a:lnTo>
                      <a:pt x="0" y="0"/>
                    </a:lnTo>
                    <a:close/>
                  </a:path>
                </a:pathLst>
              </a:custGeom>
              <a:blipFill>
                <a:blip r:embed="rId5"/>
                <a:stretch>
                  <a:fillRect l="-4" t="0" r="-4" b="0"/>
                </a:stretch>
              </a:blipFill>
            </p:spPr>
          </p:sp>
        </p:grpSp>
        <p:sp>
          <p:nvSpPr>
            <p:cNvPr name="TextBox 16" id="16"/>
            <p:cNvSpPr txBox="true"/>
            <p:nvPr/>
          </p:nvSpPr>
          <p:spPr>
            <a:xfrm rot="0">
              <a:off x="4448062" y="-66675"/>
              <a:ext cx="275493" cy="386088"/>
            </a:xfrm>
            <a:prstGeom prst="rect">
              <a:avLst/>
            </a:prstGeom>
          </p:spPr>
          <p:txBody>
            <a:bodyPr anchor="t" rtlCol="false" tIns="0" lIns="0" bIns="0" rIns="0">
              <a:spAutoFit/>
            </a:bodyPr>
            <a:lstStyle/>
            <a:p>
              <a:pPr algn="l">
                <a:lnSpc>
                  <a:spcPts val="2406"/>
                </a:lnSpc>
              </a:pPr>
            </a:p>
          </p:txBody>
        </p:sp>
        <p:sp>
          <p:nvSpPr>
            <p:cNvPr name="TextBox 17" id="17"/>
            <p:cNvSpPr txBox="true"/>
            <p:nvPr/>
          </p:nvSpPr>
          <p:spPr>
            <a:xfrm rot="0">
              <a:off x="255875" y="717362"/>
              <a:ext cx="4809470" cy="479298"/>
            </a:xfrm>
            <a:prstGeom prst="rect">
              <a:avLst/>
            </a:prstGeom>
          </p:spPr>
          <p:txBody>
            <a:bodyPr anchor="t" rtlCol="false" tIns="0" lIns="0" bIns="0" rIns="0">
              <a:spAutoFit/>
            </a:bodyPr>
            <a:lstStyle/>
            <a:p>
              <a:pPr algn="l">
                <a:lnSpc>
                  <a:spcPts val="2805"/>
                </a:lnSpc>
              </a:pPr>
              <a:r>
                <a:rPr lang="en-US" sz="2279" b="true">
                  <a:solidFill>
                    <a:srgbClr val="384653"/>
                  </a:solidFill>
                  <a:latin typeface="Arimo Bold"/>
                  <a:ea typeface="Arimo Bold"/>
                  <a:cs typeface="Arimo Bold"/>
                  <a:sym typeface="Arimo Bold"/>
                </a:rPr>
                <a:t>Early Risk Identification</a:t>
              </a:r>
            </a:p>
          </p:txBody>
        </p:sp>
        <p:sp>
          <p:nvSpPr>
            <p:cNvPr name="TextBox 18" id="18"/>
            <p:cNvSpPr txBox="true"/>
            <p:nvPr/>
          </p:nvSpPr>
          <p:spPr>
            <a:xfrm rot="0">
              <a:off x="255875" y="1248372"/>
              <a:ext cx="8660075" cy="1140183"/>
            </a:xfrm>
            <a:prstGeom prst="rect">
              <a:avLst/>
            </a:prstGeom>
          </p:spPr>
          <p:txBody>
            <a:bodyPr anchor="t" rtlCol="false" tIns="0" lIns="0" bIns="0" rIns="0">
              <a:spAutoFit/>
            </a:bodyPr>
            <a:lstStyle/>
            <a:p>
              <a:pPr algn="l">
                <a:lnSpc>
                  <a:spcPts val="3532"/>
                </a:lnSpc>
              </a:pPr>
              <a:r>
                <a:rPr lang="en-US" sz="2279">
                  <a:solidFill>
                    <a:srgbClr val="384653"/>
                  </a:solidFill>
                  <a:latin typeface="Roboto"/>
                  <a:ea typeface="Roboto"/>
                  <a:cs typeface="Roboto"/>
                  <a:sym typeface="Roboto"/>
                </a:rPr>
                <a:t>Identify potential GDM risks weeks in advance, allowing for timely and preventative interventions.</a:t>
              </a:r>
            </a:p>
          </p:txBody>
        </p:sp>
      </p:grpSp>
      <p:grpSp>
        <p:nvGrpSpPr>
          <p:cNvPr name="Group 19" id="19"/>
          <p:cNvGrpSpPr>
            <a:grpSpLocks noChangeAspect="true"/>
          </p:cNvGrpSpPr>
          <p:nvPr/>
        </p:nvGrpSpPr>
        <p:grpSpPr>
          <a:xfrm rot="0">
            <a:off x="14165386" y="3854798"/>
            <a:ext cx="496341" cy="496341"/>
            <a:chOff x="0" y="0"/>
            <a:chExt cx="661788" cy="661788"/>
          </a:xfrm>
        </p:grpSpPr>
        <p:sp>
          <p:nvSpPr>
            <p:cNvPr name="Freeform 20" id="20" descr="preencoded.png"/>
            <p:cNvSpPr/>
            <p:nvPr/>
          </p:nvSpPr>
          <p:spPr>
            <a:xfrm flipH="false" flipV="false" rot="0">
              <a:off x="0" y="0"/>
              <a:ext cx="661797" cy="661797"/>
            </a:xfrm>
            <a:custGeom>
              <a:avLst/>
              <a:gdLst/>
              <a:ahLst/>
              <a:cxnLst/>
              <a:rect r="r" b="b" t="t" l="l"/>
              <a:pathLst>
                <a:path h="661797" w="661797">
                  <a:moveTo>
                    <a:pt x="0" y="0"/>
                  </a:moveTo>
                  <a:lnTo>
                    <a:pt x="661797" y="0"/>
                  </a:lnTo>
                  <a:lnTo>
                    <a:pt x="661797" y="661797"/>
                  </a:lnTo>
                  <a:lnTo>
                    <a:pt x="0" y="661797"/>
                  </a:lnTo>
                  <a:lnTo>
                    <a:pt x="0" y="0"/>
                  </a:lnTo>
                  <a:close/>
                </a:path>
              </a:pathLst>
            </a:custGeom>
            <a:blipFill>
              <a:blip r:embed="rId4"/>
              <a:stretch>
                <a:fillRect l="0" t="0" r="1" b="1"/>
              </a:stretch>
            </a:blipFill>
          </p:spPr>
        </p:sp>
      </p:grpSp>
      <p:grpSp>
        <p:nvGrpSpPr>
          <p:cNvPr name="Group 21" id="21"/>
          <p:cNvGrpSpPr/>
          <p:nvPr/>
        </p:nvGrpSpPr>
        <p:grpSpPr>
          <a:xfrm rot="0">
            <a:off x="9817693" y="4972563"/>
            <a:ext cx="6878868" cy="2119636"/>
            <a:chOff x="0" y="0"/>
            <a:chExt cx="9171824" cy="2826182"/>
          </a:xfrm>
        </p:grpSpPr>
        <p:grpSp>
          <p:nvGrpSpPr>
            <p:cNvPr name="Group 22" id="22"/>
            <p:cNvGrpSpPr/>
            <p:nvPr/>
          </p:nvGrpSpPr>
          <p:grpSpPr>
            <a:xfrm rot="0">
              <a:off x="0" y="172028"/>
              <a:ext cx="9171824" cy="2654153"/>
              <a:chOff x="0" y="0"/>
              <a:chExt cx="8813007" cy="2550318"/>
            </a:xfrm>
          </p:grpSpPr>
          <p:sp>
            <p:nvSpPr>
              <p:cNvPr name="Freeform 23" id="23"/>
              <p:cNvSpPr/>
              <p:nvPr/>
            </p:nvSpPr>
            <p:spPr>
              <a:xfrm flipH="false" flipV="false" rot="0">
                <a:off x="0" y="0"/>
                <a:ext cx="8813038" cy="2550365"/>
              </a:xfrm>
              <a:custGeom>
                <a:avLst/>
                <a:gdLst/>
                <a:ahLst/>
                <a:cxnLst/>
                <a:rect r="r" b="b" t="t" l="l"/>
                <a:pathLst>
                  <a:path h="2550365" w="8813038">
                    <a:moveTo>
                      <a:pt x="0" y="153589"/>
                    </a:moveTo>
                    <a:cubicBezTo>
                      <a:pt x="0" y="68795"/>
                      <a:pt x="54610" y="0"/>
                      <a:pt x="121920" y="0"/>
                    </a:cubicBezTo>
                    <a:lnTo>
                      <a:pt x="8691118" y="0"/>
                    </a:lnTo>
                    <a:cubicBezTo>
                      <a:pt x="8758428" y="0"/>
                      <a:pt x="8813038" y="68795"/>
                      <a:pt x="8813038" y="153589"/>
                    </a:cubicBezTo>
                    <a:lnTo>
                      <a:pt x="8813038" y="2396789"/>
                    </a:lnTo>
                    <a:cubicBezTo>
                      <a:pt x="8813038" y="2481582"/>
                      <a:pt x="8758428" y="2550365"/>
                      <a:pt x="8691118" y="2550365"/>
                    </a:cubicBezTo>
                    <a:lnTo>
                      <a:pt x="121920" y="2550365"/>
                    </a:lnTo>
                    <a:cubicBezTo>
                      <a:pt x="54610" y="2550365"/>
                      <a:pt x="0" y="2481582"/>
                      <a:pt x="0" y="2396789"/>
                    </a:cubicBezTo>
                    <a:close/>
                  </a:path>
                </a:pathLst>
              </a:custGeom>
              <a:solidFill>
                <a:srgbClr val="D9EDF2"/>
              </a:solidFill>
            </p:spPr>
          </p:sp>
        </p:grpSp>
        <p:grpSp>
          <p:nvGrpSpPr>
            <p:cNvPr name="Group 24" id="24"/>
            <p:cNvGrpSpPr>
              <a:grpSpLocks noChangeAspect="true"/>
            </p:cNvGrpSpPr>
            <p:nvPr/>
          </p:nvGrpSpPr>
          <p:grpSpPr>
            <a:xfrm rot="0">
              <a:off x="0" y="145594"/>
              <a:ext cx="9171824" cy="105737"/>
              <a:chOff x="0" y="0"/>
              <a:chExt cx="8813007" cy="101600"/>
            </a:xfrm>
          </p:grpSpPr>
          <p:sp>
            <p:nvSpPr>
              <p:cNvPr name="Freeform 25" id="25" descr="preencoded.png"/>
              <p:cNvSpPr/>
              <p:nvPr/>
            </p:nvSpPr>
            <p:spPr>
              <a:xfrm flipH="false" flipV="false" rot="0">
                <a:off x="0" y="0"/>
                <a:ext cx="8813038" cy="101600"/>
              </a:xfrm>
              <a:custGeom>
                <a:avLst/>
                <a:gdLst/>
                <a:ahLst/>
                <a:cxnLst/>
                <a:rect r="r" b="b" t="t" l="l"/>
                <a:pathLst>
                  <a:path h="101600" w="8813038">
                    <a:moveTo>
                      <a:pt x="0" y="0"/>
                    </a:moveTo>
                    <a:lnTo>
                      <a:pt x="8813038" y="0"/>
                    </a:lnTo>
                    <a:lnTo>
                      <a:pt x="8813038" y="101600"/>
                    </a:lnTo>
                    <a:lnTo>
                      <a:pt x="0" y="101600"/>
                    </a:lnTo>
                    <a:lnTo>
                      <a:pt x="0" y="0"/>
                    </a:lnTo>
                    <a:close/>
                  </a:path>
                </a:pathLst>
              </a:custGeom>
              <a:blipFill>
                <a:blip r:embed="rId5"/>
                <a:stretch>
                  <a:fillRect l="-4" t="0" r="-4" b="0"/>
                </a:stretch>
              </a:blipFill>
            </p:spPr>
          </p:sp>
        </p:grpSp>
        <p:sp>
          <p:nvSpPr>
            <p:cNvPr name="TextBox 26" id="26"/>
            <p:cNvSpPr txBox="true"/>
            <p:nvPr/>
          </p:nvSpPr>
          <p:spPr>
            <a:xfrm rot="0">
              <a:off x="4448062" y="-66675"/>
              <a:ext cx="275493" cy="386088"/>
            </a:xfrm>
            <a:prstGeom prst="rect">
              <a:avLst/>
            </a:prstGeom>
          </p:spPr>
          <p:txBody>
            <a:bodyPr anchor="t" rtlCol="false" tIns="0" lIns="0" bIns="0" rIns="0">
              <a:spAutoFit/>
            </a:bodyPr>
            <a:lstStyle/>
            <a:p>
              <a:pPr algn="l">
                <a:lnSpc>
                  <a:spcPts val="2406"/>
                </a:lnSpc>
              </a:pPr>
            </a:p>
          </p:txBody>
        </p:sp>
        <p:sp>
          <p:nvSpPr>
            <p:cNvPr name="TextBox 27" id="27"/>
            <p:cNvSpPr txBox="true"/>
            <p:nvPr/>
          </p:nvSpPr>
          <p:spPr>
            <a:xfrm rot="0">
              <a:off x="255875" y="717364"/>
              <a:ext cx="4818292" cy="479298"/>
            </a:xfrm>
            <a:prstGeom prst="rect">
              <a:avLst/>
            </a:prstGeom>
          </p:spPr>
          <p:txBody>
            <a:bodyPr anchor="t" rtlCol="false" tIns="0" lIns="0" bIns="0" rIns="0">
              <a:spAutoFit/>
            </a:bodyPr>
            <a:lstStyle/>
            <a:p>
              <a:pPr algn="l">
                <a:lnSpc>
                  <a:spcPts val="2805"/>
                </a:lnSpc>
              </a:pPr>
              <a:r>
                <a:rPr lang="en-US" sz="2279" b="true">
                  <a:solidFill>
                    <a:srgbClr val="384653"/>
                  </a:solidFill>
                  <a:latin typeface="Arimo Bold"/>
                  <a:ea typeface="Arimo Bold"/>
                  <a:cs typeface="Arimo Bold"/>
                  <a:sym typeface="Arimo Bold"/>
                </a:rPr>
                <a:t>Personalized Treatment</a:t>
              </a:r>
            </a:p>
          </p:txBody>
        </p:sp>
        <p:sp>
          <p:nvSpPr>
            <p:cNvPr name="TextBox 28" id="28"/>
            <p:cNvSpPr txBox="true"/>
            <p:nvPr/>
          </p:nvSpPr>
          <p:spPr>
            <a:xfrm rot="0">
              <a:off x="255875" y="1248374"/>
              <a:ext cx="8660075" cy="1140183"/>
            </a:xfrm>
            <a:prstGeom prst="rect">
              <a:avLst/>
            </a:prstGeom>
          </p:spPr>
          <p:txBody>
            <a:bodyPr anchor="t" rtlCol="false" tIns="0" lIns="0" bIns="0" rIns="0">
              <a:spAutoFit/>
            </a:bodyPr>
            <a:lstStyle/>
            <a:p>
              <a:pPr algn="l">
                <a:lnSpc>
                  <a:spcPts val="3532"/>
                </a:lnSpc>
              </a:pPr>
              <a:r>
                <a:rPr lang="en-US" sz="2279">
                  <a:solidFill>
                    <a:srgbClr val="384653"/>
                  </a:solidFill>
                  <a:latin typeface="Roboto"/>
                  <a:ea typeface="Roboto"/>
                  <a:cs typeface="Roboto"/>
                  <a:sym typeface="Roboto"/>
                </a:rPr>
                <a:t>Tailor management plans based on individual patient trajectories and precise predictive trends.</a:t>
              </a:r>
            </a:p>
          </p:txBody>
        </p:sp>
      </p:grpSp>
      <p:grpSp>
        <p:nvGrpSpPr>
          <p:cNvPr name="Group 29" id="29"/>
          <p:cNvGrpSpPr>
            <a:grpSpLocks noChangeAspect="true"/>
          </p:cNvGrpSpPr>
          <p:nvPr/>
        </p:nvGrpSpPr>
        <p:grpSpPr>
          <a:xfrm rot="0">
            <a:off x="14165386" y="5786586"/>
            <a:ext cx="496341" cy="496341"/>
            <a:chOff x="0" y="0"/>
            <a:chExt cx="661788" cy="661788"/>
          </a:xfrm>
        </p:grpSpPr>
        <p:sp>
          <p:nvSpPr>
            <p:cNvPr name="Freeform 30" id="30" descr="preencoded.png"/>
            <p:cNvSpPr/>
            <p:nvPr/>
          </p:nvSpPr>
          <p:spPr>
            <a:xfrm flipH="false" flipV="false" rot="0">
              <a:off x="0" y="0"/>
              <a:ext cx="661797" cy="661797"/>
            </a:xfrm>
            <a:custGeom>
              <a:avLst/>
              <a:gdLst/>
              <a:ahLst/>
              <a:cxnLst/>
              <a:rect r="r" b="b" t="t" l="l"/>
              <a:pathLst>
                <a:path h="661797" w="661797">
                  <a:moveTo>
                    <a:pt x="0" y="0"/>
                  </a:moveTo>
                  <a:lnTo>
                    <a:pt x="661797" y="0"/>
                  </a:lnTo>
                  <a:lnTo>
                    <a:pt x="661797" y="661797"/>
                  </a:lnTo>
                  <a:lnTo>
                    <a:pt x="0" y="661797"/>
                  </a:lnTo>
                  <a:lnTo>
                    <a:pt x="0" y="0"/>
                  </a:lnTo>
                  <a:close/>
                </a:path>
              </a:pathLst>
            </a:custGeom>
            <a:blipFill>
              <a:blip r:embed="rId4"/>
              <a:stretch>
                <a:fillRect l="0" t="0" r="1" b="1"/>
              </a:stretch>
            </a:blipFill>
          </p:spPr>
        </p:sp>
      </p:grpSp>
      <p:grpSp>
        <p:nvGrpSpPr>
          <p:cNvPr name="Group 31" id="31"/>
          <p:cNvGrpSpPr/>
          <p:nvPr/>
        </p:nvGrpSpPr>
        <p:grpSpPr>
          <a:xfrm rot="0">
            <a:off x="9817693" y="7311275"/>
            <a:ext cx="6878868" cy="2197075"/>
            <a:chOff x="0" y="0"/>
            <a:chExt cx="9171824" cy="2929434"/>
          </a:xfrm>
        </p:grpSpPr>
        <p:grpSp>
          <p:nvGrpSpPr>
            <p:cNvPr name="Group 32" id="32"/>
            <p:cNvGrpSpPr/>
            <p:nvPr/>
          </p:nvGrpSpPr>
          <p:grpSpPr>
            <a:xfrm rot="0">
              <a:off x="0" y="172028"/>
              <a:ext cx="9171824" cy="2757406"/>
              <a:chOff x="0" y="0"/>
              <a:chExt cx="8813007" cy="2649531"/>
            </a:xfrm>
          </p:grpSpPr>
          <p:sp>
            <p:nvSpPr>
              <p:cNvPr name="Freeform 33" id="33"/>
              <p:cNvSpPr/>
              <p:nvPr/>
            </p:nvSpPr>
            <p:spPr>
              <a:xfrm flipH="false" flipV="false" rot="0">
                <a:off x="0" y="0"/>
                <a:ext cx="8813038" cy="2649578"/>
              </a:xfrm>
              <a:custGeom>
                <a:avLst/>
                <a:gdLst/>
                <a:ahLst/>
                <a:cxnLst/>
                <a:rect r="r" b="b" t="t" l="l"/>
                <a:pathLst>
                  <a:path h="2649578" w="8813038">
                    <a:moveTo>
                      <a:pt x="0" y="159564"/>
                    </a:moveTo>
                    <a:cubicBezTo>
                      <a:pt x="0" y="71471"/>
                      <a:pt x="54610" y="0"/>
                      <a:pt x="121920" y="0"/>
                    </a:cubicBezTo>
                    <a:lnTo>
                      <a:pt x="8691118" y="0"/>
                    </a:lnTo>
                    <a:cubicBezTo>
                      <a:pt x="8758428" y="0"/>
                      <a:pt x="8813038" y="71471"/>
                      <a:pt x="8813038" y="159564"/>
                    </a:cubicBezTo>
                    <a:lnTo>
                      <a:pt x="8813038" y="2490029"/>
                    </a:lnTo>
                    <a:cubicBezTo>
                      <a:pt x="8813038" y="2578121"/>
                      <a:pt x="8758428" y="2649578"/>
                      <a:pt x="8691118" y="2649578"/>
                    </a:cubicBezTo>
                    <a:lnTo>
                      <a:pt x="121920" y="2649578"/>
                    </a:lnTo>
                    <a:cubicBezTo>
                      <a:pt x="54610" y="2649578"/>
                      <a:pt x="0" y="2578121"/>
                      <a:pt x="0" y="2490029"/>
                    </a:cubicBezTo>
                    <a:close/>
                  </a:path>
                </a:pathLst>
              </a:custGeom>
              <a:solidFill>
                <a:srgbClr val="D9EDF2"/>
              </a:solidFill>
            </p:spPr>
          </p:sp>
        </p:grpSp>
        <p:grpSp>
          <p:nvGrpSpPr>
            <p:cNvPr name="Group 34" id="34"/>
            <p:cNvGrpSpPr>
              <a:grpSpLocks noChangeAspect="true"/>
            </p:cNvGrpSpPr>
            <p:nvPr/>
          </p:nvGrpSpPr>
          <p:grpSpPr>
            <a:xfrm rot="0">
              <a:off x="0" y="145594"/>
              <a:ext cx="9171824" cy="105737"/>
              <a:chOff x="0" y="0"/>
              <a:chExt cx="8813007" cy="101600"/>
            </a:xfrm>
          </p:grpSpPr>
          <p:sp>
            <p:nvSpPr>
              <p:cNvPr name="Freeform 35" id="35" descr="preencoded.png"/>
              <p:cNvSpPr/>
              <p:nvPr/>
            </p:nvSpPr>
            <p:spPr>
              <a:xfrm flipH="false" flipV="false" rot="0">
                <a:off x="0" y="0"/>
                <a:ext cx="8813038" cy="101600"/>
              </a:xfrm>
              <a:custGeom>
                <a:avLst/>
                <a:gdLst/>
                <a:ahLst/>
                <a:cxnLst/>
                <a:rect r="r" b="b" t="t" l="l"/>
                <a:pathLst>
                  <a:path h="101600" w="8813038">
                    <a:moveTo>
                      <a:pt x="0" y="0"/>
                    </a:moveTo>
                    <a:lnTo>
                      <a:pt x="8813038" y="0"/>
                    </a:lnTo>
                    <a:lnTo>
                      <a:pt x="8813038" y="101600"/>
                    </a:lnTo>
                    <a:lnTo>
                      <a:pt x="0" y="101600"/>
                    </a:lnTo>
                    <a:lnTo>
                      <a:pt x="0" y="0"/>
                    </a:lnTo>
                    <a:close/>
                  </a:path>
                </a:pathLst>
              </a:custGeom>
              <a:blipFill>
                <a:blip r:embed="rId5"/>
                <a:stretch>
                  <a:fillRect l="-4" t="0" r="-4" b="0"/>
                </a:stretch>
              </a:blipFill>
            </p:spPr>
          </p:sp>
        </p:grpSp>
        <p:sp>
          <p:nvSpPr>
            <p:cNvPr name="TextBox 36" id="36"/>
            <p:cNvSpPr txBox="true"/>
            <p:nvPr/>
          </p:nvSpPr>
          <p:spPr>
            <a:xfrm rot="0">
              <a:off x="4448062" y="-66675"/>
              <a:ext cx="275493" cy="386088"/>
            </a:xfrm>
            <a:prstGeom prst="rect">
              <a:avLst/>
            </a:prstGeom>
          </p:spPr>
          <p:txBody>
            <a:bodyPr anchor="t" rtlCol="false" tIns="0" lIns="0" bIns="0" rIns="0">
              <a:spAutoFit/>
            </a:bodyPr>
            <a:lstStyle/>
            <a:p>
              <a:pPr algn="l">
                <a:lnSpc>
                  <a:spcPts val="2406"/>
                </a:lnSpc>
              </a:pPr>
            </a:p>
          </p:txBody>
        </p:sp>
        <p:sp>
          <p:nvSpPr>
            <p:cNvPr name="TextBox 37" id="37"/>
            <p:cNvSpPr txBox="true"/>
            <p:nvPr/>
          </p:nvSpPr>
          <p:spPr>
            <a:xfrm rot="0">
              <a:off x="255875" y="717364"/>
              <a:ext cx="4880698" cy="479298"/>
            </a:xfrm>
            <a:prstGeom prst="rect">
              <a:avLst/>
            </a:prstGeom>
          </p:spPr>
          <p:txBody>
            <a:bodyPr anchor="t" rtlCol="false" tIns="0" lIns="0" bIns="0" rIns="0">
              <a:spAutoFit/>
            </a:bodyPr>
            <a:lstStyle/>
            <a:p>
              <a:pPr algn="l">
                <a:lnSpc>
                  <a:spcPts val="2805"/>
                </a:lnSpc>
              </a:pPr>
              <a:r>
                <a:rPr lang="en-US" sz="2279" b="true">
                  <a:solidFill>
                    <a:srgbClr val="384653"/>
                  </a:solidFill>
                  <a:latin typeface="Arimo Bold"/>
                  <a:ea typeface="Arimo Bold"/>
                  <a:cs typeface="Arimo Bold"/>
                  <a:sym typeface="Arimo Bold"/>
                </a:rPr>
                <a:t>Clinician Empowerment</a:t>
              </a:r>
            </a:p>
          </p:txBody>
        </p:sp>
        <p:sp>
          <p:nvSpPr>
            <p:cNvPr name="TextBox 38" id="38"/>
            <p:cNvSpPr txBox="true"/>
            <p:nvPr/>
          </p:nvSpPr>
          <p:spPr>
            <a:xfrm rot="0">
              <a:off x="255875" y="1248374"/>
              <a:ext cx="8660075" cy="1140183"/>
            </a:xfrm>
            <a:prstGeom prst="rect">
              <a:avLst/>
            </a:prstGeom>
          </p:spPr>
          <p:txBody>
            <a:bodyPr anchor="t" rtlCol="false" tIns="0" lIns="0" bIns="0" rIns="0">
              <a:spAutoFit/>
            </a:bodyPr>
            <a:lstStyle/>
            <a:p>
              <a:pPr algn="l">
                <a:lnSpc>
                  <a:spcPts val="3532"/>
                </a:lnSpc>
              </a:pPr>
              <a:r>
                <a:rPr lang="en-US" sz="2279">
                  <a:solidFill>
                    <a:srgbClr val="384653"/>
                  </a:solidFill>
                  <a:latin typeface="Roboto"/>
                  <a:ea typeface="Roboto"/>
                  <a:cs typeface="Roboto"/>
                  <a:sym typeface="Roboto"/>
                </a:rPr>
                <a:t>Provides interpretable results, enabling clinicians to confidently explain and act on predictions.</a:t>
              </a:r>
            </a:p>
          </p:txBody>
        </p:sp>
      </p:grpSp>
      <p:grpSp>
        <p:nvGrpSpPr>
          <p:cNvPr name="Group 39" id="39"/>
          <p:cNvGrpSpPr/>
          <p:nvPr/>
        </p:nvGrpSpPr>
        <p:grpSpPr>
          <a:xfrm rot="0">
            <a:off x="8475327" y="3384612"/>
            <a:ext cx="940371" cy="940371"/>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93A4"/>
            </a:solidFill>
          </p:spPr>
        </p:sp>
        <p:sp>
          <p:nvSpPr>
            <p:cNvPr name="TextBox 41" id="41"/>
            <p:cNvSpPr txBox="true"/>
            <p:nvPr/>
          </p:nvSpPr>
          <p:spPr>
            <a:xfrm>
              <a:off x="76200" y="0"/>
              <a:ext cx="660400" cy="736600"/>
            </a:xfrm>
            <a:prstGeom prst="rect">
              <a:avLst/>
            </a:prstGeom>
          </p:spPr>
          <p:txBody>
            <a:bodyPr anchor="ctr" rtlCol="false" tIns="50800" lIns="50800" bIns="50800" rIns="50800"/>
            <a:lstStyle/>
            <a:p>
              <a:pPr algn="ctr">
                <a:lnSpc>
                  <a:spcPts val="3312"/>
                </a:lnSpc>
              </a:pPr>
            </a:p>
          </p:txBody>
        </p:sp>
      </p:grpSp>
      <p:sp>
        <p:nvSpPr>
          <p:cNvPr name="TextBox 42" id="42"/>
          <p:cNvSpPr txBox="true"/>
          <p:nvPr/>
        </p:nvSpPr>
        <p:spPr>
          <a:xfrm rot="0">
            <a:off x="579090" y="542226"/>
            <a:ext cx="15541665" cy="898144"/>
          </a:xfrm>
          <a:prstGeom prst="rect">
            <a:avLst/>
          </a:prstGeom>
        </p:spPr>
        <p:txBody>
          <a:bodyPr anchor="t" rtlCol="false" tIns="0" lIns="0" bIns="0" rIns="0">
            <a:spAutoFit/>
          </a:bodyPr>
          <a:lstStyle/>
          <a:p>
            <a:pPr algn="l">
              <a:lnSpc>
                <a:spcPts val="6949"/>
              </a:lnSpc>
            </a:pPr>
            <a:r>
              <a:rPr lang="en-US" sz="5559">
                <a:solidFill>
                  <a:srgbClr val="2E3C4E"/>
                </a:solidFill>
                <a:latin typeface="Arimo"/>
                <a:ea typeface="Arimo"/>
                <a:cs typeface="Arimo"/>
                <a:sym typeface="Arimo"/>
              </a:rPr>
              <a:t>Actionable Insights: 90-Day Forward Forecasts</a:t>
            </a:r>
          </a:p>
        </p:txBody>
      </p:sp>
      <p:grpSp>
        <p:nvGrpSpPr>
          <p:cNvPr name="Group 43" id="43"/>
          <p:cNvGrpSpPr/>
          <p:nvPr/>
        </p:nvGrpSpPr>
        <p:grpSpPr>
          <a:xfrm rot="0">
            <a:off x="8475327" y="5662120"/>
            <a:ext cx="940371" cy="940371"/>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93A4"/>
            </a:solidFill>
          </p:spPr>
        </p:sp>
        <p:sp>
          <p:nvSpPr>
            <p:cNvPr name="TextBox 45" id="45"/>
            <p:cNvSpPr txBox="true"/>
            <p:nvPr/>
          </p:nvSpPr>
          <p:spPr>
            <a:xfrm>
              <a:off x="76200" y="0"/>
              <a:ext cx="660400" cy="736600"/>
            </a:xfrm>
            <a:prstGeom prst="rect">
              <a:avLst/>
            </a:prstGeom>
          </p:spPr>
          <p:txBody>
            <a:bodyPr anchor="ctr" rtlCol="false" tIns="50800" lIns="50800" bIns="50800" rIns="50800"/>
            <a:lstStyle/>
            <a:p>
              <a:pPr algn="ctr">
                <a:lnSpc>
                  <a:spcPts val="3312"/>
                </a:lnSpc>
              </a:pPr>
            </a:p>
          </p:txBody>
        </p:sp>
      </p:grpSp>
      <p:grpSp>
        <p:nvGrpSpPr>
          <p:cNvPr name="Group 46" id="46"/>
          <p:cNvGrpSpPr/>
          <p:nvPr/>
        </p:nvGrpSpPr>
        <p:grpSpPr>
          <a:xfrm rot="0">
            <a:off x="8475327" y="7939627"/>
            <a:ext cx="940371" cy="940371"/>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93A4"/>
            </a:solidFill>
          </p:spPr>
        </p:sp>
        <p:sp>
          <p:nvSpPr>
            <p:cNvPr name="TextBox 48" id="48"/>
            <p:cNvSpPr txBox="true"/>
            <p:nvPr/>
          </p:nvSpPr>
          <p:spPr>
            <a:xfrm>
              <a:off x="76200" y="0"/>
              <a:ext cx="660400" cy="736600"/>
            </a:xfrm>
            <a:prstGeom prst="rect">
              <a:avLst/>
            </a:prstGeom>
          </p:spPr>
          <p:txBody>
            <a:bodyPr anchor="ctr" rtlCol="false" tIns="50800" lIns="50800" bIns="50800" rIns="50800"/>
            <a:lstStyle/>
            <a:p>
              <a:pPr algn="ctr">
                <a:lnSpc>
                  <a:spcPts val="3312"/>
                </a:lnSpc>
              </a:pPr>
            </a:p>
          </p:txBody>
        </p:sp>
      </p:grpSp>
      <p:sp>
        <p:nvSpPr>
          <p:cNvPr name="TextBox 49" id="49"/>
          <p:cNvSpPr txBox="true"/>
          <p:nvPr/>
        </p:nvSpPr>
        <p:spPr>
          <a:xfrm rot="0">
            <a:off x="8794936" y="3435698"/>
            <a:ext cx="301154" cy="762000"/>
          </a:xfrm>
          <a:prstGeom prst="rect">
            <a:avLst/>
          </a:prstGeom>
        </p:spPr>
        <p:txBody>
          <a:bodyPr anchor="t" rtlCol="false" tIns="0" lIns="0" bIns="0" rIns="0">
            <a:spAutoFit/>
          </a:bodyPr>
          <a:lstStyle/>
          <a:p>
            <a:pPr algn="ctr">
              <a:lnSpc>
                <a:spcPts val="6299"/>
              </a:lnSpc>
            </a:pPr>
            <a:r>
              <a:rPr lang="en-US" sz="4500" b="true">
                <a:solidFill>
                  <a:srgbClr val="FAF9F5"/>
                </a:solidFill>
                <a:latin typeface="Canva Sans Bold"/>
                <a:ea typeface="Canva Sans Bold"/>
                <a:cs typeface="Canva Sans Bold"/>
                <a:sym typeface="Canva Sans Bold"/>
              </a:rPr>
              <a:t>1</a:t>
            </a:r>
          </a:p>
        </p:txBody>
      </p:sp>
      <p:sp>
        <p:nvSpPr>
          <p:cNvPr name="TextBox 50" id="50"/>
          <p:cNvSpPr txBox="true"/>
          <p:nvPr/>
        </p:nvSpPr>
        <p:spPr>
          <a:xfrm rot="0">
            <a:off x="8786304" y="5713205"/>
            <a:ext cx="318418" cy="762000"/>
          </a:xfrm>
          <a:prstGeom prst="rect">
            <a:avLst/>
          </a:prstGeom>
        </p:spPr>
        <p:txBody>
          <a:bodyPr anchor="t" rtlCol="false" tIns="0" lIns="0" bIns="0" rIns="0">
            <a:spAutoFit/>
          </a:bodyPr>
          <a:lstStyle/>
          <a:p>
            <a:pPr algn="ctr">
              <a:lnSpc>
                <a:spcPts val="6299"/>
              </a:lnSpc>
            </a:pPr>
            <a:r>
              <a:rPr lang="en-US" sz="4500" b="true">
                <a:solidFill>
                  <a:srgbClr val="FAF9F5"/>
                </a:solidFill>
                <a:latin typeface="Canva Sans Bold"/>
                <a:ea typeface="Canva Sans Bold"/>
                <a:cs typeface="Canva Sans Bold"/>
                <a:sym typeface="Canva Sans Bold"/>
              </a:rPr>
              <a:t>2</a:t>
            </a:r>
          </a:p>
        </p:txBody>
      </p:sp>
      <p:sp>
        <p:nvSpPr>
          <p:cNvPr name="TextBox 51" id="51"/>
          <p:cNvSpPr txBox="true"/>
          <p:nvPr/>
        </p:nvSpPr>
        <p:spPr>
          <a:xfrm rot="0">
            <a:off x="8776667" y="7990712"/>
            <a:ext cx="337691" cy="762000"/>
          </a:xfrm>
          <a:prstGeom prst="rect">
            <a:avLst/>
          </a:prstGeom>
        </p:spPr>
        <p:txBody>
          <a:bodyPr anchor="t" rtlCol="false" tIns="0" lIns="0" bIns="0" rIns="0">
            <a:spAutoFit/>
          </a:bodyPr>
          <a:lstStyle/>
          <a:p>
            <a:pPr algn="ctr">
              <a:lnSpc>
                <a:spcPts val="6299"/>
              </a:lnSpc>
            </a:pPr>
            <a:r>
              <a:rPr lang="en-US" sz="4500" b="true">
                <a:solidFill>
                  <a:srgbClr val="FAF9F5"/>
                </a:solidFill>
                <a:latin typeface="Canva Sans Bold"/>
                <a:ea typeface="Canva Sans Bold"/>
                <a:cs typeface="Canva Sans Bold"/>
                <a:sym typeface="Canva Sans Bold"/>
              </a:rPr>
              <a:t>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C7E0E7"/>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AF9F5"/>
            </a:solidFill>
          </p:spPr>
        </p:sp>
      </p:grpSp>
      <p:sp>
        <p:nvSpPr>
          <p:cNvPr name="TextBox 6" id="6"/>
          <p:cNvSpPr txBox="true"/>
          <p:nvPr/>
        </p:nvSpPr>
        <p:spPr>
          <a:xfrm rot="0">
            <a:off x="759916" y="540693"/>
            <a:ext cx="14808600" cy="898144"/>
          </a:xfrm>
          <a:prstGeom prst="rect">
            <a:avLst/>
          </a:prstGeom>
        </p:spPr>
        <p:txBody>
          <a:bodyPr anchor="t" rtlCol="false" tIns="0" lIns="0" bIns="0" rIns="0">
            <a:spAutoFit/>
          </a:bodyPr>
          <a:lstStyle/>
          <a:p>
            <a:pPr algn="l">
              <a:lnSpc>
                <a:spcPts val="6949"/>
              </a:lnSpc>
            </a:pPr>
            <a:r>
              <a:rPr lang="en-US" sz="5559">
                <a:solidFill>
                  <a:srgbClr val="2E3C4E"/>
                </a:solidFill>
                <a:latin typeface="Arimo"/>
                <a:ea typeface="Arimo"/>
                <a:cs typeface="Arimo"/>
                <a:sym typeface="Arimo"/>
              </a:rPr>
              <a:t>Our Workflow: From Data to Clinical Insights</a:t>
            </a:r>
          </a:p>
        </p:txBody>
      </p:sp>
      <p:sp>
        <p:nvSpPr>
          <p:cNvPr name="TextBox 7" id="7"/>
          <p:cNvSpPr txBox="true"/>
          <p:nvPr/>
        </p:nvSpPr>
        <p:spPr>
          <a:xfrm rot="0">
            <a:off x="759916" y="1344960"/>
            <a:ext cx="16768168" cy="825406"/>
          </a:xfrm>
          <a:prstGeom prst="rect">
            <a:avLst/>
          </a:prstGeom>
        </p:spPr>
        <p:txBody>
          <a:bodyPr anchor="t" rtlCol="false" tIns="0" lIns="0" bIns="0" rIns="0">
            <a:spAutoFit/>
          </a:bodyPr>
          <a:lstStyle/>
          <a:p>
            <a:pPr algn="l">
              <a:lnSpc>
                <a:spcPts val="3340"/>
              </a:lnSpc>
            </a:pPr>
            <a:r>
              <a:rPr lang="en-US" sz="2199">
                <a:solidFill>
                  <a:srgbClr val="384653"/>
                </a:solidFill>
                <a:latin typeface="Roboto"/>
                <a:ea typeface="Roboto"/>
                <a:cs typeface="Roboto"/>
                <a:sym typeface="Roboto"/>
              </a:rPr>
              <a:t>Our streamlined process ensures efficient data utilization and timely generation of valuable clinical insights, bridging the gap between raw data and actionable healthcare decisions.</a:t>
            </a:r>
          </a:p>
        </p:txBody>
      </p:sp>
      <p:grpSp>
        <p:nvGrpSpPr>
          <p:cNvPr name="Group 8" id="8"/>
          <p:cNvGrpSpPr>
            <a:grpSpLocks noChangeAspect="true"/>
          </p:cNvGrpSpPr>
          <p:nvPr/>
        </p:nvGrpSpPr>
        <p:grpSpPr>
          <a:xfrm rot="0">
            <a:off x="759916" y="2605831"/>
            <a:ext cx="1085552" cy="1302692"/>
            <a:chOff x="0" y="0"/>
            <a:chExt cx="1447403" cy="1736923"/>
          </a:xfrm>
        </p:grpSpPr>
        <p:sp>
          <p:nvSpPr>
            <p:cNvPr name="Freeform 9" id="9" descr="preencoded.png"/>
            <p:cNvSpPr/>
            <p:nvPr/>
          </p:nvSpPr>
          <p:spPr>
            <a:xfrm flipH="false" flipV="false" rot="0">
              <a:off x="0" y="0"/>
              <a:ext cx="1447419" cy="1736979"/>
            </a:xfrm>
            <a:custGeom>
              <a:avLst/>
              <a:gdLst/>
              <a:ahLst/>
              <a:cxnLst/>
              <a:rect r="r" b="b" t="t" l="l"/>
              <a:pathLst>
                <a:path h="1736979" w="1447419">
                  <a:moveTo>
                    <a:pt x="0" y="0"/>
                  </a:moveTo>
                  <a:lnTo>
                    <a:pt x="1447419" y="0"/>
                  </a:lnTo>
                  <a:lnTo>
                    <a:pt x="1447419" y="1736979"/>
                  </a:lnTo>
                  <a:lnTo>
                    <a:pt x="0" y="1736979"/>
                  </a:lnTo>
                  <a:lnTo>
                    <a:pt x="0" y="0"/>
                  </a:lnTo>
                  <a:close/>
                </a:path>
              </a:pathLst>
            </a:custGeom>
            <a:blipFill>
              <a:blip r:embed="rId3"/>
              <a:stretch>
                <a:fillRect l="0" t="-71" r="1" b="-68"/>
              </a:stretch>
            </a:blipFill>
          </p:spPr>
        </p:sp>
      </p:grpSp>
      <p:sp>
        <p:nvSpPr>
          <p:cNvPr name="TextBox 10" id="10"/>
          <p:cNvSpPr txBox="true"/>
          <p:nvPr/>
        </p:nvSpPr>
        <p:spPr>
          <a:xfrm rot="0">
            <a:off x="2062460" y="2794247"/>
            <a:ext cx="2714030" cy="370691"/>
          </a:xfrm>
          <a:prstGeom prst="rect">
            <a:avLst/>
          </a:prstGeom>
        </p:spPr>
        <p:txBody>
          <a:bodyPr anchor="t" rtlCol="false" tIns="0" lIns="0" bIns="0" rIns="0">
            <a:spAutoFit/>
          </a:bodyPr>
          <a:lstStyle/>
          <a:p>
            <a:pPr algn="l">
              <a:lnSpc>
                <a:spcPts val="2841"/>
              </a:lnSpc>
            </a:pPr>
            <a:r>
              <a:rPr lang="en-US" sz="2299" b="true">
                <a:solidFill>
                  <a:srgbClr val="384653"/>
                </a:solidFill>
                <a:latin typeface="Arimo Bold"/>
                <a:ea typeface="Arimo Bold"/>
                <a:cs typeface="Arimo Bold"/>
                <a:sym typeface="Arimo Bold"/>
              </a:rPr>
              <a:t>Data Collection</a:t>
            </a:r>
          </a:p>
        </p:txBody>
      </p:sp>
      <p:sp>
        <p:nvSpPr>
          <p:cNvPr name="TextBox 11" id="11"/>
          <p:cNvSpPr txBox="true"/>
          <p:nvPr/>
        </p:nvSpPr>
        <p:spPr>
          <a:xfrm rot="0">
            <a:off x="2062460" y="3216176"/>
            <a:ext cx="15465624" cy="406306"/>
          </a:xfrm>
          <a:prstGeom prst="rect">
            <a:avLst/>
          </a:prstGeom>
        </p:spPr>
        <p:txBody>
          <a:bodyPr anchor="t" rtlCol="false" tIns="0" lIns="0" bIns="0" rIns="0">
            <a:spAutoFit/>
          </a:bodyPr>
          <a:lstStyle/>
          <a:p>
            <a:pPr algn="l">
              <a:lnSpc>
                <a:spcPts val="3340"/>
              </a:lnSpc>
            </a:pPr>
            <a:r>
              <a:rPr lang="en-US" sz="2199">
                <a:solidFill>
                  <a:srgbClr val="384653"/>
                </a:solidFill>
                <a:latin typeface="Roboto"/>
                <a:ea typeface="Roboto"/>
                <a:cs typeface="Roboto"/>
                <a:sym typeface="Roboto"/>
              </a:rPr>
              <a:t>180 days of granular hourly patient vitals.</a:t>
            </a:r>
          </a:p>
        </p:txBody>
      </p:sp>
      <p:grpSp>
        <p:nvGrpSpPr>
          <p:cNvPr name="Group 12" id="12"/>
          <p:cNvGrpSpPr>
            <a:grpSpLocks noChangeAspect="true"/>
          </p:cNvGrpSpPr>
          <p:nvPr/>
        </p:nvGrpSpPr>
        <p:grpSpPr>
          <a:xfrm rot="0">
            <a:off x="759916" y="3908524"/>
            <a:ext cx="1085552" cy="1302693"/>
            <a:chOff x="0" y="0"/>
            <a:chExt cx="1447403" cy="1736923"/>
          </a:xfrm>
        </p:grpSpPr>
        <p:sp>
          <p:nvSpPr>
            <p:cNvPr name="Freeform 13" id="13" descr="preencoded.png"/>
            <p:cNvSpPr/>
            <p:nvPr/>
          </p:nvSpPr>
          <p:spPr>
            <a:xfrm flipH="false" flipV="false" rot="0">
              <a:off x="0" y="0"/>
              <a:ext cx="1447419" cy="1736979"/>
            </a:xfrm>
            <a:custGeom>
              <a:avLst/>
              <a:gdLst/>
              <a:ahLst/>
              <a:cxnLst/>
              <a:rect r="r" b="b" t="t" l="l"/>
              <a:pathLst>
                <a:path h="1736979" w="1447419">
                  <a:moveTo>
                    <a:pt x="0" y="0"/>
                  </a:moveTo>
                  <a:lnTo>
                    <a:pt x="1447419" y="0"/>
                  </a:lnTo>
                  <a:lnTo>
                    <a:pt x="1447419" y="1736979"/>
                  </a:lnTo>
                  <a:lnTo>
                    <a:pt x="0" y="1736979"/>
                  </a:lnTo>
                  <a:lnTo>
                    <a:pt x="0" y="0"/>
                  </a:lnTo>
                  <a:close/>
                </a:path>
              </a:pathLst>
            </a:custGeom>
            <a:blipFill>
              <a:blip r:embed="rId4"/>
              <a:stretch>
                <a:fillRect l="0" t="-71" r="1" b="-68"/>
              </a:stretch>
            </a:blipFill>
          </p:spPr>
        </p:sp>
      </p:grpSp>
      <p:sp>
        <p:nvSpPr>
          <p:cNvPr name="TextBox 14" id="14"/>
          <p:cNvSpPr txBox="true"/>
          <p:nvPr/>
        </p:nvSpPr>
        <p:spPr>
          <a:xfrm rot="0">
            <a:off x="2062460" y="4096940"/>
            <a:ext cx="5544044" cy="370691"/>
          </a:xfrm>
          <a:prstGeom prst="rect">
            <a:avLst/>
          </a:prstGeom>
        </p:spPr>
        <p:txBody>
          <a:bodyPr anchor="t" rtlCol="false" tIns="0" lIns="0" bIns="0" rIns="0">
            <a:spAutoFit/>
          </a:bodyPr>
          <a:lstStyle/>
          <a:p>
            <a:pPr algn="l">
              <a:lnSpc>
                <a:spcPts val="2841"/>
              </a:lnSpc>
            </a:pPr>
            <a:r>
              <a:rPr lang="en-US" sz="2299" b="true">
                <a:solidFill>
                  <a:srgbClr val="384653"/>
                </a:solidFill>
                <a:latin typeface="Arimo Bold"/>
                <a:ea typeface="Arimo Bold"/>
                <a:cs typeface="Arimo Bold"/>
                <a:sym typeface="Arimo Bold"/>
              </a:rPr>
              <a:t>Preprocessing &amp; Feature Engineering</a:t>
            </a:r>
          </a:p>
        </p:txBody>
      </p:sp>
      <p:sp>
        <p:nvSpPr>
          <p:cNvPr name="TextBox 15" id="15"/>
          <p:cNvSpPr txBox="true"/>
          <p:nvPr/>
        </p:nvSpPr>
        <p:spPr>
          <a:xfrm rot="0">
            <a:off x="2062460" y="4518869"/>
            <a:ext cx="15465624" cy="406306"/>
          </a:xfrm>
          <a:prstGeom prst="rect">
            <a:avLst/>
          </a:prstGeom>
        </p:spPr>
        <p:txBody>
          <a:bodyPr anchor="t" rtlCol="false" tIns="0" lIns="0" bIns="0" rIns="0">
            <a:spAutoFit/>
          </a:bodyPr>
          <a:lstStyle/>
          <a:p>
            <a:pPr algn="l">
              <a:lnSpc>
                <a:spcPts val="3340"/>
              </a:lnSpc>
            </a:pPr>
            <a:r>
              <a:rPr lang="en-US" sz="2199">
                <a:solidFill>
                  <a:srgbClr val="384653"/>
                </a:solidFill>
                <a:latin typeface="Roboto"/>
                <a:ea typeface="Roboto"/>
                <a:cs typeface="Roboto"/>
                <a:sym typeface="Roboto"/>
              </a:rPr>
              <a:t>Transforming raw data into highly predictive features.</a:t>
            </a:r>
          </a:p>
        </p:txBody>
      </p:sp>
      <p:grpSp>
        <p:nvGrpSpPr>
          <p:cNvPr name="Group 16" id="16"/>
          <p:cNvGrpSpPr>
            <a:grpSpLocks noChangeAspect="true"/>
          </p:cNvGrpSpPr>
          <p:nvPr/>
        </p:nvGrpSpPr>
        <p:grpSpPr>
          <a:xfrm rot="0">
            <a:off x="759916" y="5211216"/>
            <a:ext cx="1085552" cy="1302693"/>
            <a:chOff x="0" y="0"/>
            <a:chExt cx="1447403" cy="1736923"/>
          </a:xfrm>
        </p:grpSpPr>
        <p:sp>
          <p:nvSpPr>
            <p:cNvPr name="Freeform 17" id="17" descr="preencoded.png"/>
            <p:cNvSpPr/>
            <p:nvPr/>
          </p:nvSpPr>
          <p:spPr>
            <a:xfrm flipH="false" flipV="false" rot="0">
              <a:off x="0" y="0"/>
              <a:ext cx="1447419" cy="1736979"/>
            </a:xfrm>
            <a:custGeom>
              <a:avLst/>
              <a:gdLst/>
              <a:ahLst/>
              <a:cxnLst/>
              <a:rect r="r" b="b" t="t" l="l"/>
              <a:pathLst>
                <a:path h="1736979" w="1447419">
                  <a:moveTo>
                    <a:pt x="0" y="0"/>
                  </a:moveTo>
                  <a:lnTo>
                    <a:pt x="1447419" y="0"/>
                  </a:lnTo>
                  <a:lnTo>
                    <a:pt x="1447419" y="1736979"/>
                  </a:lnTo>
                  <a:lnTo>
                    <a:pt x="0" y="1736979"/>
                  </a:lnTo>
                  <a:lnTo>
                    <a:pt x="0" y="0"/>
                  </a:lnTo>
                  <a:close/>
                </a:path>
              </a:pathLst>
            </a:custGeom>
            <a:blipFill>
              <a:blip r:embed="rId5"/>
              <a:stretch>
                <a:fillRect l="0" t="-71" r="1" b="-68"/>
              </a:stretch>
            </a:blipFill>
          </p:spPr>
        </p:sp>
      </p:grpSp>
      <p:sp>
        <p:nvSpPr>
          <p:cNvPr name="TextBox 18" id="18"/>
          <p:cNvSpPr txBox="true"/>
          <p:nvPr/>
        </p:nvSpPr>
        <p:spPr>
          <a:xfrm rot="0">
            <a:off x="2062460" y="5399634"/>
            <a:ext cx="2714030" cy="370691"/>
          </a:xfrm>
          <a:prstGeom prst="rect">
            <a:avLst/>
          </a:prstGeom>
        </p:spPr>
        <p:txBody>
          <a:bodyPr anchor="t" rtlCol="false" tIns="0" lIns="0" bIns="0" rIns="0">
            <a:spAutoFit/>
          </a:bodyPr>
          <a:lstStyle/>
          <a:p>
            <a:pPr algn="l">
              <a:lnSpc>
                <a:spcPts val="2841"/>
              </a:lnSpc>
            </a:pPr>
            <a:r>
              <a:rPr lang="en-US" sz="2299" b="true">
                <a:solidFill>
                  <a:srgbClr val="384653"/>
                </a:solidFill>
                <a:latin typeface="Arimo Bold"/>
                <a:ea typeface="Arimo Bold"/>
                <a:cs typeface="Arimo Bold"/>
                <a:sym typeface="Arimo Bold"/>
              </a:rPr>
              <a:t>Model Selection</a:t>
            </a:r>
          </a:p>
        </p:txBody>
      </p:sp>
      <p:sp>
        <p:nvSpPr>
          <p:cNvPr name="TextBox 19" id="19"/>
          <p:cNvSpPr txBox="true"/>
          <p:nvPr/>
        </p:nvSpPr>
        <p:spPr>
          <a:xfrm rot="0">
            <a:off x="2062460" y="5821561"/>
            <a:ext cx="15465624" cy="406306"/>
          </a:xfrm>
          <a:prstGeom prst="rect">
            <a:avLst/>
          </a:prstGeom>
        </p:spPr>
        <p:txBody>
          <a:bodyPr anchor="t" rtlCol="false" tIns="0" lIns="0" bIns="0" rIns="0">
            <a:spAutoFit/>
          </a:bodyPr>
          <a:lstStyle/>
          <a:p>
            <a:pPr algn="l">
              <a:lnSpc>
                <a:spcPts val="3340"/>
              </a:lnSpc>
            </a:pPr>
            <a:r>
              <a:rPr lang="en-US" sz="2199">
                <a:solidFill>
                  <a:srgbClr val="384653"/>
                </a:solidFill>
                <a:latin typeface="Roboto"/>
                <a:ea typeface="Roboto"/>
                <a:cs typeface="Roboto"/>
                <a:sym typeface="Roboto"/>
              </a:rPr>
              <a:t>Random Forest chosen for its superior performance.</a:t>
            </a:r>
          </a:p>
        </p:txBody>
      </p:sp>
      <p:grpSp>
        <p:nvGrpSpPr>
          <p:cNvPr name="Group 20" id="20"/>
          <p:cNvGrpSpPr>
            <a:grpSpLocks noChangeAspect="true"/>
          </p:cNvGrpSpPr>
          <p:nvPr/>
        </p:nvGrpSpPr>
        <p:grpSpPr>
          <a:xfrm rot="0">
            <a:off x="759916" y="6513910"/>
            <a:ext cx="1085552" cy="1302693"/>
            <a:chOff x="0" y="0"/>
            <a:chExt cx="1447403" cy="1736923"/>
          </a:xfrm>
        </p:grpSpPr>
        <p:sp>
          <p:nvSpPr>
            <p:cNvPr name="Freeform 21" id="21" descr="preencoded.png"/>
            <p:cNvSpPr/>
            <p:nvPr/>
          </p:nvSpPr>
          <p:spPr>
            <a:xfrm flipH="false" flipV="false" rot="0">
              <a:off x="0" y="0"/>
              <a:ext cx="1447419" cy="1736979"/>
            </a:xfrm>
            <a:custGeom>
              <a:avLst/>
              <a:gdLst/>
              <a:ahLst/>
              <a:cxnLst/>
              <a:rect r="r" b="b" t="t" l="l"/>
              <a:pathLst>
                <a:path h="1736979" w="1447419">
                  <a:moveTo>
                    <a:pt x="0" y="0"/>
                  </a:moveTo>
                  <a:lnTo>
                    <a:pt x="1447419" y="0"/>
                  </a:lnTo>
                  <a:lnTo>
                    <a:pt x="1447419" y="1736979"/>
                  </a:lnTo>
                  <a:lnTo>
                    <a:pt x="0" y="1736979"/>
                  </a:lnTo>
                  <a:lnTo>
                    <a:pt x="0" y="0"/>
                  </a:lnTo>
                  <a:close/>
                </a:path>
              </a:pathLst>
            </a:custGeom>
            <a:blipFill>
              <a:blip r:embed="rId6"/>
              <a:stretch>
                <a:fillRect l="0" t="-71" r="1" b="-68"/>
              </a:stretch>
            </a:blipFill>
          </p:spPr>
        </p:sp>
      </p:grpSp>
      <p:sp>
        <p:nvSpPr>
          <p:cNvPr name="TextBox 22" id="22"/>
          <p:cNvSpPr txBox="true"/>
          <p:nvPr/>
        </p:nvSpPr>
        <p:spPr>
          <a:xfrm rot="0">
            <a:off x="2062460" y="6702326"/>
            <a:ext cx="2714030" cy="370691"/>
          </a:xfrm>
          <a:prstGeom prst="rect">
            <a:avLst/>
          </a:prstGeom>
        </p:spPr>
        <p:txBody>
          <a:bodyPr anchor="t" rtlCol="false" tIns="0" lIns="0" bIns="0" rIns="0">
            <a:spAutoFit/>
          </a:bodyPr>
          <a:lstStyle/>
          <a:p>
            <a:pPr algn="l">
              <a:lnSpc>
                <a:spcPts val="2841"/>
              </a:lnSpc>
            </a:pPr>
            <a:r>
              <a:rPr lang="en-US" sz="2299" b="true">
                <a:solidFill>
                  <a:srgbClr val="384653"/>
                </a:solidFill>
                <a:latin typeface="Arimo Bold"/>
                <a:ea typeface="Arimo Bold"/>
                <a:cs typeface="Arimo Bold"/>
                <a:sym typeface="Arimo Bold"/>
              </a:rPr>
              <a:t>90-Day Forecast</a:t>
            </a:r>
          </a:p>
        </p:txBody>
      </p:sp>
      <p:sp>
        <p:nvSpPr>
          <p:cNvPr name="TextBox 23" id="23"/>
          <p:cNvSpPr txBox="true"/>
          <p:nvPr/>
        </p:nvSpPr>
        <p:spPr>
          <a:xfrm rot="0">
            <a:off x="2062460" y="7124254"/>
            <a:ext cx="15465624" cy="406306"/>
          </a:xfrm>
          <a:prstGeom prst="rect">
            <a:avLst/>
          </a:prstGeom>
        </p:spPr>
        <p:txBody>
          <a:bodyPr anchor="t" rtlCol="false" tIns="0" lIns="0" bIns="0" rIns="0">
            <a:spAutoFit/>
          </a:bodyPr>
          <a:lstStyle/>
          <a:p>
            <a:pPr algn="l">
              <a:lnSpc>
                <a:spcPts val="3340"/>
              </a:lnSpc>
            </a:pPr>
            <a:r>
              <a:rPr lang="en-US" sz="2199">
                <a:solidFill>
                  <a:srgbClr val="384653"/>
                </a:solidFill>
                <a:latin typeface="Roboto"/>
                <a:ea typeface="Roboto"/>
                <a:cs typeface="Roboto"/>
                <a:sym typeface="Roboto"/>
              </a:rPr>
              <a:t>Generating reliable future predictions for patient care.</a:t>
            </a:r>
          </a:p>
        </p:txBody>
      </p:sp>
      <p:grpSp>
        <p:nvGrpSpPr>
          <p:cNvPr name="Group 24" id="24"/>
          <p:cNvGrpSpPr>
            <a:grpSpLocks noChangeAspect="true"/>
          </p:cNvGrpSpPr>
          <p:nvPr/>
        </p:nvGrpSpPr>
        <p:grpSpPr>
          <a:xfrm rot="0">
            <a:off x="759916" y="7816602"/>
            <a:ext cx="1085552" cy="1302693"/>
            <a:chOff x="0" y="0"/>
            <a:chExt cx="1447403" cy="1736923"/>
          </a:xfrm>
        </p:grpSpPr>
        <p:sp>
          <p:nvSpPr>
            <p:cNvPr name="Freeform 25" id="25" descr="preencoded.png"/>
            <p:cNvSpPr/>
            <p:nvPr/>
          </p:nvSpPr>
          <p:spPr>
            <a:xfrm flipH="false" flipV="false" rot="0">
              <a:off x="0" y="0"/>
              <a:ext cx="1447419" cy="1736979"/>
            </a:xfrm>
            <a:custGeom>
              <a:avLst/>
              <a:gdLst/>
              <a:ahLst/>
              <a:cxnLst/>
              <a:rect r="r" b="b" t="t" l="l"/>
              <a:pathLst>
                <a:path h="1736979" w="1447419">
                  <a:moveTo>
                    <a:pt x="0" y="0"/>
                  </a:moveTo>
                  <a:lnTo>
                    <a:pt x="1447419" y="0"/>
                  </a:lnTo>
                  <a:lnTo>
                    <a:pt x="1447419" y="1736979"/>
                  </a:lnTo>
                  <a:lnTo>
                    <a:pt x="0" y="1736979"/>
                  </a:lnTo>
                  <a:lnTo>
                    <a:pt x="0" y="0"/>
                  </a:lnTo>
                  <a:close/>
                </a:path>
              </a:pathLst>
            </a:custGeom>
            <a:blipFill>
              <a:blip r:embed="rId7"/>
              <a:stretch>
                <a:fillRect l="0" t="-71" r="1" b="-68"/>
              </a:stretch>
            </a:blipFill>
          </p:spPr>
        </p:sp>
      </p:grpSp>
      <p:sp>
        <p:nvSpPr>
          <p:cNvPr name="TextBox 26" id="26"/>
          <p:cNvSpPr txBox="true"/>
          <p:nvPr/>
        </p:nvSpPr>
        <p:spPr>
          <a:xfrm rot="0">
            <a:off x="2062460" y="8005019"/>
            <a:ext cx="2714030" cy="370691"/>
          </a:xfrm>
          <a:prstGeom prst="rect">
            <a:avLst/>
          </a:prstGeom>
        </p:spPr>
        <p:txBody>
          <a:bodyPr anchor="t" rtlCol="false" tIns="0" lIns="0" bIns="0" rIns="0">
            <a:spAutoFit/>
          </a:bodyPr>
          <a:lstStyle/>
          <a:p>
            <a:pPr algn="l">
              <a:lnSpc>
                <a:spcPts val="2841"/>
              </a:lnSpc>
            </a:pPr>
            <a:r>
              <a:rPr lang="en-US" sz="2299" b="true">
                <a:solidFill>
                  <a:srgbClr val="384653"/>
                </a:solidFill>
                <a:latin typeface="Arimo Bold"/>
                <a:ea typeface="Arimo Bold"/>
                <a:cs typeface="Arimo Bold"/>
                <a:sym typeface="Arimo Bold"/>
              </a:rPr>
              <a:t>Clinical Insights</a:t>
            </a:r>
          </a:p>
        </p:txBody>
      </p:sp>
      <p:sp>
        <p:nvSpPr>
          <p:cNvPr name="TextBox 27" id="27"/>
          <p:cNvSpPr txBox="true"/>
          <p:nvPr/>
        </p:nvSpPr>
        <p:spPr>
          <a:xfrm rot="0">
            <a:off x="2062460" y="8426946"/>
            <a:ext cx="15465624" cy="406306"/>
          </a:xfrm>
          <a:prstGeom prst="rect">
            <a:avLst/>
          </a:prstGeom>
        </p:spPr>
        <p:txBody>
          <a:bodyPr anchor="t" rtlCol="false" tIns="0" lIns="0" bIns="0" rIns="0">
            <a:spAutoFit/>
          </a:bodyPr>
          <a:lstStyle/>
          <a:p>
            <a:pPr algn="l">
              <a:lnSpc>
                <a:spcPts val="3340"/>
              </a:lnSpc>
            </a:pPr>
            <a:r>
              <a:rPr lang="en-US" sz="2199">
                <a:solidFill>
                  <a:srgbClr val="384653"/>
                </a:solidFill>
                <a:latin typeface="Roboto"/>
                <a:ea typeface="Roboto"/>
                <a:cs typeface="Roboto"/>
                <a:sym typeface="Roboto"/>
              </a:rPr>
              <a:t>Interpretable, actionable information for enhanced care.</a:t>
            </a:r>
          </a:p>
        </p:txBody>
      </p:sp>
      <p:sp>
        <p:nvSpPr>
          <p:cNvPr name="TextBox 28" id="28"/>
          <p:cNvSpPr txBox="true"/>
          <p:nvPr/>
        </p:nvSpPr>
        <p:spPr>
          <a:xfrm rot="0">
            <a:off x="759916" y="9287321"/>
            <a:ext cx="16768168" cy="406306"/>
          </a:xfrm>
          <a:prstGeom prst="rect">
            <a:avLst/>
          </a:prstGeom>
        </p:spPr>
        <p:txBody>
          <a:bodyPr anchor="t" rtlCol="false" tIns="0" lIns="0" bIns="0" rIns="0">
            <a:spAutoFit/>
          </a:bodyPr>
          <a:lstStyle/>
          <a:p>
            <a:pPr algn="ctr">
              <a:lnSpc>
                <a:spcPts val="3340"/>
              </a:lnSpc>
            </a:pPr>
            <a:r>
              <a:rPr lang="en-US" sz="2199">
                <a:solidFill>
                  <a:srgbClr val="384653"/>
                </a:solidFill>
                <a:latin typeface="Roboto"/>
                <a:ea typeface="Roboto"/>
                <a:cs typeface="Roboto"/>
                <a:sym typeface="Roboto"/>
              </a:rPr>
              <a:t>This systematic approach ensures the highest quality in predictive analytics for maternal health, leading to better patient management.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DAGygNAQC9Y</dc:identifier>
  <dcterms:modified xsi:type="dcterms:W3CDTF">2011-08-01T06:04:30Z</dcterms:modified>
  <cp:revision>1</cp:revision>
  <dc:title>Gestational-Diabetes-Risk-A-Proactive-Forecasting-Framework.pptx</dc:title>
</cp:coreProperties>
</file>