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5619"/>
    <a:srgbClr val="4C644E"/>
    <a:srgbClr val="313F32"/>
    <a:srgbClr val="283429"/>
    <a:srgbClr val="473A29"/>
    <a:srgbClr val="2D5130"/>
    <a:srgbClr val="3B3129"/>
    <a:srgbClr val="56483C"/>
    <a:srgbClr val="4A4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89824" autoAdjust="0"/>
  </p:normalViewPr>
  <p:slideViewPr>
    <p:cSldViewPr snapToGrid="0">
      <p:cViewPr>
        <p:scale>
          <a:sx n="29" d="100"/>
          <a:sy n="29" d="100"/>
        </p:scale>
        <p:origin x="1550" y="-40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E770C8-95CF-4095-B301-AF257BC9124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A9A49D2D-B28B-4498-8365-2AC9CCDA04BF}">
      <dgm:prSet phldrT="[Text]"/>
      <dgm:spPr/>
      <dgm:t>
        <a:bodyPr/>
        <a:lstStyle/>
        <a:p>
          <a:r>
            <a:rPr lang="en-US" altLang="zh-CN" dirty="0"/>
            <a:t>Module 1</a:t>
          </a:r>
          <a:endParaRPr lang="zh-CN" altLang="en-US" dirty="0"/>
        </a:p>
      </dgm:t>
    </dgm:pt>
    <dgm:pt modelId="{DA2D098A-F645-4505-A143-1039A4FE392C}" type="parTrans" cxnId="{EDFDA7AC-5F74-48F5-9069-D96064C44581}">
      <dgm:prSet/>
      <dgm:spPr/>
      <dgm:t>
        <a:bodyPr/>
        <a:lstStyle/>
        <a:p>
          <a:endParaRPr lang="zh-CN" altLang="en-US"/>
        </a:p>
      </dgm:t>
    </dgm:pt>
    <dgm:pt modelId="{0FC86D99-581E-498B-99A8-E2069A769B2C}" type="sibTrans" cxnId="{EDFDA7AC-5F74-48F5-9069-D96064C44581}">
      <dgm:prSet/>
      <dgm:spPr/>
      <dgm:t>
        <a:bodyPr/>
        <a:lstStyle/>
        <a:p>
          <a:endParaRPr lang="zh-CN" altLang="en-US"/>
        </a:p>
      </dgm:t>
    </dgm:pt>
    <dgm:pt modelId="{E763B714-2E5D-4026-BDF1-3A62A9A386AE}">
      <dgm:prSet phldrT="[Text]"/>
      <dgm:spPr/>
      <dgm:t>
        <a:bodyPr/>
        <a:lstStyle/>
        <a:p>
          <a:r>
            <a:rPr lang="en-US" altLang="zh-CN" dirty="0"/>
            <a:t>First fit algorithm</a:t>
          </a:r>
          <a:endParaRPr lang="zh-CN" altLang="en-US" dirty="0"/>
        </a:p>
      </dgm:t>
    </dgm:pt>
    <dgm:pt modelId="{62411CE3-A869-48AF-BECB-0B0D24079FA1}" type="parTrans" cxnId="{B6F58E2B-A9DB-445E-9A9A-093FCB783501}">
      <dgm:prSet/>
      <dgm:spPr/>
      <dgm:t>
        <a:bodyPr/>
        <a:lstStyle/>
        <a:p>
          <a:endParaRPr lang="zh-CN" altLang="en-US"/>
        </a:p>
      </dgm:t>
    </dgm:pt>
    <dgm:pt modelId="{F2AA397E-90A2-4C97-89EB-11D82D2C6B82}" type="sibTrans" cxnId="{B6F58E2B-A9DB-445E-9A9A-093FCB783501}">
      <dgm:prSet/>
      <dgm:spPr/>
      <dgm:t>
        <a:bodyPr/>
        <a:lstStyle/>
        <a:p>
          <a:endParaRPr lang="zh-CN" altLang="en-US"/>
        </a:p>
      </dgm:t>
    </dgm:pt>
    <dgm:pt modelId="{8B026514-A8BB-4362-9311-AED072649D7D}">
      <dgm:prSet phldrT="[Text]"/>
      <dgm:spPr/>
      <dgm:t>
        <a:bodyPr/>
        <a:lstStyle/>
        <a:p>
          <a:r>
            <a:rPr lang="en-US" altLang="zh-CN" dirty="0"/>
            <a:t>Module 2</a:t>
          </a:r>
          <a:endParaRPr lang="zh-CN" altLang="en-US" dirty="0"/>
        </a:p>
      </dgm:t>
    </dgm:pt>
    <dgm:pt modelId="{2D449A93-62BD-4A38-8B66-A2C2B435302D}" type="parTrans" cxnId="{2887EF79-EFEB-404E-82FA-4FE64C9CED10}">
      <dgm:prSet/>
      <dgm:spPr/>
      <dgm:t>
        <a:bodyPr/>
        <a:lstStyle/>
        <a:p>
          <a:endParaRPr lang="zh-CN" altLang="en-US"/>
        </a:p>
      </dgm:t>
    </dgm:pt>
    <dgm:pt modelId="{19FE8200-0BB0-42E8-A268-9915D134025C}" type="sibTrans" cxnId="{2887EF79-EFEB-404E-82FA-4FE64C9CED10}">
      <dgm:prSet/>
      <dgm:spPr/>
      <dgm:t>
        <a:bodyPr/>
        <a:lstStyle/>
        <a:p>
          <a:endParaRPr lang="zh-CN" altLang="en-US"/>
        </a:p>
      </dgm:t>
    </dgm:pt>
    <dgm:pt modelId="{DC011587-0BA0-4ABA-B11D-80193174A9D5}">
      <dgm:prSet phldrT="[Text]"/>
      <dgm:spPr/>
      <dgm:t>
        <a:bodyPr/>
        <a:lstStyle/>
        <a:p>
          <a:r>
            <a:rPr lang="en-US" altLang="zh-CN" dirty="0"/>
            <a:t>Best fit algorithm</a:t>
          </a:r>
          <a:endParaRPr lang="zh-CN" altLang="en-US" dirty="0"/>
        </a:p>
      </dgm:t>
    </dgm:pt>
    <dgm:pt modelId="{DAF1141C-37FF-4E4D-8313-683383FF550B}" type="parTrans" cxnId="{75931750-3D72-4EBD-A091-53444A1443B4}">
      <dgm:prSet/>
      <dgm:spPr/>
      <dgm:t>
        <a:bodyPr/>
        <a:lstStyle/>
        <a:p>
          <a:endParaRPr lang="zh-CN" altLang="en-US"/>
        </a:p>
      </dgm:t>
    </dgm:pt>
    <dgm:pt modelId="{94E5101D-73B8-4F64-9322-A193F836CED9}" type="sibTrans" cxnId="{75931750-3D72-4EBD-A091-53444A1443B4}">
      <dgm:prSet/>
      <dgm:spPr/>
      <dgm:t>
        <a:bodyPr/>
        <a:lstStyle/>
        <a:p>
          <a:endParaRPr lang="zh-CN" altLang="en-US"/>
        </a:p>
      </dgm:t>
    </dgm:pt>
    <dgm:pt modelId="{FB4A4522-B17E-4357-B6D9-294129064A97}">
      <dgm:prSet phldrT="[Text]"/>
      <dgm:spPr/>
      <dgm:t>
        <a:bodyPr/>
        <a:lstStyle/>
        <a:p>
          <a:r>
            <a:rPr lang="en-US" altLang="zh-CN" dirty="0"/>
            <a:t>Module 3</a:t>
          </a:r>
          <a:endParaRPr lang="zh-CN" altLang="en-US" dirty="0"/>
        </a:p>
      </dgm:t>
    </dgm:pt>
    <dgm:pt modelId="{BB35F819-17DC-4862-BEE1-E428B977F8C2}" type="parTrans" cxnId="{DC528495-4A70-45CE-8EAC-5CB4E304D1DB}">
      <dgm:prSet/>
      <dgm:spPr/>
      <dgm:t>
        <a:bodyPr/>
        <a:lstStyle/>
        <a:p>
          <a:endParaRPr lang="zh-CN" altLang="en-US"/>
        </a:p>
      </dgm:t>
    </dgm:pt>
    <dgm:pt modelId="{A14CCEA7-86E8-4205-B2F2-E2CBFCBD73AA}" type="sibTrans" cxnId="{DC528495-4A70-45CE-8EAC-5CB4E304D1DB}">
      <dgm:prSet/>
      <dgm:spPr/>
      <dgm:t>
        <a:bodyPr/>
        <a:lstStyle/>
        <a:p>
          <a:endParaRPr lang="zh-CN" altLang="en-US"/>
        </a:p>
      </dgm:t>
    </dgm:pt>
    <dgm:pt modelId="{95273687-2030-4F5A-A1CD-4B2788407E7A}">
      <dgm:prSet phldrT="[Text]"/>
      <dgm:spPr/>
      <dgm:t>
        <a:bodyPr/>
        <a:lstStyle/>
        <a:p>
          <a:r>
            <a:rPr lang="en-US" altLang="zh-CN" dirty="0"/>
            <a:t>Next fit algorithm</a:t>
          </a:r>
          <a:endParaRPr lang="zh-CN" altLang="en-US" dirty="0"/>
        </a:p>
      </dgm:t>
    </dgm:pt>
    <dgm:pt modelId="{A47D37A0-01AA-405A-827B-94717780FBA8}" type="parTrans" cxnId="{E466AF78-3945-4823-86A2-98E223E843D3}">
      <dgm:prSet/>
      <dgm:spPr/>
      <dgm:t>
        <a:bodyPr/>
        <a:lstStyle/>
        <a:p>
          <a:endParaRPr lang="zh-CN" altLang="en-US"/>
        </a:p>
      </dgm:t>
    </dgm:pt>
    <dgm:pt modelId="{E8087E38-B484-4E35-8108-7B55BD4E6B08}" type="sibTrans" cxnId="{E466AF78-3945-4823-86A2-98E223E843D3}">
      <dgm:prSet/>
      <dgm:spPr/>
      <dgm:t>
        <a:bodyPr/>
        <a:lstStyle/>
        <a:p>
          <a:endParaRPr lang="zh-CN" altLang="en-US"/>
        </a:p>
      </dgm:t>
    </dgm:pt>
    <dgm:pt modelId="{2AA4CE87-9213-4417-92E6-ED251B38FCC2}">
      <dgm:prSet phldrT="[Text]"/>
      <dgm:spPr/>
      <dgm:t>
        <a:bodyPr/>
        <a:lstStyle/>
        <a:p>
          <a:r>
            <a:rPr lang="en-US" altLang="zh-CN" dirty="0"/>
            <a:t>Module 4</a:t>
          </a:r>
          <a:endParaRPr lang="zh-CN" altLang="en-US" dirty="0"/>
        </a:p>
      </dgm:t>
    </dgm:pt>
    <dgm:pt modelId="{00361622-7C78-4A58-A2BB-D2A598B819F6}" type="parTrans" cxnId="{271DF974-60A2-4C8B-A7DA-A1F8D794DDCF}">
      <dgm:prSet/>
      <dgm:spPr/>
      <dgm:t>
        <a:bodyPr/>
        <a:lstStyle/>
        <a:p>
          <a:endParaRPr lang="zh-CN" altLang="en-US"/>
        </a:p>
      </dgm:t>
    </dgm:pt>
    <dgm:pt modelId="{5CD75FA0-9E75-4CF9-9906-92B1FF02991B}" type="sibTrans" cxnId="{271DF974-60A2-4C8B-A7DA-A1F8D794DDCF}">
      <dgm:prSet/>
      <dgm:spPr/>
      <dgm:t>
        <a:bodyPr/>
        <a:lstStyle/>
        <a:p>
          <a:endParaRPr lang="zh-CN" altLang="en-US"/>
        </a:p>
      </dgm:t>
    </dgm:pt>
    <dgm:pt modelId="{4C529C58-F35F-42D2-8F0B-9FD63F6A71D1}">
      <dgm:prSet phldrT="[Text]"/>
      <dgm:spPr/>
      <dgm:t>
        <a:bodyPr/>
        <a:lstStyle/>
        <a:p>
          <a:r>
            <a:rPr lang="en-US" altLang="zh-CN" dirty="0"/>
            <a:t>Worst fit algorithm</a:t>
          </a:r>
          <a:endParaRPr lang="zh-CN" altLang="en-US" dirty="0"/>
        </a:p>
      </dgm:t>
    </dgm:pt>
    <dgm:pt modelId="{EA6E0609-12DE-4511-BEE4-9547E32792E5}" type="parTrans" cxnId="{2872EFCB-50FF-4E43-A865-E288BC2EE647}">
      <dgm:prSet/>
      <dgm:spPr/>
      <dgm:t>
        <a:bodyPr/>
        <a:lstStyle/>
        <a:p>
          <a:endParaRPr lang="zh-CN" altLang="en-US"/>
        </a:p>
      </dgm:t>
    </dgm:pt>
    <dgm:pt modelId="{2A8B2394-C827-474B-9A75-9AF00CCACE49}" type="sibTrans" cxnId="{2872EFCB-50FF-4E43-A865-E288BC2EE647}">
      <dgm:prSet/>
      <dgm:spPr/>
      <dgm:t>
        <a:bodyPr/>
        <a:lstStyle/>
        <a:p>
          <a:endParaRPr lang="zh-CN" altLang="en-US"/>
        </a:p>
      </dgm:t>
    </dgm:pt>
    <dgm:pt modelId="{9E61C128-C4A7-4861-B3C8-D6168AEF0AA3}" type="pres">
      <dgm:prSet presAssocID="{52E770C8-95CF-4095-B301-AF257BC91249}" presName="Name0" presStyleCnt="0">
        <dgm:presLayoutVars>
          <dgm:dir/>
          <dgm:animLvl val="lvl"/>
          <dgm:resizeHandles val="exact"/>
        </dgm:presLayoutVars>
      </dgm:prSet>
      <dgm:spPr/>
    </dgm:pt>
    <dgm:pt modelId="{7ED51BD0-D78B-4E5A-A9F8-3A5D63521FF9}" type="pres">
      <dgm:prSet presAssocID="{A9A49D2D-B28B-4498-8365-2AC9CCDA04BF}" presName="linNode" presStyleCnt="0"/>
      <dgm:spPr/>
    </dgm:pt>
    <dgm:pt modelId="{F75C0D1D-A954-4F5D-BE03-AA26C6B40B83}" type="pres">
      <dgm:prSet presAssocID="{A9A49D2D-B28B-4498-8365-2AC9CCDA04BF}" presName="parentText" presStyleLbl="node1" presStyleIdx="0" presStyleCnt="4">
        <dgm:presLayoutVars>
          <dgm:chMax val="1"/>
          <dgm:bulletEnabled val="1"/>
        </dgm:presLayoutVars>
      </dgm:prSet>
      <dgm:spPr/>
    </dgm:pt>
    <dgm:pt modelId="{BE561AFB-37EE-4FDC-B1C2-037BB62BF808}" type="pres">
      <dgm:prSet presAssocID="{A9A49D2D-B28B-4498-8365-2AC9CCDA04BF}" presName="descendantText" presStyleLbl="alignAccFollowNode1" presStyleIdx="0" presStyleCnt="4">
        <dgm:presLayoutVars>
          <dgm:bulletEnabled val="1"/>
        </dgm:presLayoutVars>
      </dgm:prSet>
      <dgm:spPr/>
    </dgm:pt>
    <dgm:pt modelId="{F5C6959B-5625-476C-A342-3C8D140E0451}" type="pres">
      <dgm:prSet presAssocID="{0FC86D99-581E-498B-99A8-E2069A769B2C}" presName="sp" presStyleCnt="0"/>
      <dgm:spPr/>
    </dgm:pt>
    <dgm:pt modelId="{B8C20FC0-8586-4F76-B283-E6C9F218788F}" type="pres">
      <dgm:prSet presAssocID="{8B026514-A8BB-4362-9311-AED072649D7D}" presName="linNode" presStyleCnt="0"/>
      <dgm:spPr/>
    </dgm:pt>
    <dgm:pt modelId="{C044A13F-A20E-4106-89F8-787183A15865}" type="pres">
      <dgm:prSet presAssocID="{8B026514-A8BB-4362-9311-AED072649D7D}" presName="parentText" presStyleLbl="node1" presStyleIdx="1" presStyleCnt="4">
        <dgm:presLayoutVars>
          <dgm:chMax val="1"/>
          <dgm:bulletEnabled val="1"/>
        </dgm:presLayoutVars>
      </dgm:prSet>
      <dgm:spPr/>
    </dgm:pt>
    <dgm:pt modelId="{9AFD905B-1BC6-4653-B977-0B2BB14EEE3A}" type="pres">
      <dgm:prSet presAssocID="{8B026514-A8BB-4362-9311-AED072649D7D}" presName="descendantText" presStyleLbl="alignAccFollowNode1" presStyleIdx="1" presStyleCnt="4">
        <dgm:presLayoutVars>
          <dgm:bulletEnabled val="1"/>
        </dgm:presLayoutVars>
      </dgm:prSet>
      <dgm:spPr/>
    </dgm:pt>
    <dgm:pt modelId="{1D5D5905-1431-4B59-9437-D4F0FDDBD7BB}" type="pres">
      <dgm:prSet presAssocID="{19FE8200-0BB0-42E8-A268-9915D134025C}" presName="sp" presStyleCnt="0"/>
      <dgm:spPr/>
    </dgm:pt>
    <dgm:pt modelId="{23A6CC40-26F3-4578-90AE-9424D82FF6E5}" type="pres">
      <dgm:prSet presAssocID="{FB4A4522-B17E-4357-B6D9-294129064A97}" presName="linNode" presStyleCnt="0"/>
      <dgm:spPr/>
    </dgm:pt>
    <dgm:pt modelId="{D5695CEA-22FE-48D4-96E9-46EBB14CEBE5}" type="pres">
      <dgm:prSet presAssocID="{FB4A4522-B17E-4357-B6D9-294129064A97}" presName="parentText" presStyleLbl="node1" presStyleIdx="2" presStyleCnt="4">
        <dgm:presLayoutVars>
          <dgm:chMax val="1"/>
          <dgm:bulletEnabled val="1"/>
        </dgm:presLayoutVars>
      </dgm:prSet>
      <dgm:spPr/>
    </dgm:pt>
    <dgm:pt modelId="{ACF44ABB-BD55-48EC-A824-226ADFE471AE}" type="pres">
      <dgm:prSet presAssocID="{FB4A4522-B17E-4357-B6D9-294129064A97}" presName="descendantText" presStyleLbl="alignAccFollowNode1" presStyleIdx="2" presStyleCnt="4">
        <dgm:presLayoutVars>
          <dgm:bulletEnabled val="1"/>
        </dgm:presLayoutVars>
      </dgm:prSet>
      <dgm:spPr/>
    </dgm:pt>
    <dgm:pt modelId="{B4DF0133-6D72-46F1-B52B-78138E42E6F4}" type="pres">
      <dgm:prSet presAssocID="{A14CCEA7-86E8-4205-B2F2-E2CBFCBD73AA}" presName="sp" presStyleCnt="0"/>
      <dgm:spPr/>
    </dgm:pt>
    <dgm:pt modelId="{BDE497A3-6265-44F5-8C2B-8D44343955CD}" type="pres">
      <dgm:prSet presAssocID="{2AA4CE87-9213-4417-92E6-ED251B38FCC2}" presName="linNode" presStyleCnt="0"/>
      <dgm:spPr/>
    </dgm:pt>
    <dgm:pt modelId="{FF45D31D-93DE-4373-8EB2-EB74FE470757}" type="pres">
      <dgm:prSet presAssocID="{2AA4CE87-9213-4417-92E6-ED251B38FCC2}" presName="parentText" presStyleLbl="node1" presStyleIdx="3" presStyleCnt="4">
        <dgm:presLayoutVars>
          <dgm:chMax val="1"/>
          <dgm:bulletEnabled val="1"/>
        </dgm:presLayoutVars>
      </dgm:prSet>
      <dgm:spPr/>
    </dgm:pt>
    <dgm:pt modelId="{7767AD77-C826-444E-8916-5AB80AF126AE}" type="pres">
      <dgm:prSet presAssocID="{2AA4CE87-9213-4417-92E6-ED251B38FCC2}" presName="descendantText" presStyleLbl="alignAccFollowNode1" presStyleIdx="3" presStyleCnt="4">
        <dgm:presLayoutVars>
          <dgm:bulletEnabled val="1"/>
        </dgm:presLayoutVars>
      </dgm:prSet>
      <dgm:spPr/>
    </dgm:pt>
  </dgm:ptLst>
  <dgm:cxnLst>
    <dgm:cxn modelId="{988B740A-ABA6-4E70-84E9-40CE40E51560}" type="presOf" srcId="{E763B714-2E5D-4026-BDF1-3A62A9A386AE}" destId="{BE561AFB-37EE-4FDC-B1C2-037BB62BF808}" srcOrd="0" destOrd="0" presId="urn:microsoft.com/office/officeart/2005/8/layout/vList5"/>
    <dgm:cxn modelId="{6A76D80F-3F36-444F-9445-00B317976F69}" type="presOf" srcId="{2AA4CE87-9213-4417-92E6-ED251B38FCC2}" destId="{FF45D31D-93DE-4373-8EB2-EB74FE470757}" srcOrd="0" destOrd="0" presId="urn:microsoft.com/office/officeart/2005/8/layout/vList5"/>
    <dgm:cxn modelId="{FB611810-8F6A-498D-9756-14CA56958909}" type="presOf" srcId="{DC011587-0BA0-4ABA-B11D-80193174A9D5}" destId="{9AFD905B-1BC6-4653-B977-0B2BB14EEE3A}" srcOrd="0" destOrd="0" presId="urn:microsoft.com/office/officeart/2005/8/layout/vList5"/>
    <dgm:cxn modelId="{B6F58E2B-A9DB-445E-9A9A-093FCB783501}" srcId="{A9A49D2D-B28B-4498-8365-2AC9CCDA04BF}" destId="{E763B714-2E5D-4026-BDF1-3A62A9A386AE}" srcOrd="0" destOrd="0" parTransId="{62411CE3-A869-48AF-BECB-0B0D24079FA1}" sibTransId="{F2AA397E-90A2-4C97-89EB-11D82D2C6B82}"/>
    <dgm:cxn modelId="{0F902F60-9DB0-4D28-9F07-268DDB83A1D9}" type="presOf" srcId="{A9A49D2D-B28B-4498-8365-2AC9CCDA04BF}" destId="{F75C0D1D-A954-4F5D-BE03-AA26C6B40B83}" srcOrd="0" destOrd="0" presId="urn:microsoft.com/office/officeart/2005/8/layout/vList5"/>
    <dgm:cxn modelId="{A052B846-A515-4609-AD1B-ED1ABD3254C5}" type="presOf" srcId="{FB4A4522-B17E-4357-B6D9-294129064A97}" destId="{D5695CEA-22FE-48D4-96E9-46EBB14CEBE5}" srcOrd="0" destOrd="0" presId="urn:microsoft.com/office/officeart/2005/8/layout/vList5"/>
    <dgm:cxn modelId="{E8B3744C-604B-424E-B8AD-7C18E91167FC}" type="presOf" srcId="{52E770C8-95CF-4095-B301-AF257BC91249}" destId="{9E61C128-C4A7-4861-B3C8-D6168AEF0AA3}" srcOrd="0" destOrd="0" presId="urn:microsoft.com/office/officeart/2005/8/layout/vList5"/>
    <dgm:cxn modelId="{75931750-3D72-4EBD-A091-53444A1443B4}" srcId="{8B026514-A8BB-4362-9311-AED072649D7D}" destId="{DC011587-0BA0-4ABA-B11D-80193174A9D5}" srcOrd="0" destOrd="0" parTransId="{DAF1141C-37FF-4E4D-8313-683383FF550B}" sibTransId="{94E5101D-73B8-4F64-9322-A193F836CED9}"/>
    <dgm:cxn modelId="{271DF974-60A2-4C8B-A7DA-A1F8D794DDCF}" srcId="{52E770C8-95CF-4095-B301-AF257BC91249}" destId="{2AA4CE87-9213-4417-92E6-ED251B38FCC2}" srcOrd="3" destOrd="0" parTransId="{00361622-7C78-4A58-A2BB-D2A598B819F6}" sibTransId="{5CD75FA0-9E75-4CF9-9906-92B1FF02991B}"/>
    <dgm:cxn modelId="{E466AF78-3945-4823-86A2-98E223E843D3}" srcId="{FB4A4522-B17E-4357-B6D9-294129064A97}" destId="{95273687-2030-4F5A-A1CD-4B2788407E7A}" srcOrd="0" destOrd="0" parTransId="{A47D37A0-01AA-405A-827B-94717780FBA8}" sibTransId="{E8087E38-B484-4E35-8108-7B55BD4E6B08}"/>
    <dgm:cxn modelId="{2887EF79-EFEB-404E-82FA-4FE64C9CED10}" srcId="{52E770C8-95CF-4095-B301-AF257BC91249}" destId="{8B026514-A8BB-4362-9311-AED072649D7D}" srcOrd="1" destOrd="0" parTransId="{2D449A93-62BD-4A38-8B66-A2C2B435302D}" sibTransId="{19FE8200-0BB0-42E8-A268-9915D134025C}"/>
    <dgm:cxn modelId="{DC528495-4A70-45CE-8EAC-5CB4E304D1DB}" srcId="{52E770C8-95CF-4095-B301-AF257BC91249}" destId="{FB4A4522-B17E-4357-B6D9-294129064A97}" srcOrd="2" destOrd="0" parTransId="{BB35F819-17DC-4862-BEE1-E428B977F8C2}" sibTransId="{A14CCEA7-86E8-4205-B2F2-E2CBFCBD73AA}"/>
    <dgm:cxn modelId="{EDFDA7AC-5F74-48F5-9069-D96064C44581}" srcId="{52E770C8-95CF-4095-B301-AF257BC91249}" destId="{A9A49D2D-B28B-4498-8365-2AC9CCDA04BF}" srcOrd="0" destOrd="0" parTransId="{DA2D098A-F645-4505-A143-1039A4FE392C}" sibTransId="{0FC86D99-581E-498B-99A8-E2069A769B2C}"/>
    <dgm:cxn modelId="{D66E70C9-14D8-4A7F-B572-53B89CD85FF9}" type="presOf" srcId="{8B026514-A8BB-4362-9311-AED072649D7D}" destId="{C044A13F-A20E-4106-89F8-787183A15865}" srcOrd="0" destOrd="0" presId="urn:microsoft.com/office/officeart/2005/8/layout/vList5"/>
    <dgm:cxn modelId="{2872EFCB-50FF-4E43-A865-E288BC2EE647}" srcId="{2AA4CE87-9213-4417-92E6-ED251B38FCC2}" destId="{4C529C58-F35F-42D2-8F0B-9FD63F6A71D1}" srcOrd="0" destOrd="0" parTransId="{EA6E0609-12DE-4511-BEE4-9547E32792E5}" sibTransId="{2A8B2394-C827-474B-9A75-9AF00CCACE49}"/>
    <dgm:cxn modelId="{FDA1AFD7-ED97-4DC5-8957-EE17B11EEAB6}" type="presOf" srcId="{95273687-2030-4F5A-A1CD-4B2788407E7A}" destId="{ACF44ABB-BD55-48EC-A824-226ADFE471AE}" srcOrd="0" destOrd="0" presId="urn:microsoft.com/office/officeart/2005/8/layout/vList5"/>
    <dgm:cxn modelId="{439EB5E6-A0C0-4DB2-96D7-502AFEB05805}" type="presOf" srcId="{4C529C58-F35F-42D2-8F0B-9FD63F6A71D1}" destId="{7767AD77-C826-444E-8916-5AB80AF126AE}" srcOrd="0" destOrd="0" presId="urn:microsoft.com/office/officeart/2005/8/layout/vList5"/>
    <dgm:cxn modelId="{B21844ED-9B5F-4A36-B03A-4DB75B822A74}" type="presParOf" srcId="{9E61C128-C4A7-4861-B3C8-D6168AEF0AA3}" destId="{7ED51BD0-D78B-4E5A-A9F8-3A5D63521FF9}" srcOrd="0" destOrd="0" presId="urn:microsoft.com/office/officeart/2005/8/layout/vList5"/>
    <dgm:cxn modelId="{A543C25F-6C64-4AE4-B54B-3A81E4407EDB}" type="presParOf" srcId="{7ED51BD0-D78B-4E5A-A9F8-3A5D63521FF9}" destId="{F75C0D1D-A954-4F5D-BE03-AA26C6B40B83}" srcOrd="0" destOrd="0" presId="urn:microsoft.com/office/officeart/2005/8/layout/vList5"/>
    <dgm:cxn modelId="{1DC6E92C-1C30-454C-A1C3-CE2E0A790DCE}" type="presParOf" srcId="{7ED51BD0-D78B-4E5A-A9F8-3A5D63521FF9}" destId="{BE561AFB-37EE-4FDC-B1C2-037BB62BF808}" srcOrd="1" destOrd="0" presId="urn:microsoft.com/office/officeart/2005/8/layout/vList5"/>
    <dgm:cxn modelId="{F1F2A219-E725-4AA9-8C02-2FF21363DC24}" type="presParOf" srcId="{9E61C128-C4A7-4861-B3C8-D6168AEF0AA3}" destId="{F5C6959B-5625-476C-A342-3C8D140E0451}" srcOrd="1" destOrd="0" presId="urn:microsoft.com/office/officeart/2005/8/layout/vList5"/>
    <dgm:cxn modelId="{5D3BC1E7-C58F-4ABA-BD01-20026BBD7554}" type="presParOf" srcId="{9E61C128-C4A7-4861-B3C8-D6168AEF0AA3}" destId="{B8C20FC0-8586-4F76-B283-E6C9F218788F}" srcOrd="2" destOrd="0" presId="urn:microsoft.com/office/officeart/2005/8/layout/vList5"/>
    <dgm:cxn modelId="{06EE041E-5940-416C-BCA2-337CC70EDEBA}" type="presParOf" srcId="{B8C20FC0-8586-4F76-B283-E6C9F218788F}" destId="{C044A13F-A20E-4106-89F8-787183A15865}" srcOrd="0" destOrd="0" presId="urn:microsoft.com/office/officeart/2005/8/layout/vList5"/>
    <dgm:cxn modelId="{A7196583-04E5-46A6-B4B9-A0C6BE9BEB5E}" type="presParOf" srcId="{B8C20FC0-8586-4F76-B283-E6C9F218788F}" destId="{9AFD905B-1BC6-4653-B977-0B2BB14EEE3A}" srcOrd="1" destOrd="0" presId="urn:microsoft.com/office/officeart/2005/8/layout/vList5"/>
    <dgm:cxn modelId="{F09EEADB-86B1-4E64-8E85-53D2A9452478}" type="presParOf" srcId="{9E61C128-C4A7-4861-B3C8-D6168AEF0AA3}" destId="{1D5D5905-1431-4B59-9437-D4F0FDDBD7BB}" srcOrd="3" destOrd="0" presId="urn:microsoft.com/office/officeart/2005/8/layout/vList5"/>
    <dgm:cxn modelId="{139C90E9-4C03-4878-86B2-B960FD70D284}" type="presParOf" srcId="{9E61C128-C4A7-4861-B3C8-D6168AEF0AA3}" destId="{23A6CC40-26F3-4578-90AE-9424D82FF6E5}" srcOrd="4" destOrd="0" presId="urn:microsoft.com/office/officeart/2005/8/layout/vList5"/>
    <dgm:cxn modelId="{649D3F02-45E9-4D3F-A9F5-DF3D84617E5D}" type="presParOf" srcId="{23A6CC40-26F3-4578-90AE-9424D82FF6E5}" destId="{D5695CEA-22FE-48D4-96E9-46EBB14CEBE5}" srcOrd="0" destOrd="0" presId="urn:microsoft.com/office/officeart/2005/8/layout/vList5"/>
    <dgm:cxn modelId="{6DFA5939-60E5-40B4-B82E-1E4BE774EC67}" type="presParOf" srcId="{23A6CC40-26F3-4578-90AE-9424D82FF6E5}" destId="{ACF44ABB-BD55-48EC-A824-226ADFE471AE}" srcOrd="1" destOrd="0" presId="urn:microsoft.com/office/officeart/2005/8/layout/vList5"/>
    <dgm:cxn modelId="{05F28432-7DF1-420A-B47F-E11465FB9048}" type="presParOf" srcId="{9E61C128-C4A7-4861-B3C8-D6168AEF0AA3}" destId="{B4DF0133-6D72-46F1-B52B-78138E42E6F4}" srcOrd="5" destOrd="0" presId="urn:microsoft.com/office/officeart/2005/8/layout/vList5"/>
    <dgm:cxn modelId="{BD052606-5D93-480E-BA52-AB80A1C29D82}" type="presParOf" srcId="{9E61C128-C4A7-4861-B3C8-D6168AEF0AA3}" destId="{BDE497A3-6265-44F5-8C2B-8D44343955CD}" srcOrd="6" destOrd="0" presId="urn:microsoft.com/office/officeart/2005/8/layout/vList5"/>
    <dgm:cxn modelId="{269197D8-AFA3-45AF-9749-1453B2D4B136}" type="presParOf" srcId="{BDE497A3-6265-44F5-8C2B-8D44343955CD}" destId="{FF45D31D-93DE-4373-8EB2-EB74FE470757}" srcOrd="0" destOrd="0" presId="urn:microsoft.com/office/officeart/2005/8/layout/vList5"/>
    <dgm:cxn modelId="{9B8D3573-D670-48AD-8F5C-2E3B14987757}" type="presParOf" srcId="{BDE497A3-6265-44F5-8C2B-8D44343955CD}" destId="{7767AD77-C826-444E-8916-5AB80AF126AE}"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61AFB-37EE-4FDC-B1C2-037BB62BF808}">
      <dsp:nvSpPr>
        <dsp:cNvPr id="0" name=""/>
        <dsp:cNvSpPr/>
      </dsp:nvSpPr>
      <dsp:spPr>
        <a:xfrm rot="5400000">
          <a:off x="2079545" y="-811954"/>
          <a:ext cx="424810" cy="21571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First fit algorithm</a:t>
          </a:r>
          <a:endParaRPr lang="zh-CN" altLang="en-US" sz="1800" kern="1200" dirty="0"/>
        </a:p>
      </dsp:txBody>
      <dsp:txXfrm rot="-5400000">
        <a:off x="1213385" y="74944"/>
        <a:ext cx="2136392" cy="383334"/>
      </dsp:txXfrm>
    </dsp:sp>
    <dsp:sp modelId="{F75C0D1D-A954-4F5D-BE03-AA26C6B40B83}">
      <dsp:nvSpPr>
        <dsp:cNvPr id="0" name=""/>
        <dsp:cNvSpPr/>
      </dsp:nvSpPr>
      <dsp:spPr>
        <a:xfrm>
          <a:off x="0" y="1104"/>
          <a:ext cx="1213385" cy="531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Module 1</a:t>
          </a:r>
          <a:endParaRPr lang="zh-CN" altLang="en-US" sz="2000" kern="1200" dirty="0"/>
        </a:p>
      </dsp:txBody>
      <dsp:txXfrm>
        <a:off x="25922" y="27026"/>
        <a:ext cx="1161541" cy="479169"/>
      </dsp:txXfrm>
    </dsp:sp>
    <dsp:sp modelId="{9AFD905B-1BC6-4653-B977-0B2BB14EEE3A}">
      <dsp:nvSpPr>
        <dsp:cNvPr id="0" name=""/>
        <dsp:cNvSpPr/>
      </dsp:nvSpPr>
      <dsp:spPr>
        <a:xfrm rot="5400000">
          <a:off x="2079545" y="-254390"/>
          <a:ext cx="424810" cy="21571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Best fit algorithm</a:t>
          </a:r>
          <a:endParaRPr lang="zh-CN" altLang="en-US" sz="1800" kern="1200" dirty="0"/>
        </a:p>
      </dsp:txBody>
      <dsp:txXfrm rot="-5400000">
        <a:off x="1213385" y="632508"/>
        <a:ext cx="2136392" cy="383334"/>
      </dsp:txXfrm>
    </dsp:sp>
    <dsp:sp modelId="{C044A13F-A20E-4106-89F8-787183A15865}">
      <dsp:nvSpPr>
        <dsp:cNvPr id="0" name=""/>
        <dsp:cNvSpPr/>
      </dsp:nvSpPr>
      <dsp:spPr>
        <a:xfrm>
          <a:off x="0" y="558668"/>
          <a:ext cx="1213385" cy="531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Module 2</a:t>
          </a:r>
          <a:endParaRPr lang="zh-CN" altLang="en-US" sz="2000" kern="1200" dirty="0"/>
        </a:p>
      </dsp:txBody>
      <dsp:txXfrm>
        <a:off x="25922" y="584590"/>
        <a:ext cx="1161541" cy="479169"/>
      </dsp:txXfrm>
    </dsp:sp>
    <dsp:sp modelId="{ACF44ABB-BD55-48EC-A824-226ADFE471AE}">
      <dsp:nvSpPr>
        <dsp:cNvPr id="0" name=""/>
        <dsp:cNvSpPr/>
      </dsp:nvSpPr>
      <dsp:spPr>
        <a:xfrm rot="5400000">
          <a:off x="2079545" y="303173"/>
          <a:ext cx="424810" cy="21571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Next fit algorithm</a:t>
          </a:r>
          <a:endParaRPr lang="zh-CN" altLang="en-US" sz="1800" kern="1200" dirty="0"/>
        </a:p>
      </dsp:txBody>
      <dsp:txXfrm rot="-5400000">
        <a:off x="1213385" y="1190071"/>
        <a:ext cx="2136392" cy="383334"/>
      </dsp:txXfrm>
    </dsp:sp>
    <dsp:sp modelId="{D5695CEA-22FE-48D4-96E9-46EBB14CEBE5}">
      <dsp:nvSpPr>
        <dsp:cNvPr id="0" name=""/>
        <dsp:cNvSpPr/>
      </dsp:nvSpPr>
      <dsp:spPr>
        <a:xfrm>
          <a:off x="0" y="1116232"/>
          <a:ext cx="1213385" cy="531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Module 3</a:t>
          </a:r>
          <a:endParaRPr lang="zh-CN" altLang="en-US" sz="2000" kern="1200" dirty="0"/>
        </a:p>
      </dsp:txBody>
      <dsp:txXfrm>
        <a:off x="25922" y="1142154"/>
        <a:ext cx="1161541" cy="479169"/>
      </dsp:txXfrm>
    </dsp:sp>
    <dsp:sp modelId="{7767AD77-C826-444E-8916-5AB80AF126AE}">
      <dsp:nvSpPr>
        <dsp:cNvPr id="0" name=""/>
        <dsp:cNvSpPr/>
      </dsp:nvSpPr>
      <dsp:spPr>
        <a:xfrm rot="5400000">
          <a:off x="2079545" y="860738"/>
          <a:ext cx="424810" cy="21571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altLang="zh-CN" sz="1800" kern="1200" dirty="0"/>
            <a:t>Worst fit algorithm</a:t>
          </a:r>
          <a:endParaRPr lang="zh-CN" altLang="en-US" sz="1800" kern="1200" dirty="0"/>
        </a:p>
      </dsp:txBody>
      <dsp:txXfrm rot="-5400000">
        <a:off x="1213385" y="1747636"/>
        <a:ext cx="2136392" cy="383334"/>
      </dsp:txXfrm>
    </dsp:sp>
    <dsp:sp modelId="{FF45D31D-93DE-4373-8EB2-EB74FE470757}">
      <dsp:nvSpPr>
        <dsp:cNvPr id="0" name=""/>
        <dsp:cNvSpPr/>
      </dsp:nvSpPr>
      <dsp:spPr>
        <a:xfrm>
          <a:off x="0" y="1673796"/>
          <a:ext cx="1213385" cy="5310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Module 4</a:t>
          </a:r>
          <a:endParaRPr lang="zh-CN" altLang="en-US" sz="2000" kern="1200" dirty="0"/>
        </a:p>
      </dsp:txBody>
      <dsp:txXfrm>
        <a:off x="25922" y="1699718"/>
        <a:ext cx="1161541" cy="47916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B882F-BA5C-457B-B7FC-8EEC8A0EFF72}" type="datetimeFigureOut">
              <a:rPr lang="zh-CN" altLang="en-US" smtClean="0"/>
              <a:t>2023/7/30</a:t>
            </a:fld>
            <a:endParaRPr lang="zh-CN" alt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A6C56-FB56-4891-81CA-9DFD63AB59F5}" type="slidenum">
              <a:rPr lang="zh-CN" altLang="en-US" smtClean="0"/>
              <a:t>‹#›</a:t>
            </a:fld>
            <a:endParaRPr lang="zh-CN" altLang="en-US"/>
          </a:p>
        </p:txBody>
      </p:sp>
    </p:spTree>
    <p:extLst>
      <p:ext uri="{BB962C8B-B14F-4D97-AF65-F5344CB8AC3E}">
        <p14:creationId xmlns:p14="http://schemas.microsoft.com/office/powerpoint/2010/main" val="4125839795"/>
      </p:ext>
    </p:extLst>
  </p:cSld>
  <p:clrMap bg1="lt1" tx1="dk1" bg2="lt2" tx2="dk2" accent1="accent1" accent2="accent2" accent3="accent3" accent4="accent4" accent5="accent5" accent6="accent6" hlink="hlink" folHlink="folHlink"/>
  <p:notesStyle>
    <a:lvl1pPr marL="0" algn="l" defTabSz="2479090" rtl="0" eaLnBrk="1" latinLnBrk="0" hangingPunct="1">
      <a:defRPr sz="3254" kern="1200">
        <a:solidFill>
          <a:schemeClr val="tx1"/>
        </a:solidFill>
        <a:latin typeface="+mn-lt"/>
        <a:ea typeface="+mn-ea"/>
        <a:cs typeface="+mn-cs"/>
      </a:defRPr>
    </a:lvl1pPr>
    <a:lvl2pPr marL="1239545" algn="l" defTabSz="2479090" rtl="0" eaLnBrk="1" latinLnBrk="0" hangingPunct="1">
      <a:defRPr sz="3254" kern="1200">
        <a:solidFill>
          <a:schemeClr val="tx1"/>
        </a:solidFill>
        <a:latin typeface="+mn-lt"/>
        <a:ea typeface="+mn-ea"/>
        <a:cs typeface="+mn-cs"/>
      </a:defRPr>
    </a:lvl2pPr>
    <a:lvl3pPr marL="2479090" algn="l" defTabSz="2479090" rtl="0" eaLnBrk="1" latinLnBrk="0" hangingPunct="1">
      <a:defRPr sz="3254" kern="1200">
        <a:solidFill>
          <a:schemeClr val="tx1"/>
        </a:solidFill>
        <a:latin typeface="+mn-lt"/>
        <a:ea typeface="+mn-ea"/>
        <a:cs typeface="+mn-cs"/>
      </a:defRPr>
    </a:lvl3pPr>
    <a:lvl4pPr marL="3718638" algn="l" defTabSz="2479090" rtl="0" eaLnBrk="1" latinLnBrk="0" hangingPunct="1">
      <a:defRPr sz="3254" kern="1200">
        <a:solidFill>
          <a:schemeClr val="tx1"/>
        </a:solidFill>
        <a:latin typeface="+mn-lt"/>
        <a:ea typeface="+mn-ea"/>
        <a:cs typeface="+mn-cs"/>
      </a:defRPr>
    </a:lvl4pPr>
    <a:lvl5pPr marL="4958183" algn="l" defTabSz="2479090" rtl="0" eaLnBrk="1" latinLnBrk="0" hangingPunct="1">
      <a:defRPr sz="3254" kern="1200">
        <a:solidFill>
          <a:schemeClr val="tx1"/>
        </a:solidFill>
        <a:latin typeface="+mn-lt"/>
        <a:ea typeface="+mn-ea"/>
        <a:cs typeface="+mn-cs"/>
      </a:defRPr>
    </a:lvl5pPr>
    <a:lvl6pPr marL="6197729" algn="l" defTabSz="2479090" rtl="0" eaLnBrk="1" latinLnBrk="0" hangingPunct="1">
      <a:defRPr sz="3254" kern="1200">
        <a:solidFill>
          <a:schemeClr val="tx1"/>
        </a:solidFill>
        <a:latin typeface="+mn-lt"/>
        <a:ea typeface="+mn-ea"/>
        <a:cs typeface="+mn-cs"/>
      </a:defRPr>
    </a:lvl6pPr>
    <a:lvl7pPr marL="7437277" algn="l" defTabSz="2479090" rtl="0" eaLnBrk="1" latinLnBrk="0" hangingPunct="1">
      <a:defRPr sz="3254" kern="1200">
        <a:solidFill>
          <a:schemeClr val="tx1"/>
        </a:solidFill>
        <a:latin typeface="+mn-lt"/>
        <a:ea typeface="+mn-ea"/>
        <a:cs typeface="+mn-cs"/>
      </a:defRPr>
    </a:lvl7pPr>
    <a:lvl8pPr marL="8676822" algn="l" defTabSz="2479090" rtl="0" eaLnBrk="1" latinLnBrk="0" hangingPunct="1">
      <a:defRPr sz="3254" kern="1200">
        <a:solidFill>
          <a:schemeClr val="tx1"/>
        </a:solidFill>
        <a:latin typeface="+mn-lt"/>
        <a:ea typeface="+mn-ea"/>
        <a:cs typeface="+mn-cs"/>
      </a:defRPr>
    </a:lvl8pPr>
    <a:lvl9pPr marL="9916367" algn="l" defTabSz="2479090"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94A6C56-FB56-4891-81CA-9DFD63AB59F5}" type="slidenum">
              <a:rPr lang="zh-CN" altLang="en-US" smtClean="0"/>
              <a:t>1</a:t>
            </a:fld>
            <a:endParaRPr lang="zh-CN" altLang="en-US"/>
          </a:p>
        </p:txBody>
      </p:sp>
    </p:spTree>
    <p:extLst>
      <p:ext uri="{BB962C8B-B14F-4D97-AF65-F5344CB8AC3E}">
        <p14:creationId xmlns:p14="http://schemas.microsoft.com/office/powerpoint/2010/main" val="2158876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ltLang="zh-CN"/>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352149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63641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2158419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348922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ltLang="zh-CN"/>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269741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239432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ltLang="zh-CN"/>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ltLang="zh-CN"/>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25763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77246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256041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ltLang="zh-CN"/>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80857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ltLang="zh-CN"/>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0B07D4E2-096B-48E9-ABCA-872AA3D027A8}" type="datetimeFigureOut">
              <a:rPr lang="zh-CN" altLang="en-US" smtClean="0"/>
              <a:t>2023/7/30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212127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0B07D4E2-096B-48E9-ABCA-872AA3D027A8}" type="datetimeFigureOut">
              <a:rPr lang="zh-CN" altLang="en-US" smtClean="0"/>
              <a:t>2023/7/30</a:t>
            </a:fld>
            <a:endParaRPr lang="zh-CN" alt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49C54208-9503-421E-81A8-DF9BBE6C34FE}" type="slidenum">
              <a:rPr lang="zh-CN" altLang="en-US" smtClean="0"/>
              <a:t>‹#›</a:t>
            </a:fld>
            <a:endParaRPr lang="zh-CN" altLang="en-US"/>
          </a:p>
        </p:txBody>
      </p:sp>
    </p:spTree>
    <p:extLst>
      <p:ext uri="{BB962C8B-B14F-4D97-AF65-F5344CB8AC3E}">
        <p14:creationId xmlns:p14="http://schemas.microsoft.com/office/powerpoint/2010/main" val="1981986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diagramColors" Target="../diagrams/colors1.xm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4.png"/><Relationship Id="rId5" Type="http://schemas.openxmlformats.org/officeDocument/2006/relationships/diagramLayout" Target="../diagrams/layout1.xml"/><Relationship Id="rId15" Type="http://schemas.openxmlformats.org/officeDocument/2006/relationships/image" Target="../media/image8.png"/><Relationship Id="rId10" Type="http://schemas.openxmlformats.org/officeDocument/2006/relationships/image" Target="../media/image3.png"/><Relationship Id="rId19" Type="http://schemas.openxmlformats.org/officeDocument/2006/relationships/image" Target="../media/image12.png"/><Relationship Id="rId4" Type="http://schemas.openxmlformats.org/officeDocument/2006/relationships/diagramData" Target="../diagrams/data1.xm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1C8E8-B5AB-C996-B29F-E2E4C66805C8}"/>
              </a:ext>
            </a:extLst>
          </p:cNvPr>
          <p:cNvSpPr txBox="1">
            <a:spLocks noGrp="1" noRot="1" noMove="1" noResize="1" noEditPoints="1" noAdjustHandles="1" noChangeArrowheads="1" noChangeShapeType="1"/>
          </p:cNvSpPr>
          <p:nvPr/>
        </p:nvSpPr>
        <p:spPr>
          <a:xfrm>
            <a:off x="-1" y="-923"/>
            <a:ext cx="30275213" cy="1702316"/>
          </a:xfrm>
          <a:prstGeom prst="rect">
            <a:avLst/>
          </a:prstGeom>
          <a:solidFill>
            <a:srgbClr val="313F32"/>
          </a:solidFill>
        </p:spPr>
        <p:txBody>
          <a:bodyPr wrap="square" rtlCol="0">
            <a:spAutoFit/>
          </a:bodyPr>
          <a:lstStyle/>
          <a:p>
            <a:endParaRPr lang="zh-CN" altLang="en-US" sz="12120" dirty="0"/>
          </a:p>
        </p:txBody>
      </p:sp>
      <p:sp>
        <p:nvSpPr>
          <p:cNvPr id="7" name="TextBox 6">
            <a:extLst>
              <a:ext uri="{FF2B5EF4-FFF2-40B4-BE49-F238E27FC236}">
                <a16:creationId xmlns:a16="http://schemas.microsoft.com/office/drawing/2014/main" id="{BC4851F3-46DC-C8E6-C6D0-A0F1A7E8986A}"/>
              </a:ext>
            </a:extLst>
          </p:cNvPr>
          <p:cNvSpPr txBox="1">
            <a:spLocks noGrp="1" noRot="1" noMove="1" noResize="1" noEditPoints="1" noAdjustHandles="1" noChangeArrowheads="1" noChangeShapeType="1"/>
          </p:cNvSpPr>
          <p:nvPr/>
        </p:nvSpPr>
        <p:spPr>
          <a:xfrm>
            <a:off x="0" y="1701393"/>
            <a:ext cx="8918908" cy="19682232"/>
          </a:xfrm>
          <a:prstGeom prst="rect">
            <a:avLst/>
          </a:prstGeom>
          <a:solidFill>
            <a:schemeClr val="accent6">
              <a:lumMod val="20000"/>
              <a:lumOff val="80000"/>
            </a:schemeClr>
          </a:solidFill>
        </p:spPr>
        <p:txBody>
          <a:bodyPr wrap="square" rtlCol="0">
            <a:spAutoFit/>
          </a:bodyPr>
          <a:lstStyle/>
          <a:p>
            <a:endParaRPr lang="zh-CN" altLang="en-US" sz="12120" dirty="0"/>
          </a:p>
        </p:txBody>
      </p:sp>
      <p:sp>
        <p:nvSpPr>
          <p:cNvPr id="8" name="TextBox 7">
            <a:extLst>
              <a:ext uri="{FF2B5EF4-FFF2-40B4-BE49-F238E27FC236}">
                <a16:creationId xmlns:a16="http://schemas.microsoft.com/office/drawing/2014/main" id="{8DD7690B-C8D4-0FD9-4FF8-2B36FD5DDCE5}"/>
              </a:ext>
            </a:extLst>
          </p:cNvPr>
          <p:cNvSpPr txBox="1">
            <a:spLocks noGrp="1" noRot="1" noMove="1" noResize="1" noEditPoints="1" noAdjustHandles="1" noChangeArrowheads="1" noChangeShapeType="1"/>
          </p:cNvSpPr>
          <p:nvPr/>
        </p:nvSpPr>
        <p:spPr>
          <a:xfrm>
            <a:off x="8918899" y="1701394"/>
            <a:ext cx="12265155" cy="19682231"/>
          </a:xfrm>
          <a:prstGeom prst="rect">
            <a:avLst/>
          </a:prstGeom>
          <a:solidFill>
            <a:schemeClr val="accent6">
              <a:lumMod val="40000"/>
              <a:lumOff val="60000"/>
            </a:schemeClr>
          </a:solidFill>
        </p:spPr>
        <p:txBody>
          <a:bodyPr wrap="square" rtlCol="0">
            <a:spAutoFit/>
          </a:bodyPr>
          <a:lstStyle/>
          <a:p>
            <a:endParaRPr lang="zh-CN" altLang="en-US" sz="12120" dirty="0"/>
          </a:p>
        </p:txBody>
      </p:sp>
      <p:sp>
        <p:nvSpPr>
          <p:cNvPr id="10" name="TextBox 9">
            <a:extLst>
              <a:ext uri="{FF2B5EF4-FFF2-40B4-BE49-F238E27FC236}">
                <a16:creationId xmlns:a16="http://schemas.microsoft.com/office/drawing/2014/main" id="{2AAD5C4F-9C14-F7A4-54C3-4B6B3AF24CEB}"/>
              </a:ext>
            </a:extLst>
          </p:cNvPr>
          <p:cNvSpPr txBox="1">
            <a:spLocks noGrp="1" noRot="1" noMove="1" noResize="1" noEditPoints="1" noAdjustHandles="1" noChangeArrowheads="1" noChangeShapeType="1"/>
          </p:cNvSpPr>
          <p:nvPr/>
        </p:nvSpPr>
        <p:spPr>
          <a:xfrm>
            <a:off x="248402" y="1899862"/>
            <a:ext cx="8422102" cy="584775"/>
          </a:xfrm>
          <a:prstGeom prst="rect">
            <a:avLst/>
          </a:prstGeom>
          <a:solidFill>
            <a:srgbClr val="4C644E"/>
          </a:solidFill>
          <a:ln>
            <a:solidFill>
              <a:srgbClr val="56483C"/>
            </a:solidFill>
          </a:ln>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1.Introduction</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EA4161A-CCFE-2104-14FD-3D3837135170}"/>
              </a:ext>
            </a:extLst>
          </p:cNvPr>
          <p:cNvSpPr txBox="1">
            <a:spLocks noGrp="1" noRot="1" noMove="1" noResize="1" noEditPoints="1" noAdjustHandles="1" noChangeArrowheads="1" noChangeShapeType="1"/>
          </p:cNvSpPr>
          <p:nvPr/>
        </p:nvSpPr>
        <p:spPr>
          <a:xfrm>
            <a:off x="248401" y="4865090"/>
            <a:ext cx="8422105" cy="584775"/>
          </a:xfrm>
          <a:prstGeom prst="rect">
            <a:avLst/>
          </a:prstGeom>
          <a:solidFill>
            <a:srgbClr val="4C644E"/>
          </a:solidFill>
          <a:ln>
            <a:solidFill>
              <a:srgbClr val="473A29"/>
            </a:solidFill>
          </a:ln>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2.Environment Setup</a:t>
            </a:r>
            <a:endParaRPr lang="zh-CN" altLang="en-US" sz="3200" b="1" dirty="0">
              <a:solidFill>
                <a:schemeClr val="bg1"/>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8FF04771-75D9-CAFA-D4C9-09D485D7D2A9}"/>
              </a:ext>
            </a:extLst>
          </p:cNvPr>
          <p:cNvPicPr>
            <a:picLocks noGrp="1" noRot="1" noChangeAspect="1" noMove="1" noResize="1" noEditPoints="1" noAdjustHandles="1" noChangeArrowheads="1" noChangeShapeType="1" noCrop="1"/>
          </p:cNvPicPr>
          <p:nvPr/>
        </p:nvPicPr>
        <p:blipFill>
          <a:blip r:embed="rId3"/>
          <a:stretch>
            <a:fillRect/>
          </a:stretch>
        </p:blipFill>
        <p:spPr>
          <a:xfrm>
            <a:off x="248398" y="9284351"/>
            <a:ext cx="5129945" cy="3009570"/>
          </a:xfrm>
          <a:prstGeom prst="rect">
            <a:avLst/>
          </a:prstGeom>
          <a:ln>
            <a:solidFill>
              <a:schemeClr val="accent6">
                <a:lumMod val="50000"/>
              </a:schemeClr>
            </a:solidFill>
          </a:ln>
          <a:effectLst>
            <a:outerShdw blurRad="50800" dist="38100" dir="5400000" algn="t" rotWithShape="0">
              <a:prstClr val="black">
                <a:alpha val="40000"/>
              </a:prstClr>
            </a:outerShdw>
          </a:effectLst>
        </p:spPr>
      </p:pic>
      <p:sp>
        <p:nvSpPr>
          <p:cNvPr id="17" name="TextBox 16">
            <a:extLst>
              <a:ext uri="{FF2B5EF4-FFF2-40B4-BE49-F238E27FC236}">
                <a16:creationId xmlns:a16="http://schemas.microsoft.com/office/drawing/2014/main" id="{6DDDC8F0-0320-2D43-9B28-96F36A9E625B}"/>
              </a:ext>
            </a:extLst>
          </p:cNvPr>
          <p:cNvSpPr txBox="1">
            <a:spLocks noGrp="1" noRot="1" noMove="1" noResize="1" noEditPoints="1" noAdjustHandles="1" noChangeArrowheads="1" noChangeShapeType="1"/>
          </p:cNvSpPr>
          <p:nvPr/>
        </p:nvSpPr>
        <p:spPr>
          <a:xfrm>
            <a:off x="3750116" y="15392510"/>
            <a:ext cx="4907838" cy="3333645"/>
          </a:xfrm>
          <a:prstGeom prst="rect">
            <a:avLst/>
          </a:prstGeom>
          <a:solidFill>
            <a:schemeClr val="bg1"/>
          </a:solidFill>
          <a:ln w="28575">
            <a:solidFill>
              <a:schemeClr val="accent6">
                <a:lumMod val="50000"/>
              </a:schemeClr>
            </a:solidFill>
          </a:ln>
        </p:spPr>
        <p:txBody>
          <a:bodyPr wrap="square" rtlCol="0">
            <a:spAutoFit/>
          </a:bodyPr>
          <a:lstStyle/>
          <a:p>
            <a:endParaRPr lang="zh-CN" altLang="en-US" sz="12120" dirty="0"/>
          </a:p>
        </p:txBody>
      </p:sp>
      <p:graphicFrame>
        <p:nvGraphicFramePr>
          <p:cNvPr id="19" name="Diagram 18">
            <a:extLst>
              <a:ext uri="{FF2B5EF4-FFF2-40B4-BE49-F238E27FC236}">
                <a16:creationId xmlns:a16="http://schemas.microsoft.com/office/drawing/2014/main" id="{5E89A2CB-5373-A648-434C-F2B82CE6A995}"/>
              </a:ext>
            </a:extLst>
          </p:cNvPr>
          <p:cNvGraphicFramePr>
            <a:graphicFrameLocks noGrp="1" noDrilldown="1" noMove="1" noResize="1"/>
          </p:cNvGraphicFramePr>
          <p:nvPr>
            <p:extLst>
              <p:ext uri="{D42A27DB-BD31-4B8C-83A1-F6EECF244321}">
                <p14:modId xmlns:p14="http://schemas.microsoft.com/office/powerpoint/2010/main" val="532936227"/>
              </p:ext>
            </p:extLst>
          </p:nvPr>
        </p:nvGraphicFramePr>
        <p:xfrm>
          <a:off x="250221" y="15791073"/>
          <a:ext cx="3370516" cy="22059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TextBox 20">
            <a:extLst>
              <a:ext uri="{FF2B5EF4-FFF2-40B4-BE49-F238E27FC236}">
                <a16:creationId xmlns:a16="http://schemas.microsoft.com/office/drawing/2014/main" id="{F359AF6B-DE82-7FAA-570D-255DAC067CE8}"/>
              </a:ext>
            </a:extLst>
          </p:cNvPr>
          <p:cNvSpPr txBox="1">
            <a:spLocks noGrp="1" noRot="1" noMove="1" noResize="1" noEditPoints="1" noAdjustHandles="1" noChangeArrowheads="1" noChangeShapeType="1"/>
          </p:cNvSpPr>
          <p:nvPr/>
        </p:nvSpPr>
        <p:spPr>
          <a:xfrm>
            <a:off x="3812126" y="15469684"/>
            <a:ext cx="2200948" cy="398122"/>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1987" b="1" dirty="0">
                <a:latin typeface="Arial" panose="020B0604020202020204" pitchFamily="34" charset="0"/>
                <a:cs typeface="Arial" panose="020B0604020202020204" pitchFamily="34" charset="0"/>
              </a:rPr>
              <a:t>Task parameters</a:t>
            </a:r>
            <a:endParaRPr lang="zh-CN" altLang="en-US" sz="1987"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83DB1C0E-5E62-C9BF-BF71-34C657BD6D9B}"/>
              </a:ext>
            </a:extLst>
          </p:cNvPr>
          <p:cNvSpPr txBox="1">
            <a:spLocks noGrp="1" noRot="1" noMove="1" noResize="1" noEditPoints="1" noAdjustHandles="1" noChangeArrowheads="1" noChangeShapeType="1"/>
          </p:cNvSpPr>
          <p:nvPr/>
        </p:nvSpPr>
        <p:spPr>
          <a:xfrm>
            <a:off x="6309995" y="15469684"/>
            <a:ext cx="2290533" cy="398122"/>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1987" b="1" dirty="0">
                <a:latin typeface="Arial" panose="020B0604020202020204" pitchFamily="34" charset="0"/>
                <a:cs typeface="Arial" panose="020B0604020202020204" pitchFamily="34" charset="0"/>
              </a:rPr>
              <a:t>Node parameters</a:t>
            </a:r>
            <a:endParaRPr lang="zh-CN" altLang="en-US" sz="1987" b="1"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B3DFC4F5-92EE-1B89-B262-8CE68C8E8864}"/>
              </a:ext>
            </a:extLst>
          </p:cNvPr>
          <p:cNvSpPr txBox="1">
            <a:spLocks noGrp="1" noRot="1" noMove="1" noResize="1" noEditPoints="1" noAdjustHandles="1" noChangeArrowheads="1" noChangeShapeType="1"/>
          </p:cNvSpPr>
          <p:nvPr/>
        </p:nvSpPr>
        <p:spPr>
          <a:xfrm>
            <a:off x="3787876" y="15907430"/>
            <a:ext cx="2331147" cy="923330"/>
          </a:xfrm>
          <a:prstGeom prst="rect">
            <a:avLst/>
          </a:prstGeom>
          <a:noFill/>
          <a:ln>
            <a:solidFill>
              <a:schemeClr val="bg1"/>
            </a:solidFill>
          </a:ln>
        </p:spPr>
        <p:txBody>
          <a:bodyPr wrap="square" rtlCol="0">
            <a:spAutoFit/>
          </a:bodyPr>
          <a:lstStyle/>
          <a:p>
            <a:r>
              <a:rPr lang="en-US" altLang="zh-CN" dirty="0"/>
              <a:t>1. Max processing unit </a:t>
            </a:r>
          </a:p>
          <a:p>
            <a:r>
              <a:rPr lang="en-US" altLang="zh-CN" dirty="0"/>
              <a:t>2. Max words </a:t>
            </a:r>
          </a:p>
          <a:p>
            <a:r>
              <a:rPr lang="en-US" altLang="zh-CN" dirty="0"/>
              <a:t>3. Tasks number</a:t>
            </a:r>
            <a:endParaRPr lang="zh-CN" altLang="en-US" dirty="0"/>
          </a:p>
        </p:txBody>
      </p:sp>
      <p:sp>
        <p:nvSpPr>
          <p:cNvPr id="24" name="TextBox 23">
            <a:extLst>
              <a:ext uri="{FF2B5EF4-FFF2-40B4-BE49-F238E27FC236}">
                <a16:creationId xmlns:a16="http://schemas.microsoft.com/office/drawing/2014/main" id="{F46D5B08-CF3E-392D-34F2-98B9E8F993CE}"/>
              </a:ext>
            </a:extLst>
          </p:cNvPr>
          <p:cNvSpPr txBox="1">
            <a:spLocks noGrp="1" noRot="1" noMove="1" noResize="1" noEditPoints="1" noAdjustHandles="1" noChangeArrowheads="1" noChangeShapeType="1"/>
          </p:cNvSpPr>
          <p:nvPr/>
        </p:nvSpPr>
        <p:spPr>
          <a:xfrm>
            <a:off x="6367416" y="15901714"/>
            <a:ext cx="1951232" cy="1200329"/>
          </a:xfrm>
          <a:prstGeom prst="rect">
            <a:avLst/>
          </a:prstGeom>
          <a:noFill/>
          <a:ln>
            <a:solidFill>
              <a:schemeClr val="bg1"/>
            </a:solidFill>
          </a:ln>
        </p:spPr>
        <p:txBody>
          <a:bodyPr wrap="square" rtlCol="0">
            <a:spAutoFit/>
          </a:bodyPr>
          <a:lstStyle/>
          <a:p>
            <a:r>
              <a:rPr lang="en-US" altLang="zh-CN" dirty="0"/>
              <a:t>1. Max tasks</a:t>
            </a:r>
          </a:p>
          <a:p>
            <a:r>
              <a:rPr lang="en-US" altLang="zh-CN" dirty="0"/>
              <a:t>2. Through put</a:t>
            </a:r>
          </a:p>
          <a:p>
            <a:r>
              <a:rPr lang="en-US" altLang="zh-CN" dirty="0"/>
              <a:t>3. Max words</a:t>
            </a:r>
          </a:p>
          <a:p>
            <a:r>
              <a:rPr lang="en-US" altLang="zh-CN" dirty="0"/>
              <a:t>4. Nodes number</a:t>
            </a:r>
            <a:endParaRPr lang="zh-CN" altLang="en-US" dirty="0"/>
          </a:p>
        </p:txBody>
      </p:sp>
      <p:sp>
        <p:nvSpPr>
          <p:cNvPr id="3" name="TextBox 2">
            <a:extLst>
              <a:ext uri="{FF2B5EF4-FFF2-40B4-BE49-F238E27FC236}">
                <a16:creationId xmlns:a16="http://schemas.microsoft.com/office/drawing/2014/main" id="{A1BED610-84C9-B1F1-85A2-5BD4732A9D2A}"/>
              </a:ext>
            </a:extLst>
          </p:cNvPr>
          <p:cNvSpPr txBox="1">
            <a:spLocks noGrp="1" noRot="1" noMove="1" noResize="1" noEditPoints="1" noAdjustHandles="1" noChangeArrowheads="1" noChangeShapeType="1"/>
          </p:cNvSpPr>
          <p:nvPr/>
        </p:nvSpPr>
        <p:spPr>
          <a:xfrm>
            <a:off x="3812911" y="16784734"/>
            <a:ext cx="2450633" cy="398122"/>
          </a:xfrm>
          <a:prstGeom prst="rect">
            <a:avLst/>
          </a:prstGeom>
          <a:solidFill>
            <a:schemeClr val="accent6">
              <a:lumMod val="60000"/>
              <a:lumOff val="40000"/>
            </a:schemeClr>
          </a:solidFill>
          <a:ln>
            <a:solidFill>
              <a:schemeClr val="accent6">
                <a:lumMod val="50000"/>
              </a:schemeClr>
            </a:solidFill>
          </a:ln>
        </p:spPr>
        <p:txBody>
          <a:bodyPr wrap="square" rtlCol="0">
            <a:spAutoFit/>
          </a:bodyPr>
          <a:lstStyle/>
          <a:p>
            <a:r>
              <a:rPr lang="en-US" altLang="zh-CN" sz="1987" b="1" dirty="0">
                <a:latin typeface="Arial" panose="020B0604020202020204" pitchFamily="34" charset="0"/>
                <a:cs typeface="Arial" panose="020B0604020202020204" pitchFamily="34" charset="0"/>
              </a:rPr>
              <a:t>Result parameters</a:t>
            </a:r>
            <a:endParaRPr lang="zh-CN" altLang="en-US" sz="1987"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7CC7240-8DCA-126B-8386-368CBB5EA5B2}"/>
              </a:ext>
            </a:extLst>
          </p:cNvPr>
          <p:cNvSpPr txBox="1">
            <a:spLocks noGrp="1" noRot="1" noMove="1" noResize="1" noEditPoints="1" noAdjustHandles="1" noChangeArrowheads="1" noChangeShapeType="1"/>
          </p:cNvSpPr>
          <p:nvPr/>
        </p:nvSpPr>
        <p:spPr>
          <a:xfrm>
            <a:off x="3725341" y="17222481"/>
            <a:ext cx="5386415" cy="1477328"/>
          </a:xfrm>
          <a:prstGeom prst="rect">
            <a:avLst/>
          </a:prstGeom>
          <a:noFill/>
        </p:spPr>
        <p:txBody>
          <a:bodyPr wrap="square" rtlCol="0">
            <a:spAutoFit/>
          </a:bodyPr>
          <a:lstStyle/>
          <a:p>
            <a:r>
              <a:rPr lang="en-US" altLang="zh-CN" dirty="0">
                <a:ea typeface="等线" panose="02010600030101010101" pitchFamily="2" charset="-122"/>
              </a:rPr>
              <a:t>1.Standard deviation of nodes’ tasks number</a:t>
            </a:r>
          </a:p>
          <a:p>
            <a:r>
              <a:rPr lang="en-US" altLang="zh-CN" dirty="0">
                <a:ea typeface="等线" panose="02010600030101010101" pitchFamily="2" charset="-122"/>
              </a:rPr>
              <a:t>2.</a:t>
            </a:r>
            <a:r>
              <a:rPr lang="en-US" altLang="zh-CN" kern="0" dirty="0">
                <a:ea typeface="等线" panose="02010600030101010101" pitchFamily="2" charset="-122"/>
              </a:rPr>
              <a:t>Standard deviation of nodes’ processing unit used</a:t>
            </a:r>
          </a:p>
          <a:p>
            <a:r>
              <a:rPr lang="en-US" altLang="zh-CN" kern="0" dirty="0">
                <a:ea typeface="等线" panose="02010600030101010101" pitchFamily="2" charset="-122"/>
              </a:rPr>
              <a:t>3.Standard deviation of nodes’ words number</a:t>
            </a:r>
          </a:p>
          <a:p>
            <a:r>
              <a:rPr lang="en-US" altLang="zh-CN" kern="0" dirty="0">
                <a:ea typeface="等线" panose="02010600030101010101" pitchFamily="2" charset="-122"/>
              </a:rPr>
              <a:t>4. Node used number</a:t>
            </a:r>
          </a:p>
          <a:p>
            <a:r>
              <a:rPr lang="en-US" altLang="zh-CN" kern="0" dirty="0">
                <a:ea typeface="等线" panose="02010600030101010101" pitchFamily="2" charset="-122"/>
              </a:rPr>
              <a:t>5. Fit execution time</a:t>
            </a:r>
          </a:p>
        </p:txBody>
      </p:sp>
      <p:pic>
        <p:nvPicPr>
          <p:cNvPr id="5" name="Picture 4">
            <a:extLst>
              <a:ext uri="{FF2B5EF4-FFF2-40B4-BE49-F238E27FC236}">
                <a16:creationId xmlns:a16="http://schemas.microsoft.com/office/drawing/2014/main" id="{65B4CD26-80D7-5594-82F9-9244F1693544}"/>
              </a:ext>
            </a:extLst>
          </p:cNvPr>
          <p:cNvPicPr>
            <a:picLocks noGrp="1" noRot="1" noChangeAspect="1" noMove="1" noResize="1" noEditPoints="1" noAdjustHandles="1" noChangeArrowheads="1" noChangeShapeType="1" noCrop="1"/>
          </p:cNvPicPr>
          <p:nvPr/>
        </p:nvPicPr>
        <p:blipFill>
          <a:blip r:embed="rId9"/>
          <a:stretch>
            <a:fillRect/>
          </a:stretch>
        </p:blipFill>
        <p:spPr>
          <a:xfrm>
            <a:off x="262845" y="5471225"/>
            <a:ext cx="5129941" cy="3521177"/>
          </a:xfrm>
          <a:prstGeom prst="rect">
            <a:avLst/>
          </a:prstGeom>
          <a:ln>
            <a:solidFill>
              <a:srgbClr val="2D5130"/>
            </a:solidFill>
          </a:ln>
          <a:effectLst>
            <a:outerShdw blurRad="50800" dist="38100" dir="5400000" algn="t" rotWithShape="0">
              <a:prstClr val="black">
                <a:alpha val="40000"/>
              </a:prstClr>
            </a:outerShdw>
          </a:effectLst>
        </p:spPr>
      </p:pic>
      <p:sp>
        <p:nvSpPr>
          <p:cNvPr id="6" name="TextBox 5">
            <a:extLst>
              <a:ext uri="{FF2B5EF4-FFF2-40B4-BE49-F238E27FC236}">
                <a16:creationId xmlns:a16="http://schemas.microsoft.com/office/drawing/2014/main" id="{F660DF2C-9EC9-408B-95EE-3782A7EF4868}"/>
              </a:ext>
            </a:extLst>
          </p:cNvPr>
          <p:cNvSpPr txBox="1">
            <a:spLocks noGrp="1" noRot="1" noMove="1" noResize="1" noEditPoints="1" noAdjustHandles="1" noChangeArrowheads="1" noChangeShapeType="1"/>
          </p:cNvSpPr>
          <p:nvPr/>
        </p:nvSpPr>
        <p:spPr>
          <a:xfrm>
            <a:off x="248398" y="12609567"/>
            <a:ext cx="8422105" cy="584775"/>
          </a:xfrm>
          <a:prstGeom prst="rect">
            <a:avLst/>
          </a:prstGeom>
          <a:solidFill>
            <a:srgbClr val="4C644E"/>
          </a:solidFill>
          <a:ln>
            <a:solidFill>
              <a:srgbClr val="473A29"/>
            </a:solidFill>
          </a:ln>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3.Experiment Design</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1CD0E8D8-E82F-4265-55AF-FFC538278065}"/>
              </a:ext>
            </a:extLst>
          </p:cNvPr>
          <p:cNvSpPr txBox="1">
            <a:spLocks noGrp="1" noRot="1" noMove="1" noResize="1" noEditPoints="1" noAdjustHandles="1" noChangeArrowheads="1" noChangeShapeType="1"/>
          </p:cNvSpPr>
          <p:nvPr/>
        </p:nvSpPr>
        <p:spPr>
          <a:xfrm>
            <a:off x="248399" y="2482494"/>
            <a:ext cx="8422104" cy="2246769"/>
          </a:xfrm>
          <a:prstGeom prst="rect">
            <a:avLst/>
          </a:prstGeom>
          <a:solidFill>
            <a:schemeClr val="bg1"/>
          </a:solidFill>
          <a:ln>
            <a:solidFill>
              <a:schemeClr val="bg1"/>
            </a:solidFill>
          </a:ln>
        </p:spPr>
        <p:txBody>
          <a:bodyPr wrap="square" rtlCol="0">
            <a:spAutoFit/>
          </a:bodyPr>
          <a:lstStyle/>
          <a:p>
            <a:r>
              <a:rPr lang="en-US" altLang="zh-CN" sz="2000" dirty="0">
                <a:latin typeface="Arial" panose="020B0604020202020204" pitchFamily="34" charset="0"/>
                <a:cs typeface="Arial" panose="020B0604020202020204" pitchFamily="34" charset="0"/>
              </a:rPr>
              <a:t>With the continuous development of technology, software engineers are facing increasingly complex problems. An efficient and scalable automation solution is particularly important. Modularization, as applied in the field of computer science, has the capacity to enhance adaptability and diminish intricacy within software applications. </a:t>
            </a:r>
          </a:p>
          <a:p>
            <a:r>
              <a:rPr lang="en-US" altLang="zh-CN" sz="2000" dirty="0">
                <a:latin typeface="Arial" panose="020B0604020202020204" pitchFamily="34" charset="0"/>
                <a:cs typeface="Arial" panose="020B0604020202020204" pitchFamily="34" charset="0"/>
              </a:rPr>
              <a:t>In this paper, we delve into the potential of adaptive modularization within the  distributed computing framework.</a:t>
            </a:r>
          </a:p>
        </p:txBody>
      </p:sp>
      <p:sp>
        <p:nvSpPr>
          <p:cNvPr id="9" name="TextBox 8">
            <a:extLst>
              <a:ext uri="{FF2B5EF4-FFF2-40B4-BE49-F238E27FC236}">
                <a16:creationId xmlns:a16="http://schemas.microsoft.com/office/drawing/2014/main" id="{3083D23B-6CD5-97CA-0384-681157E582C8}"/>
              </a:ext>
            </a:extLst>
          </p:cNvPr>
          <p:cNvSpPr txBox="1"/>
          <p:nvPr/>
        </p:nvSpPr>
        <p:spPr>
          <a:xfrm>
            <a:off x="1691799" y="8992013"/>
            <a:ext cx="3438144" cy="307777"/>
          </a:xfrm>
          <a:prstGeom prst="rect">
            <a:avLst/>
          </a:prstGeom>
          <a:noFill/>
        </p:spPr>
        <p:txBody>
          <a:bodyPr wrap="square" rtlCol="0">
            <a:spAutoFit/>
          </a:bodyPr>
          <a:lstStyle/>
          <a:p>
            <a:r>
              <a:rPr lang="en-US" altLang="zh-CN" sz="1400" dirty="0"/>
              <a:t>Figure 1. MapReduce framework flowchart </a:t>
            </a:r>
            <a:endParaRPr lang="zh-CN" altLang="en-US" sz="1400" dirty="0"/>
          </a:p>
        </p:txBody>
      </p:sp>
      <p:sp>
        <p:nvSpPr>
          <p:cNvPr id="15" name="TextBox 14">
            <a:extLst>
              <a:ext uri="{FF2B5EF4-FFF2-40B4-BE49-F238E27FC236}">
                <a16:creationId xmlns:a16="http://schemas.microsoft.com/office/drawing/2014/main" id="{5BD47757-53A1-5C4D-1408-FE51D4C9C68A}"/>
              </a:ext>
            </a:extLst>
          </p:cNvPr>
          <p:cNvSpPr txBox="1"/>
          <p:nvPr/>
        </p:nvSpPr>
        <p:spPr>
          <a:xfrm>
            <a:off x="1691799" y="12285228"/>
            <a:ext cx="3438144" cy="307777"/>
          </a:xfrm>
          <a:prstGeom prst="rect">
            <a:avLst/>
          </a:prstGeom>
          <a:noFill/>
        </p:spPr>
        <p:txBody>
          <a:bodyPr wrap="square" rtlCol="0">
            <a:spAutoFit/>
          </a:bodyPr>
          <a:lstStyle/>
          <a:p>
            <a:r>
              <a:rPr lang="en-US" altLang="zh-CN" sz="1400" dirty="0"/>
              <a:t>Figure 2. MapReduce framework UML </a:t>
            </a:r>
            <a:endParaRPr lang="zh-CN" altLang="en-US" sz="1400" dirty="0"/>
          </a:p>
        </p:txBody>
      </p:sp>
      <p:sp>
        <p:nvSpPr>
          <p:cNvPr id="14" name="TextBox 13">
            <a:extLst>
              <a:ext uri="{FF2B5EF4-FFF2-40B4-BE49-F238E27FC236}">
                <a16:creationId xmlns:a16="http://schemas.microsoft.com/office/drawing/2014/main" id="{CB9E7AC8-D79F-CEC5-1EE3-F91DC1A5EA3C}"/>
              </a:ext>
            </a:extLst>
          </p:cNvPr>
          <p:cNvSpPr txBox="1">
            <a:spLocks/>
          </p:cNvSpPr>
          <p:nvPr/>
        </p:nvSpPr>
        <p:spPr>
          <a:xfrm>
            <a:off x="5630041" y="5479581"/>
            <a:ext cx="3035145" cy="6555641"/>
          </a:xfrm>
          <a:prstGeom prst="rect">
            <a:avLst/>
          </a:prstGeom>
          <a:solidFill>
            <a:schemeClr val="bg1"/>
          </a:solidFill>
          <a:ln>
            <a:solidFill>
              <a:schemeClr val="bg1"/>
            </a:solidFill>
          </a:ln>
          <a:effectLst/>
          <a:scene3d>
            <a:camera prst="orthographicFront">
              <a:rot lat="0" lon="0" rev="0"/>
            </a:camera>
            <a:lightRig rig="glow" dir="t">
              <a:rot lat="0" lon="0" rev="14100000"/>
            </a:lightRig>
          </a:scene3d>
          <a:sp3d prstMaterial="softEdge">
            <a:bevelT w="127000" prst="artDeco"/>
          </a:sp3d>
        </p:spPr>
        <p:txBody>
          <a:bodyPr wrap="square" rtlCol="0">
            <a:spAutoFit/>
          </a:bodyPr>
          <a:lstStyle/>
          <a:p>
            <a:r>
              <a:rPr lang="en-US" altLang="zh-CN" sz="2000" dirty="0">
                <a:latin typeface="Arial" panose="020B0604020202020204" pitchFamily="34" charset="0"/>
                <a:cs typeface="Arial" panose="020B0604020202020204" pitchFamily="34" charset="0"/>
              </a:rPr>
              <a:t>A simulated distributed framework based on the MapReduce has been built. Figure 1, data is assigned by the task scheduler to different nodes to run MapReduce function, a process also known as mapping. The Node Manager is used to manage the nodes. Additionally, four allocation algorithm modules have been introduced in the task scheduler to assign tasks. </a:t>
            </a:r>
          </a:p>
          <a:p>
            <a:r>
              <a:rPr lang="en-US" altLang="zh-CN" sz="2000" dirty="0">
                <a:latin typeface="Arial" panose="020B0604020202020204" pitchFamily="34" charset="0"/>
                <a:cs typeface="Arial" panose="020B0604020202020204" pitchFamily="34" charset="0"/>
              </a:rPr>
              <a:t>Figure 2 shows the class structure diagram of the MapReduce simulation framework at the code level</a:t>
            </a:r>
            <a:r>
              <a:rPr lang="en-US" altLang="zh-CN" sz="2000" dirty="0">
                <a:cs typeface="Arial" panose="020B0604020202020204" pitchFamily="34" charset="0"/>
              </a:rPr>
              <a:t>.</a:t>
            </a:r>
          </a:p>
        </p:txBody>
      </p:sp>
      <p:sp>
        <p:nvSpPr>
          <p:cNvPr id="25" name="TextBox 24">
            <a:extLst>
              <a:ext uri="{FF2B5EF4-FFF2-40B4-BE49-F238E27FC236}">
                <a16:creationId xmlns:a16="http://schemas.microsoft.com/office/drawing/2014/main" id="{9474CE25-9710-C316-E4DD-05BD6F35A8EF}"/>
              </a:ext>
            </a:extLst>
          </p:cNvPr>
          <p:cNvSpPr txBox="1">
            <a:spLocks noGrp="1" noRot="1" noMove="1" noResize="1" noEditPoints="1" noAdjustHandles="1" noChangeArrowheads="1" noChangeShapeType="1"/>
          </p:cNvSpPr>
          <p:nvPr/>
        </p:nvSpPr>
        <p:spPr>
          <a:xfrm>
            <a:off x="248397" y="13194342"/>
            <a:ext cx="8422105" cy="1938992"/>
          </a:xfrm>
          <a:prstGeom prst="rect">
            <a:avLst/>
          </a:prstGeom>
          <a:solidFill>
            <a:schemeClr val="bg1"/>
          </a:solidFill>
          <a:ln>
            <a:solidFill>
              <a:schemeClr val="bg1"/>
            </a:solidFill>
          </a:ln>
        </p:spPr>
        <p:txBody>
          <a:bodyPr wrap="square" rtlCol="0">
            <a:spAutoFit/>
          </a:bodyPr>
          <a:lstStyle/>
          <a:p>
            <a:r>
              <a:rPr lang="en-US" altLang="zh-CN" sz="2000" dirty="0">
                <a:latin typeface="Arial" panose="020B0604020202020204" pitchFamily="34" charset="0"/>
                <a:cs typeface="Arial" panose="020B0604020202020204" pitchFamily="34" charset="0"/>
              </a:rPr>
              <a:t>The experiment investigate the performance of each allocation algorithm module under different conditions by using control variable method. These four allocation algorithm modules are used to solve the problem of assigning tasks to nodes, which is the mapping part in the Figure 1. </a:t>
            </a:r>
          </a:p>
          <a:p>
            <a:r>
              <a:rPr lang="en-US" altLang="zh-CN" sz="2000" dirty="0">
                <a:latin typeface="Arial" panose="020B0604020202020204" pitchFamily="34" charset="0"/>
                <a:cs typeface="Arial" panose="020B0604020202020204" pitchFamily="34" charset="0"/>
              </a:rPr>
              <a:t>Task parameters and Node parameters are the input variable for the experiment.  Result parameters are the output of the experiment.</a:t>
            </a:r>
          </a:p>
        </p:txBody>
      </p:sp>
      <p:sp>
        <p:nvSpPr>
          <p:cNvPr id="28" name="TextBox 27">
            <a:extLst>
              <a:ext uri="{FF2B5EF4-FFF2-40B4-BE49-F238E27FC236}">
                <a16:creationId xmlns:a16="http://schemas.microsoft.com/office/drawing/2014/main" id="{740A9E19-B94A-F793-9355-CA4F93D8E783}"/>
              </a:ext>
            </a:extLst>
          </p:cNvPr>
          <p:cNvSpPr txBox="1">
            <a:spLocks noGrp="1" noRot="1" noMove="1" noResize="1" noEditPoints="1" noAdjustHandles="1" noChangeArrowheads="1" noChangeShapeType="1"/>
          </p:cNvSpPr>
          <p:nvPr/>
        </p:nvSpPr>
        <p:spPr>
          <a:xfrm>
            <a:off x="192848" y="18726156"/>
            <a:ext cx="3557268" cy="2308324"/>
          </a:xfrm>
          <a:prstGeom prst="rect">
            <a:avLst/>
          </a:prstGeom>
          <a:solidFill>
            <a:schemeClr val="bg1"/>
          </a:solidFill>
          <a:ln w="28575">
            <a:solidFill>
              <a:schemeClr val="accent6">
                <a:lumMod val="50000"/>
              </a:schemeClr>
            </a:solidFill>
          </a:ln>
        </p:spPr>
        <p:txBody>
          <a:bodyPr wrap="square" rtlCol="0">
            <a:spAutoFit/>
          </a:bodyPr>
          <a:lstStyle/>
          <a:p>
            <a:r>
              <a:rPr lang="en-US" altLang="zh-CN" dirty="0"/>
              <a:t>The problem solved by the allocation algorithm is similar to the two-dimensional </a:t>
            </a:r>
            <a:r>
              <a:rPr lang="en-US" altLang="zh-CN" b="1" dirty="0"/>
              <a:t>bin packing </a:t>
            </a:r>
            <a:r>
              <a:rPr lang="en-US" altLang="zh-CN" dirty="0"/>
              <a:t>problem, with the number of words and the number of processing units as two different dimensions. Different shaped tasks are packed into nodes of specific shapes.</a:t>
            </a:r>
            <a:endParaRPr lang="zh-CN" altLang="en-US" dirty="0"/>
          </a:p>
        </p:txBody>
      </p:sp>
      <p:pic>
        <p:nvPicPr>
          <p:cNvPr id="34" name="Picture 33" descr="A computer screen shot of a task&#10;&#10;Description automatically generated">
            <a:extLst>
              <a:ext uri="{FF2B5EF4-FFF2-40B4-BE49-F238E27FC236}">
                <a16:creationId xmlns:a16="http://schemas.microsoft.com/office/drawing/2014/main" id="{9A0ACA51-F7AE-AC64-54C6-E9E64127096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39712" y="18667605"/>
            <a:ext cx="4087032" cy="2732945"/>
          </a:xfrm>
          <a:prstGeom prst="rect">
            <a:avLst/>
          </a:prstGeom>
        </p:spPr>
      </p:pic>
      <p:sp>
        <p:nvSpPr>
          <p:cNvPr id="35" name="TextBox 34">
            <a:extLst>
              <a:ext uri="{FF2B5EF4-FFF2-40B4-BE49-F238E27FC236}">
                <a16:creationId xmlns:a16="http://schemas.microsoft.com/office/drawing/2014/main" id="{7A7E144C-7B9C-BDA1-E2FD-9496BCD56AFB}"/>
              </a:ext>
            </a:extLst>
          </p:cNvPr>
          <p:cNvSpPr txBox="1">
            <a:spLocks noGrp="1" noRot="1" noMove="1" noResize="1" noEditPoints="1" noAdjustHandles="1" noChangeArrowheads="1" noChangeShapeType="1"/>
          </p:cNvSpPr>
          <p:nvPr/>
        </p:nvSpPr>
        <p:spPr>
          <a:xfrm>
            <a:off x="7642037" y="19428844"/>
            <a:ext cx="1046449" cy="1169551"/>
          </a:xfrm>
          <a:prstGeom prst="rect">
            <a:avLst/>
          </a:prstGeom>
          <a:noFill/>
        </p:spPr>
        <p:txBody>
          <a:bodyPr wrap="square" rtlCol="0">
            <a:spAutoFit/>
          </a:bodyPr>
          <a:lstStyle/>
          <a:p>
            <a:r>
              <a:rPr lang="en-US" altLang="zh-CN" sz="1400" dirty="0"/>
              <a:t>Figure 3. bin packing problem example chart</a:t>
            </a:r>
            <a:endParaRPr lang="zh-CN" altLang="en-US" sz="1400" dirty="0"/>
          </a:p>
        </p:txBody>
      </p:sp>
      <p:sp>
        <p:nvSpPr>
          <p:cNvPr id="36" name="TextBox 35">
            <a:extLst>
              <a:ext uri="{FF2B5EF4-FFF2-40B4-BE49-F238E27FC236}">
                <a16:creationId xmlns:a16="http://schemas.microsoft.com/office/drawing/2014/main" id="{9A9F93FB-F616-C02F-090E-134F176FA80F}"/>
              </a:ext>
            </a:extLst>
          </p:cNvPr>
          <p:cNvSpPr txBox="1"/>
          <p:nvPr/>
        </p:nvSpPr>
        <p:spPr>
          <a:xfrm>
            <a:off x="5282171" y="336210"/>
            <a:ext cx="21710347" cy="923330"/>
          </a:xfrm>
          <a:prstGeom prst="rect">
            <a:avLst/>
          </a:prstGeom>
          <a:noFill/>
        </p:spPr>
        <p:txBody>
          <a:bodyPr wrap="square" rtlCol="0">
            <a:spAutoFit/>
          </a:bodyPr>
          <a:lstStyle/>
          <a:p>
            <a:r>
              <a:rPr lang="en-US" altLang="zh-CN" sz="5400" dirty="0">
                <a:solidFill>
                  <a:schemeClr val="bg1"/>
                </a:solidFill>
                <a:latin typeface="Arial" panose="020B0604020202020204" pitchFamily="34" charset="0"/>
                <a:cs typeface="Arial" panose="020B0604020202020204" pitchFamily="34" charset="0"/>
              </a:rPr>
              <a:t>Exploring Modularity in MapReduce Distributed computing Framework</a:t>
            </a:r>
            <a:endParaRPr lang="zh-CN" altLang="en-US" sz="54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0FDF3F22-0EFF-7B74-13E3-93207911759B}"/>
              </a:ext>
            </a:extLst>
          </p:cNvPr>
          <p:cNvSpPr txBox="1"/>
          <p:nvPr/>
        </p:nvSpPr>
        <p:spPr>
          <a:xfrm>
            <a:off x="9167300" y="1893877"/>
            <a:ext cx="11782877" cy="584775"/>
          </a:xfrm>
          <a:prstGeom prst="rect">
            <a:avLst/>
          </a:prstGeom>
          <a:solidFill>
            <a:srgbClr val="4C644E"/>
          </a:solidFill>
          <a:ln>
            <a:solidFill>
              <a:srgbClr val="56483C"/>
            </a:solidFill>
          </a:ln>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4.Result and Discussion</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AD1E856A-71F8-A5BA-A4F8-D6EE0551E358}"/>
              </a:ext>
            </a:extLst>
          </p:cNvPr>
          <p:cNvSpPr txBox="1">
            <a:spLocks/>
          </p:cNvSpPr>
          <p:nvPr/>
        </p:nvSpPr>
        <p:spPr>
          <a:xfrm>
            <a:off x="9162063" y="2478651"/>
            <a:ext cx="11788107" cy="1871391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endParaRPr lang="zh-CN" altLang="en-US" dirty="0"/>
          </a:p>
        </p:txBody>
      </p:sp>
      <p:graphicFrame>
        <p:nvGraphicFramePr>
          <p:cNvPr id="29" name="Table 29">
            <a:extLst>
              <a:ext uri="{FF2B5EF4-FFF2-40B4-BE49-F238E27FC236}">
                <a16:creationId xmlns:a16="http://schemas.microsoft.com/office/drawing/2014/main" id="{F97D72F8-7B5A-688F-D14C-8FF7338AD476}"/>
              </a:ext>
            </a:extLst>
          </p:cNvPr>
          <p:cNvGraphicFramePr>
            <a:graphicFrameLocks noGrp="1" noDrilldown="1" noMove="1" noResize="1"/>
          </p:cNvGraphicFramePr>
          <p:nvPr>
            <p:extLst>
              <p:ext uri="{D42A27DB-BD31-4B8C-83A1-F6EECF244321}">
                <p14:modId xmlns:p14="http://schemas.microsoft.com/office/powerpoint/2010/main" val="3097451347"/>
              </p:ext>
            </p:extLst>
          </p:nvPr>
        </p:nvGraphicFramePr>
        <p:xfrm>
          <a:off x="9167595" y="2475356"/>
          <a:ext cx="3029344" cy="1005840"/>
        </p:xfrm>
        <a:graphic>
          <a:graphicData uri="http://schemas.openxmlformats.org/drawingml/2006/table">
            <a:tbl>
              <a:tblPr firstRow="1" bandRow="1">
                <a:tableStyleId>{5C22544A-7EE6-4342-B048-85BDC9FD1C3A}</a:tableStyleId>
              </a:tblPr>
              <a:tblGrid>
                <a:gridCol w="757336">
                  <a:extLst>
                    <a:ext uri="{9D8B030D-6E8A-4147-A177-3AD203B41FA5}">
                      <a16:colId xmlns:a16="http://schemas.microsoft.com/office/drawing/2014/main" val="1656938378"/>
                    </a:ext>
                  </a:extLst>
                </a:gridCol>
                <a:gridCol w="757336">
                  <a:extLst>
                    <a:ext uri="{9D8B030D-6E8A-4147-A177-3AD203B41FA5}">
                      <a16:colId xmlns:a16="http://schemas.microsoft.com/office/drawing/2014/main" val="1778251825"/>
                    </a:ext>
                  </a:extLst>
                </a:gridCol>
                <a:gridCol w="757336">
                  <a:extLst>
                    <a:ext uri="{9D8B030D-6E8A-4147-A177-3AD203B41FA5}">
                      <a16:colId xmlns:a16="http://schemas.microsoft.com/office/drawing/2014/main" val="2941358990"/>
                    </a:ext>
                  </a:extLst>
                </a:gridCol>
                <a:gridCol w="757336">
                  <a:extLst>
                    <a:ext uri="{9D8B030D-6E8A-4147-A177-3AD203B41FA5}">
                      <a16:colId xmlns:a16="http://schemas.microsoft.com/office/drawing/2014/main" val="2870205295"/>
                    </a:ext>
                  </a:extLst>
                </a:gridCol>
              </a:tblGrid>
              <a:tr h="0">
                <a:tc gridSpan="4">
                  <a:txBody>
                    <a:bodyPr/>
                    <a:lstStyle/>
                    <a:p>
                      <a:r>
                        <a:rPr lang="en-US" altLang="zh-CN" sz="1200" dirty="0"/>
                        <a:t>                                   Node</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74454569"/>
                  </a:ext>
                </a:extLst>
              </a:tr>
              <a:tr h="0">
                <a:tc>
                  <a:txBody>
                    <a:bodyPr/>
                    <a:lstStyle/>
                    <a:p>
                      <a:r>
                        <a:rPr lang="en-US" altLang="zh-CN" sz="1200" dirty="0"/>
                        <a:t>Max tasks</a:t>
                      </a:r>
                      <a:endParaRPr lang="zh-CN" altLang="en-US" sz="1200" dirty="0"/>
                    </a:p>
                  </a:txBody>
                  <a:tcPr/>
                </a:tc>
                <a:tc>
                  <a:txBody>
                    <a:bodyPr/>
                    <a:lstStyle/>
                    <a:p>
                      <a:r>
                        <a:rPr lang="en-US" altLang="zh-CN" sz="1200" dirty="0"/>
                        <a:t>Max words</a:t>
                      </a:r>
                      <a:endParaRPr lang="zh-CN" altLang="en-US" sz="1200" dirty="0"/>
                    </a:p>
                  </a:txBody>
                  <a:tcPr/>
                </a:tc>
                <a:tc>
                  <a:txBody>
                    <a:bodyPr/>
                    <a:lstStyle/>
                    <a:p>
                      <a:r>
                        <a:rPr lang="en-US" altLang="zh-CN" sz="1200" dirty="0"/>
                        <a:t>Through put</a:t>
                      </a:r>
                      <a:endParaRPr lang="zh-CN" altLang="en-US" sz="1200" dirty="0"/>
                    </a:p>
                  </a:txBody>
                  <a:tcPr/>
                </a:tc>
                <a:tc>
                  <a:txBody>
                    <a:bodyPr/>
                    <a:lstStyle/>
                    <a:p>
                      <a:r>
                        <a:rPr lang="en-US" altLang="zh-CN" sz="1200" dirty="0"/>
                        <a:t>Number of nodes</a:t>
                      </a:r>
                      <a:endParaRPr lang="zh-CN" altLang="en-US" sz="1200" dirty="0"/>
                    </a:p>
                  </a:txBody>
                  <a:tcPr/>
                </a:tc>
                <a:extLst>
                  <a:ext uri="{0D108BD9-81ED-4DB2-BD59-A6C34878D82A}">
                    <a16:rowId xmlns:a16="http://schemas.microsoft.com/office/drawing/2014/main" val="3479897367"/>
                  </a:ext>
                </a:extLst>
              </a:tr>
              <a:tr h="0">
                <a:tc>
                  <a:txBody>
                    <a:bodyPr/>
                    <a:lstStyle/>
                    <a:p>
                      <a:r>
                        <a:rPr lang="en-US" altLang="zh-CN" sz="1200" dirty="0"/>
                        <a:t>4</a:t>
                      </a:r>
                      <a:endParaRPr lang="zh-CN" altLang="en-US" sz="1200" dirty="0"/>
                    </a:p>
                  </a:txBody>
                  <a:tcPr/>
                </a:tc>
                <a:tc>
                  <a:txBody>
                    <a:bodyPr/>
                    <a:lstStyle/>
                    <a:p>
                      <a:r>
                        <a:rPr lang="en-US" altLang="zh-CN" sz="1200" dirty="0"/>
                        <a:t>22</a:t>
                      </a:r>
                      <a:endParaRPr lang="zh-CN" altLang="en-US" sz="1200" dirty="0"/>
                    </a:p>
                  </a:txBody>
                  <a:tcPr/>
                </a:tc>
                <a:tc>
                  <a:txBody>
                    <a:bodyPr/>
                    <a:lstStyle/>
                    <a:p>
                      <a:r>
                        <a:rPr lang="en-US" altLang="zh-CN" sz="1200" dirty="0"/>
                        <a:t>20</a:t>
                      </a:r>
                      <a:endParaRPr lang="zh-CN" altLang="en-US" sz="1200" dirty="0"/>
                    </a:p>
                  </a:txBody>
                  <a:tcPr/>
                </a:tc>
                <a:tc>
                  <a:txBody>
                    <a:bodyPr/>
                    <a:lstStyle/>
                    <a:p>
                      <a:r>
                        <a:rPr lang="en-US" altLang="zh-CN" sz="1200" dirty="0"/>
                        <a:t>5000</a:t>
                      </a:r>
                      <a:endParaRPr lang="zh-CN" altLang="en-US" sz="1200" dirty="0"/>
                    </a:p>
                  </a:txBody>
                  <a:tcPr/>
                </a:tc>
                <a:extLst>
                  <a:ext uri="{0D108BD9-81ED-4DB2-BD59-A6C34878D82A}">
                    <a16:rowId xmlns:a16="http://schemas.microsoft.com/office/drawing/2014/main" val="1896479745"/>
                  </a:ext>
                </a:extLst>
              </a:tr>
            </a:tbl>
          </a:graphicData>
        </a:graphic>
      </p:graphicFrame>
      <p:graphicFrame>
        <p:nvGraphicFramePr>
          <p:cNvPr id="31" name="Table 31">
            <a:extLst>
              <a:ext uri="{FF2B5EF4-FFF2-40B4-BE49-F238E27FC236}">
                <a16:creationId xmlns:a16="http://schemas.microsoft.com/office/drawing/2014/main" id="{3A87064F-65F9-730D-B54D-1AA0F9E2672A}"/>
              </a:ext>
            </a:extLst>
          </p:cNvPr>
          <p:cNvGraphicFramePr>
            <a:graphicFrameLocks noGrp="1" noDrilldown="1" noMove="1" noResize="1"/>
          </p:cNvGraphicFramePr>
          <p:nvPr>
            <p:extLst>
              <p:ext uri="{D42A27DB-BD31-4B8C-83A1-F6EECF244321}">
                <p14:modId xmlns:p14="http://schemas.microsoft.com/office/powerpoint/2010/main" val="448877130"/>
              </p:ext>
            </p:extLst>
          </p:nvPr>
        </p:nvGraphicFramePr>
        <p:xfrm>
          <a:off x="12196939" y="2475355"/>
          <a:ext cx="3853542" cy="1005840"/>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1480541973"/>
                    </a:ext>
                  </a:extLst>
                </a:gridCol>
                <a:gridCol w="1284514">
                  <a:extLst>
                    <a:ext uri="{9D8B030D-6E8A-4147-A177-3AD203B41FA5}">
                      <a16:colId xmlns:a16="http://schemas.microsoft.com/office/drawing/2014/main" val="2697827147"/>
                    </a:ext>
                  </a:extLst>
                </a:gridCol>
                <a:gridCol w="1284514">
                  <a:extLst>
                    <a:ext uri="{9D8B030D-6E8A-4147-A177-3AD203B41FA5}">
                      <a16:colId xmlns:a16="http://schemas.microsoft.com/office/drawing/2014/main" val="4136865556"/>
                    </a:ext>
                  </a:extLst>
                </a:gridCol>
              </a:tblGrid>
              <a:tr h="202414">
                <a:tc gridSpan="3">
                  <a:txBody>
                    <a:bodyPr/>
                    <a:lstStyle/>
                    <a:p>
                      <a:r>
                        <a:rPr lang="en-US" altLang="zh-CN" sz="1200" dirty="0"/>
                        <a:t>                                                 Task</a:t>
                      </a:r>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extLst>
                  <a:ext uri="{0D108BD9-81ED-4DB2-BD59-A6C34878D82A}">
                    <a16:rowId xmlns:a16="http://schemas.microsoft.com/office/drawing/2014/main" val="1411421369"/>
                  </a:ext>
                </a:extLst>
              </a:tr>
              <a:tr h="337357">
                <a:tc>
                  <a:txBody>
                    <a:bodyPr/>
                    <a:lstStyle/>
                    <a:p>
                      <a:r>
                        <a:rPr lang="en-US" altLang="zh-CN" sz="1200" dirty="0"/>
                        <a:t> words range</a:t>
                      </a:r>
                      <a:endParaRPr lang="zh-CN" altLang="en-US" sz="1200" dirty="0"/>
                    </a:p>
                  </a:txBody>
                  <a:tcPr/>
                </a:tc>
                <a:tc>
                  <a:txBody>
                    <a:bodyPr/>
                    <a:lstStyle/>
                    <a:p>
                      <a:r>
                        <a:rPr lang="en-US" altLang="zh-CN" sz="1200" dirty="0"/>
                        <a:t>processing unit</a:t>
                      </a:r>
                    </a:p>
                    <a:p>
                      <a:r>
                        <a:rPr lang="en-US" altLang="zh-CN" sz="1200" dirty="0"/>
                        <a:t>range</a:t>
                      </a:r>
                      <a:endParaRPr lang="zh-CN" altLang="en-US" sz="1200" dirty="0"/>
                    </a:p>
                  </a:txBody>
                  <a:tcPr/>
                </a:tc>
                <a:tc>
                  <a:txBody>
                    <a:bodyPr/>
                    <a:lstStyle/>
                    <a:p>
                      <a:r>
                        <a:rPr lang="en-US" altLang="zh-CN" sz="1200" dirty="0"/>
                        <a:t>Number of tasks</a:t>
                      </a:r>
                      <a:endParaRPr lang="zh-CN" altLang="en-US" sz="1200" dirty="0"/>
                    </a:p>
                  </a:txBody>
                  <a:tcPr/>
                </a:tc>
                <a:extLst>
                  <a:ext uri="{0D108BD9-81ED-4DB2-BD59-A6C34878D82A}">
                    <a16:rowId xmlns:a16="http://schemas.microsoft.com/office/drawing/2014/main" val="1163476612"/>
                  </a:ext>
                </a:extLst>
              </a:tr>
              <a:tr h="202414">
                <a:tc>
                  <a:txBody>
                    <a:bodyPr/>
                    <a:lstStyle/>
                    <a:p>
                      <a:r>
                        <a:rPr lang="en-US" altLang="zh-CN" sz="1200" dirty="0"/>
                        <a:t>1-9(average 5)</a:t>
                      </a:r>
                      <a:endParaRPr lang="zh-CN" altLang="en-US" sz="1200" dirty="0"/>
                    </a:p>
                  </a:txBody>
                  <a:tcPr/>
                </a:tc>
                <a:tc>
                  <a:txBody>
                    <a:bodyPr/>
                    <a:lstStyle/>
                    <a:p>
                      <a:r>
                        <a:rPr lang="en-US" altLang="zh-CN" sz="1200" dirty="0"/>
                        <a:t>1-10(average 5.5)</a:t>
                      </a:r>
                      <a:endParaRPr lang="zh-CN" altLang="en-US" sz="1200" dirty="0"/>
                    </a:p>
                  </a:txBody>
                  <a:tcPr/>
                </a:tc>
                <a:tc>
                  <a:txBody>
                    <a:bodyPr/>
                    <a:lstStyle/>
                    <a:p>
                      <a:r>
                        <a:rPr lang="en-US" altLang="zh-CN" sz="1200" dirty="0"/>
                        <a:t>10000</a:t>
                      </a:r>
                      <a:endParaRPr lang="zh-CN" altLang="en-US" sz="1200" dirty="0"/>
                    </a:p>
                  </a:txBody>
                  <a:tcPr/>
                </a:tc>
                <a:extLst>
                  <a:ext uri="{0D108BD9-81ED-4DB2-BD59-A6C34878D82A}">
                    <a16:rowId xmlns:a16="http://schemas.microsoft.com/office/drawing/2014/main" val="901425730"/>
                  </a:ext>
                </a:extLst>
              </a:tr>
            </a:tbl>
          </a:graphicData>
        </a:graphic>
      </p:graphicFrame>
      <p:pic>
        <p:nvPicPr>
          <p:cNvPr id="33" name="Picture 32">
            <a:extLst>
              <a:ext uri="{FF2B5EF4-FFF2-40B4-BE49-F238E27FC236}">
                <a16:creationId xmlns:a16="http://schemas.microsoft.com/office/drawing/2014/main" id="{6B680E6F-A3BF-9C39-C37C-0509AAD78960}"/>
              </a:ext>
            </a:extLst>
          </p:cNvPr>
          <p:cNvPicPr>
            <a:picLocks noChangeAspect="1"/>
          </p:cNvPicPr>
          <p:nvPr/>
        </p:nvPicPr>
        <p:blipFill>
          <a:blip r:embed="rId11"/>
          <a:stretch>
            <a:fillRect/>
          </a:stretch>
        </p:blipFill>
        <p:spPr>
          <a:xfrm>
            <a:off x="9191058" y="3723695"/>
            <a:ext cx="6824798" cy="2466728"/>
          </a:xfrm>
          <a:prstGeom prst="rect">
            <a:avLst/>
          </a:prstGeom>
        </p:spPr>
      </p:pic>
      <p:pic>
        <p:nvPicPr>
          <p:cNvPr id="41" name="Picture 40">
            <a:extLst>
              <a:ext uri="{FF2B5EF4-FFF2-40B4-BE49-F238E27FC236}">
                <a16:creationId xmlns:a16="http://schemas.microsoft.com/office/drawing/2014/main" id="{6B45048C-65C8-DB69-968B-6CAD58CBDB33}"/>
              </a:ext>
            </a:extLst>
          </p:cNvPr>
          <p:cNvPicPr>
            <a:picLocks noChangeAspect="1"/>
          </p:cNvPicPr>
          <p:nvPr/>
        </p:nvPicPr>
        <p:blipFill>
          <a:blip r:embed="rId12"/>
          <a:stretch>
            <a:fillRect/>
          </a:stretch>
        </p:blipFill>
        <p:spPr>
          <a:xfrm>
            <a:off x="9250666" y="6395418"/>
            <a:ext cx="3056197" cy="2292149"/>
          </a:xfrm>
          <a:prstGeom prst="rect">
            <a:avLst/>
          </a:prstGeom>
        </p:spPr>
      </p:pic>
      <p:pic>
        <p:nvPicPr>
          <p:cNvPr id="43" name="Picture 42">
            <a:extLst>
              <a:ext uri="{FF2B5EF4-FFF2-40B4-BE49-F238E27FC236}">
                <a16:creationId xmlns:a16="http://schemas.microsoft.com/office/drawing/2014/main" id="{14A35BE9-371C-EC6C-6C55-F10E6ED7713B}"/>
              </a:ext>
            </a:extLst>
          </p:cNvPr>
          <p:cNvPicPr>
            <a:picLocks noChangeAspect="1"/>
          </p:cNvPicPr>
          <p:nvPr/>
        </p:nvPicPr>
        <p:blipFill>
          <a:blip r:embed="rId13"/>
          <a:stretch>
            <a:fillRect/>
          </a:stretch>
        </p:blipFill>
        <p:spPr>
          <a:xfrm>
            <a:off x="12126167" y="6394281"/>
            <a:ext cx="3056195" cy="2292146"/>
          </a:xfrm>
          <a:prstGeom prst="rect">
            <a:avLst/>
          </a:prstGeom>
        </p:spPr>
      </p:pic>
      <p:pic>
        <p:nvPicPr>
          <p:cNvPr id="45" name="Picture 44">
            <a:extLst>
              <a:ext uri="{FF2B5EF4-FFF2-40B4-BE49-F238E27FC236}">
                <a16:creationId xmlns:a16="http://schemas.microsoft.com/office/drawing/2014/main" id="{7324F9B9-E3AA-E018-FBF4-0E09D0716143}"/>
              </a:ext>
            </a:extLst>
          </p:cNvPr>
          <p:cNvPicPr>
            <a:picLocks noChangeAspect="1"/>
          </p:cNvPicPr>
          <p:nvPr/>
        </p:nvPicPr>
        <p:blipFill>
          <a:blip r:embed="rId14"/>
          <a:stretch>
            <a:fillRect/>
          </a:stretch>
        </p:blipFill>
        <p:spPr>
          <a:xfrm>
            <a:off x="14968180" y="6375122"/>
            <a:ext cx="3085980" cy="2314486"/>
          </a:xfrm>
          <a:prstGeom prst="rect">
            <a:avLst/>
          </a:prstGeom>
        </p:spPr>
      </p:pic>
      <p:pic>
        <p:nvPicPr>
          <p:cNvPr id="47" name="Picture 46">
            <a:extLst>
              <a:ext uri="{FF2B5EF4-FFF2-40B4-BE49-F238E27FC236}">
                <a16:creationId xmlns:a16="http://schemas.microsoft.com/office/drawing/2014/main" id="{BDA70B08-7B2C-7ACC-417C-0FDAC47D733D}"/>
              </a:ext>
            </a:extLst>
          </p:cNvPr>
          <p:cNvPicPr>
            <a:picLocks noChangeAspect="1"/>
          </p:cNvPicPr>
          <p:nvPr/>
        </p:nvPicPr>
        <p:blipFill>
          <a:blip r:embed="rId15"/>
          <a:stretch>
            <a:fillRect/>
          </a:stretch>
        </p:blipFill>
        <p:spPr>
          <a:xfrm>
            <a:off x="17834182" y="6375122"/>
            <a:ext cx="3085980" cy="2314486"/>
          </a:xfrm>
          <a:prstGeom prst="rect">
            <a:avLst/>
          </a:prstGeom>
        </p:spPr>
      </p:pic>
      <p:graphicFrame>
        <p:nvGraphicFramePr>
          <p:cNvPr id="48" name="Table 29">
            <a:extLst>
              <a:ext uri="{FF2B5EF4-FFF2-40B4-BE49-F238E27FC236}">
                <a16:creationId xmlns:a16="http://schemas.microsoft.com/office/drawing/2014/main" id="{D14ABDBD-FD70-9E9E-16A9-08F6D2A6C151}"/>
              </a:ext>
            </a:extLst>
          </p:cNvPr>
          <p:cNvGraphicFramePr>
            <a:graphicFrameLocks/>
          </p:cNvGraphicFramePr>
          <p:nvPr>
            <p:extLst>
              <p:ext uri="{D42A27DB-BD31-4B8C-83A1-F6EECF244321}">
                <p14:modId xmlns:p14="http://schemas.microsoft.com/office/powerpoint/2010/main" val="800740058"/>
              </p:ext>
            </p:extLst>
          </p:nvPr>
        </p:nvGraphicFramePr>
        <p:xfrm>
          <a:off x="9167595" y="9338417"/>
          <a:ext cx="3029344" cy="1005840"/>
        </p:xfrm>
        <a:graphic>
          <a:graphicData uri="http://schemas.openxmlformats.org/drawingml/2006/table">
            <a:tbl>
              <a:tblPr firstRow="1" bandRow="1">
                <a:tableStyleId>{5C22544A-7EE6-4342-B048-85BDC9FD1C3A}</a:tableStyleId>
              </a:tblPr>
              <a:tblGrid>
                <a:gridCol w="757336">
                  <a:extLst>
                    <a:ext uri="{9D8B030D-6E8A-4147-A177-3AD203B41FA5}">
                      <a16:colId xmlns:a16="http://schemas.microsoft.com/office/drawing/2014/main" val="1656938378"/>
                    </a:ext>
                  </a:extLst>
                </a:gridCol>
                <a:gridCol w="757336">
                  <a:extLst>
                    <a:ext uri="{9D8B030D-6E8A-4147-A177-3AD203B41FA5}">
                      <a16:colId xmlns:a16="http://schemas.microsoft.com/office/drawing/2014/main" val="1778251825"/>
                    </a:ext>
                  </a:extLst>
                </a:gridCol>
                <a:gridCol w="757336">
                  <a:extLst>
                    <a:ext uri="{9D8B030D-6E8A-4147-A177-3AD203B41FA5}">
                      <a16:colId xmlns:a16="http://schemas.microsoft.com/office/drawing/2014/main" val="2941358990"/>
                    </a:ext>
                  </a:extLst>
                </a:gridCol>
                <a:gridCol w="757336">
                  <a:extLst>
                    <a:ext uri="{9D8B030D-6E8A-4147-A177-3AD203B41FA5}">
                      <a16:colId xmlns:a16="http://schemas.microsoft.com/office/drawing/2014/main" val="2870205295"/>
                    </a:ext>
                  </a:extLst>
                </a:gridCol>
              </a:tblGrid>
              <a:tr h="0">
                <a:tc gridSpan="4">
                  <a:txBody>
                    <a:bodyPr/>
                    <a:lstStyle/>
                    <a:p>
                      <a:r>
                        <a:rPr lang="en-US" altLang="zh-CN" sz="1200" dirty="0"/>
                        <a:t>                                   Node</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74454569"/>
                  </a:ext>
                </a:extLst>
              </a:tr>
              <a:tr h="0">
                <a:tc>
                  <a:txBody>
                    <a:bodyPr/>
                    <a:lstStyle/>
                    <a:p>
                      <a:r>
                        <a:rPr lang="en-US" altLang="zh-CN" sz="1200" dirty="0"/>
                        <a:t>Max tasks</a:t>
                      </a:r>
                      <a:endParaRPr lang="zh-CN" altLang="en-US" sz="1200" dirty="0"/>
                    </a:p>
                  </a:txBody>
                  <a:tcPr/>
                </a:tc>
                <a:tc>
                  <a:txBody>
                    <a:bodyPr/>
                    <a:lstStyle/>
                    <a:p>
                      <a:r>
                        <a:rPr lang="en-US" altLang="zh-CN" sz="1200" dirty="0"/>
                        <a:t>Max words</a:t>
                      </a:r>
                      <a:endParaRPr lang="zh-CN" altLang="en-US" sz="1200" dirty="0"/>
                    </a:p>
                  </a:txBody>
                  <a:tcPr/>
                </a:tc>
                <a:tc>
                  <a:txBody>
                    <a:bodyPr/>
                    <a:lstStyle/>
                    <a:p>
                      <a:r>
                        <a:rPr lang="en-US" altLang="zh-CN" sz="1200" dirty="0"/>
                        <a:t>Through put</a:t>
                      </a:r>
                      <a:endParaRPr lang="zh-CN" altLang="en-US" sz="1200" dirty="0"/>
                    </a:p>
                  </a:txBody>
                  <a:tcPr/>
                </a:tc>
                <a:tc>
                  <a:txBody>
                    <a:bodyPr/>
                    <a:lstStyle/>
                    <a:p>
                      <a:r>
                        <a:rPr lang="en-US" altLang="zh-CN" sz="1200" dirty="0"/>
                        <a:t>Number of nodes</a:t>
                      </a:r>
                      <a:endParaRPr lang="zh-CN" altLang="en-US" sz="1200" dirty="0"/>
                    </a:p>
                  </a:txBody>
                  <a:tcPr/>
                </a:tc>
                <a:extLst>
                  <a:ext uri="{0D108BD9-81ED-4DB2-BD59-A6C34878D82A}">
                    <a16:rowId xmlns:a16="http://schemas.microsoft.com/office/drawing/2014/main" val="3479897367"/>
                  </a:ext>
                </a:extLst>
              </a:tr>
              <a:tr h="0">
                <a:tc>
                  <a:txBody>
                    <a:bodyPr/>
                    <a:lstStyle/>
                    <a:p>
                      <a:r>
                        <a:rPr lang="en-US" altLang="zh-CN" sz="1200" dirty="0"/>
                        <a:t>4</a:t>
                      </a:r>
                      <a:endParaRPr lang="zh-CN" altLang="en-US" sz="1200" dirty="0"/>
                    </a:p>
                  </a:txBody>
                  <a:tcPr/>
                </a:tc>
                <a:tc>
                  <a:txBody>
                    <a:bodyPr/>
                    <a:lstStyle/>
                    <a:p>
                      <a:r>
                        <a:rPr lang="en-US" altLang="zh-CN" sz="1200" dirty="0"/>
                        <a:t>22</a:t>
                      </a:r>
                      <a:endParaRPr lang="zh-CN" altLang="en-US" sz="1200" dirty="0"/>
                    </a:p>
                  </a:txBody>
                  <a:tcPr/>
                </a:tc>
                <a:tc>
                  <a:txBody>
                    <a:bodyPr/>
                    <a:lstStyle/>
                    <a:p>
                      <a:r>
                        <a:rPr lang="en-US" altLang="zh-CN" sz="1200" dirty="0"/>
                        <a:t>20</a:t>
                      </a:r>
                      <a:endParaRPr lang="zh-CN" altLang="en-US" sz="1200" dirty="0"/>
                    </a:p>
                  </a:txBody>
                  <a:tcPr/>
                </a:tc>
                <a:tc>
                  <a:txBody>
                    <a:bodyPr/>
                    <a:lstStyle/>
                    <a:p>
                      <a:r>
                        <a:rPr lang="en-US" altLang="zh-CN" sz="1200" dirty="0"/>
                        <a:t>3000</a:t>
                      </a:r>
                      <a:endParaRPr lang="zh-CN" altLang="en-US" sz="1200" dirty="0"/>
                    </a:p>
                  </a:txBody>
                  <a:tcPr/>
                </a:tc>
                <a:extLst>
                  <a:ext uri="{0D108BD9-81ED-4DB2-BD59-A6C34878D82A}">
                    <a16:rowId xmlns:a16="http://schemas.microsoft.com/office/drawing/2014/main" val="1896479745"/>
                  </a:ext>
                </a:extLst>
              </a:tr>
            </a:tbl>
          </a:graphicData>
        </a:graphic>
      </p:graphicFrame>
      <p:graphicFrame>
        <p:nvGraphicFramePr>
          <p:cNvPr id="49" name="Table 31">
            <a:extLst>
              <a:ext uri="{FF2B5EF4-FFF2-40B4-BE49-F238E27FC236}">
                <a16:creationId xmlns:a16="http://schemas.microsoft.com/office/drawing/2014/main" id="{6B77BAD4-F8F0-90FC-F57B-DF162A2D6332}"/>
              </a:ext>
            </a:extLst>
          </p:cNvPr>
          <p:cNvGraphicFramePr>
            <a:graphicFrameLocks/>
          </p:cNvGraphicFramePr>
          <p:nvPr>
            <p:extLst>
              <p:ext uri="{D42A27DB-BD31-4B8C-83A1-F6EECF244321}">
                <p14:modId xmlns:p14="http://schemas.microsoft.com/office/powerpoint/2010/main" val="1306424712"/>
              </p:ext>
            </p:extLst>
          </p:nvPr>
        </p:nvGraphicFramePr>
        <p:xfrm>
          <a:off x="12196939" y="9338417"/>
          <a:ext cx="3853542" cy="1005840"/>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1480541973"/>
                    </a:ext>
                  </a:extLst>
                </a:gridCol>
                <a:gridCol w="1284514">
                  <a:extLst>
                    <a:ext uri="{9D8B030D-6E8A-4147-A177-3AD203B41FA5}">
                      <a16:colId xmlns:a16="http://schemas.microsoft.com/office/drawing/2014/main" val="2697827147"/>
                    </a:ext>
                  </a:extLst>
                </a:gridCol>
                <a:gridCol w="1284514">
                  <a:extLst>
                    <a:ext uri="{9D8B030D-6E8A-4147-A177-3AD203B41FA5}">
                      <a16:colId xmlns:a16="http://schemas.microsoft.com/office/drawing/2014/main" val="4136865556"/>
                    </a:ext>
                  </a:extLst>
                </a:gridCol>
              </a:tblGrid>
              <a:tr h="250406">
                <a:tc gridSpan="3">
                  <a:txBody>
                    <a:bodyPr/>
                    <a:lstStyle/>
                    <a:p>
                      <a:r>
                        <a:rPr lang="en-US" altLang="zh-CN" sz="1200" dirty="0"/>
                        <a:t>                                                 Task</a:t>
                      </a:r>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extLst>
                  <a:ext uri="{0D108BD9-81ED-4DB2-BD59-A6C34878D82A}">
                    <a16:rowId xmlns:a16="http://schemas.microsoft.com/office/drawing/2014/main" val="1411421369"/>
                  </a:ext>
                </a:extLst>
              </a:tr>
              <a:tr h="417344">
                <a:tc>
                  <a:txBody>
                    <a:bodyPr/>
                    <a:lstStyle/>
                    <a:p>
                      <a:r>
                        <a:rPr lang="en-US" altLang="zh-CN" sz="1200" dirty="0"/>
                        <a:t> words range</a:t>
                      </a:r>
                      <a:endParaRPr lang="zh-CN" altLang="en-US" sz="1200" dirty="0"/>
                    </a:p>
                  </a:txBody>
                  <a:tcPr/>
                </a:tc>
                <a:tc>
                  <a:txBody>
                    <a:bodyPr/>
                    <a:lstStyle/>
                    <a:p>
                      <a:r>
                        <a:rPr lang="en-US" altLang="zh-CN" sz="1200" dirty="0"/>
                        <a:t>processing unit</a:t>
                      </a:r>
                    </a:p>
                    <a:p>
                      <a:r>
                        <a:rPr lang="en-US" altLang="zh-CN" sz="1200" dirty="0"/>
                        <a:t>range</a:t>
                      </a:r>
                      <a:endParaRPr lang="zh-CN" altLang="en-US" sz="1200" dirty="0"/>
                    </a:p>
                  </a:txBody>
                  <a:tcPr/>
                </a:tc>
                <a:tc>
                  <a:txBody>
                    <a:bodyPr/>
                    <a:lstStyle/>
                    <a:p>
                      <a:r>
                        <a:rPr lang="en-US" altLang="zh-CN" sz="1200" dirty="0"/>
                        <a:t>Number of tasks</a:t>
                      </a:r>
                      <a:endParaRPr lang="zh-CN" altLang="en-US" sz="1200" dirty="0"/>
                    </a:p>
                  </a:txBody>
                  <a:tcPr/>
                </a:tc>
                <a:extLst>
                  <a:ext uri="{0D108BD9-81ED-4DB2-BD59-A6C34878D82A}">
                    <a16:rowId xmlns:a16="http://schemas.microsoft.com/office/drawing/2014/main" val="1163476612"/>
                  </a:ext>
                </a:extLst>
              </a:tr>
              <a:tr h="250406">
                <a:tc>
                  <a:txBody>
                    <a:bodyPr/>
                    <a:lstStyle/>
                    <a:p>
                      <a:r>
                        <a:rPr lang="en-US" altLang="zh-CN" sz="1200" dirty="0"/>
                        <a:t>1-9(average 5)</a:t>
                      </a:r>
                      <a:endParaRPr lang="zh-CN" altLang="en-US" sz="1200" dirty="0"/>
                    </a:p>
                  </a:txBody>
                  <a:tcPr/>
                </a:tc>
                <a:tc>
                  <a:txBody>
                    <a:bodyPr/>
                    <a:lstStyle/>
                    <a:p>
                      <a:r>
                        <a:rPr lang="en-US" altLang="zh-CN" sz="1200" dirty="0"/>
                        <a:t>1-10(average 5.5)</a:t>
                      </a:r>
                      <a:endParaRPr lang="zh-CN" altLang="en-US" sz="1200" dirty="0"/>
                    </a:p>
                  </a:txBody>
                  <a:tcPr/>
                </a:tc>
                <a:tc>
                  <a:txBody>
                    <a:bodyPr/>
                    <a:lstStyle/>
                    <a:p>
                      <a:r>
                        <a:rPr lang="en-US" altLang="zh-CN" sz="1200" dirty="0"/>
                        <a:t>10000</a:t>
                      </a:r>
                      <a:endParaRPr lang="zh-CN" altLang="en-US" sz="1200" dirty="0"/>
                    </a:p>
                  </a:txBody>
                  <a:tcPr/>
                </a:tc>
                <a:extLst>
                  <a:ext uri="{0D108BD9-81ED-4DB2-BD59-A6C34878D82A}">
                    <a16:rowId xmlns:a16="http://schemas.microsoft.com/office/drawing/2014/main" val="901425730"/>
                  </a:ext>
                </a:extLst>
              </a:tr>
            </a:tbl>
          </a:graphicData>
        </a:graphic>
      </p:graphicFrame>
      <p:pic>
        <p:nvPicPr>
          <p:cNvPr id="51" name="Picture 50">
            <a:extLst>
              <a:ext uri="{FF2B5EF4-FFF2-40B4-BE49-F238E27FC236}">
                <a16:creationId xmlns:a16="http://schemas.microsoft.com/office/drawing/2014/main" id="{A11DA7B8-5D33-FE48-3E2D-8B70D0AB7E82}"/>
              </a:ext>
            </a:extLst>
          </p:cNvPr>
          <p:cNvPicPr>
            <a:picLocks noChangeAspect="1"/>
          </p:cNvPicPr>
          <p:nvPr/>
        </p:nvPicPr>
        <p:blipFill>
          <a:blip r:embed="rId12"/>
          <a:stretch>
            <a:fillRect/>
          </a:stretch>
        </p:blipFill>
        <p:spPr>
          <a:xfrm>
            <a:off x="11989114" y="13375785"/>
            <a:ext cx="3000765" cy="2250573"/>
          </a:xfrm>
          <a:prstGeom prst="rect">
            <a:avLst/>
          </a:prstGeom>
        </p:spPr>
      </p:pic>
      <p:pic>
        <p:nvPicPr>
          <p:cNvPr id="55" name="Picture 54">
            <a:extLst>
              <a:ext uri="{FF2B5EF4-FFF2-40B4-BE49-F238E27FC236}">
                <a16:creationId xmlns:a16="http://schemas.microsoft.com/office/drawing/2014/main" id="{A9603AC4-388B-2DE4-8139-557AFBDEA9E9}"/>
              </a:ext>
            </a:extLst>
          </p:cNvPr>
          <p:cNvPicPr>
            <a:picLocks noChangeAspect="1"/>
          </p:cNvPicPr>
          <p:nvPr/>
        </p:nvPicPr>
        <p:blipFill>
          <a:blip r:embed="rId13"/>
          <a:stretch>
            <a:fillRect/>
          </a:stretch>
        </p:blipFill>
        <p:spPr>
          <a:xfrm>
            <a:off x="9161760" y="13408985"/>
            <a:ext cx="2934208" cy="2200656"/>
          </a:xfrm>
          <a:prstGeom prst="rect">
            <a:avLst/>
          </a:prstGeom>
        </p:spPr>
      </p:pic>
      <p:pic>
        <p:nvPicPr>
          <p:cNvPr id="57" name="Picture 56">
            <a:extLst>
              <a:ext uri="{FF2B5EF4-FFF2-40B4-BE49-F238E27FC236}">
                <a16:creationId xmlns:a16="http://schemas.microsoft.com/office/drawing/2014/main" id="{BA986BE4-2DDB-4ABB-5929-BD853DA45D7C}"/>
              </a:ext>
            </a:extLst>
          </p:cNvPr>
          <p:cNvPicPr>
            <a:picLocks noChangeAspect="1"/>
          </p:cNvPicPr>
          <p:nvPr/>
        </p:nvPicPr>
        <p:blipFill>
          <a:blip r:embed="rId16"/>
          <a:stretch>
            <a:fillRect/>
          </a:stretch>
        </p:blipFill>
        <p:spPr>
          <a:xfrm>
            <a:off x="14785438" y="13339275"/>
            <a:ext cx="3193386" cy="2395039"/>
          </a:xfrm>
          <a:prstGeom prst="rect">
            <a:avLst/>
          </a:prstGeom>
        </p:spPr>
      </p:pic>
      <p:pic>
        <p:nvPicPr>
          <p:cNvPr id="59" name="Picture 58">
            <a:extLst>
              <a:ext uri="{FF2B5EF4-FFF2-40B4-BE49-F238E27FC236}">
                <a16:creationId xmlns:a16="http://schemas.microsoft.com/office/drawing/2014/main" id="{4DC91227-4946-323E-04A7-3EF74CCA3668}"/>
              </a:ext>
            </a:extLst>
          </p:cNvPr>
          <p:cNvPicPr>
            <a:picLocks noChangeAspect="1"/>
          </p:cNvPicPr>
          <p:nvPr/>
        </p:nvPicPr>
        <p:blipFill>
          <a:blip r:embed="rId17"/>
          <a:stretch>
            <a:fillRect/>
          </a:stretch>
        </p:blipFill>
        <p:spPr>
          <a:xfrm>
            <a:off x="17828838" y="13321582"/>
            <a:ext cx="3112363" cy="2334272"/>
          </a:xfrm>
          <a:prstGeom prst="rect">
            <a:avLst/>
          </a:prstGeom>
        </p:spPr>
      </p:pic>
      <p:pic>
        <p:nvPicPr>
          <p:cNvPr id="60" name="Picture 59">
            <a:extLst>
              <a:ext uri="{FF2B5EF4-FFF2-40B4-BE49-F238E27FC236}">
                <a16:creationId xmlns:a16="http://schemas.microsoft.com/office/drawing/2014/main" id="{8D59E848-2B7F-2B65-DE51-96B2F66559E2}"/>
              </a:ext>
            </a:extLst>
          </p:cNvPr>
          <p:cNvPicPr>
            <a:picLocks noChangeAspect="1"/>
          </p:cNvPicPr>
          <p:nvPr/>
        </p:nvPicPr>
        <p:blipFill>
          <a:blip r:embed="rId18"/>
          <a:stretch>
            <a:fillRect/>
          </a:stretch>
        </p:blipFill>
        <p:spPr>
          <a:xfrm>
            <a:off x="9167588" y="10640476"/>
            <a:ext cx="6882884" cy="2524107"/>
          </a:xfrm>
          <a:prstGeom prst="rect">
            <a:avLst/>
          </a:prstGeom>
        </p:spPr>
      </p:pic>
      <p:sp>
        <p:nvSpPr>
          <p:cNvPr id="61" name="TextBox 60">
            <a:extLst>
              <a:ext uri="{FF2B5EF4-FFF2-40B4-BE49-F238E27FC236}">
                <a16:creationId xmlns:a16="http://schemas.microsoft.com/office/drawing/2014/main" id="{41358E85-3C08-4355-1156-8C8C0C342444}"/>
              </a:ext>
            </a:extLst>
          </p:cNvPr>
          <p:cNvSpPr txBox="1"/>
          <p:nvPr/>
        </p:nvSpPr>
        <p:spPr>
          <a:xfrm>
            <a:off x="10645206" y="6110410"/>
            <a:ext cx="5412677" cy="307777"/>
          </a:xfrm>
          <a:prstGeom prst="rect">
            <a:avLst/>
          </a:prstGeom>
          <a:noFill/>
        </p:spPr>
        <p:txBody>
          <a:bodyPr wrap="square" rtlCol="0">
            <a:spAutoFit/>
          </a:bodyPr>
          <a:lstStyle/>
          <a:p>
            <a:r>
              <a:rPr lang="en-US" altLang="zh-CN" sz="1400" dirty="0"/>
              <a:t>Figure 4. result parameters diagram </a:t>
            </a:r>
            <a:endParaRPr lang="zh-CN" altLang="en-US" sz="1400" dirty="0"/>
          </a:p>
        </p:txBody>
      </p:sp>
      <p:sp>
        <p:nvSpPr>
          <p:cNvPr id="63" name="TextBox 62">
            <a:extLst>
              <a:ext uri="{FF2B5EF4-FFF2-40B4-BE49-F238E27FC236}">
                <a16:creationId xmlns:a16="http://schemas.microsoft.com/office/drawing/2014/main" id="{A8EF899D-D2A0-0744-0A98-CA7E8BE3C9DF}"/>
              </a:ext>
            </a:extLst>
          </p:cNvPr>
          <p:cNvSpPr txBox="1"/>
          <p:nvPr/>
        </p:nvSpPr>
        <p:spPr>
          <a:xfrm>
            <a:off x="13721423" y="8645309"/>
            <a:ext cx="4425043" cy="307777"/>
          </a:xfrm>
          <a:prstGeom prst="rect">
            <a:avLst/>
          </a:prstGeom>
          <a:noFill/>
        </p:spPr>
        <p:txBody>
          <a:bodyPr wrap="square" rtlCol="0">
            <a:spAutoFit/>
          </a:bodyPr>
          <a:lstStyle/>
          <a:p>
            <a:r>
              <a:rPr lang="en-US" altLang="zh-CN" sz="1400" dirty="0"/>
              <a:t>Figure 5. Node Utilization Chart</a:t>
            </a:r>
            <a:endParaRPr lang="zh-CN" altLang="en-US" sz="1400" dirty="0"/>
          </a:p>
        </p:txBody>
      </p:sp>
      <p:sp>
        <p:nvSpPr>
          <p:cNvPr id="64" name="TextBox 63">
            <a:extLst>
              <a:ext uri="{FF2B5EF4-FFF2-40B4-BE49-F238E27FC236}">
                <a16:creationId xmlns:a16="http://schemas.microsoft.com/office/drawing/2014/main" id="{F65E77BC-CAF4-FF6F-66F4-884FD7CEE05A}"/>
              </a:ext>
            </a:extLst>
          </p:cNvPr>
          <p:cNvSpPr txBox="1"/>
          <p:nvPr/>
        </p:nvSpPr>
        <p:spPr>
          <a:xfrm>
            <a:off x="10715021" y="6738097"/>
            <a:ext cx="9432171" cy="215444"/>
          </a:xfrm>
          <a:prstGeom prst="rect">
            <a:avLst/>
          </a:prstGeom>
          <a:noFill/>
        </p:spPr>
        <p:txBody>
          <a:bodyPr wrap="square" rtlCol="0">
            <a:spAutoFit/>
          </a:bodyPr>
          <a:lstStyle/>
          <a:p>
            <a:r>
              <a:rPr lang="en-US" altLang="zh-CN" sz="800" dirty="0"/>
              <a:t>First Fit                                                                                                            Best Fit                                                                                                                   Next Fit                                                                                                                    Worst Fit</a:t>
            </a:r>
            <a:endParaRPr lang="zh-CN" altLang="en-US" sz="800" dirty="0"/>
          </a:p>
        </p:txBody>
      </p:sp>
      <p:sp>
        <p:nvSpPr>
          <p:cNvPr id="65" name="TextBox 64">
            <a:extLst>
              <a:ext uri="{FF2B5EF4-FFF2-40B4-BE49-F238E27FC236}">
                <a16:creationId xmlns:a16="http://schemas.microsoft.com/office/drawing/2014/main" id="{4A11140B-C553-126E-5A25-1590BF4BD4A4}"/>
              </a:ext>
            </a:extLst>
          </p:cNvPr>
          <p:cNvSpPr txBox="1">
            <a:spLocks/>
          </p:cNvSpPr>
          <p:nvPr/>
        </p:nvSpPr>
        <p:spPr>
          <a:xfrm>
            <a:off x="16272873" y="2470370"/>
            <a:ext cx="4313852" cy="3970318"/>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The experiment tested with the input parameters on the left under ten random seeds.</a:t>
            </a:r>
          </a:p>
          <a:p>
            <a:r>
              <a:rPr lang="en-US" altLang="zh-CN" dirty="0">
                <a:latin typeface="Arial" panose="020B0604020202020204" pitchFamily="34" charset="0"/>
                <a:cs typeface="Arial" panose="020B0604020202020204" pitchFamily="34" charset="0"/>
              </a:rPr>
              <a:t>Based on Figure 4, the task allocated uniformity, NF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WF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FF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FF .</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The uniformity of node’s total processing unit consumption and total words storage consume follows a similar ranking. FF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BF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WF </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 NF.  For node usage, both FF and BF used less than 3000 units, while NF and WF use all the nodes. Execution time,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WF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FF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NF.</a:t>
            </a:r>
          </a:p>
          <a:p>
            <a:r>
              <a:rPr lang="en-US" altLang="zh-CN" dirty="0">
                <a:latin typeface="Arial" panose="020B0604020202020204" pitchFamily="34" charset="0"/>
                <a:cs typeface="Arial" panose="020B0604020202020204" pitchFamily="34" charset="0"/>
              </a:rPr>
              <a:t>According to Figure 5,</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utilization rate in all dimensions,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BF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NF</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WF.</a:t>
            </a:r>
            <a:endParaRPr lang="zh-CN" altLang="en-US"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2C1DFCE9-5212-2F8E-9EC5-E62AE2EE7050}"/>
              </a:ext>
            </a:extLst>
          </p:cNvPr>
          <p:cNvSpPr txBox="1">
            <a:spLocks/>
          </p:cNvSpPr>
          <p:nvPr/>
        </p:nvSpPr>
        <p:spPr>
          <a:xfrm>
            <a:off x="16050479" y="9368090"/>
            <a:ext cx="4942980" cy="3970318"/>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According to Figure 6, after reducing the number of nodes, each values of FF and BF do not change. Notably, the uniformity of task allocation in NF and WF significantly declines. The rankings for other parameters remain unchanged. However, when the number of nodes is significantly reduced, NF and WF both face insufficient space. As Figure 7, the node usage of FF and BF remains unchanged, whereas the utilization of NF and WF slightly increases compared to when there are 5000 nodes, but it's still very low. NF has a higher utilization than WF, which also explains why WF has more unallocated tasks.</a:t>
            </a:r>
            <a:endParaRPr lang="zh-CN" altLang="en-US"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58C8E353-CB9B-56B7-D457-300E35A6D0CC}"/>
              </a:ext>
            </a:extLst>
          </p:cNvPr>
          <p:cNvSpPr txBox="1"/>
          <p:nvPr/>
        </p:nvSpPr>
        <p:spPr>
          <a:xfrm>
            <a:off x="10724668" y="13183739"/>
            <a:ext cx="5412677" cy="307777"/>
          </a:xfrm>
          <a:prstGeom prst="rect">
            <a:avLst/>
          </a:prstGeom>
          <a:noFill/>
        </p:spPr>
        <p:txBody>
          <a:bodyPr wrap="square" rtlCol="0">
            <a:spAutoFit/>
          </a:bodyPr>
          <a:lstStyle/>
          <a:p>
            <a:r>
              <a:rPr lang="en-US" altLang="zh-CN" sz="1400" dirty="0"/>
              <a:t>Figure 6. result parameters diagram </a:t>
            </a:r>
            <a:endParaRPr lang="zh-CN" altLang="en-US" sz="1400" dirty="0"/>
          </a:p>
        </p:txBody>
      </p:sp>
      <p:sp>
        <p:nvSpPr>
          <p:cNvPr id="69" name="TextBox 68">
            <a:extLst>
              <a:ext uri="{FF2B5EF4-FFF2-40B4-BE49-F238E27FC236}">
                <a16:creationId xmlns:a16="http://schemas.microsoft.com/office/drawing/2014/main" id="{5D31C7E7-1744-88C3-C84C-37D3750625E0}"/>
              </a:ext>
            </a:extLst>
          </p:cNvPr>
          <p:cNvSpPr txBox="1"/>
          <p:nvPr/>
        </p:nvSpPr>
        <p:spPr>
          <a:xfrm>
            <a:off x="13289965" y="15655854"/>
            <a:ext cx="4425043" cy="307777"/>
          </a:xfrm>
          <a:prstGeom prst="rect">
            <a:avLst/>
          </a:prstGeom>
          <a:noFill/>
        </p:spPr>
        <p:txBody>
          <a:bodyPr wrap="square" rtlCol="0">
            <a:spAutoFit/>
          </a:bodyPr>
          <a:lstStyle/>
          <a:p>
            <a:r>
              <a:rPr lang="en-US" altLang="zh-CN" sz="1400" dirty="0"/>
              <a:t>Figure 5. Node Utilization Chart</a:t>
            </a:r>
            <a:endParaRPr lang="zh-CN" altLang="en-US" sz="1400" dirty="0"/>
          </a:p>
        </p:txBody>
      </p:sp>
      <p:sp>
        <p:nvSpPr>
          <p:cNvPr id="70" name="TextBox 69">
            <a:extLst>
              <a:ext uri="{FF2B5EF4-FFF2-40B4-BE49-F238E27FC236}">
                <a16:creationId xmlns:a16="http://schemas.microsoft.com/office/drawing/2014/main" id="{F1D30007-F96E-B97A-10C7-0B650FDA8B93}"/>
              </a:ext>
            </a:extLst>
          </p:cNvPr>
          <p:cNvSpPr txBox="1"/>
          <p:nvPr/>
        </p:nvSpPr>
        <p:spPr>
          <a:xfrm>
            <a:off x="10436976" y="13718571"/>
            <a:ext cx="9432171" cy="215444"/>
          </a:xfrm>
          <a:prstGeom prst="rect">
            <a:avLst/>
          </a:prstGeom>
          <a:noFill/>
        </p:spPr>
        <p:txBody>
          <a:bodyPr wrap="square" rtlCol="0">
            <a:spAutoFit/>
          </a:bodyPr>
          <a:lstStyle/>
          <a:p>
            <a:r>
              <a:rPr lang="en-US" altLang="zh-CN" sz="800" dirty="0"/>
              <a:t>First Fit                                                                                                         Best Fit                                                                                                                        Next Fit                                                                                                                             Worst Fit</a:t>
            </a:r>
            <a:endParaRPr lang="zh-CN" altLang="en-US" sz="800" dirty="0"/>
          </a:p>
        </p:txBody>
      </p:sp>
      <p:graphicFrame>
        <p:nvGraphicFramePr>
          <p:cNvPr id="71" name="Table 29">
            <a:extLst>
              <a:ext uri="{FF2B5EF4-FFF2-40B4-BE49-F238E27FC236}">
                <a16:creationId xmlns:a16="http://schemas.microsoft.com/office/drawing/2014/main" id="{E6C276F7-C9AC-D56F-88A4-07715D2B6C20}"/>
              </a:ext>
            </a:extLst>
          </p:cNvPr>
          <p:cNvGraphicFramePr>
            <a:graphicFrameLocks noGrp="1"/>
          </p:cNvGraphicFramePr>
          <p:nvPr>
            <p:extLst>
              <p:ext uri="{D42A27DB-BD31-4B8C-83A1-F6EECF244321}">
                <p14:modId xmlns:p14="http://schemas.microsoft.com/office/powerpoint/2010/main" val="2387068963"/>
              </p:ext>
            </p:extLst>
          </p:nvPr>
        </p:nvGraphicFramePr>
        <p:xfrm>
          <a:off x="9168377" y="16627151"/>
          <a:ext cx="3029344" cy="1005840"/>
        </p:xfrm>
        <a:graphic>
          <a:graphicData uri="http://schemas.openxmlformats.org/drawingml/2006/table">
            <a:tbl>
              <a:tblPr firstRow="1" bandRow="1">
                <a:tableStyleId>{5C22544A-7EE6-4342-B048-85BDC9FD1C3A}</a:tableStyleId>
              </a:tblPr>
              <a:tblGrid>
                <a:gridCol w="757336">
                  <a:extLst>
                    <a:ext uri="{9D8B030D-6E8A-4147-A177-3AD203B41FA5}">
                      <a16:colId xmlns:a16="http://schemas.microsoft.com/office/drawing/2014/main" val="1656938378"/>
                    </a:ext>
                  </a:extLst>
                </a:gridCol>
                <a:gridCol w="757336">
                  <a:extLst>
                    <a:ext uri="{9D8B030D-6E8A-4147-A177-3AD203B41FA5}">
                      <a16:colId xmlns:a16="http://schemas.microsoft.com/office/drawing/2014/main" val="1778251825"/>
                    </a:ext>
                  </a:extLst>
                </a:gridCol>
                <a:gridCol w="757336">
                  <a:extLst>
                    <a:ext uri="{9D8B030D-6E8A-4147-A177-3AD203B41FA5}">
                      <a16:colId xmlns:a16="http://schemas.microsoft.com/office/drawing/2014/main" val="2941358990"/>
                    </a:ext>
                  </a:extLst>
                </a:gridCol>
                <a:gridCol w="757336">
                  <a:extLst>
                    <a:ext uri="{9D8B030D-6E8A-4147-A177-3AD203B41FA5}">
                      <a16:colId xmlns:a16="http://schemas.microsoft.com/office/drawing/2014/main" val="2870205295"/>
                    </a:ext>
                  </a:extLst>
                </a:gridCol>
              </a:tblGrid>
              <a:tr h="0">
                <a:tc gridSpan="4">
                  <a:txBody>
                    <a:bodyPr/>
                    <a:lstStyle/>
                    <a:p>
                      <a:r>
                        <a:rPr lang="en-US" altLang="zh-CN" sz="1200" dirty="0"/>
                        <a:t>                                   Node</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74454569"/>
                  </a:ext>
                </a:extLst>
              </a:tr>
              <a:tr h="0">
                <a:tc>
                  <a:txBody>
                    <a:bodyPr/>
                    <a:lstStyle/>
                    <a:p>
                      <a:r>
                        <a:rPr lang="en-US" altLang="zh-CN" sz="1200" dirty="0"/>
                        <a:t>Max tasks</a:t>
                      </a:r>
                      <a:endParaRPr lang="zh-CN" altLang="en-US" sz="1200" dirty="0"/>
                    </a:p>
                  </a:txBody>
                  <a:tcPr/>
                </a:tc>
                <a:tc>
                  <a:txBody>
                    <a:bodyPr/>
                    <a:lstStyle/>
                    <a:p>
                      <a:r>
                        <a:rPr lang="en-US" altLang="zh-CN" sz="1200" dirty="0"/>
                        <a:t>Max words</a:t>
                      </a:r>
                      <a:endParaRPr lang="zh-CN" altLang="en-US" sz="1200" dirty="0"/>
                    </a:p>
                  </a:txBody>
                  <a:tcPr/>
                </a:tc>
                <a:tc>
                  <a:txBody>
                    <a:bodyPr/>
                    <a:lstStyle/>
                    <a:p>
                      <a:r>
                        <a:rPr lang="en-US" altLang="zh-CN" sz="1200" dirty="0"/>
                        <a:t>Through put</a:t>
                      </a:r>
                      <a:endParaRPr lang="zh-CN" altLang="en-US" sz="1200" dirty="0"/>
                    </a:p>
                  </a:txBody>
                  <a:tcPr/>
                </a:tc>
                <a:tc>
                  <a:txBody>
                    <a:bodyPr/>
                    <a:lstStyle/>
                    <a:p>
                      <a:r>
                        <a:rPr lang="en-US" altLang="zh-CN" sz="1200" dirty="0"/>
                        <a:t>Number of nodes</a:t>
                      </a:r>
                      <a:endParaRPr lang="zh-CN" altLang="en-US" sz="1200" dirty="0"/>
                    </a:p>
                  </a:txBody>
                  <a:tcPr/>
                </a:tc>
                <a:extLst>
                  <a:ext uri="{0D108BD9-81ED-4DB2-BD59-A6C34878D82A}">
                    <a16:rowId xmlns:a16="http://schemas.microsoft.com/office/drawing/2014/main" val="3479897367"/>
                  </a:ext>
                </a:extLst>
              </a:tr>
              <a:tr h="0">
                <a:tc>
                  <a:txBody>
                    <a:bodyPr/>
                    <a:lstStyle/>
                    <a:p>
                      <a:r>
                        <a:rPr lang="en-US" altLang="zh-CN" sz="1200" dirty="0"/>
                        <a:t>4</a:t>
                      </a:r>
                      <a:endParaRPr lang="zh-CN" altLang="en-US" sz="1200" dirty="0"/>
                    </a:p>
                  </a:txBody>
                  <a:tcPr/>
                </a:tc>
                <a:tc>
                  <a:txBody>
                    <a:bodyPr/>
                    <a:lstStyle/>
                    <a:p>
                      <a:r>
                        <a:rPr lang="en-US" altLang="zh-CN" sz="1200" dirty="0"/>
                        <a:t>22</a:t>
                      </a:r>
                      <a:endParaRPr lang="zh-CN" altLang="en-US" sz="1200" dirty="0"/>
                    </a:p>
                  </a:txBody>
                  <a:tcPr/>
                </a:tc>
                <a:tc>
                  <a:txBody>
                    <a:bodyPr/>
                    <a:lstStyle/>
                    <a:p>
                      <a:r>
                        <a:rPr lang="en-US" altLang="zh-CN" sz="1200" dirty="0"/>
                        <a:t>20</a:t>
                      </a:r>
                      <a:endParaRPr lang="zh-CN" altLang="en-US" sz="1200" dirty="0"/>
                    </a:p>
                  </a:txBody>
                  <a:tcPr/>
                </a:tc>
                <a:tc>
                  <a:txBody>
                    <a:bodyPr/>
                    <a:lstStyle/>
                    <a:p>
                      <a:r>
                        <a:rPr lang="en-US" altLang="zh-CN" sz="1200" dirty="0"/>
                        <a:t>5000</a:t>
                      </a:r>
                      <a:endParaRPr lang="zh-CN" altLang="en-US" sz="1200" dirty="0"/>
                    </a:p>
                  </a:txBody>
                  <a:tcPr/>
                </a:tc>
                <a:extLst>
                  <a:ext uri="{0D108BD9-81ED-4DB2-BD59-A6C34878D82A}">
                    <a16:rowId xmlns:a16="http://schemas.microsoft.com/office/drawing/2014/main" val="1896479745"/>
                  </a:ext>
                </a:extLst>
              </a:tr>
            </a:tbl>
          </a:graphicData>
        </a:graphic>
      </p:graphicFrame>
      <p:graphicFrame>
        <p:nvGraphicFramePr>
          <p:cNvPr id="72" name="Table 31">
            <a:extLst>
              <a:ext uri="{FF2B5EF4-FFF2-40B4-BE49-F238E27FC236}">
                <a16:creationId xmlns:a16="http://schemas.microsoft.com/office/drawing/2014/main" id="{F2B83D98-B517-49BE-9D36-B636606C1C70}"/>
              </a:ext>
            </a:extLst>
          </p:cNvPr>
          <p:cNvGraphicFramePr>
            <a:graphicFrameLocks noGrp="1"/>
          </p:cNvGraphicFramePr>
          <p:nvPr>
            <p:extLst>
              <p:ext uri="{D42A27DB-BD31-4B8C-83A1-F6EECF244321}">
                <p14:modId xmlns:p14="http://schemas.microsoft.com/office/powerpoint/2010/main" val="3249596652"/>
              </p:ext>
            </p:extLst>
          </p:nvPr>
        </p:nvGraphicFramePr>
        <p:xfrm>
          <a:off x="12197721" y="16627151"/>
          <a:ext cx="3853542" cy="1005840"/>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1480541973"/>
                    </a:ext>
                  </a:extLst>
                </a:gridCol>
                <a:gridCol w="1284514">
                  <a:extLst>
                    <a:ext uri="{9D8B030D-6E8A-4147-A177-3AD203B41FA5}">
                      <a16:colId xmlns:a16="http://schemas.microsoft.com/office/drawing/2014/main" val="2697827147"/>
                    </a:ext>
                  </a:extLst>
                </a:gridCol>
                <a:gridCol w="1284514">
                  <a:extLst>
                    <a:ext uri="{9D8B030D-6E8A-4147-A177-3AD203B41FA5}">
                      <a16:colId xmlns:a16="http://schemas.microsoft.com/office/drawing/2014/main" val="4136865556"/>
                    </a:ext>
                  </a:extLst>
                </a:gridCol>
              </a:tblGrid>
              <a:tr h="250406">
                <a:tc gridSpan="3">
                  <a:txBody>
                    <a:bodyPr/>
                    <a:lstStyle/>
                    <a:p>
                      <a:r>
                        <a:rPr lang="en-US" altLang="zh-CN" sz="1200" dirty="0"/>
                        <a:t>                                                 Task</a:t>
                      </a:r>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extLst>
                  <a:ext uri="{0D108BD9-81ED-4DB2-BD59-A6C34878D82A}">
                    <a16:rowId xmlns:a16="http://schemas.microsoft.com/office/drawing/2014/main" val="1411421369"/>
                  </a:ext>
                </a:extLst>
              </a:tr>
              <a:tr h="417344">
                <a:tc>
                  <a:txBody>
                    <a:bodyPr/>
                    <a:lstStyle/>
                    <a:p>
                      <a:r>
                        <a:rPr lang="en-US" altLang="zh-CN" sz="1200" dirty="0"/>
                        <a:t> words range</a:t>
                      </a:r>
                      <a:endParaRPr lang="zh-CN" altLang="en-US" sz="1200" dirty="0"/>
                    </a:p>
                  </a:txBody>
                  <a:tcPr/>
                </a:tc>
                <a:tc>
                  <a:txBody>
                    <a:bodyPr/>
                    <a:lstStyle/>
                    <a:p>
                      <a:r>
                        <a:rPr lang="en-US" altLang="zh-CN" sz="1200" dirty="0"/>
                        <a:t>processing unit</a:t>
                      </a:r>
                    </a:p>
                    <a:p>
                      <a:r>
                        <a:rPr lang="en-US" altLang="zh-CN" sz="1200" dirty="0"/>
                        <a:t>range</a:t>
                      </a:r>
                      <a:endParaRPr lang="zh-CN" altLang="en-US" sz="1200" dirty="0"/>
                    </a:p>
                  </a:txBody>
                  <a:tcPr/>
                </a:tc>
                <a:tc>
                  <a:txBody>
                    <a:bodyPr/>
                    <a:lstStyle/>
                    <a:p>
                      <a:r>
                        <a:rPr lang="en-US" altLang="zh-CN" sz="1200" dirty="0"/>
                        <a:t>Number of tasks</a:t>
                      </a:r>
                      <a:endParaRPr lang="zh-CN" altLang="en-US" sz="1200" dirty="0"/>
                    </a:p>
                  </a:txBody>
                  <a:tcPr/>
                </a:tc>
                <a:extLst>
                  <a:ext uri="{0D108BD9-81ED-4DB2-BD59-A6C34878D82A}">
                    <a16:rowId xmlns:a16="http://schemas.microsoft.com/office/drawing/2014/main" val="1163476612"/>
                  </a:ext>
                </a:extLst>
              </a:tr>
              <a:tr h="250406">
                <a:tc>
                  <a:txBody>
                    <a:bodyPr/>
                    <a:lstStyle/>
                    <a:p>
                      <a:r>
                        <a:rPr lang="en-US" altLang="zh-CN" sz="1200" dirty="0"/>
                        <a:t>1-9(average 5)</a:t>
                      </a:r>
                      <a:endParaRPr lang="zh-CN" altLang="en-US" sz="1200" dirty="0"/>
                    </a:p>
                  </a:txBody>
                  <a:tcPr/>
                </a:tc>
                <a:tc>
                  <a:txBody>
                    <a:bodyPr/>
                    <a:lstStyle/>
                    <a:p>
                      <a:r>
                        <a:rPr lang="en-US" altLang="zh-CN" sz="1200" dirty="0"/>
                        <a:t>1-10(average 5.5)</a:t>
                      </a:r>
                      <a:endParaRPr lang="zh-CN" altLang="en-US" sz="1200" dirty="0"/>
                    </a:p>
                  </a:txBody>
                  <a:tcPr/>
                </a:tc>
                <a:tc>
                  <a:txBody>
                    <a:bodyPr/>
                    <a:lstStyle/>
                    <a:p>
                      <a:r>
                        <a:rPr lang="en-US" altLang="zh-CN" sz="1200" dirty="0"/>
                        <a:t>10000</a:t>
                      </a:r>
                      <a:endParaRPr lang="zh-CN" altLang="en-US" sz="1200" dirty="0"/>
                    </a:p>
                  </a:txBody>
                  <a:tcPr/>
                </a:tc>
                <a:extLst>
                  <a:ext uri="{0D108BD9-81ED-4DB2-BD59-A6C34878D82A}">
                    <a16:rowId xmlns:a16="http://schemas.microsoft.com/office/drawing/2014/main" val="901425730"/>
                  </a:ext>
                </a:extLst>
              </a:tr>
            </a:tbl>
          </a:graphicData>
        </a:graphic>
      </p:graphicFrame>
      <p:graphicFrame>
        <p:nvGraphicFramePr>
          <p:cNvPr id="77" name="Table 29">
            <a:extLst>
              <a:ext uri="{FF2B5EF4-FFF2-40B4-BE49-F238E27FC236}">
                <a16:creationId xmlns:a16="http://schemas.microsoft.com/office/drawing/2014/main" id="{AAB34EAB-09E3-EE11-26B9-4BE9138FF0DA}"/>
              </a:ext>
            </a:extLst>
          </p:cNvPr>
          <p:cNvGraphicFramePr>
            <a:graphicFrameLocks noGrp="1"/>
          </p:cNvGraphicFramePr>
          <p:nvPr>
            <p:extLst>
              <p:ext uri="{D42A27DB-BD31-4B8C-83A1-F6EECF244321}">
                <p14:modId xmlns:p14="http://schemas.microsoft.com/office/powerpoint/2010/main" val="3286947126"/>
              </p:ext>
            </p:extLst>
          </p:nvPr>
        </p:nvGraphicFramePr>
        <p:xfrm>
          <a:off x="9168377" y="17652147"/>
          <a:ext cx="3029344" cy="1005840"/>
        </p:xfrm>
        <a:graphic>
          <a:graphicData uri="http://schemas.openxmlformats.org/drawingml/2006/table">
            <a:tbl>
              <a:tblPr firstRow="1" bandRow="1">
                <a:tableStyleId>{5C22544A-7EE6-4342-B048-85BDC9FD1C3A}</a:tableStyleId>
              </a:tblPr>
              <a:tblGrid>
                <a:gridCol w="757336">
                  <a:extLst>
                    <a:ext uri="{9D8B030D-6E8A-4147-A177-3AD203B41FA5}">
                      <a16:colId xmlns:a16="http://schemas.microsoft.com/office/drawing/2014/main" val="1656938378"/>
                    </a:ext>
                  </a:extLst>
                </a:gridCol>
                <a:gridCol w="757336">
                  <a:extLst>
                    <a:ext uri="{9D8B030D-6E8A-4147-A177-3AD203B41FA5}">
                      <a16:colId xmlns:a16="http://schemas.microsoft.com/office/drawing/2014/main" val="1778251825"/>
                    </a:ext>
                  </a:extLst>
                </a:gridCol>
                <a:gridCol w="757336">
                  <a:extLst>
                    <a:ext uri="{9D8B030D-6E8A-4147-A177-3AD203B41FA5}">
                      <a16:colId xmlns:a16="http://schemas.microsoft.com/office/drawing/2014/main" val="2941358990"/>
                    </a:ext>
                  </a:extLst>
                </a:gridCol>
                <a:gridCol w="757336">
                  <a:extLst>
                    <a:ext uri="{9D8B030D-6E8A-4147-A177-3AD203B41FA5}">
                      <a16:colId xmlns:a16="http://schemas.microsoft.com/office/drawing/2014/main" val="2870205295"/>
                    </a:ext>
                  </a:extLst>
                </a:gridCol>
              </a:tblGrid>
              <a:tr h="0">
                <a:tc gridSpan="4">
                  <a:txBody>
                    <a:bodyPr/>
                    <a:lstStyle/>
                    <a:p>
                      <a:r>
                        <a:rPr lang="en-US" altLang="zh-CN" sz="1200" dirty="0"/>
                        <a:t>                                   Node</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74454569"/>
                  </a:ext>
                </a:extLst>
              </a:tr>
              <a:tr h="0">
                <a:tc>
                  <a:txBody>
                    <a:bodyPr/>
                    <a:lstStyle/>
                    <a:p>
                      <a:r>
                        <a:rPr lang="en-US" altLang="zh-CN" sz="1200" dirty="0"/>
                        <a:t>Max tasks</a:t>
                      </a:r>
                      <a:endParaRPr lang="zh-CN" altLang="en-US" sz="1200" dirty="0"/>
                    </a:p>
                  </a:txBody>
                  <a:tcPr/>
                </a:tc>
                <a:tc>
                  <a:txBody>
                    <a:bodyPr/>
                    <a:lstStyle/>
                    <a:p>
                      <a:r>
                        <a:rPr lang="en-US" altLang="zh-CN" sz="1200" dirty="0"/>
                        <a:t>Max words</a:t>
                      </a:r>
                      <a:endParaRPr lang="zh-CN" altLang="en-US" sz="1200" dirty="0"/>
                    </a:p>
                  </a:txBody>
                  <a:tcPr/>
                </a:tc>
                <a:tc>
                  <a:txBody>
                    <a:bodyPr/>
                    <a:lstStyle/>
                    <a:p>
                      <a:r>
                        <a:rPr lang="en-US" altLang="zh-CN" sz="1200" dirty="0"/>
                        <a:t>Through put</a:t>
                      </a:r>
                      <a:endParaRPr lang="zh-CN" altLang="en-US" sz="1200" dirty="0"/>
                    </a:p>
                  </a:txBody>
                  <a:tcPr/>
                </a:tc>
                <a:tc>
                  <a:txBody>
                    <a:bodyPr/>
                    <a:lstStyle/>
                    <a:p>
                      <a:r>
                        <a:rPr lang="en-US" altLang="zh-CN" sz="1200" dirty="0"/>
                        <a:t>Number of nodes</a:t>
                      </a:r>
                      <a:endParaRPr lang="zh-CN" altLang="en-US" sz="1200" dirty="0"/>
                    </a:p>
                  </a:txBody>
                  <a:tcPr/>
                </a:tc>
                <a:extLst>
                  <a:ext uri="{0D108BD9-81ED-4DB2-BD59-A6C34878D82A}">
                    <a16:rowId xmlns:a16="http://schemas.microsoft.com/office/drawing/2014/main" val="3479897367"/>
                  </a:ext>
                </a:extLst>
              </a:tr>
              <a:tr h="0">
                <a:tc>
                  <a:txBody>
                    <a:bodyPr/>
                    <a:lstStyle/>
                    <a:p>
                      <a:r>
                        <a:rPr lang="en-US" altLang="zh-CN" sz="1200" dirty="0"/>
                        <a:t>4</a:t>
                      </a:r>
                      <a:endParaRPr lang="zh-CN" altLang="en-US" sz="1200" dirty="0"/>
                    </a:p>
                  </a:txBody>
                  <a:tcPr/>
                </a:tc>
                <a:tc>
                  <a:txBody>
                    <a:bodyPr/>
                    <a:lstStyle/>
                    <a:p>
                      <a:r>
                        <a:rPr lang="en-US" altLang="zh-CN" sz="1200" dirty="0"/>
                        <a:t>22</a:t>
                      </a:r>
                      <a:endParaRPr lang="zh-CN" altLang="en-US" sz="1200" dirty="0"/>
                    </a:p>
                  </a:txBody>
                  <a:tcPr/>
                </a:tc>
                <a:tc>
                  <a:txBody>
                    <a:bodyPr/>
                    <a:lstStyle/>
                    <a:p>
                      <a:r>
                        <a:rPr lang="en-US" altLang="zh-CN" sz="1200" dirty="0"/>
                        <a:t>18</a:t>
                      </a:r>
                      <a:endParaRPr lang="zh-CN" altLang="en-US" sz="1200" dirty="0"/>
                    </a:p>
                  </a:txBody>
                  <a:tcPr/>
                </a:tc>
                <a:tc>
                  <a:txBody>
                    <a:bodyPr/>
                    <a:lstStyle/>
                    <a:p>
                      <a:r>
                        <a:rPr lang="en-US" altLang="zh-CN" sz="1200" dirty="0"/>
                        <a:t>5000</a:t>
                      </a:r>
                      <a:endParaRPr lang="zh-CN" altLang="en-US" sz="1200" dirty="0"/>
                    </a:p>
                  </a:txBody>
                  <a:tcPr/>
                </a:tc>
                <a:extLst>
                  <a:ext uri="{0D108BD9-81ED-4DB2-BD59-A6C34878D82A}">
                    <a16:rowId xmlns:a16="http://schemas.microsoft.com/office/drawing/2014/main" val="1896479745"/>
                  </a:ext>
                </a:extLst>
              </a:tr>
            </a:tbl>
          </a:graphicData>
        </a:graphic>
      </p:graphicFrame>
      <p:graphicFrame>
        <p:nvGraphicFramePr>
          <p:cNvPr id="78" name="Table 31">
            <a:extLst>
              <a:ext uri="{FF2B5EF4-FFF2-40B4-BE49-F238E27FC236}">
                <a16:creationId xmlns:a16="http://schemas.microsoft.com/office/drawing/2014/main" id="{65849C9D-201C-1645-FE5E-2174AD2AD0CD}"/>
              </a:ext>
            </a:extLst>
          </p:cNvPr>
          <p:cNvGraphicFramePr>
            <a:graphicFrameLocks noGrp="1"/>
          </p:cNvGraphicFramePr>
          <p:nvPr>
            <p:extLst>
              <p:ext uri="{D42A27DB-BD31-4B8C-83A1-F6EECF244321}">
                <p14:modId xmlns:p14="http://schemas.microsoft.com/office/powerpoint/2010/main" val="870755548"/>
              </p:ext>
            </p:extLst>
          </p:nvPr>
        </p:nvGraphicFramePr>
        <p:xfrm>
          <a:off x="12197721" y="17652147"/>
          <a:ext cx="3853542" cy="1005840"/>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1480541973"/>
                    </a:ext>
                  </a:extLst>
                </a:gridCol>
                <a:gridCol w="1284514">
                  <a:extLst>
                    <a:ext uri="{9D8B030D-6E8A-4147-A177-3AD203B41FA5}">
                      <a16:colId xmlns:a16="http://schemas.microsoft.com/office/drawing/2014/main" val="2697827147"/>
                    </a:ext>
                  </a:extLst>
                </a:gridCol>
                <a:gridCol w="1284514">
                  <a:extLst>
                    <a:ext uri="{9D8B030D-6E8A-4147-A177-3AD203B41FA5}">
                      <a16:colId xmlns:a16="http://schemas.microsoft.com/office/drawing/2014/main" val="4136865556"/>
                    </a:ext>
                  </a:extLst>
                </a:gridCol>
              </a:tblGrid>
              <a:tr h="250406">
                <a:tc gridSpan="3">
                  <a:txBody>
                    <a:bodyPr/>
                    <a:lstStyle/>
                    <a:p>
                      <a:r>
                        <a:rPr lang="en-US" altLang="zh-CN" sz="1200" dirty="0"/>
                        <a:t>                                                 Task</a:t>
                      </a:r>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extLst>
                  <a:ext uri="{0D108BD9-81ED-4DB2-BD59-A6C34878D82A}">
                    <a16:rowId xmlns:a16="http://schemas.microsoft.com/office/drawing/2014/main" val="1411421369"/>
                  </a:ext>
                </a:extLst>
              </a:tr>
              <a:tr h="417344">
                <a:tc>
                  <a:txBody>
                    <a:bodyPr/>
                    <a:lstStyle/>
                    <a:p>
                      <a:r>
                        <a:rPr lang="en-US" altLang="zh-CN" sz="1200" dirty="0"/>
                        <a:t> words range</a:t>
                      </a:r>
                      <a:endParaRPr lang="zh-CN" altLang="en-US" sz="1200" dirty="0"/>
                    </a:p>
                  </a:txBody>
                  <a:tcPr/>
                </a:tc>
                <a:tc>
                  <a:txBody>
                    <a:bodyPr/>
                    <a:lstStyle/>
                    <a:p>
                      <a:r>
                        <a:rPr lang="en-US" altLang="zh-CN" sz="1200" dirty="0"/>
                        <a:t>processing unit</a:t>
                      </a:r>
                    </a:p>
                    <a:p>
                      <a:r>
                        <a:rPr lang="en-US" altLang="zh-CN" sz="1200" dirty="0"/>
                        <a:t>range</a:t>
                      </a:r>
                      <a:endParaRPr lang="zh-CN" altLang="en-US" sz="1200" dirty="0"/>
                    </a:p>
                  </a:txBody>
                  <a:tcPr/>
                </a:tc>
                <a:tc>
                  <a:txBody>
                    <a:bodyPr/>
                    <a:lstStyle/>
                    <a:p>
                      <a:r>
                        <a:rPr lang="en-US" altLang="zh-CN" sz="1200" dirty="0"/>
                        <a:t>Number of tasks</a:t>
                      </a:r>
                      <a:endParaRPr lang="zh-CN" altLang="en-US" sz="1200" dirty="0"/>
                    </a:p>
                  </a:txBody>
                  <a:tcPr/>
                </a:tc>
                <a:extLst>
                  <a:ext uri="{0D108BD9-81ED-4DB2-BD59-A6C34878D82A}">
                    <a16:rowId xmlns:a16="http://schemas.microsoft.com/office/drawing/2014/main" val="1163476612"/>
                  </a:ext>
                </a:extLst>
              </a:tr>
              <a:tr h="250406">
                <a:tc>
                  <a:txBody>
                    <a:bodyPr/>
                    <a:lstStyle/>
                    <a:p>
                      <a:r>
                        <a:rPr lang="en-US" altLang="zh-CN" sz="1200" dirty="0"/>
                        <a:t>1-9(average 5)</a:t>
                      </a:r>
                      <a:endParaRPr lang="zh-CN" altLang="en-US" sz="1200" dirty="0"/>
                    </a:p>
                  </a:txBody>
                  <a:tcPr/>
                </a:tc>
                <a:tc>
                  <a:txBody>
                    <a:bodyPr/>
                    <a:lstStyle/>
                    <a:p>
                      <a:r>
                        <a:rPr lang="en-US" altLang="zh-CN" sz="1200" dirty="0"/>
                        <a:t>1-10(average 5.5)</a:t>
                      </a:r>
                      <a:endParaRPr lang="zh-CN" altLang="en-US" sz="1200" dirty="0"/>
                    </a:p>
                  </a:txBody>
                  <a:tcPr/>
                </a:tc>
                <a:tc>
                  <a:txBody>
                    <a:bodyPr/>
                    <a:lstStyle/>
                    <a:p>
                      <a:r>
                        <a:rPr lang="en-US" altLang="zh-CN" sz="1200" dirty="0"/>
                        <a:t>10000</a:t>
                      </a:r>
                      <a:endParaRPr lang="zh-CN" altLang="en-US" sz="1200" dirty="0"/>
                    </a:p>
                  </a:txBody>
                  <a:tcPr/>
                </a:tc>
                <a:extLst>
                  <a:ext uri="{0D108BD9-81ED-4DB2-BD59-A6C34878D82A}">
                    <a16:rowId xmlns:a16="http://schemas.microsoft.com/office/drawing/2014/main" val="901425730"/>
                  </a:ext>
                </a:extLst>
              </a:tr>
            </a:tbl>
          </a:graphicData>
        </a:graphic>
      </p:graphicFrame>
      <p:graphicFrame>
        <p:nvGraphicFramePr>
          <p:cNvPr id="81" name="Table 29">
            <a:extLst>
              <a:ext uri="{FF2B5EF4-FFF2-40B4-BE49-F238E27FC236}">
                <a16:creationId xmlns:a16="http://schemas.microsoft.com/office/drawing/2014/main" id="{195804C9-E70C-B564-2234-2F8AB716A0E6}"/>
              </a:ext>
            </a:extLst>
          </p:cNvPr>
          <p:cNvGraphicFramePr>
            <a:graphicFrameLocks noGrp="1"/>
          </p:cNvGraphicFramePr>
          <p:nvPr>
            <p:extLst>
              <p:ext uri="{D42A27DB-BD31-4B8C-83A1-F6EECF244321}">
                <p14:modId xmlns:p14="http://schemas.microsoft.com/office/powerpoint/2010/main" val="3409122460"/>
              </p:ext>
            </p:extLst>
          </p:nvPr>
        </p:nvGraphicFramePr>
        <p:xfrm>
          <a:off x="9168377" y="18677143"/>
          <a:ext cx="3029344" cy="1005840"/>
        </p:xfrm>
        <a:graphic>
          <a:graphicData uri="http://schemas.openxmlformats.org/drawingml/2006/table">
            <a:tbl>
              <a:tblPr firstRow="1" bandRow="1">
                <a:tableStyleId>{5C22544A-7EE6-4342-B048-85BDC9FD1C3A}</a:tableStyleId>
              </a:tblPr>
              <a:tblGrid>
                <a:gridCol w="757336">
                  <a:extLst>
                    <a:ext uri="{9D8B030D-6E8A-4147-A177-3AD203B41FA5}">
                      <a16:colId xmlns:a16="http://schemas.microsoft.com/office/drawing/2014/main" val="1656938378"/>
                    </a:ext>
                  </a:extLst>
                </a:gridCol>
                <a:gridCol w="757336">
                  <a:extLst>
                    <a:ext uri="{9D8B030D-6E8A-4147-A177-3AD203B41FA5}">
                      <a16:colId xmlns:a16="http://schemas.microsoft.com/office/drawing/2014/main" val="1778251825"/>
                    </a:ext>
                  </a:extLst>
                </a:gridCol>
                <a:gridCol w="757336">
                  <a:extLst>
                    <a:ext uri="{9D8B030D-6E8A-4147-A177-3AD203B41FA5}">
                      <a16:colId xmlns:a16="http://schemas.microsoft.com/office/drawing/2014/main" val="2941358990"/>
                    </a:ext>
                  </a:extLst>
                </a:gridCol>
                <a:gridCol w="757336">
                  <a:extLst>
                    <a:ext uri="{9D8B030D-6E8A-4147-A177-3AD203B41FA5}">
                      <a16:colId xmlns:a16="http://schemas.microsoft.com/office/drawing/2014/main" val="2870205295"/>
                    </a:ext>
                  </a:extLst>
                </a:gridCol>
              </a:tblGrid>
              <a:tr h="0">
                <a:tc gridSpan="4">
                  <a:txBody>
                    <a:bodyPr/>
                    <a:lstStyle/>
                    <a:p>
                      <a:r>
                        <a:rPr lang="en-US" altLang="zh-CN" sz="1200" dirty="0"/>
                        <a:t>                                   Node</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74454569"/>
                  </a:ext>
                </a:extLst>
              </a:tr>
              <a:tr h="0">
                <a:tc>
                  <a:txBody>
                    <a:bodyPr/>
                    <a:lstStyle/>
                    <a:p>
                      <a:r>
                        <a:rPr lang="en-US" altLang="zh-CN" sz="1200" dirty="0"/>
                        <a:t>Max tasks</a:t>
                      </a:r>
                      <a:endParaRPr lang="zh-CN" altLang="en-US" sz="1200" dirty="0"/>
                    </a:p>
                  </a:txBody>
                  <a:tcPr/>
                </a:tc>
                <a:tc>
                  <a:txBody>
                    <a:bodyPr/>
                    <a:lstStyle/>
                    <a:p>
                      <a:r>
                        <a:rPr lang="en-US" altLang="zh-CN" sz="1200" dirty="0"/>
                        <a:t>Max words</a:t>
                      </a:r>
                      <a:endParaRPr lang="zh-CN" altLang="en-US" sz="1200" dirty="0"/>
                    </a:p>
                  </a:txBody>
                  <a:tcPr/>
                </a:tc>
                <a:tc>
                  <a:txBody>
                    <a:bodyPr/>
                    <a:lstStyle/>
                    <a:p>
                      <a:r>
                        <a:rPr lang="en-US" altLang="zh-CN" sz="1200" dirty="0"/>
                        <a:t>Through put</a:t>
                      </a:r>
                      <a:endParaRPr lang="zh-CN" altLang="en-US" sz="1200" dirty="0"/>
                    </a:p>
                  </a:txBody>
                  <a:tcPr/>
                </a:tc>
                <a:tc>
                  <a:txBody>
                    <a:bodyPr/>
                    <a:lstStyle/>
                    <a:p>
                      <a:r>
                        <a:rPr lang="en-US" altLang="zh-CN" sz="1200" dirty="0"/>
                        <a:t>Number of nodes</a:t>
                      </a:r>
                      <a:endParaRPr lang="zh-CN" altLang="en-US" sz="1200" dirty="0"/>
                    </a:p>
                  </a:txBody>
                  <a:tcPr/>
                </a:tc>
                <a:extLst>
                  <a:ext uri="{0D108BD9-81ED-4DB2-BD59-A6C34878D82A}">
                    <a16:rowId xmlns:a16="http://schemas.microsoft.com/office/drawing/2014/main" val="3479897367"/>
                  </a:ext>
                </a:extLst>
              </a:tr>
              <a:tr h="0">
                <a:tc>
                  <a:txBody>
                    <a:bodyPr/>
                    <a:lstStyle/>
                    <a:p>
                      <a:r>
                        <a:rPr lang="en-US" altLang="zh-CN" sz="1200" dirty="0"/>
                        <a:t>4</a:t>
                      </a:r>
                      <a:endParaRPr lang="zh-CN" altLang="en-US" sz="1200" dirty="0"/>
                    </a:p>
                  </a:txBody>
                  <a:tcPr/>
                </a:tc>
                <a:tc>
                  <a:txBody>
                    <a:bodyPr/>
                    <a:lstStyle/>
                    <a:p>
                      <a:r>
                        <a:rPr lang="en-US" altLang="zh-CN" sz="1200" dirty="0"/>
                        <a:t>22</a:t>
                      </a:r>
                      <a:endParaRPr lang="zh-CN" altLang="en-US" sz="1200" dirty="0"/>
                    </a:p>
                  </a:txBody>
                  <a:tcPr/>
                </a:tc>
                <a:tc>
                  <a:txBody>
                    <a:bodyPr/>
                    <a:lstStyle/>
                    <a:p>
                      <a:r>
                        <a:rPr lang="en-US" altLang="zh-CN" sz="1200" dirty="0"/>
                        <a:t>16</a:t>
                      </a:r>
                      <a:endParaRPr lang="zh-CN" altLang="en-US" sz="1200" dirty="0"/>
                    </a:p>
                  </a:txBody>
                  <a:tcPr/>
                </a:tc>
                <a:tc>
                  <a:txBody>
                    <a:bodyPr/>
                    <a:lstStyle/>
                    <a:p>
                      <a:r>
                        <a:rPr lang="en-US" altLang="zh-CN" sz="1200" dirty="0"/>
                        <a:t>5000</a:t>
                      </a:r>
                      <a:endParaRPr lang="zh-CN" altLang="en-US" sz="1200" dirty="0"/>
                    </a:p>
                  </a:txBody>
                  <a:tcPr/>
                </a:tc>
                <a:extLst>
                  <a:ext uri="{0D108BD9-81ED-4DB2-BD59-A6C34878D82A}">
                    <a16:rowId xmlns:a16="http://schemas.microsoft.com/office/drawing/2014/main" val="1896479745"/>
                  </a:ext>
                </a:extLst>
              </a:tr>
            </a:tbl>
          </a:graphicData>
        </a:graphic>
      </p:graphicFrame>
      <p:graphicFrame>
        <p:nvGraphicFramePr>
          <p:cNvPr id="82" name="Table 31">
            <a:extLst>
              <a:ext uri="{FF2B5EF4-FFF2-40B4-BE49-F238E27FC236}">
                <a16:creationId xmlns:a16="http://schemas.microsoft.com/office/drawing/2014/main" id="{7D0A7670-B18E-47DD-9276-B3FA44D8964E}"/>
              </a:ext>
            </a:extLst>
          </p:cNvPr>
          <p:cNvGraphicFramePr>
            <a:graphicFrameLocks noGrp="1"/>
          </p:cNvGraphicFramePr>
          <p:nvPr>
            <p:extLst>
              <p:ext uri="{D42A27DB-BD31-4B8C-83A1-F6EECF244321}">
                <p14:modId xmlns:p14="http://schemas.microsoft.com/office/powerpoint/2010/main" val="2256374731"/>
              </p:ext>
            </p:extLst>
          </p:nvPr>
        </p:nvGraphicFramePr>
        <p:xfrm>
          <a:off x="12197721" y="18677143"/>
          <a:ext cx="3853542" cy="1005840"/>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1480541973"/>
                    </a:ext>
                  </a:extLst>
                </a:gridCol>
                <a:gridCol w="1284514">
                  <a:extLst>
                    <a:ext uri="{9D8B030D-6E8A-4147-A177-3AD203B41FA5}">
                      <a16:colId xmlns:a16="http://schemas.microsoft.com/office/drawing/2014/main" val="2697827147"/>
                    </a:ext>
                  </a:extLst>
                </a:gridCol>
                <a:gridCol w="1284514">
                  <a:extLst>
                    <a:ext uri="{9D8B030D-6E8A-4147-A177-3AD203B41FA5}">
                      <a16:colId xmlns:a16="http://schemas.microsoft.com/office/drawing/2014/main" val="4136865556"/>
                    </a:ext>
                  </a:extLst>
                </a:gridCol>
              </a:tblGrid>
              <a:tr h="250406">
                <a:tc gridSpan="3">
                  <a:txBody>
                    <a:bodyPr/>
                    <a:lstStyle/>
                    <a:p>
                      <a:r>
                        <a:rPr lang="en-US" altLang="zh-CN" sz="1200" dirty="0"/>
                        <a:t>                                                 Task</a:t>
                      </a:r>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extLst>
                  <a:ext uri="{0D108BD9-81ED-4DB2-BD59-A6C34878D82A}">
                    <a16:rowId xmlns:a16="http://schemas.microsoft.com/office/drawing/2014/main" val="1411421369"/>
                  </a:ext>
                </a:extLst>
              </a:tr>
              <a:tr h="417344">
                <a:tc>
                  <a:txBody>
                    <a:bodyPr/>
                    <a:lstStyle/>
                    <a:p>
                      <a:r>
                        <a:rPr lang="en-US" altLang="zh-CN" sz="1200" dirty="0"/>
                        <a:t> words range</a:t>
                      </a:r>
                      <a:endParaRPr lang="zh-CN" altLang="en-US" sz="1200" dirty="0"/>
                    </a:p>
                  </a:txBody>
                  <a:tcPr/>
                </a:tc>
                <a:tc>
                  <a:txBody>
                    <a:bodyPr/>
                    <a:lstStyle/>
                    <a:p>
                      <a:r>
                        <a:rPr lang="en-US" altLang="zh-CN" sz="1200" dirty="0"/>
                        <a:t>processing unit</a:t>
                      </a:r>
                    </a:p>
                    <a:p>
                      <a:r>
                        <a:rPr lang="en-US" altLang="zh-CN" sz="1200" dirty="0"/>
                        <a:t>range</a:t>
                      </a:r>
                      <a:endParaRPr lang="zh-CN" altLang="en-US" sz="1200" dirty="0"/>
                    </a:p>
                  </a:txBody>
                  <a:tcPr/>
                </a:tc>
                <a:tc>
                  <a:txBody>
                    <a:bodyPr/>
                    <a:lstStyle/>
                    <a:p>
                      <a:r>
                        <a:rPr lang="en-US" altLang="zh-CN" sz="1200" dirty="0"/>
                        <a:t>Number of tasks</a:t>
                      </a:r>
                      <a:endParaRPr lang="zh-CN" altLang="en-US" sz="1200" dirty="0"/>
                    </a:p>
                  </a:txBody>
                  <a:tcPr/>
                </a:tc>
                <a:extLst>
                  <a:ext uri="{0D108BD9-81ED-4DB2-BD59-A6C34878D82A}">
                    <a16:rowId xmlns:a16="http://schemas.microsoft.com/office/drawing/2014/main" val="1163476612"/>
                  </a:ext>
                </a:extLst>
              </a:tr>
              <a:tr h="250406">
                <a:tc>
                  <a:txBody>
                    <a:bodyPr/>
                    <a:lstStyle/>
                    <a:p>
                      <a:r>
                        <a:rPr lang="en-US" altLang="zh-CN" sz="1200" dirty="0"/>
                        <a:t>1-9(average 5)</a:t>
                      </a:r>
                      <a:endParaRPr lang="zh-CN" altLang="en-US" sz="1200" dirty="0"/>
                    </a:p>
                  </a:txBody>
                  <a:tcPr/>
                </a:tc>
                <a:tc>
                  <a:txBody>
                    <a:bodyPr/>
                    <a:lstStyle/>
                    <a:p>
                      <a:r>
                        <a:rPr lang="en-US" altLang="zh-CN" sz="1200" dirty="0"/>
                        <a:t>1-10(average 5.5)</a:t>
                      </a:r>
                      <a:endParaRPr lang="zh-CN" altLang="en-US" sz="1200" dirty="0"/>
                    </a:p>
                  </a:txBody>
                  <a:tcPr/>
                </a:tc>
                <a:tc>
                  <a:txBody>
                    <a:bodyPr/>
                    <a:lstStyle/>
                    <a:p>
                      <a:r>
                        <a:rPr lang="en-US" altLang="zh-CN" sz="1200" dirty="0"/>
                        <a:t>10000</a:t>
                      </a:r>
                      <a:endParaRPr lang="zh-CN" altLang="en-US" sz="1200" dirty="0"/>
                    </a:p>
                  </a:txBody>
                  <a:tcPr/>
                </a:tc>
                <a:extLst>
                  <a:ext uri="{0D108BD9-81ED-4DB2-BD59-A6C34878D82A}">
                    <a16:rowId xmlns:a16="http://schemas.microsoft.com/office/drawing/2014/main" val="901425730"/>
                  </a:ext>
                </a:extLst>
              </a:tr>
            </a:tbl>
          </a:graphicData>
        </a:graphic>
      </p:graphicFrame>
      <p:graphicFrame>
        <p:nvGraphicFramePr>
          <p:cNvPr id="83" name="Table 29">
            <a:extLst>
              <a:ext uri="{FF2B5EF4-FFF2-40B4-BE49-F238E27FC236}">
                <a16:creationId xmlns:a16="http://schemas.microsoft.com/office/drawing/2014/main" id="{9F2CD610-2DA6-762B-0007-ACAEC93ABFBF}"/>
              </a:ext>
            </a:extLst>
          </p:cNvPr>
          <p:cNvGraphicFramePr>
            <a:graphicFrameLocks noGrp="1"/>
          </p:cNvGraphicFramePr>
          <p:nvPr>
            <p:extLst>
              <p:ext uri="{D42A27DB-BD31-4B8C-83A1-F6EECF244321}">
                <p14:modId xmlns:p14="http://schemas.microsoft.com/office/powerpoint/2010/main" val="1967163070"/>
              </p:ext>
            </p:extLst>
          </p:nvPr>
        </p:nvGraphicFramePr>
        <p:xfrm>
          <a:off x="9168375" y="19702139"/>
          <a:ext cx="3029344" cy="1005840"/>
        </p:xfrm>
        <a:graphic>
          <a:graphicData uri="http://schemas.openxmlformats.org/drawingml/2006/table">
            <a:tbl>
              <a:tblPr firstRow="1" bandRow="1">
                <a:tableStyleId>{5C22544A-7EE6-4342-B048-85BDC9FD1C3A}</a:tableStyleId>
              </a:tblPr>
              <a:tblGrid>
                <a:gridCol w="757336">
                  <a:extLst>
                    <a:ext uri="{9D8B030D-6E8A-4147-A177-3AD203B41FA5}">
                      <a16:colId xmlns:a16="http://schemas.microsoft.com/office/drawing/2014/main" val="1656938378"/>
                    </a:ext>
                  </a:extLst>
                </a:gridCol>
                <a:gridCol w="757336">
                  <a:extLst>
                    <a:ext uri="{9D8B030D-6E8A-4147-A177-3AD203B41FA5}">
                      <a16:colId xmlns:a16="http://schemas.microsoft.com/office/drawing/2014/main" val="1778251825"/>
                    </a:ext>
                  </a:extLst>
                </a:gridCol>
                <a:gridCol w="757336">
                  <a:extLst>
                    <a:ext uri="{9D8B030D-6E8A-4147-A177-3AD203B41FA5}">
                      <a16:colId xmlns:a16="http://schemas.microsoft.com/office/drawing/2014/main" val="2941358990"/>
                    </a:ext>
                  </a:extLst>
                </a:gridCol>
                <a:gridCol w="757336">
                  <a:extLst>
                    <a:ext uri="{9D8B030D-6E8A-4147-A177-3AD203B41FA5}">
                      <a16:colId xmlns:a16="http://schemas.microsoft.com/office/drawing/2014/main" val="2870205295"/>
                    </a:ext>
                  </a:extLst>
                </a:gridCol>
              </a:tblGrid>
              <a:tr h="0">
                <a:tc gridSpan="4">
                  <a:txBody>
                    <a:bodyPr/>
                    <a:lstStyle/>
                    <a:p>
                      <a:r>
                        <a:rPr lang="en-US" altLang="zh-CN" sz="1200" dirty="0"/>
                        <a:t>                                   Node</a:t>
                      </a:r>
                      <a:endParaRPr lang="zh-CN" altLang="en-US" sz="1200"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474454569"/>
                  </a:ext>
                </a:extLst>
              </a:tr>
              <a:tr h="0">
                <a:tc>
                  <a:txBody>
                    <a:bodyPr/>
                    <a:lstStyle/>
                    <a:p>
                      <a:r>
                        <a:rPr lang="en-US" altLang="zh-CN" sz="1200" dirty="0"/>
                        <a:t>Max tasks</a:t>
                      </a:r>
                      <a:endParaRPr lang="zh-CN" altLang="en-US" sz="1200" dirty="0"/>
                    </a:p>
                  </a:txBody>
                  <a:tcPr/>
                </a:tc>
                <a:tc>
                  <a:txBody>
                    <a:bodyPr/>
                    <a:lstStyle/>
                    <a:p>
                      <a:r>
                        <a:rPr lang="en-US" altLang="zh-CN" sz="1200" dirty="0"/>
                        <a:t>Max words</a:t>
                      </a:r>
                      <a:endParaRPr lang="zh-CN" altLang="en-US" sz="1200" dirty="0"/>
                    </a:p>
                  </a:txBody>
                  <a:tcPr/>
                </a:tc>
                <a:tc>
                  <a:txBody>
                    <a:bodyPr/>
                    <a:lstStyle/>
                    <a:p>
                      <a:r>
                        <a:rPr lang="en-US" altLang="zh-CN" sz="1200" dirty="0"/>
                        <a:t>Through put</a:t>
                      </a:r>
                      <a:endParaRPr lang="zh-CN" altLang="en-US" sz="1200" dirty="0"/>
                    </a:p>
                  </a:txBody>
                  <a:tcPr/>
                </a:tc>
                <a:tc>
                  <a:txBody>
                    <a:bodyPr/>
                    <a:lstStyle/>
                    <a:p>
                      <a:r>
                        <a:rPr lang="en-US" altLang="zh-CN" sz="1200" dirty="0"/>
                        <a:t>Number of nodes</a:t>
                      </a:r>
                      <a:endParaRPr lang="zh-CN" altLang="en-US" sz="1200" dirty="0"/>
                    </a:p>
                  </a:txBody>
                  <a:tcPr/>
                </a:tc>
                <a:extLst>
                  <a:ext uri="{0D108BD9-81ED-4DB2-BD59-A6C34878D82A}">
                    <a16:rowId xmlns:a16="http://schemas.microsoft.com/office/drawing/2014/main" val="3479897367"/>
                  </a:ext>
                </a:extLst>
              </a:tr>
              <a:tr h="0">
                <a:tc>
                  <a:txBody>
                    <a:bodyPr/>
                    <a:lstStyle/>
                    <a:p>
                      <a:r>
                        <a:rPr lang="en-US" altLang="zh-CN" sz="1200" dirty="0"/>
                        <a:t>4</a:t>
                      </a:r>
                      <a:endParaRPr lang="zh-CN" altLang="en-US" sz="1200" dirty="0"/>
                    </a:p>
                  </a:txBody>
                  <a:tcPr/>
                </a:tc>
                <a:tc>
                  <a:txBody>
                    <a:bodyPr/>
                    <a:lstStyle/>
                    <a:p>
                      <a:r>
                        <a:rPr lang="en-US" altLang="zh-CN" sz="1200" dirty="0"/>
                        <a:t>22</a:t>
                      </a:r>
                      <a:endParaRPr lang="zh-CN" altLang="en-US" sz="1200" dirty="0"/>
                    </a:p>
                  </a:txBody>
                  <a:tcPr/>
                </a:tc>
                <a:tc>
                  <a:txBody>
                    <a:bodyPr/>
                    <a:lstStyle/>
                    <a:p>
                      <a:r>
                        <a:rPr lang="en-US" altLang="zh-CN" sz="1200" dirty="0"/>
                        <a:t>14</a:t>
                      </a:r>
                      <a:endParaRPr lang="zh-CN" altLang="en-US" sz="1200" dirty="0"/>
                    </a:p>
                  </a:txBody>
                  <a:tcPr/>
                </a:tc>
                <a:tc>
                  <a:txBody>
                    <a:bodyPr/>
                    <a:lstStyle/>
                    <a:p>
                      <a:r>
                        <a:rPr lang="en-US" altLang="zh-CN" sz="1200" dirty="0"/>
                        <a:t>5000</a:t>
                      </a:r>
                      <a:endParaRPr lang="zh-CN" altLang="en-US" sz="1200" dirty="0"/>
                    </a:p>
                  </a:txBody>
                  <a:tcPr/>
                </a:tc>
                <a:extLst>
                  <a:ext uri="{0D108BD9-81ED-4DB2-BD59-A6C34878D82A}">
                    <a16:rowId xmlns:a16="http://schemas.microsoft.com/office/drawing/2014/main" val="1896479745"/>
                  </a:ext>
                </a:extLst>
              </a:tr>
            </a:tbl>
          </a:graphicData>
        </a:graphic>
      </p:graphicFrame>
      <p:graphicFrame>
        <p:nvGraphicFramePr>
          <p:cNvPr id="84" name="Table 31">
            <a:extLst>
              <a:ext uri="{FF2B5EF4-FFF2-40B4-BE49-F238E27FC236}">
                <a16:creationId xmlns:a16="http://schemas.microsoft.com/office/drawing/2014/main" id="{B6088299-7D78-917F-0591-C6FF797A5F02}"/>
              </a:ext>
            </a:extLst>
          </p:cNvPr>
          <p:cNvGraphicFramePr>
            <a:graphicFrameLocks noGrp="1"/>
          </p:cNvGraphicFramePr>
          <p:nvPr>
            <p:extLst>
              <p:ext uri="{D42A27DB-BD31-4B8C-83A1-F6EECF244321}">
                <p14:modId xmlns:p14="http://schemas.microsoft.com/office/powerpoint/2010/main" val="1951497370"/>
              </p:ext>
            </p:extLst>
          </p:nvPr>
        </p:nvGraphicFramePr>
        <p:xfrm>
          <a:off x="12197719" y="19702139"/>
          <a:ext cx="3853542" cy="1005840"/>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1480541973"/>
                    </a:ext>
                  </a:extLst>
                </a:gridCol>
                <a:gridCol w="1284514">
                  <a:extLst>
                    <a:ext uri="{9D8B030D-6E8A-4147-A177-3AD203B41FA5}">
                      <a16:colId xmlns:a16="http://schemas.microsoft.com/office/drawing/2014/main" val="2697827147"/>
                    </a:ext>
                  </a:extLst>
                </a:gridCol>
                <a:gridCol w="1284514">
                  <a:extLst>
                    <a:ext uri="{9D8B030D-6E8A-4147-A177-3AD203B41FA5}">
                      <a16:colId xmlns:a16="http://schemas.microsoft.com/office/drawing/2014/main" val="4136865556"/>
                    </a:ext>
                  </a:extLst>
                </a:gridCol>
              </a:tblGrid>
              <a:tr h="250406">
                <a:tc gridSpan="3">
                  <a:txBody>
                    <a:bodyPr/>
                    <a:lstStyle/>
                    <a:p>
                      <a:r>
                        <a:rPr lang="en-US" altLang="zh-CN" sz="1200" dirty="0"/>
                        <a:t>                                                 Task</a:t>
                      </a:r>
                      <a:endParaRPr lang="zh-CN" altLang="en-US" sz="1200" dirty="0"/>
                    </a:p>
                  </a:txBody>
                  <a:tcPr/>
                </a:tc>
                <a:tc hMerge="1">
                  <a:txBody>
                    <a:bodyPr/>
                    <a:lstStyle/>
                    <a:p>
                      <a:endParaRPr lang="zh-CN" altLang="en-US" sz="1200" dirty="0"/>
                    </a:p>
                  </a:txBody>
                  <a:tcPr/>
                </a:tc>
                <a:tc hMerge="1">
                  <a:txBody>
                    <a:bodyPr/>
                    <a:lstStyle/>
                    <a:p>
                      <a:endParaRPr lang="zh-CN" altLang="en-US" sz="1200" dirty="0"/>
                    </a:p>
                  </a:txBody>
                  <a:tcPr/>
                </a:tc>
                <a:extLst>
                  <a:ext uri="{0D108BD9-81ED-4DB2-BD59-A6C34878D82A}">
                    <a16:rowId xmlns:a16="http://schemas.microsoft.com/office/drawing/2014/main" val="1411421369"/>
                  </a:ext>
                </a:extLst>
              </a:tr>
              <a:tr h="417344">
                <a:tc>
                  <a:txBody>
                    <a:bodyPr/>
                    <a:lstStyle/>
                    <a:p>
                      <a:r>
                        <a:rPr lang="en-US" altLang="zh-CN" sz="1200" dirty="0"/>
                        <a:t> words range</a:t>
                      </a:r>
                      <a:endParaRPr lang="zh-CN" altLang="en-US" sz="1200" dirty="0"/>
                    </a:p>
                  </a:txBody>
                  <a:tcPr/>
                </a:tc>
                <a:tc>
                  <a:txBody>
                    <a:bodyPr/>
                    <a:lstStyle/>
                    <a:p>
                      <a:r>
                        <a:rPr lang="en-US" altLang="zh-CN" sz="1200" dirty="0"/>
                        <a:t>processing unit</a:t>
                      </a:r>
                    </a:p>
                    <a:p>
                      <a:r>
                        <a:rPr lang="en-US" altLang="zh-CN" sz="1200" dirty="0"/>
                        <a:t>range</a:t>
                      </a:r>
                      <a:endParaRPr lang="zh-CN" altLang="en-US" sz="1200" dirty="0"/>
                    </a:p>
                  </a:txBody>
                  <a:tcPr/>
                </a:tc>
                <a:tc>
                  <a:txBody>
                    <a:bodyPr/>
                    <a:lstStyle/>
                    <a:p>
                      <a:r>
                        <a:rPr lang="en-US" altLang="zh-CN" sz="1200" dirty="0"/>
                        <a:t>Number of tasks</a:t>
                      </a:r>
                      <a:endParaRPr lang="zh-CN" altLang="en-US" sz="1200" dirty="0"/>
                    </a:p>
                  </a:txBody>
                  <a:tcPr/>
                </a:tc>
                <a:extLst>
                  <a:ext uri="{0D108BD9-81ED-4DB2-BD59-A6C34878D82A}">
                    <a16:rowId xmlns:a16="http://schemas.microsoft.com/office/drawing/2014/main" val="1163476612"/>
                  </a:ext>
                </a:extLst>
              </a:tr>
              <a:tr h="250406">
                <a:tc>
                  <a:txBody>
                    <a:bodyPr/>
                    <a:lstStyle/>
                    <a:p>
                      <a:r>
                        <a:rPr lang="en-US" altLang="zh-CN" sz="1200" dirty="0"/>
                        <a:t>1-9(average 5)</a:t>
                      </a:r>
                      <a:endParaRPr lang="zh-CN" altLang="en-US" sz="1200" dirty="0"/>
                    </a:p>
                  </a:txBody>
                  <a:tcPr/>
                </a:tc>
                <a:tc>
                  <a:txBody>
                    <a:bodyPr/>
                    <a:lstStyle/>
                    <a:p>
                      <a:r>
                        <a:rPr lang="en-US" altLang="zh-CN" sz="1200" dirty="0"/>
                        <a:t>1-10(average 5.5)</a:t>
                      </a:r>
                      <a:endParaRPr lang="zh-CN" altLang="en-US" sz="1200" dirty="0"/>
                    </a:p>
                  </a:txBody>
                  <a:tcPr/>
                </a:tc>
                <a:tc>
                  <a:txBody>
                    <a:bodyPr/>
                    <a:lstStyle/>
                    <a:p>
                      <a:r>
                        <a:rPr lang="en-US" altLang="zh-CN" sz="1200" dirty="0"/>
                        <a:t>10000</a:t>
                      </a:r>
                      <a:endParaRPr lang="zh-CN" altLang="en-US" sz="1200" dirty="0"/>
                    </a:p>
                  </a:txBody>
                  <a:tcPr/>
                </a:tc>
                <a:extLst>
                  <a:ext uri="{0D108BD9-81ED-4DB2-BD59-A6C34878D82A}">
                    <a16:rowId xmlns:a16="http://schemas.microsoft.com/office/drawing/2014/main" val="901425730"/>
                  </a:ext>
                </a:extLst>
              </a:tr>
            </a:tbl>
          </a:graphicData>
        </a:graphic>
      </p:graphicFrame>
      <p:sp>
        <p:nvSpPr>
          <p:cNvPr id="85" name="TextBox 84">
            <a:extLst>
              <a:ext uri="{FF2B5EF4-FFF2-40B4-BE49-F238E27FC236}">
                <a16:creationId xmlns:a16="http://schemas.microsoft.com/office/drawing/2014/main" id="{97094301-5C4F-883C-CF32-3DA2513E841C}"/>
              </a:ext>
            </a:extLst>
          </p:cNvPr>
          <p:cNvSpPr txBox="1"/>
          <p:nvPr/>
        </p:nvSpPr>
        <p:spPr>
          <a:xfrm>
            <a:off x="16137345" y="16563527"/>
            <a:ext cx="4839021" cy="4524315"/>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Control groups were set up here for testing, with the aim of studying the impact on various algorithms when the constraint of a certain dimension increases. </a:t>
            </a:r>
          </a:p>
          <a:p>
            <a:r>
              <a:rPr lang="en-US" altLang="zh-CN" dirty="0">
                <a:latin typeface="Arial" panose="020B0604020202020204" pitchFamily="34" charset="0"/>
                <a:cs typeface="Arial" panose="020B0604020202020204" pitchFamily="34" charset="0"/>
              </a:rPr>
              <a:t>The same experimental results are observed and compared using the same method as above. The results showed that as the maximum capacity of the processing unit dimension decreases, the space utilization of each algorithm in this dimension increases, and the space utilization in other dimensions decreases. It still maintains that the utilization rate of the FF and BF algorithms are similar and greater than NF, which is greater than WF. The ranking of result parameters among each algorithm remains essentially unchanged</a:t>
            </a:r>
            <a:endParaRPr lang="zh-CN" altLang="en-US"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139C70A6-7979-3B89-1AD3-5ABF41F7904B}"/>
              </a:ext>
            </a:extLst>
          </p:cNvPr>
          <p:cNvSpPr txBox="1"/>
          <p:nvPr/>
        </p:nvSpPr>
        <p:spPr>
          <a:xfrm>
            <a:off x="9062657" y="8932575"/>
            <a:ext cx="11975363" cy="369332"/>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32" name="TextBox 31">
            <a:extLst>
              <a:ext uri="{FF2B5EF4-FFF2-40B4-BE49-F238E27FC236}">
                <a16:creationId xmlns:a16="http://schemas.microsoft.com/office/drawing/2014/main" id="{0A60ED9D-CBE3-9A29-7099-4359202854A5}"/>
              </a:ext>
            </a:extLst>
          </p:cNvPr>
          <p:cNvSpPr txBox="1"/>
          <p:nvPr/>
        </p:nvSpPr>
        <p:spPr>
          <a:xfrm>
            <a:off x="9062658" y="16153315"/>
            <a:ext cx="11975363" cy="369332"/>
          </a:xfrm>
          <a:prstGeom prst="rect">
            <a:avLst/>
          </a:prstGeom>
          <a:solidFill>
            <a:schemeClr val="accent6">
              <a:lumMod val="40000"/>
              <a:lumOff val="60000"/>
            </a:schemeClr>
          </a:solidFill>
        </p:spPr>
        <p:txBody>
          <a:bodyPr wrap="square" rtlCol="0">
            <a:spAutoFit/>
          </a:bodyPr>
          <a:lstStyle/>
          <a:p>
            <a:endParaRPr lang="zh-CN" altLang="en-US" dirty="0"/>
          </a:p>
        </p:txBody>
      </p:sp>
      <p:sp>
        <p:nvSpPr>
          <p:cNvPr id="40" name="TextBox 39">
            <a:extLst>
              <a:ext uri="{FF2B5EF4-FFF2-40B4-BE49-F238E27FC236}">
                <a16:creationId xmlns:a16="http://schemas.microsoft.com/office/drawing/2014/main" id="{966F8D55-C417-6B6B-64E4-B28D9E37FB8F}"/>
              </a:ext>
            </a:extLst>
          </p:cNvPr>
          <p:cNvSpPr txBox="1">
            <a:spLocks noGrp="1" noRot="1" noMove="1" noResize="1" noEditPoints="1" noAdjustHandles="1" noChangeArrowheads="1" noChangeShapeType="1"/>
          </p:cNvSpPr>
          <p:nvPr/>
        </p:nvSpPr>
        <p:spPr>
          <a:xfrm>
            <a:off x="21181770" y="1701392"/>
            <a:ext cx="9093442" cy="19682232"/>
          </a:xfrm>
          <a:prstGeom prst="rect">
            <a:avLst/>
          </a:prstGeom>
          <a:solidFill>
            <a:schemeClr val="accent6">
              <a:lumMod val="20000"/>
              <a:lumOff val="80000"/>
            </a:schemeClr>
          </a:solidFill>
        </p:spPr>
        <p:txBody>
          <a:bodyPr wrap="square" rtlCol="0">
            <a:spAutoFit/>
          </a:bodyPr>
          <a:lstStyle/>
          <a:p>
            <a:endParaRPr lang="zh-CN" altLang="en-US" dirty="0"/>
          </a:p>
        </p:txBody>
      </p:sp>
      <p:sp>
        <p:nvSpPr>
          <p:cNvPr id="42" name="TextBox 41">
            <a:extLst>
              <a:ext uri="{FF2B5EF4-FFF2-40B4-BE49-F238E27FC236}">
                <a16:creationId xmlns:a16="http://schemas.microsoft.com/office/drawing/2014/main" id="{14899320-5133-40C1-A3EF-DFCD156209D7}"/>
              </a:ext>
            </a:extLst>
          </p:cNvPr>
          <p:cNvSpPr txBox="1">
            <a:spLocks noGrp="1" noRot="1" noMove="1" noResize="1" noEditPoints="1" noAdjustHandles="1" noChangeArrowheads="1" noChangeShapeType="1"/>
          </p:cNvSpPr>
          <p:nvPr/>
        </p:nvSpPr>
        <p:spPr>
          <a:xfrm>
            <a:off x="21457165" y="1897719"/>
            <a:ext cx="8569645" cy="584775"/>
          </a:xfrm>
          <a:prstGeom prst="rect">
            <a:avLst/>
          </a:prstGeom>
          <a:solidFill>
            <a:srgbClr val="4C644E"/>
          </a:solidFill>
          <a:ln>
            <a:solidFill>
              <a:srgbClr val="56483C"/>
            </a:solidFill>
          </a:ln>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5.Conclusion</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DA57A6FC-8C93-2751-CA5A-F3E88BBDCEA9}"/>
              </a:ext>
            </a:extLst>
          </p:cNvPr>
          <p:cNvSpPr txBox="1">
            <a:spLocks/>
          </p:cNvSpPr>
          <p:nvPr/>
        </p:nvSpPr>
        <p:spPr>
          <a:xfrm>
            <a:off x="21457165" y="8323953"/>
            <a:ext cx="8569645" cy="584775"/>
          </a:xfrm>
          <a:prstGeom prst="rect">
            <a:avLst/>
          </a:prstGeom>
          <a:solidFill>
            <a:srgbClr val="4C644E"/>
          </a:solidFill>
          <a:ln>
            <a:solidFill>
              <a:srgbClr val="56483C"/>
            </a:solidFill>
          </a:ln>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6.Reflection</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C9035BD3-2FFB-8033-8920-2FA9BCFBAEF0}"/>
              </a:ext>
            </a:extLst>
          </p:cNvPr>
          <p:cNvSpPr txBox="1">
            <a:spLocks/>
          </p:cNvSpPr>
          <p:nvPr/>
        </p:nvSpPr>
        <p:spPr>
          <a:xfrm>
            <a:off x="21457166" y="16153315"/>
            <a:ext cx="8580792" cy="584775"/>
          </a:xfrm>
          <a:prstGeom prst="rect">
            <a:avLst/>
          </a:prstGeom>
          <a:solidFill>
            <a:srgbClr val="4C644E"/>
          </a:solidFill>
          <a:ln>
            <a:solidFill>
              <a:srgbClr val="56483C"/>
            </a:solidFill>
          </a:ln>
          <a:effectLst>
            <a:outerShdw blurRad="50800" dist="38100" dir="5400000" algn="t" rotWithShape="0">
              <a:prstClr val="black">
                <a:alpha val="40000"/>
              </a:prstClr>
            </a:outerShdw>
          </a:effectLst>
        </p:spPr>
        <p:txBody>
          <a:bodyPr wrap="square" rtlCol="0">
            <a:spAutoFit/>
          </a:bodyPr>
          <a:lstStyle/>
          <a:p>
            <a:r>
              <a:rPr lang="en-US" altLang="zh-CN" sz="3200" b="1" dirty="0">
                <a:solidFill>
                  <a:schemeClr val="bg1"/>
                </a:solidFill>
                <a:latin typeface="Arial" panose="020B0604020202020204" pitchFamily="34" charset="0"/>
                <a:cs typeface="Arial" panose="020B0604020202020204" pitchFamily="34" charset="0"/>
              </a:rPr>
              <a:t>7.Future</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7DA0E00A-E44D-F62A-321C-639448A630EF}"/>
              </a:ext>
            </a:extLst>
          </p:cNvPr>
          <p:cNvSpPr txBox="1">
            <a:spLocks noGrp="1" noRot="1" noMove="1" noResize="1" noEditPoints="1" noAdjustHandles="1" noChangeArrowheads="1" noChangeShapeType="1"/>
          </p:cNvSpPr>
          <p:nvPr/>
        </p:nvSpPr>
        <p:spPr>
          <a:xfrm>
            <a:off x="21457165" y="2482494"/>
            <a:ext cx="8569645" cy="5511522"/>
          </a:xfrm>
          <a:prstGeom prst="rect">
            <a:avLst/>
          </a:prstGeom>
          <a:solidFill>
            <a:schemeClr val="bg1"/>
          </a:solidFill>
        </p:spPr>
        <p:txBody>
          <a:bodyPr wrap="square" rtlCol="0">
            <a:spAutoFit/>
          </a:bodyPr>
          <a:lstStyle/>
          <a:p>
            <a:endParaRPr lang="zh-CN" altLang="en-US" dirty="0"/>
          </a:p>
        </p:txBody>
      </p:sp>
      <p:sp>
        <p:nvSpPr>
          <p:cNvPr id="52" name="TextBox 51">
            <a:extLst>
              <a:ext uri="{FF2B5EF4-FFF2-40B4-BE49-F238E27FC236}">
                <a16:creationId xmlns:a16="http://schemas.microsoft.com/office/drawing/2014/main" id="{EE8D9095-8477-8864-77AA-44F4BB9A12C2}"/>
              </a:ext>
            </a:extLst>
          </p:cNvPr>
          <p:cNvSpPr txBox="1">
            <a:spLocks/>
          </p:cNvSpPr>
          <p:nvPr/>
        </p:nvSpPr>
        <p:spPr>
          <a:xfrm>
            <a:off x="21618882" y="2532476"/>
            <a:ext cx="8419075" cy="5324535"/>
          </a:xfrm>
          <a:prstGeom prst="rect">
            <a:avLst/>
          </a:prstGeom>
          <a:noFill/>
        </p:spPr>
        <p:txBody>
          <a:bodyPr wrap="square" rtlCol="0">
            <a:spAutoFit/>
          </a:bodyPr>
          <a:lstStyle/>
          <a:p>
            <a:r>
              <a:rPr lang="en-US" altLang="zh-CN" sz="2000" dirty="0">
                <a:solidFill>
                  <a:schemeClr val="bg1"/>
                </a:solidFill>
                <a:highlight>
                  <a:srgbClr val="675619"/>
                </a:highlight>
                <a:latin typeface="Arial" panose="020B0604020202020204" pitchFamily="34" charset="0"/>
                <a:cs typeface="Arial" panose="020B0604020202020204" pitchFamily="34" charset="0"/>
              </a:rPr>
              <a:t>First Fit and Best Fit Algorithms:</a:t>
            </a:r>
          </a:p>
          <a:p>
            <a:r>
              <a:rPr lang="en-US" altLang="zh-CN" sz="2000" dirty="0">
                <a:latin typeface="Arial" panose="020B0604020202020204" pitchFamily="34" charset="0"/>
                <a:cs typeface="Arial" panose="020B0604020202020204" pitchFamily="34" charset="0"/>
              </a:rPr>
              <a:t>High node utilization rates and uniform distribution across tasks, processing units, and words.</a:t>
            </a:r>
          </a:p>
          <a:p>
            <a:r>
              <a:rPr lang="en-US" altLang="zh-CN" sz="2000" dirty="0">
                <a:latin typeface="Arial" panose="020B0604020202020204" pitchFamily="34" charset="0"/>
                <a:cs typeface="Arial" panose="020B0604020202020204" pitchFamily="34" charset="0"/>
              </a:rPr>
              <a:t>These algorithms take longer to run and are unable to distribute tasks across a specific number of nodes.</a:t>
            </a:r>
          </a:p>
          <a:p>
            <a:r>
              <a:rPr lang="en-US" altLang="zh-CN" sz="2000" dirty="0">
                <a:latin typeface="Arial" panose="020B0604020202020204" pitchFamily="34" charset="0"/>
                <a:cs typeface="Arial" panose="020B0604020202020204" pitchFamily="34" charset="0"/>
              </a:rPr>
              <a:t>Best Fit algorithm takes longer than the First Fit algorithm.</a:t>
            </a:r>
          </a:p>
          <a:p>
            <a:r>
              <a:rPr lang="en-US" altLang="zh-CN" sz="2000" dirty="0">
                <a:latin typeface="Arial" panose="020B0604020202020204" pitchFamily="34" charset="0"/>
                <a:cs typeface="Arial" panose="020B0604020202020204" pitchFamily="34" charset="0"/>
              </a:rPr>
              <a:t>The uniformity of the Best Fit algorithm is worse than that of the First Fit algorithm when nodes are insufficient.</a:t>
            </a:r>
          </a:p>
          <a:p>
            <a:endParaRPr lang="en-US" altLang="zh-CN" sz="2000" dirty="0">
              <a:latin typeface="Arial" panose="020B0604020202020204" pitchFamily="34" charset="0"/>
              <a:cs typeface="Arial" panose="020B0604020202020204" pitchFamily="34" charset="0"/>
            </a:endParaRPr>
          </a:p>
          <a:p>
            <a:r>
              <a:rPr lang="en-US" altLang="zh-CN" sz="2000" dirty="0">
                <a:solidFill>
                  <a:schemeClr val="bg1"/>
                </a:solidFill>
                <a:highlight>
                  <a:srgbClr val="675619"/>
                </a:highlight>
                <a:latin typeface="Arial" panose="020B0604020202020204" pitchFamily="34" charset="0"/>
                <a:cs typeface="Arial" panose="020B0604020202020204" pitchFamily="34" charset="0"/>
              </a:rPr>
              <a:t>Next Fit and Worst Fit Algorithms:</a:t>
            </a:r>
          </a:p>
          <a:p>
            <a:r>
              <a:rPr lang="en-US" altLang="zh-CN" sz="2000" dirty="0">
                <a:latin typeface="Arial" panose="020B0604020202020204" pitchFamily="34" charset="0"/>
                <a:cs typeface="Arial" panose="020B0604020202020204" pitchFamily="34" charset="0"/>
              </a:rPr>
              <a:t>These algorithms distribute tasks across a specific number of nodes.</a:t>
            </a:r>
          </a:p>
          <a:p>
            <a:r>
              <a:rPr lang="en-US" altLang="zh-CN" sz="2000" dirty="0">
                <a:latin typeface="Arial" panose="020B0604020202020204" pitchFamily="34" charset="0"/>
                <a:cs typeface="Arial" panose="020B0604020202020204" pitchFamily="34" charset="0"/>
              </a:rPr>
              <a:t>Next Fit algorithm has an advantage in speed and can quickly allocate all tasks.</a:t>
            </a:r>
          </a:p>
          <a:p>
            <a:r>
              <a:rPr lang="en-US" altLang="zh-CN" sz="2000" dirty="0">
                <a:latin typeface="Arial" panose="020B0604020202020204" pitchFamily="34" charset="0"/>
                <a:cs typeface="Arial" panose="020B0604020202020204" pitchFamily="34" charset="0"/>
              </a:rPr>
              <a:t>The Worst Fit algorithm doesn't have the speed of the Next Fit algorithm, but its resource distribution is more uniform.</a:t>
            </a:r>
          </a:p>
          <a:p>
            <a:r>
              <a:rPr lang="en-US" altLang="zh-CN" sz="2000" dirty="0">
                <a:latin typeface="Arial" panose="020B0604020202020204" pitchFamily="34" charset="0"/>
                <a:cs typeface="Arial" panose="020B0604020202020204" pitchFamily="34" charset="0"/>
              </a:rPr>
              <a:t>If the number of nodes is not sufficient, both algorithms will have tasks that can't be allocated and the uniformity of task distribution decreases.</a:t>
            </a:r>
            <a:endParaRPr lang="zh-CN" altLang="en-US" sz="20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F30DD1E-EA90-D78F-E3E4-1C2FFF7FC32C}"/>
              </a:ext>
            </a:extLst>
          </p:cNvPr>
          <p:cNvSpPr txBox="1">
            <a:spLocks/>
          </p:cNvSpPr>
          <p:nvPr/>
        </p:nvSpPr>
        <p:spPr>
          <a:xfrm>
            <a:off x="21457165" y="8908728"/>
            <a:ext cx="8569645" cy="6895480"/>
          </a:xfrm>
          <a:prstGeom prst="rect">
            <a:avLst/>
          </a:prstGeom>
          <a:solidFill>
            <a:schemeClr val="bg1"/>
          </a:solidFill>
        </p:spPr>
        <p:txBody>
          <a:bodyPr wrap="square" rtlCol="0">
            <a:spAutoFit/>
          </a:bodyPr>
          <a:lstStyle/>
          <a:p>
            <a:endParaRPr lang="zh-CN" altLang="en-US" dirty="0"/>
          </a:p>
        </p:txBody>
      </p:sp>
      <p:sp>
        <p:nvSpPr>
          <p:cNvPr id="53" name="TextBox 52">
            <a:extLst>
              <a:ext uri="{FF2B5EF4-FFF2-40B4-BE49-F238E27FC236}">
                <a16:creationId xmlns:a16="http://schemas.microsoft.com/office/drawing/2014/main" id="{DE83AC9E-5B80-4C0D-0A1B-CE827C5F99A5}"/>
              </a:ext>
            </a:extLst>
          </p:cNvPr>
          <p:cNvSpPr txBox="1">
            <a:spLocks/>
          </p:cNvSpPr>
          <p:nvPr/>
        </p:nvSpPr>
        <p:spPr>
          <a:xfrm>
            <a:off x="21643060" y="8995001"/>
            <a:ext cx="8345206" cy="6863417"/>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entire experiment was conducted in a simulated environment with artificial data, which may not represent real-world conditions accurately.</a:t>
            </a:r>
          </a:p>
          <a:p>
            <a:pPr marL="342900" indent="-342900">
              <a:buFont typeface="Arial" panose="020B0604020202020204" pitchFamily="34" charset="0"/>
              <a:buChar char="•"/>
            </a:pPr>
            <a:endParaRPr lang="en-US" altLang="zh-C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In more complex real-world scenarios, additional parameters may need to be considered for a comprehensive evaluation of the module's operation.</a:t>
            </a:r>
          </a:p>
          <a:p>
            <a:endParaRPr lang="en-US" altLang="zh-C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Due to equipment limitations, the volume of experimental data is not large enough.</a:t>
            </a:r>
          </a:p>
          <a:p>
            <a:endParaRPr lang="en-US" altLang="zh-C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None of the four designed allocation algorithms favored any particular dimension significantly, resulting in similar experimental outcomes across different dimensions.</a:t>
            </a:r>
          </a:p>
          <a:p>
            <a:endParaRPr lang="en-US" altLang="zh-C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Best Fir algorithm, which had a more complex design and took more time to develop, underperformed compared to the simpler First Fit algorithm.</a:t>
            </a:r>
          </a:p>
          <a:p>
            <a:endParaRPr lang="en-US" altLang="zh-C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experiment only conducted modular testing on a part of the MapReduce framework without demonstrating this module's performance in the entire system.</a:t>
            </a:r>
            <a:endParaRPr lang="zh-CN" altLang="en-US" sz="2000" dirty="0">
              <a:latin typeface="Arial" panose="020B0604020202020204" pitchFamily="34" charset="0"/>
              <a:cs typeface="Arial" panose="020B0604020202020204" pitchFamily="34" charset="0"/>
            </a:endParaRPr>
          </a:p>
        </p:txBody>
      </p:sp>
      <p:pic>
        <p:nvPicPr>
          <p:cNvPr id="73" name="Picture 72">
            <a:extLst>
              <a:ext uri="{FF2B5EF4-FFF2-40B4-BE49-F238E27FC236}">
                <a16:creationId xmlns:a16="http://schemas.microsoft.com/office/drawing/2014/main" id="{2549C6E5-39CD-236A-542F-C967CABB9ED9}"/>
              </a:ext>
            </a:extLst>
          </p:cNvPr>
          <p:cNvPicPr>
            <a:picLocks noChangeAspect="1"/>
          </p:cNvPicPr>
          <p:nvPr/>
        </p:nvPicPr>
        <p:blipFill>
          <a:blip r:embed="rId19"/>
          <a:stretch>
            <a:fillRect/>
          </a:stretch>
        </p:blipFill>
        <p:spPr>
          <a:xfrm>
            <a:off x="108802" y="389145"/>
            <a:ext cx="4857194" cy="873236"/>
          </a:xfrm>
          <a:prstGeom prst="rect">
            <a:avLst/>
          </a:prstGeom>
        </p:spPr>
      </p:pic>
      <p:sp>
        <p:nvSpPr>
          <p:cNvPr id="80" name="TextBox 79">
            <a:extLst>
              <a:ext uri="{FF2B5EF4-FFF2-40B4-BE49-F238E27FC236}">
                <a16:creationId xmlns:a16="http://schemas.microsoft.com/office/drawing/2014/main" id="{FE46D21E-7FDA-C63B-8407-A438718361E5}"/>
              </a:ext>
            </a:extLst>
          </p:cNvPr>
          <p:cNvSpPr txBox="1"/>
          <p:nvPr/>
        </p:nvSpPr>
        <p:spPr>
          <a:xfrm>
            <a:off x="21457164" y="16738091"/>
            <a:ext cx="8580791" cy="4454470"/>
          </a:xfrm>
          <a:prstGeom prst="rect">
            <a:avLst/>
          </a:prstGeom>
          <a:solidFill>
            <a:schemeClr val="bg1"/>
          </a:solidFill>
          <a:ln>
            <a:solidFill>
              <a:schemeClr val="bg1"/>
            </a:solidFill>
          </a:ln>
        </p:spPr>
        <p:txBody>
          <a:bodyPr wrap="square" rtlCol="0">
            <a:spAutoFit/>
          </a:bodyPr>
          <a:lstStyle/>
          <a:p>
            <a:endParaRPr lang="zh-CN" altLang="en-US" dirty="0"/>
          </a:p>
        </p:txBody>
      </p:sp>
      <p:sp>
        <p:nvSpPr>
          <p:cNvPr id="74" name="TextBox 73">
            <a:extLst>
              <a:ext uri="{FF2B5EF4-FFF2-40B4-BE49-F238E27FC236}">
                <a16:creationId xmlns:a16="http://schemas.microsoft.com/office/drawing/2014/main" id="{19A4CE6A-8CEF-B6A6-77B5-73B810272EA6}"/>
              </a:ext>
            </a:extLst>
          </p:cNvPr>
          <p:cNvSpPr txBox="1"/>
          <p:nvPr/>
        </p:nvSpPr>
        <p:spPr>
          <a:xfrm>
            <a:off x="21618882" y="16824364"/>
            <a:ext cx="8393563" cy="4401205"/>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1.Add more types of allocation algorithm modules in the subsequent work.</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2.Introduce a more diverse range of data types.</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3.Continue to improve the MapReduce simulation framework and add    modules for other parts, enabling the assembly of modules.</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4.Try to solve practical problems.</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5.Introduce more parameter indices to measure data.</a:t>
            </a:r>
          </a:p>
          <a:p>
            <a:endParaRPr lang="en-US" altLang="zh-CN" sz="2000" dirty="0">
              <a:latin typeface="Arial" panose="020B0604020202020204" pitchFamily="34" charset="0"/>
              <a:cs typeface="Arial" panose="020B0604020202020204" pitchFamily="34" charset="0"/>
            </a:endParaRPr>
          </a:p>
          <a:p>
            <a:r>
              <a:rPr lang="en-US" altLang="zh-CN" sz="2000" dirty="0">
                <a:latin typeface="Arial" panose="020B0604020202020204" pitchFamily="34" charset="0"/>
                <a:cs typeface="Arial" panose="020B0604020202020204" pitchFamily="34" charset="0"/>
              </a:rPr>
              <a:t>6.Incorporate AI to automate the assembly and invocation of modules.</a:t>
            </a:r>
          </a:p>
          <a:p>
            <a:endParaRPr lang="zh-CN" altLang="en-US" sz="2000" dirty="0">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F852E0A-BAE0-3A8F-423D-A21E3B7F05A6}"/>
              </a:ext>
            </a:extLst>
          </p:cNvPr>
          <p:cNvSpPr txBox="1"/>
          <p:nvPr/>
        </p:nvSpPr>
        <p:spPr>
          <a:xfrm>
            <a:off x="10781392" y="3429236"/>
            <a:ext cx="3853542" cy="307777"/>
          </a:xfrm>
          <a:prstGeom prst="rect">
            <a:avLst/>
          </a:prstGeom>
          <a:noFill/>
        </p:spPr>
        <p:txBody>
          <a:bodyPr wrap="square" rtlCol="0">
            <a:spAutoFit/>
          </a:bodyPr>
          <a:lstStyle/>
          <a:p>
            <a:r>
              <a:rPr lang="en-US" altLang="zh-CN" sz="1400" dirty="0"/>
              <a:t>Table 1. Node and task parameters</a:t>
            </a:r>
            <a:endParaRPr lang="zh-CN" altLang="en-US" sz="1400" dirty="0"/>
          </a:p>
        </p:txBody>
      </p:sp>
      <p:sp>
        <p:nvSpPr>
          <p:cNvPr id="76" name="TextBox 75">
            <a:extLst>
              <a:ext uri="{FF2B5EF4-FFF2-40B4-BE49-F238E27FC236}">
                <a16:creationId xmlns:a16="http://schemas.microsoft.com/office/drawing/2014/main" id="{8C117293-08D9-1363-4ED2-DA9DB1E5D969}"/>
              </a:ext>
            </a:extLst>
          </p:cNvPr>
          <p:cNvSpPr txBox="1"/>
          <p:nvPr/>
        </p:nvSpPr>
        <p:spPr>
          <a:xfrm>
            <a:off x="10467410" y="10317627"/>
            <a:ext cx="3853542" cy="307777"/>
          </a:xfrm>
          <a:prstGeom prst="rect">
            <a:avLst/>
          </a:prstGeom>
          <a:noFill/>
        </p:spPr>
        <p:txBody>
          <a:bodyPr wrap="square" rtlCol="0">
            <a:spAutoFit/>
          </a:bodyPr>
          <a:lstStyle/>
          <a:p>
            <a:r>
              <a:rPr lang="en-US" altLang="zh-CN" sz="1400" dirty="0"/>
              <a:t>Table 2. Node and task parameters</a:t>
            </a:r>
            <a:endParaRPr lang="zh-CN" altLang="en-US" sz="1400" dirty="0"/>
          </a:p>
        </p:txBody>
      </p:sp>
      <p:sp>
        <p:nvSpPr>
          <p:cNvPr id="79" name="TextBox 78">
            <a:extLst>
              <a:ext uri="{FF2B5EF4-FFF2-40B4-BE49-F238E27FC236}">
                <a16:creationId xmlns:a16="http://schemas.microsoft.com/office/drawing/2014/main" id="{F0A63E92-F10A-A891-CD8D-E7F03C391B26}"/>
              </a:ext>
            </a:extLst>
          </p:cNvPr>
          <p:cNvSpPr txBox="1"/>
          <p:nvPr/>
        </p:nvSpPr>
        <p:spPr>
          <a:xfrm>
            <a:off x="10467410" y="20752133"/>
            <a:ext cx="3853542" cy="307777"/>
          </a:xfrm>
          <a:prstGeom prst="rect">
            <a:avLst/>
          </a:prstGeom>
          <a:noFill/>
        </p:spPr>
        <p:txBody>
          <a:bodyPr wrap="square" rtlCol="0">
            <a:spAutoFit/>
          </a:bodyPr>
          <a:lstStyle/>
          <a:p>
            <a:r>
              <a:rPr lang="en-US" altLang="zh-CN" sz="1400" dirty="0"/>
              <a:t>Table 3. Node and task parameters</a:t>
            </a:r>
            <a:endParaRPr lang="zh-CN" altLang="en-US" sz="1400" dirty="0"/>
          </a:p>
        </p:txBody>
      </p:sp>
      <p:sp>
        <p:nvSpPr>
          <p:cNvPr id="11" name="TextBox 10">
            <a:extLst>
              <a:ext uri="{FF2B5EF4-FFF2-40B4-BE49-F238E27FC236}">
                <a16:creationId xmlns:a16="http://schemas.microsoft.com/office/drawing/2014/main" id="{24E52AFB-82AD-482D-F7E1-74C081F1A2BD}"/>
              </a:ext>
            </a:extLst>
          </p:cNvPr>
          <p:cNvSpPr txBox="1"/>
          <p:nvPr/>
        </p:nvSpPr>
        <p:spPr>
          <a:xfrm>
            <a:off x="27445440" y="818951"/>
            <a:ext cx="5085651" cy="830997"/>
          </a:xfrm>
          <a:prstGeom prst="rect">
            <a:avLst/>
          </a:prstGeom>
          <a:noFill/>
        </p:spPr>
        <p:txBody>
          <a:bodyPr wrap="square" rtlCol="0">
            <a:spAutoFit/>
          </a:bodyPr>
          <a:lstStyle/>
          <a:p>
            <a:r>
              <a:rPr lang="en-US" altLang="zh-CN" sz="2400" dirty="0">
                <a:solidFill>
                  <a:schemeClr val="bg1"/>
                </a:solidFill>
                <a:latin typeface="Arial" panose="020B0604020202020204" pitchFamily="34" charset="0"/>
                <a:cs typeface="Arial" panose="020B0604020202020204" pitchFamily="34" charset="0"/>
              </a:rPr>
              <a:t>Name: Wenbo Yang</a:t>
            </a:r>
          </a:p>
          <a:p>
            <a:r>
              <a:rPr lang="en-US" altLang="zh-CN" sz="2400" dirty="0">
                <a:solidFill>
                  <a:schemeClr val="bg1"/>
                </a:solidFill>
                <a:latin typeface="Arial" panose="020B0604020202020204" pitchFamily="34" charset="0"/>
                <a:cs typeface="Arial" panose="020B0604020202020204" pitchFamily="34" charset="0"/>
              </a:rPr>
              <a:t>GUID: 2727018y</a:t>
            </a:r>
          </a:p>
        </p:txBody>
      </p:sp>
      <p:sp>
        <p:nvSpPr>
          <p:cNvPr id="13" name="TextBox 12">
            <a:extLst>
              <a:ext uri="{FF2B5EF4-FFF2-40B4-BE49-F238E27FC236}">
                <a16:creationId xmlns:a16="http://schemas.microsoft.com/office/drawing/2014/main" id="{2931B80D-1B93-EF00-56BB-2AD95CD9AAEA}"/>
              </a:ext>
            </a:extLst>
          </p:cNvPr>
          <p:cNvSpPr txBox="1"/>
          <p:nvPr/>
        </p:nvSpPr>
        <p:spPr>
          <a:xfrm>
            <a:off x="9168375" y="6501443"/>
            <a:ext cx="11764991" cy="45719"/>
          </a:xfrm>
          <a:prstGeom prst="rect">
            <a:avLst/>
          </a:prstGeom>
          <a:solidFill>
            <a:schemeClr val="accent4">
              <a:lumMod val="20000"/>
              <a:lumOff val="80000"/>
            </a:schemeClr>
          </a:solidFill>
        </p:spPr>
        <p:txBody>
          <a:bodyPr wrap="square" rtlCol="0">
            <a:spAutoFit/>
          </a:bodyPr>
          <a:lstStyle/>
          <a:p>
            <a:endParaRPr lang="zh-CN" altLang="en-US" dirty="0"/>
          </a:p>
        </p:txBody>
      </p:sp>
      <p:sp>
        <p:nvSpPr>
          <p:cNvPr id="18" name="TextBox 17">
            <a:extLst>
              <a:ext uri="{FF2B5EF4-FFF2-40B4-BE49-F238E27FC236}">
                <a16:creationId xmlns:a16="http://schemas.microsoft.com/office/drawing/2014/main" id="{077A3F0B-DA16-1C69-6EB8-C22B4612B084}"/>
              </a:ext>
            </a:extLst>
          </p:cNvPr>
          <p:cNvSpPr txBox="1"/>
          <p:nvPr/>
        </p:nvSpPr>
        <p:spPr>
          <a:xfrm>
            <a:off x="9176242" y="13498048"/>
            <a:ext cx="11764991" cy="45719"/>
          </a:xfrm>
          <a:prstGeom prst="rect">
            <a:avLst/>
          </a:prstGeom>
          <a:solidFill>
            <a:schemeClr val="accent4">
              <a:lumMod val="20000"/>
              <a:lumOff val="80000"/>
            </a:schemeClr>
          </a:solidFill>
        </p:spPr>
        <p:txBody>
          <a:bodyPr wrap="square" rtlCol="0">
            <a:spAutoFit/>
          </a:bodyPr>
          <a:lstStyle/>
          <a:p>
            <a:endParaRPr lang="zh-CN" altLang="en-US" dirty="0"/>
          </a:p>
        </p:txBody>
      </p:sp>
    </p:spTree>
    <p:extLst>
      <p:ext uri="{BB962C8B-B14F-4D97-AF65-F5344CB8AC3E}">
        <p14:creationId xmlns:p14="http://schemas.microsoft.com/office/powerpoint/2010/main" val="17551403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1198</TotalTime>
  <Words>1405</Words>
  <Application>Microsoft Office PowerPoint</Application>
  <PresentationFormat>Custom</PresentationFormat>
  <Paragraphs>194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等线</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杨 文博</dc:creator>
  <cp:lastModifiedBy>杨 文博</cp:lastModifiedBy>
  <cp:revision>25</cp:revision>
  <dcterms:created xsi:type="dcterms:W3CDTF">2023-07-26T15:23:37Z</dcterms:created>
  <dcterms:modified xsi:type="dcterms:W3CDTF">2023-07-30T22:18:15Z</dcterms:modified>
</cp:coreProperties>
</file>