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2" r:id="rId4"/>
    <p:sldId id="257"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49F054-0A8B-4776-AA1A-B8C02C24685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2609546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9F054-0A8B-4776-AA1A-B8C02C24685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22884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9F054-0A8B-4776-AA1A-B8C02C24685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3966316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9F054-0A8B-4776-AA1A-B8C02C24685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AC1D-A426-4E9A-B82F-31621196333B}"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8139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9F054-0A8B-4776-AA1A-B8C02C24685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217330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E49F054-0A8B-4776-AA1A-B8C02C246853}"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164460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E49F054-0A8B-4776-AA1A-B8C02C246853}"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548783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9F054-0A8B-4776-AA1A-B8C02C24685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3572048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9F054-0A8B-4776-AA1A-B8C02C24685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356328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9F054-0A8B-4776-AA1A-B8C02C24685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1481406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9F054-0A8B-4776-AA1A-B8C02C24685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54269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49F054-0A8B-4776-AA1A-B8C02C24685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1956961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49F054-0A8B-4776-AA1A-B8C02C246853}"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186418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49F054-0A8B-4776-AA1A-B8C02C246853}"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2935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E49F054-0A8B-4776-AA1A-B8C02C246853}"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87409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9F054-0A8B-4776-AA1A-B8C02C24685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233045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9F054-0A8B-4776-AA1A-B8C02C24685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254134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E49F054-0A8B-4776-AA1A-B8C02C246853}" type="datetimeFigureOut">
              <a:rPr lang="en-US" smtClean="0"/>
              <a:t>3/14/2018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51DAC1D-A426-4E9A-B82F-31621196333B}" type="slidenum">
              <a:rPr lang="en-US" smtClean="0"/>
              <a:t>‹#›</a:t>
            </a:fld>
            <a:endParaRPr lang="en-US"/>
          </a:p>
        </p:txBody>
      </p:sp>
    </p:spTree>
    <p:extLst>
      <p:ext uri="{BB962C8B-B14F-4D97-AF65-F5344CB8AC3E}">
        <p14:creationId xmlns:p14="http://schemas.microsoft.com/office/powerpoint/2010/main" val="3789910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7968"/>
            <a:ext cx="9144000" cy="921590"/>
          </a:xfrm>
        </p:spPr>
        <p:txBody>
          <a:bodyPr>
            <a:normAutofit/>
          </a:bodyPr>
          <a:lstStyle/>
          <a:p>
            <a:r>
              <a:rPr lang="en-US" sz="4400" u="sng" dirty="0">
                <a:solidFill>
                  <a:schemeClr val="tx2">
                    <a:lumMod val="75000"/>
                  </a:schemeClr>
                </a:solidFill>
                <a:effectLst>
                  <a:outerShdw blurRad="38100" dist="38100" dir="2700000" algn="tl">
                    <a:srgbClr val="000000">
                      <a:alpha val="43137"/>
                    </a:srgbClr>
                  </a:outerShdw>
                </a:effectLst>
                <a:latin typeface="+mn-lt"/>
                <a:ea typeface="+mn-ea"/>
                <a:cs typeface="+mn-cs"/>
              </a:rPr>
              <a:t>SAFE BOOT </a:t>
            </a:r>
            <a:r>
              <a:rPr lang="en-US" sz="4400" u="sng" dirty="0" smtClean="0">
                <a:solidFill>
                  <a:schemeClr val="tx2">
                    <a:lumMod val="75000"/>
                  </a:schemeClr>
                </a:solidFill>
                <a:effectLst>
                  <a:outerShdw blurRad="38100" dist="38100" dir="2700000" algn="tl">
                    <a:srgbClr val="000000">
                      <a:alpha val="43137"/>
                    </a:srgbClr>
                  </a:outerShdw>
                </a:effectLst>
                <a:latin typeface="+mn-lt"/>
                <a:ea typeface="+mn-ea"/>
                <a:cs typeface="+mn-cs"/>
              </a:rPr>
              <a:t>Options</a:t>
            </a:r>
            <a:endParaRPr lang="en-US" sz="4400" u="sng" dirty="0">
              <a:solidFill>
                <a:schemeClr val="tx2">
                  <a:lumMod val="75000"/>
                </a:schemeClr>
              </a:solidFill>
              <a:effectLst>
                <a:outerShdw blurRad="38100" dist="38100" dir="2700000" algn="tl">
                  <a:srgbClr val="000000">
                    <a:alpha val="43137"/>
                  </a:srgbClr>
                </a:outerShdw>
              </a:effectLst>
              <a:latin typeface="+mn-lt"/>
              <a:ea typeface="+mn-ea"/>
              <a:cs typeface="+mn-cs"/>
            </a:endParaRPr>
          </a:p>
        </p:txBody>
      </p:sp>
      <p:sp>
        <p:nvSpPr>
          <p:cNvPr id="3" name="Subtitle 2"/>
          <p:cNvSpPr>
            <a:spLocks noGrp="1"/>
          </p:cNvSpPr>
          <p:nvPr>
            <p:ph type="subTitle" idx="1"/>
          </p:nvPr>
        </p:nvSpPr>
        <p:spPr>
          <a:xfrm>
            <a:off x="957431" y="2315584"/>
            <a:ext cx="9891105" cy="3784002"/>
          </a:xfrm>
        </p:spPr>
        <p:txBody>
          <a:bodyPr>
            <a:noAutofit/>
          </a:bodyPr>
          <a:lstStyle/>
          <a:p>
            <a:pPr marL="342900" indent="-342900" algn="l">
              <a:buFont typeface="Arial" panose="020B0604020202020204" pitchFamily="34" charset="0"/>
              <a:buChar char="•"/>
            </a:pPr>
            <a:r>
              <a:rPr lang="en-US" sz="2000" cap="none" dirty="0" smtClean="0">
                <a:solidFill>
                  <a:schemeClr val="tx2">
                    <a:lumMod val="75000"/>
                  </a:schemeClr>
                </a:solidFill>
                <a:effectLst>
                  <a:outerShdw blurRad="38100" dist="38100" dir="2700000" algn="tl">
                    <a:srgbClr val="000000">
                      <a:alpha val="43137"/>
                    </a:srgbClr>
                  </a:outerShdw>
                </a:effectLst>
              </a:rPr>
              <a:t>Safe Mode Is A Special Way For Windows To Load When There Is A System-critical Problem That Interferes With The Normal Operation Of Windows.</a:t>
            </a:r>
          </a:p>
          <a:p>
            <a:pPr algn="l"/>
            <a:endParaRPr lang="en-US" sz="2000" cap="none" dirty="0" smtClean="0">
              <a:solidFill>
                <a:schemeClr val="tx2">
                  <a:lumMod val="75000"/>
                </a:schemeClr>
              </a:solidFill>
              <a:effectLst>
                <a:outerShdw blurRad="38100" dist="38100" dir="2700000" algn="tl">
                  <a:srgbClr val="000000">
                    <a:alpha val="43137"/>
                  </a:srgbClr>
                </a:outerShdw>
              </a:effectLst>
            </a:endParaRPr>
          </a:p>
          <a:p>
            <a:pPr marL="342900" indent="-342900" algn="l">
              <a:buFont typeface="Arial" panose="020B0604020202020204" pitchFamily="34" charset="0"/>
              <a:buChar char="•"/>
            </a:pPr>
            <a:r>
              <a:rPr lang="en-US" sz="2000" cap="none" dirty="0">
                <a:solidFill>
                  <a:schemeClr val="tx2">
                    <a:lumMod val="75000"/>
                  </a:schemeClr>
                </a:solidFill>
                <a:effectLst>
                  <a:outerShdw blurRad="38100" dist="38100" dir="2700000" algn="tl">
                    <a:srgbClr val="000000">
                      <a:alpha val="43137"/>
                    </a:srgbClr>
                  </a:outerShdw>
                </a:effectLst>
              </a:rPr>
              <a:t>The purpose of Safe Mode is to allow you to troubleshoot Windows and try to determine what is causing it </a:t>
            </a:r>
            <a:r>
              <a:rPr lang="en-US" sz="2000" cap="none" dirty="0" smtClean="0">
                <a:solidFill>
                  <a:schemeClr val="tx2">
                    <a:lumMod val="75000"/>
                  </a:schemeClr>
                </a:solidFill>
                <a:effectLst>
                  <a:outerShdw blurRad="38100" dist="38100" dir="2700000" algn="tl">
                    <a:srgbClr val="000000">
                      <a:alpha val="43137"/>
                    </a:srgbClr>
                  </a:outerShdw>
                </a:effectLst>
              </a:rPr>
              <a:t>to </a:t>
            </a:r>
            <a:r>
              <a:rPr lang="en-US" sz="2000" cap="none" dirty="0">
                <a:solidFill>
                  <a:schemeClr val="tx2">
                    <a:lumMod val="75000"/>
                  </a:schemeClr>
                </a:solidFill>
                <a:effectLst>
                  <a:outerShdw blurRad="38100" dist="38100" dir="2700000" algn="tl">
                    <a:srgbClr val="000000">
                      <a:alpha val="43137"/>
                    </a:srgbClr>
                  </a:outerShdw>
                </a:effectLst>
              </a:rPr>
              <a:t>not function correctly</a:t>
            </a:r>
            <a:r>
              <a:rPr lang="en-US" sz="2000" cap="none" dirty="0" smtClean="0">
                <a:solidFill>
                  <a:schemeClr val="tx2">
                    <a:lumMod val="75000"/>
                  </a:schemeClr>
                </a:solidFill>
                <a:effectLst>
                  <a:outerShdw blurRad="38100" dist="38100" dir="2700000" algn="tl">
                    <a:srgbClr val="000000">
                      <a:alpha val="43137"/>
                    </a:srgbClr>
                  </a:outerShdw>
                </a:effectLst>
              </a:rPr>
              <a:t>.</a:t>
            </a:r>
          </a:p>
          <a:p>
            <a:pPr algn="l"/>
            <a:endParaRPr lang="en-US" sz="2000" cap="none" dirty="0" smtClean="0">
              <a:solidFill>
                <a:schemeClr val="tx2">
                  <a:lumMod val="75000"/>
                </a:schemeClr>
              </a:solidFill>
              <a:effectLst>
                <a:outerShdw blurRad="38100" dist="38100" dir="2700000" algn="tl">
                  <a:srgbClr val="000000">
                    <a:alpha val="43137"/>
                  </a:srgbClr>
                </a:outerShdw>
              </a:effectLst>
            </a:endParaRPr>
          </a:p>
          <a:p>
            <a:pPr marL="342900" indent="-342900" algn="l">
              <a:buFont typeface="Arial" panose="020B0604020202020204" pitchFamily="34" charset="0"/>
              <a:buChar char="•"/>
            </a:pPr>
            <a:r>
              <a:rPr lang="en-US" sz="2000" cap="none" dirty="0">
                <a:solidFill>
                  <a:schemeClr val="tx2">
                    <a:lumMod val="75000"/>
                  </a:schemeClr>
                </a:solidFill>
                <a:effectLst>
                  <a:outerShdw blurRad="38100" dist="38100" dir="2700000" algn="tl">
                    <a:srgbClr val="000000">
                      <a:alpha val="43137"/>
                    </a:srgbClr>
                  </a:outerShdw>
                </a:effectLst>
              </a:rPr>
              <a:t>Once you have corrected the problem, then you can reboot and Windows will load normally.</a:t>
            </a:r>
          </a:p>
        </p:txBody>
      </p:sp>
    </p:spTree>
    <p:extLst>
      <p:ext uri="{BB962C8B-B14F-4D97-AF65-F5344CB8AC3E}">
        <p14:creationId xmlns:p14="http://schemas.microsoft.com/office/powerpoint/2010/main" val="402507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508" y="242000"/>
            <a:ext cx="8359317" cy="1113464"/>
          </a:xfrm>
        </p:spPr>
        <p:txBody>
          <a:bodyPr/>
          <a:lstStyle/>
          <a:p>
            <a:r>
              <a:rPr lang="en-US" u="sng" dirty="0" smtClean="0">
                <a:solidFill>
                  <a:schemeClr val="tx2">
                    <a:lumMod val="75000"/>
                  </a:schemeClr>
                </a:solidFill>
                <a:effectLst>
                  <a:outerShdw blurRad="38100" dist="38100" dir="2700000" algn="tl">
                    <a:srgbClr val="000000">
                      <a:alpha val="43137"/>
                    </a:srgbClr>
                  </a:outerShdw>
                </a:effectLst>
              </a:rPr>
              <a:t>SAFE </a:t>
            </a:r>
            <a:r>
              <a:rPr lang="en-US" u="sng" dirty="0" smtClean="0">
                <a:solidFill>
                  <a:schemeClr val="tx2">
                    <a:lumMod val="75000"/>
                  </a:schemeClr>
                </a:solidFill>
                <a:effectLst>
                  <a:outerShdw blurRad="38100" dist="38100" dir="2700000" algn="tl">
                    <a:srgbClr val="000000">
                      <a:alpha val="43137"/>
                    </a:srgbClr>
                  </a:outerShdw>
                </a:effectLst>
              </a:rPr>
              <a:t>Modes</a:t>
            </a:r>
            <a:endParaRPr lang="en-US" dirty="0"/>
          </a:p>
        </p:txBody>
      </p:sp>
      <p:sp>
        <p:nvSpPr>
          <p:cNvPr id="3" name="Content Placeholder 2"/>
          <p:cNvSpPr>
            <a:spLocks noGrp="1"/>
          </p:cNvSpPr>
          <p:nvPr>
            <p:ph sz="quarter" idx="13"/>
          </p:nvPr>
        </p:nvSpPr>
        <p:spPr>
          <a:xfrm>
            <a:off x="4991550" y="1619848"/>
            <a:ext cx="6216594" cy="4178524"/>
          </a:xfrm>
        </p:spPr>
        <p:txBody>
          <a:bodyPr>
            <a:normAutofit fontScale="92500" lnSpcReduction="10000"/>
          </a:bodyPr>
          <a:lstStyle/>
          <a:p>
            <a:r>
              <a:rPr lang="en-US" sz="2100" cap="none" dirty="0">
                <a:solidFill>
                  <a:schemeClr val="tx2">
                    <a:lumMod val="75000"/>
                  </a:schemeClr>
                </a:solidFill>
                <a:effectLst>
                  <a:outerShdw blurRad="38100" dist="38100" dir="2700000" algn="tl">
                    <a:srgbClr val="000000">
                      <a:alpha val="43137"/>
                    </a:srgbClr>
                  </a:outerShdw>
                </a:effectLst>
              </a:rPr>
              <a:t>Safe Mode starts Windows with only core drivers and services. </a:t>
            </a:r>
            <a:endParaRPr lang="en-US" sz="2100" cap="none" dirty="0" smtClean="0">
              <a:solidFill>
                <a:schemeClr val="tx2">
                  <a:lumMod val="75000"/>
                </a:schemeClr>
              </a:solidFill>
              <a:effectLst>
                <a:outerShdw blurRad="38100" dist="38100" dir="2700000" algn="tl">
                  <a:srgbClr val="000000">
                    <a:alpha val="43137"/>
                  </a:srgbClr>
                </a:outerShdw>
              </a:effectLst>
            </a:endParaRPr>
          </a:p>
          <a:p>
            <a:r>
              <a:rPr lang="en-US" sz="2100" cap="none" dirty="0">
                <a:solidFill>
                  <a:schemeClr val="tx2">
                    <a:lumMod val="75000"/>
                  </a:schemeClr>
                </a:solidFill>
                <a:effectLst>
                  <a:outerShdw blurRad="38100" dist="38100" dir="2700000" algn="tl">
                    <a:srgbClr val="000000">
                      <a:alpha val="43137"/>
                    </a:srgbClr>
                  </a:outerShdw>
                </a:effectLst>
              </a:rPr>
              <a:t>Safe Mode with Networking starts windows with only core drivers, plus networking support. </a:t>
            </a:r>
            <a:endParaRPr lang="en-US" sz="2100" cap="none" dirty="0" smtClean="0">
              <a:solidFill>
                <a:schemeClr val="tx2">
                  <a:lumMod val="75000"/>
                </a:schemeClr>
              </a:solidFill>
              <a:effectLst>
                <a:outerShdw blurRad="38100" dist="38100" dir="2700000" algn="tl">
                  <a:srgbClr val="000000">
                    <a:alpha val="43137"/>
                  </a:srgbClr>
                </a:outerShdw>
              </a:effectLst>
            </a:endParaRPr>
          </a:p>
          <a:p>
            <a:r>
              <a:rPr lang="en-US" sz="2100" cap="none" dirty="0" smtClean="0">
                <a:solidFill>
                  <a:schemeClr val="tx2">
                    <a:lumMod val="75000"/>
                  </a:schemeClr>
                </a:solidFill>
                <a:effectLst>
                  <a:outerShdw blurRad="38100" dist="38100" dir="2700000" algn="tl">
                    <a:srgbClr val="000000">
                      <a:alpha val="43137"/>
                    </a:srgbClr>
                  </a:outerShdw>
                </a:effectLst>
              </a:rPr>
              <a:t>Safe </a:t>
            </a:r>
            <a:r>
              <a:rPr lang="en-US" sz="2100" cap="none" dirty="0">
                <a:solidFill>
                  <a:schemeClr val="tx2">
                    <a:lumMod val="75000"/>
                  </a:schemeClr>
                </a:solidFill>
                <a:effectLst>
                  <a:outerShdw blurRad="38100" dist="38100" dir="2700000" algn="tl">
                    <a:srgbClr val="000000">
                      <a:alpha val="43137"/>
                    </a:srgbClr>
                  </a:outerShdw>
                </a:effectLst>
              </a:rPr>
              <a:t>Mode with Command Prompt is identical to Safe Mode except that Command </a:t>
            </a:r>
            <a:r>
              <a:rPr lang="en-US" sz="2100" cap="none" dirty="0" smtClean="0">
                <a:solidFill>
                  <a:schemeClr val="tx2">
                    <a:lumMod val="75000"/>
                  </a:schemeClr>
                </a:solidFill>
                <a:effectLst>
                  <a:outerShdw blurRad="38100" dist="38100" dir="2700000" algn="tl">
                    <a:srgbClr val="000000">
                      <a:alpha val="43137"/>
                    </a:srgbClr>
                  </a:outerShdw>
                </a:effectLst>
              </a:rPr>
              <a:t>Prompt</a:t>
            </a:r>
            <a:r>
              <a:rPr lang="en-US" sz="2100" cap="none" dirty="0">
                <a:solidFill>
                  <a:schemeClr val="tx2">
                    <a:lumMod val="75000"/>
                  </a:schemeClr>
                </a:solidFill>
                <a:effectLst>
                  <a:outerShdw blurRad="38100" dist="38100" dir="2700000" algn="tl">
                    <a:srgbClr val="000000">
                      <a:alpha val="43137"/>
                    </a:srgbClr>
                  </a:outerShdw>
                </a:effectLst>
              </a:rPr>
              <a:t> </a:t>
            </a:r>
            <a:r>
              <a:rPr lang="en-US" sz="2100" cap="none" dirty="0" smtClean="0">
                <a:solidFill>
                  <a:schemeClr val="tx2">
                    <a:lumMod val="75000"/>
                  </a:schemeClr>
                </a:solidFill>
                <a:effectLst>
                  <a:outerShdw blurRad="38100" dist="38100" dir="2700000" algn="tl">
                    <a:srgbClr val="000000">
                      <a:alpha val="43137"/>
                    </a:srgbClr>
                  </a:outerShdw>
                </a:effectLst>
              </a:rPr>
              <a:t>is </a:t>
            </a:r>
            <a:r>
              <a:rPr lang="en-US" sz="2100" cap="none" dirty="0">
                <a:solidFill>
                  <a:schemeClr val="tx2">
                    <a:lumMod val="75000"/>
                  </a:schemeClr>
                </a:solidFill>
                <a:effectLst>
                  <a:outerShdw blurRad="38100" dist="38100" dir="2700000" algn="tl">
                    <a:srgbClr val="000000">
                      <a:alpha val="43137"/>
                    </a:srgbClr>
                  </a:outerShdw>
                </a:effectLst>
              </a:rPr>
              <a:t>loaded as the default user interface instead of Explorer. </a:t>
            </a:r>
            <a:r>
              <a:rPr lang="en-US" sz="2100" cap="none" dirty="0">
                <a:solidFill>
                  <a:schemeClr val="tx2">
                    <a:lumMod val="75000"/>
                  </a:schemeClr>
                </a:solidFill>
                <a:effectLst>
                  <a:outerShdw blurRad="38100" dist="38100" dir="2700000" algn="tl">
                    <a:srgbClr val="000000">
                      <a:alpha val="43137"/>
                    </a:srgbClr>
                  </a:outerShdw>
                </a:effectLst>
              </a:rPr>
              <a:t>Choose Safe Mode with Command Prompt if you've tried Safe Mode but the taskbar, Start screen, or Desktop doesn't load </a:t>
            </a:r>
            <a:r>
              <a:rPr lang="en-US" sz="2100" cap="none" dirty="0">
                <a:solidFill>
                  <a:schemeClr val="tx2">
                    <a:lumMod val="75000"/>
                  </a:schemeClr>
                </a:solidFill>
                <a:effectLst>
                  <a:outerShdw blurRad="38100" dist="38100" dir="2700000" algn="tl">
                    <a:srgbClr val="000000">
                      <a:alpha val="43137"/>
                    </a:srgbClr>
                  </a:outerShdw>
                </a:effectLst>
              </a:rPr>
              <a:t>properly</a:t>
            </a:r>
            <a:endParaRPr lang="en-US" sz="2100" cap="none" dirty="0">
              <a:solidFill>
                <a:schemeClr val="tx2">
                  <a:lumMod val="75000"/>
                </a:schemeClr>
              </a:solidFill>
              <a:effectLst>
                <a:outerShdw blurRad="38100" dist="38100" dir="2700000" algn="tl">
                  <a:srgbClr val="000000">
                    <a:alpha val="43137"/>
                  </a:srgbClr>
                </a:outerShdw>
              </a:effectLst>
            </a:endParaRPr>
          </a:p>
          <a:p>
            <a:endParaRPr lang="en-US" sz="2100" cap="none" dirty="0">
              <a:solidFill>
                <a:schemeClr val="tx2">
                  <a:lumMod val="75000"/>
                </a:schemeClr>
              </a:solidFill>
              <a:effectLst>
                <a:outerShdw blurRad="38100" dist="38100" dir="2700000" algn="tl">
                  <a:srgbClr val="000000">
                    <a:alpha val="43137"/>
                  </a:srgbClr>
                </a:outerShdw>
              </a:effectLst>
            </a:endParaRPr>
          </a:p>
          <a:p>
            <a:pPr marL="0" indent="0">
              <a:buNone/>
            </a:pPr>
            <a:r>
              <a:rPr lang="en-US" dirty="0"/>
              <a:t> </a:t>
            </a:r>
          </a:p>
          <a:p>
            <a:endParaRPr lang="en-US" cap="none" dirty="0" smtClean="0">
              <a:solidFill>
                <a:schemeClr val="tx2">
                  <a:lumMod val="75000"/>
                </a:schemeClr>
              </a:solidFill>
              <a:effectLst>
                <a:outerShdw blurRad="38100" dist="38100" dir="2700000" algn="tl">
                  <a:srgbClr val="000000">
                    <a:alpha val="43137"/>
                  </a:srgbClr>
                </a:outerShdw>
              </a:effectLst>
            </a:endParaRPr>
          </a:p>
          <a:p>
            <a:endParaRPr lang="en-US" cap="none" dirty="0">
              <a:solidFill>
                <a:schemeClr val="tx2">
                  <a:lumMod val="75000"/>
                </a:schemeClr>
              </a:solidFill>
              <a:effectLst>
                <a:outerShdw blurRad="38100" dist="38100" dir="2700000" algn="tl">
                  <a:srgbClr val="000000">
                    <a:alpha val="43137"/>
                  </a:srgbClr>
                </a:outerShdw>
              </a:effectLst>
            </a:endParaRPr>
          </a:p>
          <a:p>
            <a:endParaRPr lang="en-US" dirty="0"/>
          </a:p>
        </p:txBody>
      </p:sp>
      <p:sp>
        <p:nvSpPr>
          <p:cNvPr id="4" name="AutoShape 2" descr="https://support.eset.com/Platform/Publishing/images/Authoring/Image%20Files/ESET/screenshots_SKY/F8_safemod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5" y="1780487"/>
            <a:ext cx="4281414" cy="3673640"/>
          </a:xfrm>
          <a:prstGeom prst="rect">
            <a:avLst/>
          </a:prstGeom>
        </p:spPr>
      </p:pic>
    </p:spTree>
    <p:extLst>
      <p:ext uri="{BB962C8B-B14F-4D97-AF65-F5344CB8AC3E}">
        <p14:creationId xmlns:p14="http://schemas.microsoft.com/office/powerpoint/2010/main" val="282499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895" y="1909992"/>
            <a:ext cx="8817685" cy="3200876"/>
          </a:xfrm>
          <a:prstGeom prst="rect">
            <a:avLst/>
          </a:prstGeom>
        </p:spPr>
        <p:txBody>
          <a:bodyPr wrap="square">
            <a:spAutoFit/>
          </a:bodyPr>
          <a:lstStyle/>
          <a:p>
            <a:pPr marL="285750" indent="-285750">
              <a:buFont typeface="Arial" panose="020B0604020202020204" pitchFamily="34" charset="0"/>
              <a:buChar char="•"/>
            </a:pPr>
            <a:r>
              <a:rPr lang="en-US" dirty="0">
                <a:solidFill>
                  <a:schemeClr val="tx2">
                    <a:lumMod val="75000"/>
                  </a:schemeClr>
                </a:solidFill>
                <a:effectLst>
                  <a:outerShdw blurRad="38100" dist="38100" dir="2700000" algn="tl">
                    <a:srgbClr val="000000">
                      <a:alpha val="43137"/>
                    </a:srgbClr>
                  </a:outerShdw>
                </a:effectLst>
              </a:rPr>
              <a:t>Immediately after the computer is powered on or restarted (usually after you hear your computer beep), tap the F8 key in 1 second intervals</a:t>
            </a:r>
            <a:r>
              <a:rPr lang="en-US" dirty="0" smtClean="0">
                <a:solidFill>
                  <a:schemeClr val="tx2">
                    <a:lumMod val="75000"/>
                  </a:schemeClr>
                </a:solidFill>
                <a:effectLst>
                  <a:outerShdw blurRad="38100" dist="38100" dir="2700000" algn="tl">
                    <a:srgbClr val="000000">
                      <a:alpha val="43137"/>
                    </a:srgbClr>
                  </a:outerShdw>
                </a:effectLst>
              </a:rPr>
              <a:t>.</a:t>
            </a:r>
          </a:p>
          <a:p>
            <a:pPr marL="285750" indent="-285750">
              <a:buFont typeface="Arial" panose="020B0604020202020204" pitchFamily="34" charset="0"/>
              <a:buChar char="•"/>
            </a:pPr>
            <a:endParaRPr lang="en-US" dirty="0">
              <a:solidFill>
                <a:schemeClr val="tx2">
                  <a:lumMod val="75000"/>
                </a:schemeClr>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dirty="0">
                <a:solidFill>
                  <a:schemeClr val="tx2">
                    <a:lumMod val="75000"/>
                  </a:schemeClr>
                </a:solidFill>
                <a:effectLst>
                  <a:outerShdw blurRad="38100" dist="38100" dir="2700000" algn="tl">
                    <a:srgbClr val="000000">
                      <a:alpha val="43137"/>
                    </a:srgbClr>
                  </a:outerShdw>
                </a:effectLst>
              </a:rPr>
              <a:t>After your computer displays hardware information and runs a memory test, the Advanced Boot Options menu will appear. </a:t>
            </a:r>
            <a:endParaRPr lang="en-US" dirty="0" smtClean="0">
              <a:solidFill>
                <a:schemeClr val="tx2">
                  <a:lumMod val="75000"/>
                </a:schemeClr>
              </a:solidFill>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dirty="0">
              <a:solidFill>
                <a:schemeClr val="tx2">
                  <a:lumMod val="75000"/>
                </a:schemeClr>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dirty="0">
                <a:solidFill>
                  <a:schemeClr val="tx2">
                    <a:lumMod val="75000"/>
                  </a:schemeClr>
                </a:solidFill>
                <a:effectLst>
                  <a:outerShdw blurRad="38100" dist="38100" dir="2700000" algn="tl">
                    <a:srgbClr val="000000">
                      <a:alpha val="43137"/>
                    </a:srgbClr>
                  </a:outerShdw>
                </a:effectLst>
              </a:rPr>
              <a:t>Use the arrow keys to select Safe Mode or Safe Mode with Networking and press ENTER. </a:t>
            </a:r>
            <a:endParaRPr lang="en-US" dirty="0" smtClean="0">
              <a:solidFill>
                <a:schemeClr val="tx2">
                  <a:lumMod val="75000"/>
                </a:schemeClr>
              </a:solidFill>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dirty="0">
              <a:solidFill>
                <a:schemeClr val="tx2">
                  <a:lumMod val="75000"/>
                </a:schemeClr>
              </a:solidFill>
              <a:effectLst>
                <a:outerShdw blurRad="38100" dist="38100" dir="2700000" algn="tl">
                  <a:srgbClr val="000000">
                    <a:alpha val="43137"/>
                  </a:srgbClr>
                </a:outerShdw>
              </a:effectLst>
            </a:endParaRPr>
          </a:p>
          <a:p>
            <a:pPr marL="342900" indent="-342900">
              <a:buFont typeface="Arial" panose="020B0604020202020204" pitchFamily="34" charset="0"/>
              <a:buChar char="•"/>
            </a:pPr>
            <a:r>
              <a:rPr lang="en-US" sz="2000" dirty="0">
                <a:solidFill>
                  <a:schemeClr val="tx2">
                    <a:lumMod val="75000"/>
                  </a:schemeClr>
                </a:solidFill>
                <a:effectLst>
                  <a:outerShdw blurRad="38100" dist="38100" dir="2700000" algn="tl">
                    <a:srgbClr val="000000">
                      <a:alpha val="43137"/>
                    </a:srgbClr>
                  </a:outerShdw>
                </a:effectLst>
              </a:rPr>
              <a:t>When you are finished troubleshooting, repeat steps 1-3 and select Start Windows Normally to return to your normal Windows configuration.</a:t>
            </a:r>
          </a:p>
          <a:p>
            <a:r>
              <a:rPr lang="en-US" dirty="0"/>
              <a:t> </a:t>
            </a:r>
            <a:endParaRPr lang="en-US" dirty="0"/>
          </a:p>
        </p:txBody>
      </p:sp>
      <p:sp>
        <p:nvSpPr>
          <p:cNvPr id="8" name="TextBox 7"/>
          <p:cNvSpPr txBox="1"/>
          <p:nvPr/>
        </p:nvSpPr>
        <p:spPr>
          <a:xfrm>
            <a:off x="1301675" y="1172584"/>
            <a:ext cx="8735210" cy="461665"/>
          </a:xfrm>
          <a:prstGeom prst="rect">
            <a:avLst/>
          </a:prstGeom>
          <a:noFill/>
        </p:spPr>
        <p:txBody>
          <a:bodyPr wrap="square" rtlCol="0">
            <a:spAutoFit/>
          </a:bodyPr>
          <a:lstStyle/>
          <a:p>
            <a:r>
              <a:rPr lang="en-US" sz="2400" u="sng" cap="all" dirty="0">
                <a:solidFill>
                  <a:schemeClr val="tx2">
                    <a:lumMod val="75000"/>
                  </a:schemeClr>
                </a:solidFill>
                <a:effectLst>
                  <a:outerShdw blurRad="38100" dist="38100" dir="2700000" algn="tl">
                    <a:srgbClr val="000000">
                      <a:alpha val="43137"/>
                    </a:srgbClr>
                  </a:outerShdw>
                </a:effectLst>
                <a:latin typeface="+mj-lt"/>
                <a:ea typeface="+mj-ea"/>
                <a:cs typeface="+mj-cs"/>
              </a:rPr>
              <a:t>Steps to be followed to enter safe mode</a:t>
            </a:r>
            <a:endParaRPr lang="en-US" sz="2400" u="sng" cap="all" dirty="0">
              <a:solidFill>
                <a:schemeClr val="tx2">
                  <a:lumMod val="75000"/>
                </a:schemeClr>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241654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500" y="607760"/>
            <a:ext cx="10364451" cy="941342"/>
          </a:xfrm>
        </p:spPr>
        <p:txBody>
          <a:bodyPr/>
          <a:lstStyle/>
          <a:p>
            <a:pPr marL="342900" indent="-342900">
              <a:buFont typeface="Wingdings" panose="05000000000000000000" pitchFamily="2" charset="2"/>
              <a:buChar char="Ø"/>
            </a:pPr>
            <a:r>
              <a:rPr lang="en-US" sz="2400" cap="none" dirty="0">
                <a:solidFill>
                  <a:schemeClr val="tx2">
                    <a:lumMod val="75000"/>
                  </a:schemeClr>
                </a:solidFill>
                <a:effectLst>
                  <a:outerShdw blurRad="38100" dist="38100" dir="2700000" algn="tl">
                    <a:srgbClr val="000000">
                      <a:alpha val="43137"/>
                    </a:srgbClr>
                  </a:outerShdw>
                </a:effectLst>
                <a:latin typeface="+mn-lt"/>
                <a:ea typeface="+mn-ea"/>
                <a:cs typeface="+mn-cs"/>
              </a:rPr>
              <a:t>There are several things that happen when Windows boots in Safe Mode</a:t>
            </a:r>
            <a:r>
              <a:rPr lang="en-US" dirty="0"/>
              <a:t> </a:t>
            </a:r>
          </a:p>
        </p:txBody>
      </p:sp>
      <p:sp>
        <p:nvSpPr>
          <p:cNvPr id="3" name="Content Placeholder 2"/>
          <p:cNvSpPr>
            <a:spLocks noGrp="1"/>
          </p:cNvSpPr>
          <p:nvPr>
            <p:ph sz="quarter" idx="13"/>
          </p:nvPr>
        </p:nvSpPr>
        <p:spPr>
          <a:xfrm>
            <a:off x="913773" y="1645920"/>
            <a:ext cx="10812061" cy="4145279"/>
          </a:xfrm>
        </p:spPr>
        <p:txBody>
          <a:bodyPr>
            <a:normAutofit/>
          </a:bodyPr>
          <a:lstStyle/>
          <a:p>
            <a:r>
              <a:rPr lang="en-US" cap="none" dirty="0">
                <a:solidFill>
                  <a:schemeClr val="tx2">
                    <a:lumMod val="75000"/>
                  </a:schemeClr>
                </a:solidFill>
                <a:effectLst>
                  <a:outerShdw blurRad="38100" dist="38100" dir="2700000" algn="tl">
                    <a:srgbClr val="000000">
                      <a:alpha val="43137"/>
                    </a:srgbClr>
                  </a:outerShdw>
                </a:effectLst>
              </a:rPr>
              <a:t>Safe Mode does not run the autoexec.bat or config.sys files</a:t>
            </a:r>
            <a:r>
              <a:rPr lang="en-US" cap="none" dirty="0" smtClean="0">
                <a:solidFill>
                  <a:schemeClr val="tx2">
                    <a:lumMod val="75000"/>
                  </a:schemeClr>
                </a:solidFill>
                <a:effectLst>
                  <a:outerShdw blurRad="38100" dist="38100" dir="2700000" algn="tl">
                    <a:srgbClr val="000000">
                      <a:alpha val="43137"/>
                    </a:srgbClr>
                  </a:outerShdw>
                </a:effectLst>
              </a:rPr>
              <a:t>.</a:t>
            </a:r>
            <a:endParaRPr lang="en-US" cap="none" dirty="0">
              <a:solidFill>
                <a:schemeClr val="tx2">
                  <a:lumMod val="75000"/>
                </a:schemeClr>
              </a:solidFill>
              <a:effectLst>
                <a:outerShdw blurRad="38100" dist="38100" dir="2700000" algn="tl">
                  <a:srgbClr val="000000">
                    <a:alpha val="43137"/>
                  </a:srgbClr>
                </a:outerShdw>
              </a:effectLst>
            </a:endParaRPr>
          </a:p>
          <a:p>
            <a:r>
              <a:rPr lang="en-US" cap="none" dirty="0">
                <a:solidFill>
                  <a:schemeClr val="tx2">
                    <a:lumMod val="75000"/>
                  </a:schemeClr>
                </a:solidFill>
                <a:effectLst>
                  <a:outerShdw blurRad="38100" dist="38100" dir="2700000" algn="tl">
                    <a:srgbClr val="000000">
                      <a:alpha val="43137"/>
                    </a:srgbClr>
                  </a:outerShdw>
                </a:effectLst>
              </a:rPr>
              <a:t>Most device </a:t>
            </a:r>
            <a:r>
              <a:rPr lang="en-US" cap="none" dirty="0" smtClean="0">
                <a:solidFill>
                  <a:schemeClr val="tx2">
                    <a:lumMod val="75000"/>
                  </a:schemeClr>
                </a:solidFill>
                <a:effectLst>
                  <a:outerShdw blurRad="38100" dist="38100" dir="2700000" algn="tl">
                    <a:srgbClr val="000000">
                      <a:alpha val="43137"/>
                    </a:srgbClr>
                  </a:outerShdw>
                </a:effectLst>
              </a:rPr>
              <a:t>drivers </a:t>
            </a:r>
            <a:r>
              <a:rPr lang="en-US" cap="none" dirty="0">
                <a:solidFill>
                  <a:schemeClr val="tx2">
                    <a:lumMod val="75000"/>
                  </a:schemeClr>
                </a:solidFill>
                <a:effectLst>
                  <a:outerShdw blurRad="38100" dist="38100" dir="2700000" algn="tl">
                    <a:srgbClr val="000000">
                      <a:alpha val="43137"/>
                    </a:srgbClr>
                  </a:outerShdw>
                </a:effectLst>
              </a:rPr>
              <a:t>are not loaded</a:t>
            </a:r>
            <a:r>
              <a:rPr lang="en-US" dirty="0"/>
              <a:t>. </a:t>
            </a:r>
            <a:endParaRPr lang="en-US" dirty="0" smtClean="0"/>
          </a:p>
          <a:p>
            <a:r>
              <a:rPr lang="en-US" cap="none" dirty="0">
                <a:solidFill>
                  <a:schemeClr val="tx2">
                    <a:lumMod val="75000"/>
                  </a:schemeClr>
                </a:solidFill>
                <a:effectLst>
                  <a:outerShdw blurRad="38100" dist="38100" dir="2700000" algn="tl">
                    <a:srgbClr val="000000">
                      <a:alpha val="43137"/>
                    </a:srgbClr>
                  </a:outerShdw>
                </a:effectLst>
              </a:rPr>
              <a:t>Instead of the normal graphics device driver, Safe Mode uses standard VGA graphics mode. This mode is supported by all Windows-compatible video cards.</a:t>
            </a:r>
          </a:p>
          <a:p>
            <a:r>
              <a:rPr lang="en-US" cap="none" dirty="0">
                <a:solidFill>
                  <a:schemeClr val="tx2">
                    <a:lumMod val="75000"/>
                  </a:schemeClr>
                </a:solidFill>
                <a:effectLst>
                  <a:outerShdw blurRad="38100" dist="38100" dir="2700000" algn="tl">
                    <a:srgbClr val="000000">
                      <a:alpha val="43137"/>
                    </a:srgbClr>
                  </a:outerShdw>
                </a:effectLst>
              </a:rPr>
              <a:t>Himem.sys, which is normally loaded as part of the config.sys script, is loaded with the /testmem:on switch. This switch tells the computer to test the extended memory before continuing.</a:t>
            </a:r>
          </a:p>
          <a:p>
            <a:r>
              <a:rPr lang="en-US" sz="2100" cap="none" dirty="0">
                <a:solidFill>
                  <a:schemeClr val="tx2">
                    <a:lumMod val="75000"/>
                  </a:schemeClr>
                </a:solidFill>
                <a:effectLst>
                  <a:outerShdw blurRad="38100" dist="38100" dir="2700000" algn="tl">
                    <a:srgbClr val="000000">
                      <a:alpha val="43137"/>
                    </a:srgbClr>
                  </a:outerShdw>
                </a:effectLst>
              </a:rPr>
              <a:t>Safe Mode checks the msdos.sys file for information on where to find the rest of the Windows files. If it finds the files, it proceeds to load Windows in Safe Mode with the command win /</a:t>
            </a:r>
            <a:r>
              <a:rPr lang="en-US" sz="2100" cap="none" dirty="0" err="1">
                <a:solidFill>
                  <a:schemeClr val="tx2">
                    <a:lumMod val="75000"/>
                  </a:schemeClr>
                </a:solidFill>
                <a:effectLst>
                  <a:outerShdw blurRad="38100" dist="38100" dir="2700000" algn="tl">
                    <a:srgbClr val="000000">
                      <a:alpha val="43137"/>
                    </a:srgbClr>
                  </a:outerShdw>
                </a:effectLst>
              </a:rPr>
              <a:t>d:m</a:t>
            </a:r>
            <a:r>
              <a:rPr lang="en-US" sz="2100" cap="none" dirty="0">
                <a:solidFill>
                  <a:schemeClr val="tx2">
                    <a:lumMod val="75000"/>
                  </a:schemeClr>
                </a:solidFill>
                <a:effectLst>
                  <a:outerShdw blurRad="38100" dist="38100" dir="2700000" algn="tl">
                    <a:srgbClr val="000000">
                      <a:alpha val="43137"/>
                    </a:srgbClr>
                  </a:outerShdw>
                </a:effectLst>
              </a:rPr>
              <a:t>. If it does not find the Windows files, it will run command.com to bring up a C: prompt.</a:t>
            </a:r>
          </a:p>
          <a:p>
            <a:endParaRPr lang="en-US" dirty="0"/>
          </a:p>
        </p:txBody>
      </p:sp>
    </p:spTree>
    <p:extLst>
      <p:ext uri="{BB962C8B-B14F-4D97-AF65-F5344CB8AC3E}">
        <p14:creationId xmlns:p14="http://schemas.microsoft.com/office/powerpoint/2010/main" val="201773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27713" y="1162235"/>
            <a:ext cx="10363826" cy="4700682"/>
          </a:xfrm>
        </p:spPr>
        <p:txBody>
          <a:bodyPr/>
          <a:lstStyle/>
          <a:p>
            <a:r>
              <a:rPr lang="en-US" cap="none" dirty="0">
                <a:solidFill>
                  <a:schemeClr val="tx2">
                    <a:lumMod val="75000"/>
                  </a:schemeClr>
                </a:solidFill>
                <a:effectLst>
                  <a:outerShdw blurRad="38100" dist="38100" dir="2700000" algn="tl">
                    <a:srgbClr val="000000">
                      <a:alpha val="43137"/>
                    </a:srgbClr>
                  </a:outerShdw>
                </a:effectLst>
              </a:rPr>
              <a:t>Windows boots using a batch file called system.cb instead of the standard system.ini file. This file loads the Virtual Device Drivers (VxDs) that Windows uses to communicate with the standard parts of the computer</a:t>
            </a:r>
            <a:r>
              <a:rPr lang="en-US" cap="none" dirty="0" smtClean="0">
                <a:solidFill>
                  <a:schemeClr val="tx2">
                    <a:lumMod val="75000"/>
                  </a:schemeClr>
                </a:solidFill>
                <a:effectLst>
                  <a:outerShdw blurRad="38100" dist="38100" dir="2700000" algn="tl">
                    <a:srgbClr val="000000">
                      <a:alpha val="43137"/>
                    </a:srgbClr>
                  </a:outerShdw>
                </a:effectLst>
              </a:rPr>
              <a:t>.</a:t>
            </a:r>
          </a:p>
          <a:p>
            <a:r>
              <a:rPr lang="en-US" cap="none" dirty="0">
                <a:solidFill>
                  <a:schemeClr val="tx2">
                    <a:lumMod val="75000"/>
                  </a:schemeClr>
                </a:solidFill>
                <a:effectLst>
                  <a:outerShdw blurRad="38100" dist="38100" dir="2700000" algn="tl">
                    <a:srgbClr val="000000">
                      <a:alpha val="43137"/>
                    </a:srgbClr>
                  </a:outerShdw>
                </a:effectLst>
              </a:rPr>
              <a:t>Windows now loads the regular system.ini file plus win.ini and Registry settings. It skips the [Boot] (except for the shell and device lines) and [386Enh] sections of system.ini and does not load or run any programs listed in win.ini.</a:t>
            </a:r>
          </a:p>
          <a:p>
            <a:r>
              <a:rPr lang="en-US" cap="none" dirty="0">
                <a:solidFill>
                  <a:schemeClr val="tx2">
                    <a:lumMod val="75000"/>
                  </a:schemeClr>
                </a:solidFill>
                <a:effectLst>
                  <a:outerShdw blurRad="38100" dist="38100" dir="2700000" algn="tl">
                    <a:srgbClr val="000000">
                      <a:alpha val="43137"/>
                    </a:srgbClr>
                  </a:outerShdw>
                </a:effectLst>
              </a:rPr>
              <a:t>The Windows desktop loads up in 16 colors and at a resolution of 640 x 480 with the words "Safe Mode" in each corner.</a:t>
            </a:r>
          </a:p>
          <a:p>
            <a:endParaRPr lang="en-US" cap="none" dirty="0">
              <a:solidFill>
                <a:schemeClr val="tx2">
                  <a:lumMod val="75000"/>
                </a:schemeClr>
              </a:solidFill>
              <a:effectLst>
                <a:outerShdw blurRad="38100" dist="38100" dir="2700000" algn="tl">
                  <a:srgbClr val="000000">
                    <a:alpha val="43137"/>
                  </a:srgbClr>
                </a:outerShdw>
              </a:effectLst>
            </a:endParaRPr>
          </a:p>
          <a:p>
            <a:endParaRPr lang="en-US" dirty="0"/>
          </a:p>
        </p:txBody>
      </p:sp>
    </p:spTree>
    <p:extLst>
      <p:ext uri="{BB962C8B-B14F-4D97-AF65-F5344CB8AC3E}">
        <p14:creationId xmlns:p14="http://schemas.microsoft.com/office/powerpoint/2010/main" val="104047736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79</TotalTime>
  <Words>139</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Tw Cen MT</vt:lpstr>
      <vt:lpstr>Wingdings</vt:lpstr>
      <vt:lpstr>Droplet</vt:lpstr>
      <vt:lpstr>SAFE BOOT Options</vt:lpstr>
      <vt:lpstr>SAFE Modes</vt:lpstr>
      <vt:lpstr>PowerPoint Presentation</vt:lpstr>
      <vt:lpstr>There are several things that happen when Windows boots in Safe Mode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BOOT PROCESS</dc:title>
  <dc:creator>Dev S, Kapil</dc:creator>
  <cp:lastModifiedBy>Dev S, Kapil</cp:lastModifiedBy>
  <cp:revision>8</cp:revision>
  <dcterms:created xsi:type="dcterms:W3CDTF">2018-03-14T11:21:07Z</dcterms:created>
  <dcterms:modified xsi:type="dcterms:W3CDTF">2018-03-14T13:12:01Z</dcterms:modified>
</cp:coreProperties>
</file>