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26"/>
  </p:notesMasterIdLst>
  <p:handoutMasterIdLst>
    <p:handoutMasterId r:id="rId27"/>
  </p:handoutMasterIdLst>
  <p:sldIdLst>
    <p:sldId id="257" r:id="rId5"/>
    <p:sldId id="288" r:id="rId6"/>
    <p:sldId id="273" r:id="rId7"/>
    <p:sldId id="274" r:id="rId8"/>
    <p:sldId id="275" r:id="rId9"/>
    <p:sldId id="276" r:id="rId10"/>
    <p:sldId id="277" r:id="rId11"/>
    <p:sldId id="279" r:id="rId12"/>
    <p:sldId id="278" r:id="rId13"/>
    <p:sldId id="280" r:id="rId14"/>
    <p:sldId id="282" r:id="rId15"/>
    <p:sldId id="283" r:id="rId16"/>
    <p:sldId id="284" r:id="rId17"/>
    <p:sldId id="285" r:id="rId18"/>
    <p:sldId id="286" r:id="rId19"/>
    <p:sldId id="287" r:id="rId20"/>
    <p:sldId id="268" r:id="rId21"/>
    <p:sldId id="269" r:id="rId22"/>
    <p:sldId id="270" r:id="rId23"/>
    <p:sldId id="271" r:id="rId24"/>
    <p:sldId id="281"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7"/>
            <p14:sldId id="288"/>
            <p14:sldId id="273"/>
            <p14:sldId id="274"/>
            <p14:sldId id="275"/>
            <p14:sldId id="276"/>
            <p14:sldId id="277"/>
            <p14:sldId id="279"/>
            <p14:sldId id="278"/>
            <p14:sldId id="280"/>
            <p14:sldId id="282"/>
            <p14:sldId id="283"/>
            <p14:sldId id="284"/>
            <p14:sldId id="285"/>
            <p14:sldId id="286"/>
            <p14:sldId id="287"/>
            <p14:sldId id="268"/>
            <p14:sldId id="269"/>
            <p14:sldId id="270"/>
            <p14:sldId id="271"/>
            <p14:sldId id="281"/>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p:scale>
          <a:sx n="80" d="100"/>
          <a:sy n="80" d="100"/>
        </p:scale>
        <p:origin x="-438" y="-7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03/04/2018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03/04/2018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48E406E6-30D3-4C00-9AF0-65B51E5A2454}" type="datetimeFigureOut">
              <a:rPr lang="en-IN" smtClean="0"/>
              <a:t>03/04/2018</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3D02E61F-C123-405A-9F39-4418AD25EED4}" type="slidenum">
              <a:rPr lang="en-IN" smtClean="0"/>
              <a:t>‹#›</a:t>
            </a:fld>
            <a:endParaRPr lang="en-IN"/>
          </a:p>
        </p:txBody>
      </p:sp>
    </p:spTree>
    <p:extLst>
      <p:ext uri="{BB962C8B-B14F-4D97-AF65-F5344CB8AC3E}">
        <p14:creationId xmlns:p14="http://schemas.microsoft.com/office/powerpoint/2010/main" val="20000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cstate="print">
            <a:extLst>
              <a:ext uri="{96DAC541-7B7A-43D3-8B79-37D633B846F1}">
                <asvg:svgBlip xmlns="" xmlns:asvg="http://schemas.microsoft.com/office/drawing/2016/SVG/main" r:embed="rId1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903" y="87580"/>
            <a:ext cx="8596668" cy="626772"/>
          </a:xfrm>
        </p:spPr>
        <p:txBody>
          <a:bodyPr>
            <a:noAutofit/>
          </a:bodyPr>
          <a:lstStyle/>
          <a:p>
            <a:pPr algn="ctr"/>
            <a:r>
              <a:rPr lang="en-IN" sz="4000" b="1" u="sng" dirty="0" smtClean="0">
                <a:latin typeface="Calibri" pitchFamily="34" charset="0"/>
                <a:cs typeface="Calibri" pitchFamily="34" charset="0"/>
              </a:rPr>
              <a:t>LINUX SUBSYSTEM</a:t>
            </a:r>
            <a:r>
              <a:rPr lang="en-IN" sz="4000" b="1" dirty="0"/>
              <a:t/>
            </a:r>
            <a:br>
              <a:rPr lang="en-IN" sz="4000" b="1" dirty="0"/>
            </a:br>
            <a:endParaRPr lang="en-IN" sz="4000" b="1" dirty="0"/>
          </a:p>
        </p:txBody>
      </p:sp>
      <p:pic>
        <p:nvPicPr>
          <p:cNvPr id="8194" name="Picture 2" descr="http://docs.huihoo.com/linux/kernel/a1/lay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752" y="3284984"/>
            <a:ext cx="2952328" cy="29523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836712"/>
            <a:ext cx="12000656" cy="2062103"/>
          </a:xfrm>
          <a:prstGeom prst="rect">
            <a:avLst/>
          </a:prstGeom>
        </p:spPr>
        <p:txBody>
          <a:bodyPr wrap="square">
            <a:spAutoFit/>
          </a:bodyPr>
          <a:lstStyle/>
          <a:p>
            <a:r>
              <a:rPr lang="en-IN" sz="3200" dirty="0">
                <a:solidFill>
                  <a:schemeClr val="bg2">
                    <a:lumMod val="25000"/>
                  </a:schemeClr>
                </a:solidFill>
              </a:rPr>
              <a:t>Subsystem :</a:t>
            </a:r>
          </a:p>
          <a:p>
            <a:pPr marL="342900" indent="-342900">
              <a:buFont typeface="Wingdings" pitchFamily="2" charset="2"/>
              <a:buChar char="Ø"/>
            </a:pPr>
            <a:r>
              <a:rPr lang="en-IN" sz="2400" dirty="0">
                <a:solidFill>
                  <a:schemeClr val="bg2">
                    <a:lumMod val="25000"/>
                  </a:schemeClr>
                </a:solidFill>
              </a:rPr>
              <a:t>A subsystem is a single, predefined operating environment through which the system coordinates the work flow and resource </a:t>
            </a:r>
            <a:r>
              <a:rPr lang="en-IN" sz="2400" dirty="0" smtClean="0">
                <a:solidFill>
                  <a:schemeClr val="bg2">
                    <a:lumMod val="25000"/>
                  </a:schemeClr>
                </a:solidFill>
              </a:rPr>
              <a:t>use.</a:t>
            </a:r>
          </a:p>
          <a:p>
            <a:pPr marL="342900" indent="-342900">
              <a:buFont typeface="Wingdings" pitchFamily="2" charset="2"/>
              <a:buChar char="Ø"/>
            </a:pPr>
            <a:endParaRPr lang="en-IN" sz="2400" dirty="0" smtClean="0">
              <a:solidFill>
                <a:schemeClr val="bg2">
                  <a:lumMod val="25000"/>
                </a:schemeClr>
              </a:solidFill>
            </a:endParaRPr>
          </a:p>
          <a:p>
            <a:pPr marL="342900" indent="-342900">
              <a:buFont typeface="Wingdings" pitchFamily="2" charset="2"/>
              <a:buChar char="Ø"/>
            </a:pPr>
            <a:r>
              <a:rPr lang="en-IN" sz="2400" dirty="0">
                <a:solidFill>
                  <a:schemeClr val="bg2">
                    <a:lumMod val="25000"/>
                  </a:schemeClr>
                </a:solidFill>
              </a:rPr>
              <a:t>The Linux operating system is composed of four major subsystems</a:t>
            </a:r>
            <a:r>
              <a:rPr lang="en-IN" sz="2400" dirty="0">
                <a:solidFill>
                  <a:schemeClr val="tx1">
                    <a:lumMod val="50000"/>
                    <a:lumOff val="50000"/>
                  </a:schemeClr>
                </a:solidFill>
              </a:rPr>
              <a:t>:</a:t>
            </a:r>
          </a:p>
        </p:txBody>
      </p:sp>
    </p:spTree>
    <p:extLst>
      <p:ext uri="{BB962C8B-B14F-4D97-AF65-F5344CB8AC3E}">
        <p14:creationId xmlns:p14="http://schemas.microsoft.com/office/powerpoint/2010/main" val="384515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197737"/>
            <a:ext cx="11953328" cy="3734872"/>
          </a:xfrm>
        </p:spPr>
        <p:txBody>
          <a:bodyPr>
            <a:noAutofit/>
          </a:bodyPr>
          <a:lstStyle/>
          <a:p>
            <a:pPr marL="342900" indent="-342900">
              <a:lnSpc>
                <a:spcPct val="100000"/>
              </a:lnSpc>
              <a:buFont typeface="Wingdings" pitchFamily="2" charset="2"/>
              <a:buChar char="Ø"/>
            </a:pPr>
            <a:r>
              <a:rPr lang="en-IN" sz="2400" dirty="0" smtClean="0">
                <a:solidFill>
                  <a:schemeClr val="bg2">
                    <a:lumMod val="25000"/>
                  </a:schemeClr>
                </a:solidFill>
                <a:latin typeface="Calibri" pitchFamily="34" charset="0"/>
                <a:cs typeface="Calibri" pitchFamily="34" charset="0"/>
              </a:rPr>
              <a:t>There </a:t>
            </a:r>
            <a:r>
              <a:rPr lang="en-IN" sz="2400" dirty="0">
                <a:solidFill>
                  <a:schemeClr val="bg2">
                    <a:lumMod val="25000"/>
                  </a:schemeClr>
                </a:solidFill>
                <a:latin typeface="Calibri" pitchFamily="34" charset="0"/>
                <a:cs typeface="Calibri" pitchFamily="34" charset="0"/>
              </a:rPr>
              <a:t>is one device driver module for each supported hardware controller. Since there are a large number of incompatible hardware devices, there are a large number of device drivers. The most common extension of a Linux system is the addition of a new device driver.</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Device Independent Interface module provides a consistent view of all devices.</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There is one logical file system module for each supported file system.</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system independent interface presents a hardware and logical-file-system independent view of the hardware resources. This module presents all resources using either a block-oriented or character-oriented file interface.</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Finally, the system call interface provides controlled access to the file system for user processes. The virtual file system exports only specific functionality to user processes.</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p:txBody>
      </p:sp>
      <p:sp>
        <p:nvSpPr>
          <p:cNvPr id="4" name="Rectangle 3"/>
          <p:cNvSpPr/>
          <p:nvPr/>
        </p:nvSpPr>
        <p:spPr>
          <a:xfrm>
            <a:off x="119336" y="388393"/>
            <a:ext cx="11809311" cy="523220"/>
          </a:xfrm>
          <a:prstGeom prst="rect">
            <a:avLst/>
          </a:prstGeom>
        </p:spPr>
        <p:txBody>
          <a:bodyPr wrap="square">
            <a:spAutoFit/>
          </a:bodyPr>
          <a:lstStyle/>
          <a:p>
            <a:r>
              <a:rPr lang="en-IN" sz="2800" dirty="0">
                <a:solidFill>
                  <a:schemeClr val="bg2">
                    <a:lumMod val="25000"/>
                  </a:schemeClr>
                </a:solidFill>
                <a:latin typeface="Calibri" pitchFamily="34" charset="0"/>
                <a:cs typeface="Calibri" pitchFamily="34" charset="0"/>
              </a:rPr>
              <a:t>The Virtual File System </a:t>
            </a:r>
            <a:r>
              <a:rPr lang="en-IN" sz="2800" dirty="0" smtClean="0">
                <a:solidFill>
                  <a:schemeClr val="bg2">
                    <a:lumMod val="25000"/>
                  </a:schemeClr>
                </a:solidFill>
                <a:latin typeface="Calibri" pitchFamily="34" charset="0"/>
                <a:cs typeface="Calibri" pitchFamily="34" charset="0"/>
              </a:rPr>
              <a:t>subsystem </a:t>
            </a:r>
            <a:r>
              <a:rPr lang="en-IN" sz="2800" dirty="0">
                <a:solidFill>
                  <a:schemeClr val="bg2">
                    <a:lumMod val="25000"/>
                  </a:schemeClr>
                </a:solidFill>
                <a:latin typeface="Calibri" pitchFamily="34" charset="0"/>
                <a:cs typeface="Calibri" pitchFamily="34" charset="0"/>
              </a:rPr>
              <a:t>is composed of </a:t>
            </a:r>
            <a:r>
              <a:rPr lang="en-IN" sz="2800" dirty="0" smtClean="0">
                <a:solidFill>
                  <a:schemeClr val="bg2">
                    <a:lumMod val="25000"/>
                  </a:schemeClr>
                </a:solidFill>
                <a:latin typeface="Calibri" pitchFamily="34" charset="0"/>
                <a:cs typeface="Calibri" pitchFamily="34" charset="0"/>
              </a:rPr>
              <a:t>five </a:t>
            </a:r>
            <a:r>
              <a:rPr lang="en-IN" sz="2800" dirty="0">
                <a:solidFill>
                  <a:schemeClr val="bg2">
                    <a:lumMod val="25000"/>
                  </a:schemeClr>
                </a:solidFill>
                <a:latin typeface="Calibri" pitchFamily="34" charset="0"/>
                <a:cs typeface="Calibri" pitchFamily="34" charset="0"/>
              </a:rPr>
              <a:t>modules</a:t>
            </a:r>
          </a:p>
        </p:txBody>
      </p:sp>
    </p:spTree>
    <p:extLst>
      <p:ext uri="{BB962C8B-B14F-4D97-AF65-F5344CB8AC3E}">
        <p14:creationId xmlns:p14="http://schemas.microsoft.com/office/powerpoint/2010/main" val="327515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840"/>
            <a:ext cx="8596668" cy="575256"/>
          </a:xfrm>
        </p:spPr>
        <p:txBody>
          <a:bodyPr>
            <a:normAutofit fontScale="90000"/>
          </a:bodyPr>
          <a:lstStyle/>
          <a:p>
            <a:pPr algn="ctr"/>
            <a:r>
              <a:rPr lang="en-IN" sz="4400" b="1" u="sng" dirty="0" smtClean="0">
                <a:solidFill>
                  <a:schemeClr val="tx2">
                    <a:lumMod val="75000"/>
                  </a:schemeClr>
                </a:solidFill>
                <a:latin typeface="Calibri" pitchFamily="34" charset="0"/>
                <a:cs typeface="Calibri" pitchFamily="34" charset="0"/>
              </a:rPr>
              <a:t>NETWORK INTERFACE</a:t>
            </a:r>
            <a:r>
              <a:rPr lang="en-IN" b="1" dirty="0"/>
              <a:t/>
            </a:r>
            <a:br>
              <a:rPr lang="en-IN" b="1" dirty="0"/>
            </a:br>
            <a:endParaRPr lang="en-IN" dirty="0"/>
          </a:p>
        </p:txBody>
      </p:sp>
      <p:sp>
        <p:nvSpPr>
          <p:cNvPr id="3" name="Content Placeholder 2"/>
          <p:cNvSpPr>
            <a:spLocks noGrp="1"/>
          </p:cNvSpPr>
          <p:nvPr>
            <p:ph idx="1"/>
          </p:nvPr>
        </p:nvSpPr>
        <p:spPr>
          <a:xfrm>
            <a:off x="119336" y="764703"/>
            <a:ext cx="11953328" cy="5616625"/>
          </a:xfrm>
        </p:spPr>
        <p:txBody>
          <a:bodyPr>
            <a:normAutofit/>
          </a:bodyPr>
          <a:lstStyle/>
          <a:p>
            <a:pPr>
              <a:lnSpc>
                <a:spcPct val="100000"/>
              </a:lnSpc>
            </a:pPr>
            <a:r>
              <a:rPr lang="en-IN" sz="2400" dirty="0">
                <a:solidFill>
                  <a:schemeClr val="bg2">
                    <a:lumMod val="25000"/>
                  </a:schemeClr>
                </a:solidFill>
                <a:latin typeface="Calibri" pitchFamily="34" charset="0"/>
                <a:cs typeface="Calibri" pitchFamily="34" charset="0"/>
              </a:rPr>
              <a:t>The network subsystem allows Linux systems to connect to other systems over a network. There are a number of possible hardware devices that are supported, and a number of network protocols that can be used. The network subsystem abstracts both of these implementation details so that user processes and other kernel subsystems can access the network without necessarily knowing what physical devices or protocol is being used</a:t>
            </a:r>
            <a:r>
              <a:rPr lang="en-IN" sz="1600" dirty="0"/>
              <a:t>.</a:t>
            </a:r>
          </a:p>
        </p:txBody>
      </p:sp>
      <p:pic>
        <p:nvPicPr>
          <p:cNvPr id="5122" name="Picture 2" descr="http://docs.huihoo.com/linux/kernel/a1/n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878" y="2924944"/>
            <a:ext cx="5361706" cy="331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0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260648"/>
            <a:ext cx="11881320" cy="6064049"/>
          </a:xfrm>
        </p:spPr>
        <p:txBody>
          <a:bodyPr>
            <a:normAutofit fontScale="92500"/>
          </a:bodyPr>
          <a:lstStyle/>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Network device drivers communicate with the hardware devices. There is one device driver module for each possible hardware device</a:t>
            </a:r>
            <a:r>
              <a:rPr lang="en-IN" sz="2400" dirty="0" smtClean="0">
                <a:solidFill>
                  <a:schemeClr val="bg2">
                    <a:lumMod val="25000"/>
                  </a:schemeClr>
                </a:solidFill>
                <a:latin typeface="Calibri" pitchFamily="34" charset="0"/>
                <a:cs typeface="Calibri" pitchFamily="34" charset="0"/>
              </a:rPr>
              <a:t>.</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device independent interface module provides a consistent view of all of the hardware devices so that higher levels in the subsystem don't need specific knowledge of the hardware in use</a:t>
            </a:r>
            <a:r>
              <a:rPr lang="en-IN" sz="2400" dirty="0" smtClean="0">
                <a:solidFill>
                  <a:schemeClr val="bg2">
                    <a:lumMod val="25000"/>
                  </a:schemeClr>
                </a:solidFill>
                <a:latin typeface="Calibri" pitchFamily="34" charset="0"/>
                <a:cs typeface="Calibri" pitchFamily="34" charset="0"/>
              </a:rPr>
              <a:t>.</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network protocol modules are responsible for implementing each of the possible network transport protocols</a:t>
            </a:r>
            <a:r>
              <a:rPr lang="en-IN" sz="2400" dirty="0" smtClean="0">
                <a:solidFill>
                  <a:schemeClr val="bg2">
                    <a:lumMod val="25000"/>
                  </a:schemeClr>
                </a:solidFill>
                <a:latin typeface="Calibri" pitchFamily="34" charset="0"/>
                <a:cs typeface="Calibri" pitchFamily="34" charset="0"/>
              </a:rPr>
              <a:t>.</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protocol independent interface module provides an interface that is independent of hardware devices and network protocol. This is the interface module that is used by other kernel subsystems to access the network without having a dependency on particular protocols or hardware</a:t>
            </a:r>
            <a:r>
              <a:rPr lang="en-IN" sz="2400" dirty="0" smtClean="0">
                <a:solidFill>
                  <a:schemeClr val="bg2">
                    <a:lumMod val="25000"/>
                  </a:schemeClr>
                </a:solidFill>
                <a:latin typeface="Calibri" pitchFamily="34" charset="0"/>
                <a:cs typeface="Calibri" pitchFamily="34" charset="0"/>
              </a:rPr>
              <a:t>.</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Finally, the system calls interface module restricts the exported routines that user processes can access.</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p:txBody>
      </p:sp>
    </p:spTree>
    <p:extLst>
      <p:ext uri="{BB962C8B-B14F-4D97-AF65-F5344CB8AC3E}">
        <p14:creationId xmlns:p14="http://schemas.microsoft.com/office/powerpoint/2010/main" val="311680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112"/>
            <a:ext cx="8596668" cy="626772"/>
          </a:xfrm>
        </p:spPr>
        <p:txBody>
          <a:bodyPr>
            <a:normAutofit fontScale="90000"/>
          </a:bodyPr>
          <a:lstStyle/>
          <a:p>
            <a:pPr algn="r"/>
            <a:r>
              <a:rPr lang="en-IN" b="1" dirty="0"/>
              <a:t> </a:t>
            </a:r>
            <a:r>
              <a:rPr lang="en-IN" sz="4400" b="1" u="sng" dirty="0" smtClean="0">
                <a:solidFill>
                  <a:schemeClr val="tx2">
                    <a:lumMod val="75000"/>
                  </a:schemeClr>
                </a:solidFill>
                <a:latin typeface="Calibri" pitchFamily="34" charset="0"/>
                <a:cs typeface="Calibri" pitchFamily="34" charset="0"/>
              </a:rPr>
              <a:t>INTER-PROCESS COMMUNICATION</a:t>
            </a:r>
            <a:r>
              <a:rPr lang="en-IN" b="1" dirty="0"/>
              <a:t/>
            </a:r>
            <a:br>
              <a:rPr lang="en-IN" b="1" dirty="0"/>
            </a:br>
            <a:endParaRPr lang="en-IN" dirty="0"/>
          </a:p>
        </p:txBody>
      </p:sp>
      <p:sp>
        <p:nvSpPr>
          <p:cNvPr id="3" name="Content Placeholder 2"/>
          <p:cNvSpPr>
            <a:spLocks noGrp="1"/>
          </p:cNvSpPr>
          <p:nvPr>
            <p:ph idx="1"/>
          </p:nvPr>
        </p:nvSpPr>
        <p:spPr>
          <a:xfrm>
            <a:off x="155574" y="843499"/>
            <a:ext cx="11845082" cy="5825861"/>
          </a:xfrm>
        </p:spPr>
        <p:txBody>
          <a:bodyPr>
            <a:normAutofit/>
          </a:bodyPr>
          <a:lstStyle/>
          <a:p>
            <a:pPr>
              <a:lnSpc>
                <a:spcPct val="100000"/>
              </a:lnSpc>
            </a:pPr>
            <a:r>
              <a:rPr lang="en-IN" sz="2400" dirty="0">
                <a:solidFill>
                  <a:schemeClr val="bg2">
                    <a:lumMod val="25000"/>
                  </a:schemeClr>
                </a:solidFill>
                <a:latin typeface="Calibri" pitchFamily="34" charset="0"/>
                <a:cs typeface="Calibri" pitchFamily="34" charset="0"/>
              </a:rPr>
              <a:t>Inter-Process-Communication (or IPC for short) are mechanisms provided by the kernel to allow processes to communicate with each other. On modern systems, IPCs form the web that bind together each process within a large scale software architecture</a:t>
            </a:r>
            <a:r>
              <a:rPr lang="en-IN" sz="2400" dirty="0" smtClean="0">
                <a:solidFill>
                  <a:schemeClr val="bg2">
                    <a:lumMod val="25000"/>
                  </a:schemeClr>
                </a:solidFill>
                <a:latin typeface="Calibri" pitchFamily="34" charset="0"/>
                <a:cs typeface="Calibri" pitchFamily="34" charset="0"/>
              </a:rPr>
              <a:t>.</a:t>
            </a:r>
          </a:p>
          <a:p>
            <a:pPr>
              <a:lnSpc>
                <a:spcPct val="100000"/>
              </a:lnSpc>
            </a:pPr>
            <a:endParaRPr lang="en-IN" sz="2400" dirty="0" smtClean="0">
              <a:solidFill>
                <a:schemeClr val="bg2">
                  <a:lumMod val="25000"/>
                </a:schemeClr>
              </a:solidFill>
              <a:latin typeface="Calibri" pitchFamily="34" charset="0"/>
              <a:cs typeface="Calibri" pitchFamily="34" charset="0"/>
            </a:endParaRPr>
          </a:p>
          <a:p>
            <a:endParaRPr lang="en-IN" sz="1600" dirty="0"/>
          </a:p>
        </p:txBody>
      </p:sp>
      <p:sp>
        <p:nvSpPr>
          <p:cNvPr id="4" name="AutoShape 4" descr="Inter Process Communication "/>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Image result for inter process communication in linu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4"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138" y="2153368"/>
            <a:ext cx="6272842" cy="470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65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16633"/>
            <a:ext cx="11737303" cy="6408712"/>
          </a:xfrm>
        </p:spPr>
        <p:txBody>
          <a:bodyPr>
            <a:normAutofit fontScale="25000" lnSpcReduction="20000"/>
          </a:bodyPr>
          <a:lstStyle/>
          <a:p>
            <a:pPr>
              <a:lnSpc>
                <a:spcPct val="120000"/>
              </a:lnSpc>
            </a:pPr>
            <a:r>
              <a:rPr lang="en-IN" sz="7200" dirty="0">
                <a:latin typeface="Calibri" pitchFamily="34" charset="0"/>
                <a:cs typeface="Calibri" pitchFamily="34" charset="0"/>
              </a:rPr>
              <a:t>The Linux kernel provides the following IPC mechanisms:</a:t>
            </a:r>
          </a:p>
          <a:p>
            <a:pPr marL="1143000" indent="-1143000">
              <a:lnSpc>
                <a:spcPct val="120000"/>
              </a:lnSpc>
              <a:buFont typeface="Wingdings" pitchFamily="2" charset="2"/>
              <a:buChar char="Ø"/>
            </a:pPr>
            <a:r>
              <a:rPr lang="en-IN" sz="7200" dirty="0">
                <a:latin typeface="Calibri" pitchFamily="34" charset="0"/>
                <a:cs typeface="Calibri" pitchFamily="34" charset="0"/>
              </a:rPr>
              <a:t>Signals</a:t>
            </a:r>
          </a:p>
          <a:p>
            <a:pPr marL="1143000" indent="-1143000">
              <a:lnSpc>
                <a:spcPct val="120000"/>
              </a:lnSpc>
              <a:buFont typeface="Wingdings" pitchFamily="2" charset="2"/>
              <a:buChar char="Ø"/>
            </a:pPr>
            <a:r>
              <a:rPr lang="en-IN" sz="7200" dirty="0">
                <a:latin typeface="Calibri" pitchFamily="34" charset="0"/>
                <a:cs typeface="Calibri" pitchFamily="34" charset="0"/>
              </a:rPr>
              <a:t>Anonymous Pipes</a:t>
            </a:r>
          </a:p>
          <a:p>
            <a:pPr marL="1143000" indent="-1143000">
              <a:lnSpc>
                <a:spcPct val="120000"/>
              </a:lnSpc>
              <a:buFont typeface="Wingdings" pitchFamily="2" charset="2"/>
              <a:buChar char="Ø"/>
            </a:pPr>
            <a:r>
              <a:rPr lang="en-IN" sz="7200" dirty="0">
                <a:latin typeface="Calibri" pitchFamily="34" charset="0"/>
                <a:cs typeface="Calibri" pitchFamily="34" charset="0"/>
              </a:rPr>
              <a:t>Named Pipes or FIFOs</a:t>
            </a:r>
          </a:p>
          <a:p>
            <a:pPr marL="1143000" indent="-1143000">
              <a:lnSpc>
                <a:spcPct val="120000"/>
              </a:lnSpc>
              <a:buFont typeface="Wingdings" pitchFamily="2" charset="2"/>
              <a:buChar char="Ø"/>
            </a:pPr>
            <a:r>
              <a:rPr lang="en-IN" sz="7200" dirty="0">
                <a:latin typeface="Calibri" pitchFamily="34" charset="0"/>
                <a:cs typeface="Calibri" pitchFamily="34" charset="0"/>
              </a:rPr>
              <a:t>SysV Message Queues</a:t>
            </a:r>
          </a:p>
          <a:p>
            <a:pPr marL="1143000" indent="-1143000">
              <a:lnSpc>
                <a:spcPct val="120000"/>
              </a:lnSpc>
              <a:buFont typeface="Wingdings" pitchFamily="2" charset="2"/>
              <a:buChar char="Ø"/>
            </a:pPr>
            <a:r>
              <a:rPr lang="en-IN" sz="7200" dirty="0">
                <a:latin typeface="Calibri" pitchFamily="34" charset="0"/>
                <a:cs typeface="Calibri" pitchFamily="34" charset="0"/>
              </a:rPr>
              <a:t>POSIX Message Queues</a:t>
            </a:r>
          </a:p>
          <a:p>
            <a:pPr marL="1143000" indent="-1143000">
              <a:lnSpc>
                <a:spcPct val="120000"/>
              </a:lnSpc>
              <a:buFont typeface="Wingdings" pitchFamily="2" charset="2"/>
              <a:buChar char="Ø"/>
            </a:pPr>
            <a:r>
              <a:rPr lang="en-IN" sz="7200" dirty="0">
                <a:latin typeface="Calibri" pitchFamily="34" charset="0"/>
                <a:cs typeface="Calibri" pitchFamily="34" charset="0"/>
              </a:rPr>
              <a:t>SysV Shared memory</a:t>
            </a:r>
          </a:p>
          <a:p>
            <a:pPr marL="1143000" indent="-1143000">
              <a:lnSpc>
                <a:spcPct val="120000"/>
              </a:lnSpc>
              <a:buFont typeface="Wingdings" pitchFamily="2" charset="2"/>
              <a:buChar char="Ø"/>
            </a:pPr>
            <a:r>
              <a:rPr lang="en-IN" sz="7200" dirty="0">
                <a:latin typeface="Calibri" pitchFamily="34" charset="0"/>
                <a:cs typeface="Calibri" pitchFamily="34" charset="0"/>
              </a:rPr>
              <a:t>POSIX Shared memory</a:t>
            </a:r>
          </a:p>
          <a:p>
            <a:pPr marL="1143000" indent="-1143000">
              <a:lnSpc>
                <a:spcPct val="120000"/>
              </a:lnSpc>
              <a:buFont typeface="Wingdings" pitchFamily="2" charset="2"/>
              <a:buChar char="Ø"/>
            </a:pPr>
            <a:r>
              <a:rPr lang="en-IN" sz="7200" dirty="0">
                <a:latin typeface="Calibri" pitchFamily="34" charset="0"/>
                <a:cs typeface="Calibri" pitchFamily="34" charset="0"/>
              </a:rPr>
              <a:t>SysV semaphores</a:t>
            </a:r>
          </a:p>
          <a:p>
            <a:pPr marL="1143000" indent="-1143000">
              <a:lnSpc>
                <a:spcPct val="120000"/>
              </a:lnSpc>
              <a:buFont typeface="Wingdings" pitchFamily="2" charset="2"/>
              <a:buChar char="Ø"/>
            </a:pPr>
            <a:r>
              <a:rPr lang="en-IN" sz="7200" dirty="0">
                <a:latin typeface="Calibri" pitchFamily="34" charset="0"/>
                <a:cs typeface="Calibri" pitchFamily="34" charset="0"/>
              </a:rPr>
              <a:t>POSIX semaphores</a:t>
            </a:r>
          </a:p>
          <a:p>
            <a:pPr marL="1143000" indent="-1143000">
              <a:lnSpc>
                <a:spcPct val="120000"/>
              </a:lnSpc>
              <a:buFont typeface="Wingdings" pitchFamily="2" charset="2"/>
              <a:buChar char="Ø"/>
            </a:pPr>
            <a:r>
              <a:rPr lang="en-IN" sz="7200" dirty="0">
                <a:latin typeface="Calibri" pitchFamily="34" charset="0"/>
                <a:cs typeface="Calibri" pitchFamily="34" charset="0"/>
              </a:rPr>
              <a:t>FUTEX locks</a:t>
            </a:r>
          </a:p>
          <a:p>
            <a:pPr marL="1143000" indent="-1143000">
              <a:lnSpc>
                <a:spcPct val="120000"/>
              </a:lnSpc>
              <a:buFont typeface="Wingdings" pitchFamily="2" charset="2"/>
              <a:buChar char="Ø"/>
            </a:pPr>
            <a:r>
              <a:rPr lang="en-IN" sz="7200" dirty="0">
                <a:latin typeface="Calibri" pitchFamily="34" charset="0"/>
                <a:cs typeface="Calibri" pitchFamily="34" charset="0"/>
              </a:rPr>
              <a:t>File-backed and anonymous shared memory using </a:t>
            </a:r>
            <a:r>
              <a:rPr lang="en-IN" sz="7200" i="1" dirty="0" err="1">
                <a:latin typeface="Calibri" pitchFamily="34" charset="0"/>
                <a:cs typeface="Calibri" pitchFamily="34" charset="0"/>
              </a:rPr>
              <a:t>mmap</a:t>
            </a:r>
            <a:endParaRPr lang="en-IN" sz="7200" dirty="0">
              <a:latin typeface="Calibri" pitchFamily="34" charset="0"/>
              <a:cs typeface="Calibri" pitchFamily="34" charset="0"/>
            </a:endParaRPr>
          </a:p>
          <a:p>
            <a:pPr marL="1143000" indent="-1143000">
              <a:lnSpc>
                <a:spcPct val="120000"/>
              </a:lnSpc>
              <a:buFont typeface="Wingdings" pitchFamily="2" charset="2"/>
              <a:buChar char="Ø"/>
            </a:pPr>
            <a:r>
              <a:rPr lang="en-IN" sz="7200" dirty="0">
                <a:latin typeface="Calibri" pitchFamily="34" charset="0"/>
                <a:cs typeface="Calibri" pitchFamily="34" charset="0"/>
              </a:rPr>
              <a:t>UNIX Domain Sockets</a:t>
            </a:r>
          </a:p>
          <a:p>
            <a:pPr marL="1143000" indent="-1143000">
              <a:lnSpc>
                <a:spcPct val="120000"/>
              </a:lnSpc>
              <a:buFont typeface="Wingdings" pitchFamily="2" charset="2"/>
              <a:buChar char="Ø"/>
            </a:pPr>
            <a:r>
              <a:rPr lang="en-IN" sz="7200" dirty="0" smtClean="0">
                <a:latin typeface="Calibri" pitchFamily="34" charset="0"/>
                <a:cs typeface="Calibri" pitchFamily="34" charset="0"/>
              </a:rPr>
              <a:t>Netlink </a:t>
            </a:r>
            <a:r>
              <a:rPr lang="en-IN" sz="7200" dirty="0">
                <a:latin typeface="Calibri" pitchFamily="34" charset="0"/>
                <a:cs typeface="Calibri" pitchFamily="34" charset="0"/>
              </a:rPr>
              <a:t>Sockets</a:t>
            </a:r>
          </a:p>
          <a:p>
            <a:pPr marL="1143000" indent="-1143000">
              <a:lnSpc>
                <a:spcPct val="120000"/>
              </a:lnSpc>
              <a:buFont typeface="Wingdings" pitchFamily="2" charset="2"/>
              <a:buChar char="Ø"/>
            </a:pPr>
            <a:r>
              <a:rPr lang="en-IN" sz="7200" dirty="0">
                <a:latin typeface="Calibri" pitchFamily="34" charset="0"/>
                <a:cs typeface="Calibri" pitchFamily="34" charset="0"/>
              </a:rPr>
              <a:t>Network Sockets</a:t>
            </a:r>
          </a:p>
          <a:p>
            <a:pPr marL="1143000" indent="-1143000">
              <a:lnSpc>
                <a:spcPct val="120000"/>
              </a:lnSpc>
              <a:buFont typeface="Wingdings" pitchFamily="2" charset="2"/>
              <a:buChar char="Ø"/>
            </a:pPr>
            <a:r>
              <a:rPr lang="en-IN" sz="7200" dirty="0">
                <a:latin typeface="Calibri" pitchFamily="34" charset="0"/>
                <a:cs typeface="Calibri" pitchFamily="34" charset="0"/>
              </a:rPr>
              <a:t>Inotify mechanisms</a:t>
            </a:r>
          </a:p>
          <a:p>
            <a:pPr marL="1143000" indent="-1143000">
              <a:lnSpc>
                <a:spcPct val="120000"/>
              </a:lnSpc>
              <a:buFont typeface="Wingdings" pitchFamily="2" charset="2"/>
              <a:buChar char="Ø"/>
            </a:pPr>
            <a:r>
              <a:rPr lang="en-IN" sz="7200" dirty="0">
                <a:latin typeface="Calibri" pitchFamily="34" charset="0"/>
                <a:cs typeface="Calibri" pitchFamily="34" charset="0"/>
              </a:rPr>
              <a:t>FUSE subsystem</a:t>
            </a:r>
          </a:p>
          <a:p>
            <a:pPr marL="1143000" indent="-1143000">
              <a:lnSpc>
                <a:spcPct val="120000"/>
              </a:lnSpc>
              <a:buFont typeface="Wingdings" pitchFamily="2" charset="2"/>
              <a:buChar char="Ø"/>
            </a:pPr>
            <a:r>
              <a:rPr lang="en-IN" sz="7200" dirty="0">
                <a:latin typeface="Calibri" pitchFamily="34" charset="0"/>
                <a:cs typeface="Calibri" pitchFamily="34" charset="0"/>
              </a:rPr>
              <a:t>D-Bus subsystem</a:t>
            </a:r>
          </a:p>
          <a:p>
            <a:endParaRPr lang="en-IN" dirty="0"/>
          </a:p>
        </p:txBody>
      </p:sp>
    </p:spTree>
    <p:extLst>
      <p:ext uri="{BB962C8B-B14F-4D97-AF65-F5344CB8AC3E}">
        <p14:creationId xmlns:p14="http://schemas.microsoft.com/office/powerpoint/2010/main" val="382964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4" y="236113"/>
            <a:ext cx="9927064" cy="678287"/>
          </a:xfrm>
        </p:spPr>
        <p:txBody>
          <a:bodyPr>
            <a:normAutofit/>
          </a:bodyPr>
          <a:lstStyle/>
          <a:p>
            <a:pPr algn="r"/>
            <a:r>
              <a:rPr lang="en-IN" sz="4000" b="1" u="sng" dirty="0" smtClean="0">
                <a:latin typeface="Calibri" pitchFamily="34" charset="0"/>
                <a:cs typeface="Calibri" pitchFamily="34" charset="0"/>
              </a:rPr>
              <a:t>COMMUNICATION BETWEEN SUBSYSTEM</a:t>
            </a:r>
            <a:endParaRPr lang="en-IN" sz="4000" b="1" u="sng" dirty="0">
              <a:latin typeface="Calibri" pitchFamily="34" charset="0"/>
              <a:cs typeface="Calibri" pitchFamily="34" charset="0"/>
            </a:endParaRPr>
          </a:p>
        </p:txBody>
      </p:sp>
      <p:pic>
        <p:nvPicPr>
          <p:cNvPr id="7170" name="Picture 2" descr="Image result for communication between subsystem in linu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1825" y="1625600"/>
            <a:ext cx="6096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80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44" y="980729"/>
            <a:ext cx="11809312" cy="4776128"/>
          </a:xfrm>
        </p:spPr>
        <p:txBody>
          <a:bodyPr>
            <a:normAutofit/>
          </a:bodyPr>
          <a:lstStyle/>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process-scheduler subsystem uses the memory manager to adjust the hardware memory map for a specific process when that process is resumed.</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inter-process communication subsystem depends on the memory manager to support a shared-memory communication mechanism. This mechanism allows two processes to access an area of common memory in addition to their usual private memory.</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virtual file system uses the network interface to support a network file system (NFS), and also uses the memory manager to provide a </a:t>
            </a:r>
            <a:r>
              <a:rPr lang="en-IN" sz="2400" dirty="0" smtClean="0">
                <a:solidFill>
                  <a:schemeClr val="bg2">
                    <a:lumMod val="25000"/>
                  </a:schemeClr>
                </a:solidFill>
                <a:latin typeface="Calibri" pitchFamily="34" charset="0"/>
                <a:cs typeface="Calibri" pitchFamily="34" charset="0"/>
              </a:rPr>
              <a:t>ram disk</a:t>
            </a:r>
            <a:r>
              <a:rPr lang="en-IN" sz="2400" dirty="0">
                <a:solidFill>
                  <a:schemeClr val="bg2">
                    <a:lumMod val="25000"/>
                  </a:schemeClr>
                </a:solidFill>
                <a:latin typeface="Calibri" pitchFamily="34" charset="0"/>
                <a:cs typeface="Calibri" pitchFamily="34" charset="0"/>
              </a:rPr>
              <a:t> </a:t>
            </a:r>
            <a:r>
              <a:rPr lang="en-IN" sz="2400" dirty="0" smtClean="0">
                <a:solidFill>
                  <a:schemeClr val="bg2">
                    <a:lumMod val="25000"/>
                  </a:schemeClr>
                </a:solidFill>
                <a:latin typeface="Calibri" pitchFamily="34" charset="0"/>
                <a:cs typeface="Calibri" pitchFamily="34" charset="0"/>
              </a:rPr>
              <a:t>device</a:t>
            </a:r>
            <a:r>
              <a:rPr lang="en-IN" sz="2400" dirty="0">
                <a:solidFill>
                  <a:schemeClr val="bg2">
                    <a:lumMod val="25000"/>
                  </a:schemeClr>
                </a:solidFill>
                <a:latin typeface="Calibri" pitchFamily="34" charset="0"/>
                <a:cs typeface="Calibri" pitchFamily="34" charset="0"/>
              </a:rPr>
              <a:t>.</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memory manager uses the virtual file system to support swapping; this is the only reason that the memory manager depends on the process scheduler. When a process accesses memory that is currently swapped out, the memory manager makes a request to the file system to fetch the memory from persistent storage, and suspends the process.</a:t>
            </a:r>
          </a:p>
          <a:p>
            <a:endParaRPr lang="en-IN" dirty="0"/>
          </a:p>
        </p:txBody>
      </p:sp>
      <p:sp>
        <p:nvSpPr>
          <p:cNvPr id="4" name="Title 1"/>
          <p:cNvSpPr>
            <a:spLocks noGrp="1"/>
          </p:cNvSpPr>
          <p:nvPr>
            <p:ph type="title"/>
          </p:nvPr>
        </p:nvSpPr>
        <p:spPr>
          <a:xfrm>
            <a:off x="831880" y="188641"/>
            <a:ext cx="9440584" cy="648072"/>
          </a:xfrm>
        </p:spPr>
        <p:txBody>
          <a:bodyPr>
            <a:normAutofit/>
          </a:bodyPr>
          <a:lstStyle/>
          <a:p>
            <a:pPr algn="ctr"/>
            <a:r>
              <a:rPr lang="en-IN" sz="4000" b="1" dirty="0" smtClean="0">
                <a:latin typeface="Calibri" pitchFamily="34" charset="0"/>
                <a:cs typeface="Calibri" pitchFamily="34" charset="0"/>
              </a:rPr>
              <a:t>COMMUNICATION BETWEEN SUBSYSTEM</a:t>
            </a:r>
            <a:endParaRPr lang="en-IN" sz="4000" b="1" dirty="0">
              <a:latin typeface="Calibri" pitchFamily="34" charset="0"/>
              <a:cs typeface="Calibri" pitchFamily="34" charset="0"/>
            </a:endParaRPr>
          </a:p>
        </p:txBody>
      </p:sp>
    </p:spTree>
    <p:extLst>
      <p:ext uri="{BB962C8B-B14F-4D97-AF65-F5344CB8AC3E}">
        <p14:creationId xmlns:p14="http://schemas.microsoft.com/office/powerpoint/2010/main" val="719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17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36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59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16631"/>
            <a:ext cx="11953328" cy="5924731"/>
          </a:xfrm>
        </p:spPr>
        <p:txBody>
          <a:bodyPr/>
          <a:lstStyle/>
          <a:p>
            <a:r>
              <a:rPr lang="en-IN" sz="2400" dirty="0">
                <a:solidFill>
                  <a:schemeClr val="tx2">
                    <a:lumMod val="75000"/>
                  </a:schemeClr>
                </a:solidFill>
              </a:rPr>
              <a:t>User Applications</a:t>
            </a:r>
            <a:r>
              <a:rPr lang="en-IN" sz="1600" dirty="0">
                <a:solidFill>
                  <a:schemeClr val="tx2">
                    <a:lumMod val="75000"/>
                  </a:schemeClr>
                </a:solidFill>
              </a:rPr>
              <a:t> :</a:t>
            </a:r>
            <a:r>
              <a:rPr lang="en-IN" sz="1600" dirty="0" smtClean="0">
                <a:solidFill>
                  <a:schemeClr val="tx2">
                    <a:lumMod val="75000"/>
                  </a:schemeClr>
                </a:solidFill>
              </a:rPr>
              <a:t> </a:t>
            </a:r>
          </a:p>
          <a:p>
            <a:pPr marL="0" indent="0">
              <a:lnSpc>
                <a:spcPct val="100000"/>
              </a:lnSpc>
              <a:buNone/>
            </a:pPr>
            <a:r>
              <a:rPr lang="en-IN" sz="1600" dirty="0" smtClean="0"/>
              <a:t>	</a:t>
            </a:r>
            <a:r>
              <a:rPr lang="en-IN" sz="2400" dirty="0" smtClean="0">
                <a:solidFill>
                  <a:schemeClr val="bg2">
                    <a:lumMod val="25000"/>
                  </a:schemeClr>
                </a:solidFill>
                <a:latin typeface="Calibri" pitchFamily="34" charset="0"/>
                <a:cs typeface="Calibri" pitchFamily="34" charset="0"/>
              </a:rPr>
              <a:t>The </a:t>
            </a:r>
            <a:r>
              <a:rPr lang="en-IN" sz="2400" dirty="0">
                <a:solidFill>
                  <a:schemeClr val="bg2">
                    <a:lumMod val="25000"/>
                  </a:schemeClr>
                </a:solidFill>
                <a:latin typeface="Calibri" pitchFamily="34" charset="0"/>
                <a:cs typeface="Calibri" pitchFamily="34" charset="0"/>
              </a:rPr>
              <a:t>set of applications in use on a particular Linux system will be different depending on what the computer system is used for, but typical examples include a word-processing application and a web-browser.</a:t>
            </a:r>
          </a:p>
          <a:p>
            <a:r>
              <a:rPr lang="en-IN" sz="2400" dirty="0">
                <a:solidFill>
                  <a:schemeClr val="tx2">
                    <a:lumMod val="75000"/>
                  </a:schemeClr>
                </a:solidFill>
              </a:rPr>
              <a:t>O/S Services </a:t>
            </a:r>
            <a:r>
              <a:rPr lang="en-IN" sz="1600" dirty="0">
                <a:solidFill>
                  <a:schemeClr val="tx2">
                    <a:lumMod val="75000"/>
                  </a:schemeClr>
                </a:solidFill>
              </a:rPr>
              <a:t>:</a:t>
            </a:r>
            <a:endParaRPr lang="en-IN" sz="1600" dirty="0" smtClean="0">
              <a:solidFill>
                <a:schemeClr val="tx2">
                  <a:lumMod val="75000"/>
                </a:schemeClr>
              </a:solidFill>
            </a:endParaRPr>
          </a:p>
          <a:p>
            <a:pPr marL="457200" lvl="1" indent="0">
              <a:lnSpc>
                <a:spcPct val="100000"/>
              </a:lnSpc>
              <a:buNone/>
            </a:pPr>
            <a:r>
              <a:rPr lang="en-IN" sz="2400" dirty="0" smtClean="0">
                <a:solidFill>
                  <a:schemeClr val="bg2">
                    <a:lumMod val="25000"/>
                  </a:schemeClr>
                </a:solidFill>
                <a:latin typeface="Calibri" pitchFamily="34" charset="0"/>
                <a:cs typeface="Calibri" pitchFamily="34" charset="0"/>
              </a:rPr>
              <a:t>These </a:t>
            </a:r>
            <a:r>
              <a:rPr lang="en-IN" sz="2400" dirty="0">
                <a:solidFill>
                  <a:schemeClr val="bg2">
                    <a:lumMod val="25000"/>
                  </a:schemeClr>
                </a:solidFill>
                <a:latin typeface="Calibri" pitchFamily="34" charset="0"/>
                <a:cs typeface="Calibri" pitchFamily="34" charset="0"/>
              </a:rPr>
              <a:t>are services that are typically considered part of the operating system (a </a:t>
            </a:r>
            <a:r>
              <a:rPr lang="en-IN" sz="2400" dirty="0" smtClean="0">
                <a:solidFill>
                  <a:schemeClr val="bg2">
                    <a:lumMod val="25000"/>
                  </a:schemeClr>
                </a:solidFill>
                <a:latin typeface="Calibri" pitchFamily="34" charset="0"/>
                <a:cs typeface="Calibri" pitchFamily="34" charset="0"/>
              </a:rPr>
              <a:t>windowing system</a:t>
            </a:r>
            <a:r>
              <a:rPr lang="en-IN" sz="2400" dirty="0">
                <a:solidFill>
                  <a:schemeClr val="bg2">
                    <a:lumMod val="25000"/>
                  </a:schemeClr>
                </a:solidFill>
                <a:latin typeface="Calibri" pitchFamily="34" charset="0"/>
                <a:cs typeface="Calibri" pitchFamily="34" charset="0"/>
              </a:rPr>
              <a:t>, command shell, etc.); also, the programming interface to the kernel (compiler tool and library) is included in this subsystem</a:t>
            </a:r>
            <a:r>
              <a:rPr lang="en-IN" sz="1400" dirty="0">
                <a:solidFill>
                  <a:schemeClr val="bg2">
                    <a:lumMod val="25000"/>
                  </a:schemeClr>
                </a:solidFill>
              </a:rPr>
              <a:t>.</a:t>
            </a:r>
          </a:p>
          <a:p>
            <a:r>
              <a:rPr lang="en-IN" sz="2400" dirty="0">
                <a:solidFill>
                  <a:schemeClr val="tx2">
                    <a:lumMod val="75000"/>
                  </a:schemeClr>
                </a:solidFill>
              </a:rPr>
              <a:t>Linux Kernel</a:t>
            </a:r>
            <a:r>
              <a:rPr lang="en-IN" sz="1600" dirty="0">
                <a:solidFill>
                  <a:schemeClr val="tx2">
                    <a:lumMod val="75000"/>
                  </a:schemeClr>
                </a:solidFill>
              </a:rPr>
              <a:t> :</a:t>
            </a:r>
            <a:endParaRPr lang="en-IN" sz="1600" dirty="0" smtClean="0">
              <a:solidFill>
                <a:schemeClr val="tx2">
                  <a:lumMod val="75000"/>
                </a:schemeClr>
              </a:solidFill>
            </a:endParaRPr>
          </a:p>
          <a:p>
            <a:pPr marL="457200" lvl="1" indent="0">
              <a:lnSpc>
                <a:spcPct val="100000"/>
              </a:lnSpc>
              <a:buNone/>
            </a:pPr>
            <a:r>
              <a:rPr lang="en-IN" sz="2400" dirty="0" smtClean="0">
                <a:solidFill>
                  <a:schemeClr val="bg2">
                    <a:lumMod val="25000"/>
                  </a:schemeClr>
                </a:solidFill>
                <a:latin typeface="Calibri" pitchFamily="34" charset="0"/>
                <a:cs typeface="Calibri" pitchFamily="34" charset="0"/>
              </a:rPr>
              <a:t>This </a:t>
            </a:r>
            <a:r>
              <a:rPr lang="en-IN" sz="2400" dirty="0">
                <a:solidFill>
                  <a:schemeClr val="bg2">
                    <a:lumMod val="25000"/>
                  </a:schemeClr>
                </a:solidFill>
                <a:latin typeface="Calibri" pitchFamily="34" charset="0"/>
                <a:cs typeface="Calibri" pitchFamily="34" charset="0"/>
              </a:rPr>
              <a:t>is the main area of interest in this paper; the kernel abstracts and mediates access to the hardware resources, including the CPU.</a:t>
            </a:r>
          </a:p>
          <a:p>
            <a:r>
              <a:rPr lang="en-IN" sz="2400" dirty="0">
                <a:solidFill>
                  <a:schemeClr val="tx2">
                    <a:lumMod val="75000"/>
                  </a:schemeClr>
                </a:solidFill>
              </a:rPr>
              <a:t>Hardware Controllers </a:t>
            </a:r>
            <a:r>
              <a:rPr lang="en-IN" sz="1600" dirty="0">
                <a:solidFill>
                  <a:schemeClr val="tx2">
                    <a:lumMod val="75000"/>
                  </a:schemeClr>
                </a:solidFill>
              </a:rPr>
              <a:t>:</a:t>
            </a:r>
            <a:endParaRPr lang="en-IN" sz="1600" dirty="0" smtClean="0">
              <a:solidFill>
                <a:schemeClr val="tx2">
                  <a:lumMod val="75000"/>
                </a:schemeClr>
              </a:solidFill>
            </a:endParaRPr>
          </a:p>
          <a:p>
            <a:pPr marL="0" indent="0">
              <a:lnSpc>
                <a:spcPct val="100000"/>
              </a:lnSpc>
              <a:buNone/>
            </a:pPr>
            <a:r>
              <a:rPr lang="en-IN" sz="1600" dirty="0"/>
              <a:t>	</a:t>
            </a:r>
            <a:r>
              <a:rPr lang="en-IN" sz="2400" dirty="0" smtClean="0">
                <a:solidFill>
                  <a:schemeClr val="bg2">
                    <a:lumMod val="25000"/>
                  </a:schemeClr>
                </a:solidFill>
                <a:latin typeface="Calibri" pitchFamily="34" charset="0"/>
                <a:cs typeface="Calibri" pitchFamily="34" charset="0"/>
              </a:rPr>
              <a:t>This </a:t>
            </a:r>
            <a:r>
              <a:rPr lang="en-IN" sz="2400" dirty="0">
                <a:solidFill>
                  <a:schemeClr val="bg2">
                    <a:lumMod val="25000"/>
                  </a:schemeClr>
                </a:solidFill>
                <a:latin typeface="Calibri" pitchFamily="34" charset="0"/>
                <a:cs typeface="Calibri" pitchFamily="34" charset="0"/>
              </a:rPr>
              <a:t>subsystem is comprised of all the possible physical devices in a Linux installation; for example, the CPU, memory hardware, hard disks, and network hardware are all members of this subsystem</a:t>
            </a:r>
          </a:p>
          <a:p>
            <a:pPr>
              <a:lnSpc>
                <a:spcPct val="100000"/>
              </a:lnSpc>
            </a:pP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260841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67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76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u="sng" dirty="0" smtClean="0">
                <a:latin typeface="Calibri" pitchFamily="34" charset="0"/>
                <a:cs typeface="Calibri" pitchFamily="34" charset="0"/>
              </a:rPr>
              <a:t>INTRODUCTION TO KERNAL</a:t>
            </a:r>
            <a:endParaRPr lang="en-IN" sz="4000" b="1" u="sng" dirty="0">
              <a:latin typeface="Calibri" pitchFamily="34" charset="0"/>
              <a:cs typeface="Calibri" pitchFamily="34" charset="0"/>
            </a:endParaRPr>
          </a:p>
        </p:txBody>
      </p:sp>
      <p:sp>
        <p:nvSpPr>
          <p:cNvPr id="3" name="Content Placeholder 2"/>
          <p:cNvSpPr>
            <a:spLocks noGrp="1"/>
          </p:cNvSpPr>
          <p:nvPr>
            <p:ph idx="1"/>
          </p:nvPr>
        </p:nvSpPr>
        <p:spPr>
          <a:xfrm>
            <a:off x="119336" y="1124744"/>
            <a:ext cx="12072664" cy="4752528"/>
          </a:xfrm>
        </p:spPr>
        <p:txBody>
          <a:bodyPr/>
          <a:lstStyle/>
          <a:p>
            <a:r>
              <a:rPr lang="en-IN" sz="3200" b="1" dirty="0" smtClean="0">
                <a:solidFill>
                  <a:schemeClr val="accent1">
                    <a:lumMod val="75000"/>
                  </a:schemeClr>
                </a:solidFill>
                <a:latin typeface="Calibri" pitchFamily="34" charset="0"/>
                <a:cs typeface="Calibri" pitchFamily="34" charset="0"/>
              </a:rPr>
              <a:t>KERNAL :</a:t>
            </a:r>
          </a:p>
          <a:p>
            <a:pPr marL="457200" lvl="1" indent="0">
              <a:lnSpc>
                <a:spcPct val="100000"/>
              </a:lnSpc>
              <a:buNone/>
            </a:pPr>
            <a:r>
              <a:rPr lang="en-IN" sz="2400" dirty="0" smtClean="0">
                <a:latin typeface="Calibri" pitchFamily="34" charset="0"/>
                <a:cs typeface="Calibri" pitchFamily="34" charset="0"/>
              </a:rPr>
              <a:t> </a:t>
            </a:r>
            <a:r>
              <a:rPr lang="en-IN" sz="2400" dirty="0" smtClean="0">
                <a:solidFill>
                  <a:schemeClr val="bg2">
                    <a:lumMod val="25000"/>
                  </a:schemeClr>
                </a:solidFill>
                <a:latin typeface="Calibri" pitchFamily="34" charset="0"/>
                <a:cs typeface="Calibri" pitchFamily="34" charset="0"/>
              </a:rPr>
              <a:t>The</a:t>
            </a:r>
            <a:r>
              <a:rPr lang="en-IN" sz="2400" dirty="0">
                <a:solidFill>
                  <a:schemeClr val="bg2">
                    <a:lumMod val="25000"/>
                  </a:schemeClr>
                </a:solidFill>
                <a:latin typeface="Calibri" pitchFamily="34" charset="0"/>
                <a:cs typeface="Calibri" pitchFamily="34" charset="0"/>
              </a:rPr>
              <a:t> kernel is a computer </a:t>
            </a:r>
            <a:r>
              <a:rPr lang="en-IN" sz="2400" dirty="0" smtClean="0">
                <a:solidFill>
                  <a:schemeClr val="bg2">
                    <a:lumMod val="25000"/>
                  </a:schemeClr>
                </a:solidFill>
                <a:latin typeface="Calibri" pitchFamily="34" charset="0"/>
                <a:cs typeface="Calibri" pitchFamily="34" charset="0"/>
              </a:rPr>
              <a:t>program</a:t>
            </a:r>
            <a:r>
              <a:rPr lang="en-IN" sz="2400" dirty="0">
                <a:solidFill>
                  <a:schemeClr val="bg2">
                    <a:lumMod val="25000"/>
                  </a:schemeClr>
                </a:solidFill>
                <a:latin typeface="Calibri" pitchFamily="34" charset="0"/>
                <a:cs typeface="Calibri" pitchFamily="34" charset="0"/>
              </a:rPr>
              <a:t> </a:t>
            </a:r>
            <a:r>
              <a:rPr lang="en-IN" sz="2400" dirty="0" smtClean="0">
                <a:solidFill>
                  <a:schemeClr val="bg2">
                    <a:lumMod val="25000"/>
                  </a:schemeClr>
                </a:solidFill>
                <a:latin typeface="Calibri" pitchFamily="34" charset="0"/>
                <a:cs typeface="Calibri" pitchFamily="34" charset="0"/>
              </a:rPr>
              <a:t>that </a:t>
            </a:r>
            <a:r>
              <a:rPr lang="en-IN" sz="2400" dirty="0">
                <a:solidFill>
                  <a:schemeClr val="bg2">
                    <a:lumMod val="25000"/>
                  </a:schemeClr>
                </a:solidFill>
                <a:latin typeface="Calibri" pitchFamily="34" charset="0"/>
                <a:cs typeface="Calibri" pitchFamily="34" charset="0"/>
              </a:rPr>
              <a:t>is the core of a computer's </a:t>
            </a:r>
            <a:r>
              <a:rPr lang="en-IN" sz="2400" dirty="0" smtClean="0">
                <a:solidFill>
                  <a:schemeClr val="bg2">
                    <a:lumMod val="25000"/>
                  </a:schemeClr>
                </a:solidFill>
                <a:latin typeface="Calibri" pitchFamily="34" charset="0"/>
                <a:cs typeface="Calibri" pitchFamily="34" charset="0"/>
              </a:rPr>
              <a:t>operating system</a:t>
            </a:r>
            <a:r>
              <a:rPr lang="en-IN" sz="2400" dirty="0">
                <a:solidFill>
                  <a:schemeClr val="bg2">
                    <a:lumMod val="25000"/>
                  </a:schemeClr>
                </a:solidFill>
                <a:latin typeface="Calibri" pitchFamily="34" charset="0"/>
                <a:cs typeface="Calibri" pitchFamily="34" charset="0"/>
              </a:rPr>
              <a:t>, with complete control over everything in the </a:t>
            </a:r>
            <a:r>
              <a:rPr lang="en-IN" sz="2400" dirty="0" smtClean="0">
                <a:solidFill>
                  <a:schemeClr val="bg2">
                    <a:lumMod val="25000"/>
                  </a:schemeClr>
                </a:solidFill>
                <a:latin typeface="Calibri" pitchFamily="34" charset="0"/>
                <a:cs typeface="Calibri" pitchFamily="34" charset="0"/>
              </a:rPr>
              <a:t>system.</a:t>
            </a:r>
          </a:p>
          <a:p>
            <a:pPr marL="0" indent="0">
              <a:lnSpc>
                <a:spcPct val="100000"/>
              </a:lnSpc>
              <a:buNone/>
            </a:pPr>
            <a:endParaRPr lang="en-IN" sz="2400" dirty="0" smtClean="0">
              <a:latin typeface="Calibri" pitchFamily="34" charset="0"/>
              <a:cs typeface="Calibri" pitchFamily="34" charset="0"/>
            </a:endParaRPr>
          </a:p>
          <a:p>
            <a:r>
              <a:rPr lang="en-IN" sz="2400" b="1" dirty="0" smtClean="0">
                <a:solidFill>
                  <a:schemeClr val="accent1">
                    <a:lumMod val="75000"/>
                  </a:schemeClr>
                </a:solidFill>
                <a:latin typeface="Calibri" pitchFamily="34" charset="0"/>
                <a:cs typeface="Calibri" pitchFamily="34" charset="0"/>
              </a:rPr>
              <a:t>LINUX KERNAL:</a:t>
            </a:r>
          </a:p>
          <a:p>
            <a:pPr marL="457200" lvl="1" indent="0">
              <a:lnSpc>
                <a:spcPct val="100000"/>
              </a:lnSpc>
              <a:buNone/>
            </a:pPr>
            <a:r>
              <a:rPr lang="en-IN" sz="2400" dirty="0" smtClean="0">
                <a:solidFill>
                  <a:schemeClr val="bg2">
                    <a:lumMod val="25000"/>
                  </a:schemeClr>
                </a:solidFill>
                <a:latin typeface="Calibri" pitchFamily="34" charset="0"/>
                <a:cs typeface="Calibri" pitchFamily="34" charset="0"/>
              </a:rPr>
              <a:t>A </a:t>
            </a:r>
            <a:r>
              <a:rPr lang="en-IN" sz="2400" dirty="0">
                <a:solidFill>
                  <a:schemeClr val="bg2">
                    <a:lumMod val="25000"/>
                  </a:schemeClr>
                </a:solidFill>
                <a:latin typeface="Calibri" pitchFamily="34" charset="0"/>
                <a:cs typeface="Calibri" pitchFamily="34" charset="0"/>
              </a:rPr>
              <a:t>kernel is the lowest level of easily replaceable software that interfaces with the hardware in your computer. It is responsible for interfacing all of your applications that are running in “user mode” down to the physical hardware, and allowing processes, known as servers, to get information from each other using inter-process communication (IPC).</a:t>
            </a:r>
          </a:p>
          <a:p>
            <a:pPr marL="0" indent="0">
              <a:lnSpc>
                <a:spcPct val="100000"/>
              </a:lnSpc>
              <a:buNone/>
            </a:pPr>
            <a:r>
              <a:rPr lang="en-IN" sz="2400" dirty="0">
                <a:solidFill>
                  <a:schemeClr val="bg2">
                    <a:lumMod val="25000"/>
                  </a:schemeClr>
                </a:solidFill>
                <a:latin typeface="Calibri" pitchFamily="34" charset="0"/>
                <a:cs typeface="Calibri" pitchFamily="34" charset="0"/>
              </a:rPr>
              <a:t>     </a:t>
            </a:r>
          </a:p>
        </p:txBody>
      </p:sp>
    </p:spTree>
    <p:extLst>
      <p:ext uri="{BB962C8B-B14F-4D97-AF65-F5344CB8AC3E}">
        <p14:creationId xmlns:p14="http://schemas.microsoft.com/office/powerpoint/2010/main" val="94378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76" y="65566"/>
            <a:ext cx="8596668" cy="845713"/>
          </a:xfrm>
        </p:spPr>
        <p:txBody>
          <a:bodyPr>
            <a:normAutofit/>
          </a:bodyPr>
          <a:lstStyle/>
          <a:p>
            <a:pPr algn="ctr"/>
            <a:r>
              <a:rPr lang="en-IN" sz="4000" b="1" u="sng" dirty="0" smtClean="0">
                <a:latin typeface="Calibri" pitchFamily="34" charset="0"/>
                <a:cs typeface="Calibri" pitchFamily="34" charset="0"/>
              </a:rPr>
              <a:t>KERNAL SUBSYSTEM</a:t>
            </a:r>
            <a:endParaRPr lang="en-IN" sz="4000" b="1" u="sng" dirty="0">
              <a:latin typeface="Calibri" pitchFamily="34" charset="0"/>
              <a:cs typeface="Calibri" pitchFamily="34" charset="0"/>
            </a:endParaRPr>
          </a:p>
        </p:txBody>
      </p:sp>
      <p:sp>
        <p:nvSpPr>
          <p:cNvPr id="3" name="Content Placeholder 2"/>
          <p:cNvSpPr>
            <a:spLocks noGrp="1"/>
          </p:cNvSpPr>
          <p:nvPr>
            <p:ph idx="1"/>
          </p:nvPr>
        </p:nvSpPr>
        <p:spPr>
          <a:xfrm>
            <a:off x="263352" y="764704"/>
            <a:ext cx="11377264" cy="4186804"/>
          </a:xfrm>
        </p:spPr>
        <p:txBody>
          <a:bodyPr>
            <a:normAutofit/>
          </a:bodyPr>
          <a:lstStyle/>
          <a:p>
            <a:r>
              <a:rPr lang="en-IN" sz="3200" dirty="0" smtClean="0">
                <a:solidFill>
                  <a:schemeClr val="accent1">
                    <a:lumMod val="75000"/>
                  </a:schemeClr>
                </a:solidFill>
                <a:latin typeface="Calibri" pitchFamily="34" charset="0"/>
                <a:cs typeface="Calibri" pitchFamily="34" charset="0"/>
              </a:rPr>
              <a:t>Process Schedulers (SCHED):</a:t>
            </a:r>
          </a:p>
          <a:p>
            <a:pPr marL="0" indent="0">
              <a:lnSpc>
                <a:spcPct val="100000"/>
              </a:lnSpc>
              <a:buNone/>
            </a:pPr>
            <a:r>
              <a:rPr lang="en-IN" dirty="0"/>
              <a:t>	</a:t>
            </a:r>
            <a:r>
              <a:rPr lang="en-IN" sz="2400" dirty="0" smtClean="0">
                <a:solidFill>
                  <a:schemeClr val="bg2">
                    <a:lumMod val="25000"/>
                  </a:schemeClr>
                </a:solidFill>
                <a:latin typeface="Calibri" pitchFamily="34" charset="0"/>
                <a:cs typeface="Calibri" pitchFamily="34" charset="0"/>
              </a:rPr>
              <a:t>Process </a:t>
            </a:r>
            <a:r>
              <a:rPr lang="en-IN" sz="2400" dirty="0">
                <a:solidFill>
                  <a:schemeClr val="bg2">
                    <a:lumMod val="25000"/>
                  </a:schemeClr>
                </a:solidFill>
                <a:latin typeface="Calibri" pitchFamily="34" charset="0"/>
                <a:cs typeface="Calibri" pitchFamily="34" charset="0"/>
              </a:rPr>
              <a:t>scheduling policy module is responsible for judging which process will have access to the CPU; the policy is designed so that processes will have fair access to the CPU</a:t>
            </a:r>
            <a:r>
              <a:rPr lang="en-IN" sz="2400" dirty="0" smtClean="0">
                <a:solidFill>
                  <a:schemeClr val="bg2">
                    <a:lumMod val="25000"/>
                  </a:schemeClr>
                </a:solidFill>
                <a:latin typeface="Calibri" pitchFamily="34" charset="0"/>
                <a:cs typeface="Calibri" pitchFamily="34" charset="0"/>
              </a:rPr>
              <a:t>.</a:t>
            </a:r>
          </a:p>
          <a:p>
            <a:pPr marL="0" indent="0">
              <a:buNone/>
            </a:pPr>
            <a:endParaRPr lang="en-IN" dirty="0"/>
          </a:p>
          <a:p>
            <a:pPr marL="0" indent="0">
              <a:buNone/>
            </a:pPr>
            <a:endParaRPr lang="en-IN" dirty="0"/>
          </a:p>
        </p:txBody>
      </p:sp>
      <p:pic>
        <p:nvPicPr>
          <p:cNvPr id="1026" name="Picture 2" descr="http://docs.huihoo.com/linux/kernel/a1/schedul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637" y="2296293"/>
            <a:ext cx="7120064" cy="378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1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88640"/>
            <a:ext cx="11881320" cy="5798443"/>
          </a:xfrm>
        </p:spPr>
        <p:txBody>
          <a:bodyPr>
            <a:normAutofit lnSpcReduction="10000"/>
          </a:bodyPr>
          <a:lstStyle/>
          <a:p>
            <a:r>
              <a:rPr lang="en-IN" sz="3200" dirty="0" smtClean="0">
                <a:solidFill>
                  <a:schemeClr val="bg2">
                    <a:lumMod val="25000"/>
                  </a:schemeClr>
                </a:solidFill>
                <a:latin typeface="Calibri" pitchFamily="34" charset="0"/>
                <a:cs typeface="Calibri" pitchFamily="34" charset="0"/>
              </a:rPr>
              <a:t>The scheduler is divided into four main modules:</a:t>
            </a:r>
          </a:p>
          <a:p>
            <a:pPr marL="342900" indent="-342900">
              <a:lnSpc>
                <a:spcPct val="100000"/>
              </a:lnSpc>
              <a:buFont typeface="Wingdings" pitchFamily="2" charset="2"/>
              <a:buChar char="Ø"/>
            </a:pPr>
            <a:r>
              <a:rPr lang="en-IN" sz="2400" dirty="0" smtClean="0">
                <a:solidFill>
                  <a:schemeClr val="bg2">
                    <a:lumMod val="25000"/>
                  </a:schemeClr>
                </a:solidFill>
                <a:latin typeface="Calibri" pitchFamily="34" charset="0"/>
                <a:cs typeface="Calibri" pitchFamily="34" charset="0"/>
              </a:rPr>
              <a:t>The </a:t>
            </a:r>
            <a:r>
              <a:rPr lang="en-IN" sz="2400" dirty="0">
                <a:solidFill>
                  <a:schemeClr val="bg2">
                    <a:lumMod val="25000"/>
                  </a:schemeClr>
                </a:solidFill>
                <a:latin typeface="Calibri" pitchFamily="34" charset="0"/>
                <a:cs typeface="Calibri" pitchFamily="34" charset="0"/>
              </a:rPr>
              <a:t>scheduling policy module is responsible for judging which process will have access to the CPU; the policy is designed so that processes will have fair access to the CPU.</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Architecture-specific modules are designed with a common interface to abstract the details of any particular computer architecture. These modules are responsible for communicating with a CPU to suspend and resume a process. These operations involve knowing what registers and state information need to be preserved for each process and executing the assembly code to effect a suspend or resume operation.</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architecture-independent module communicates with the policy module to determine which process will execute next, then calls the architecture-specific module to resume the appropriate process. In addition, this module calls the memory manager to ensure that the memory hardware is restored properly for the resumed process.</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system call interface module permits user processes access to only those resources that are explicitly exported by the kernel. This limits the dependency of user processes on the kernel to a well-defined interface that rarely changes, despite changes in the implementation of other kernel modules</a:t>
            </a:r>
          </a:p>
          <a:p>
            <a:endParaRPr lang="en-IN" sz="1600" dirty="0"/>
          </a:p>
        </p:txBody>
      </p:sp>
    </p:spTree>
    <p:extLst>
      <p:ext uri="{BB962C8B-B14F-4D97-AF65-F5344CB8AC3E}">
        <p14:creationId xmlns:p14="http://schemas.microsoft.com/office/powerpoint/2010/main" val="309510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445"/>
            <a:ext cx="8596668" cy="678287"/>
          </a:xfrm>
        </p:spPr>
        <p:txBody>
          <a:bodyPr>
            <a:normAutofit fontScale="90000"/>
          </a:bodyPr>
          <a:lstStyle/>
          <a:p>
            <a:pPr algn="ctr"/>
            <a:r>
              <a:rPr lang="en-IN" b="1" u="sng" dirty="0" smtClean="0">
                <a:solidFill>
                  <a:schemeClr val="tx2">
                    <a:lumMod val="75000"/>
                  </a:schemeClr>
                </a:solidFill>
              </a:rPr>
              <a:t>MEMORY MANAGER(MM)</a:t>
            </a:r>
            <a:br>
              <a:rPr lang="en-IN" b="1" u="sng" dirty="0" smtClean="0">
                <a:solidFill>
                  <a:schemeClr val="tx2">
                    <a:lumMod val="75000"/>
                  </a:schemeClr>
                </a:solidFill>
              </a:rPr>
            </a:br>
            <a:endParaRPr lang="en-IN" u="sng" dirty="0">
              <a:solidFill>
                <a:schemeClr val="tx2">
                  <a:lumMod val="75000"/>
                </a:schemeClr>
              </a:solidFill>
            </a:endParaRPr>
          </a:p>
        </p:txBody>
      </p:sp>
      <p:sp>
        <p:nvSpPr>
          <p:cNvPr id="3" name="Content Placeholder 2"/>
          <p:cNvSpPr>
            <a:spLocks noGrp="1"/>
          </p:cNvSpPr>
          <p:nvPr>
            <p:ph idx="1"/>
          </p:nvPr>
        </p:nvSpPr>
        <p:spPr>
          <a:xfrm>
            <a:off x="119336" y="772732"/>
            <a:ext cx="11953328" cy="5357611"/>
          </a:xfrm>
        </p:spPr>
        <p:txBody>
          <a:bodyPr>
            <a:normAutofit/>
          </a:bodyPr>
          <a:lstStyle/>
          <a:p>
            <a:pPr>
              <a:lnSpc>
                <a:spcPct val="100000"/>
              </a:lnSpc>
            </a:pPr>
            <a:r>
              <a:rPr lang="en-IN" sz="2400" dirty="0">
                <a:solidFill>
                  <a:schemeClr val="bg2">
                    <a:lumMod val="25000"/>
                  </a:schemeClr>
                </a:solidFill>
                <a:latin typeface="Calibri" pitchFamily="34" charset="0"/>
                <a:cs typeface="Calibri" pitchFamily="34" charset="0"/>
              </a:rPr>
              <a:t>The memory manager subsystem is responsible for controlling process access to the hardware memory resources. This is accomplished through a hardware memory-management system that provides a mapping between process memory references and the machine's physical memory. </a:t>
            </a:r>
          </a:p>
        </p:txBody>
      </p:sp>
      <p:pic>
        <p:nvPicPr>
          <p:cNvPr id="2050" name="Picture 2" descr="http://docs.huihoo.com/linux/kernel/a1/m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4" y="1939232"/>
            <a:ext cx="6877719" cy="419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83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260648"/>
            <a:ext cx="11953328" cy="5780715"/>
          </a:xfrm>
        </p:spPr>
        <p:txBody>
          <a:bodyPr>
            <a:normAutofit/>
          </a:bodyPr>
          <a:lstStyle/>
          <a:p>
            <a:pPr>
              <a:lnSpc>
                <a:spcPct val="100000"/>
              </a:lnSpc>
            </a:pPr>
            <a:r>
              <a:rPr lang="en-IN" sz="2400" dirty="0">
                <a:solidFill>
                  <a:schemeClr val="bg2">
                    <a:lumMod val="25000"/>
                  </a:schemeClr>
                </a:solidFill>
                <a:latin typeface="Calibri" pitchFamily="34" charset="0"/>
                <a:cs typeface="Calibri" pitchFamily="34" charset="0"/>
              </a:rPr>
              <a:t>The memory manager subsystem is composed of three modules</a:t>
            </a:r>
            <a:r>
              <a:rPr lang="en-IN" sz="2400" dirty="0" smtClean="0">
                <a:solidFill>
                  <a:schemeClr val="bg2">
                    <a:lumMod val="25000"/>
                  </a:schemeClr>
                </a:solidFill>
                <a:latin typeface="Calibri" pitchFamily="34" charset="0"/>
                <a:cs typeface="Calibri" pitchFamily="34" charset="0"/>
              </a:rPr>
              <a:t>:</a:t>
            </a:r>
          </a:p>
          <a:p>
            <a:pPr>
              <a:lnSpc>
                <a:spcPct val="100000"/>
              </a:lnSpc>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architecture specific module presents a virtual interface to the memory management hardware</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architecture independent manager performs all of the per-process mapping and virtual memory swapping. This module is responsible for determining which memory pages will be evicted when there is a page fault -- there is no separate policy module since it is not expected that this policy will need to change.</a:t>
            </a: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A system call interface is provided to provide restricted access to user processes. This interface allows user processes to allocate and free storage, and also to perform memory mapped file I/O.</a:t>
            </a: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p:txBody>
      </p:sp>
    </p:spTree>
    <p:extLst>
      <p:ext uri="{BB962C8B-B14F-4D97-AF65-F5344CB8AC3E}">
        <p14:creationId xmlns:p14="http://schemas.microsoft.com/office/powerpoint/2010/main" val="374094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docs.huihoo.com/linux/kernel/a1/vfs.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6828" y="1275008"/>
            <a:ext cx="7508383" cy="476701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587181" y="403538"/>
            <a:ext cx="8596668" cy="665408"/>
          </a:xfrm>
        </p:spPr>
        <p:txBody>
          <a:bodyPr>
            <a:normAutofit fontScale="90000"/>
          </a:bodyPr>
          <a:lstStyle/>
          <a:p>
            <a:pPr algn="ctr"/>
            <a:r>
              <a:rPr lang="en-IN" sz="4400" b="1" u="sng" dirty="0" smtClean="0">
                <a:latin typeface="Calibri" pitchFamily="34" charset="0"/>
                <a:cs typeface="Calibri" pitchFamily="34" charset="0"/>
              </a:rPr>
              <a:t>VIRTUAL FILE SYSTEM</a:t>
            </a:r>
            <a:r>
              <a:rPr lang="en-IN" b="1" dirty="0"/>
              <a:t> </a:t>
            </a:r>
            <a:br>
              <a:rPr lang="en-IN" b="1" dirty="0"/>
            </a:br>
            <a:endParaRPr lang="en-IN" dirty="0"/>
          </a:p>
        </p:txBody>
      </p:sp>
    </p:spTree>
    <p:extLst>
      <p:ext uri="{BB962C8B-B14F-4D97-AF65-F5344CB8AC3E}">
        <p14:creationId xmlns:p14="http://schemas.microsoft.com/office/powerpoint/2010/main" val="354610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332656"/>
            <a:ext cx="8596668" cy="665408"/>
          </a:xfrm>
        </p:spPr>
        <p:txBody>
          <a:bodyPr>
            <a:normAutofit fontScale="90000"/>
          </a:bodyPr>
          <a:lstStyle/>
          <a:p>
            <a:pPr algn="ctr"/>
            <a:r>
              <a:rPr lang="en-IN" sz="4400" b="1" u="sng" dirty="0" smtClean="0">
                <a:solidFill>
                  <a:schemeClr val="tx2">
                    <a:lumMod val="75000"/>
                  </a:schemeClr>
                </a:solidFill>
                <a:latin typeface="Calibri" pitchFamily="34" charset="0"/>
                <a:cs typeface="Calibri" pitchFamily="34" charset="0"/>
              </a:rPr>
              <a:t>VIRTUAL FILE SYSTEM</a:t>
            </a:r>
            <a:r>
              <a:rPr lang="en-IN" b="1" dirty="0"/>
              <a:t> </a:t>
            </a:r>
            <a:br>
              <a:rPr lang="en-IN" b="1" dirty="0"/>
            </a:br>
            <a:endParaRPr lang="en-IN" dirty="0"/>
          </a:p>
        </p:txBody>
      </p:sp>
      <p:sp>
        <p:nvSpPr>
          <p:cNvPr id="3" name="Content Placeholder 2"/>
          <p:cNvSpPr>
            <a:spLocks noGrp="1"/>
          </p:cNvSpPr>
          <p:nvPr>
            <p:ph idx="1"/>
          </p:nvPr>
        </p:nvSpPr>
        <p:spPr>
          <a:xfrm>
            <a:off x="119336" y="1052736"/>
            <a:ext cx="11953328" cy="5439386"/>
          </a:xfrm>
        </p:spPr>
        <p:txBody>
          <a:bodyPr>
            <a:normAutofit/>
          </a:bodyPr>
          <a:lstStyle/>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virtual file system is designed to present a consistent view of data as stored on hardware devices. </a:t>
            </a:r>
            <a:endParaRPr lang="en-IN" sz="2400" dirty="0" smtClean="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endParaRPr lang="en-IN" sz="2400" dirty="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H</a:t>
            </a:r>
            <a:r>
              <a:rPr lang="en-IN" sz="2400" dirty="0" smtClean="0">
                <a:solidFill>
                  <a:schemeClr val="bg2">
                    <a:lumMod val="25000"/>
                  </a:schemeClr>
                </a:solidFill>
                <a:latin typeface="Calibri" pitchFamily="34" charset="0"/>
                <a:cs typeface="Calibri" pitchFamily="34" charset="0"/>
              </a:rPr>
              <a:t>ardware </a:t>
            </a:r>
            <a:r>
              <a:rPr lang="en-IN" sz="2400" dirty="0">
                <a:solidFill>
                  <a:schemeClr val="bg2">
                    <a:lumMod val="25000"/>
                  </a:schemeClr>
                </a:solidFill>
                <a:latin typeface="Calibri" pitchFamily="34" charset="0"/>
                <a:cs typeface="Calibri" pitchFamily="34" charset="0"/>
              </a:rPr>
              <a:t>devices in a computer are represented using a generic device driver interface. </a:t>
            </a:r>
            <a:endParaRPr lang="en-IN" sz="2400" dirty="0" smtClean="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endParaRPr lang="en-IN" sz="2400" dirty="0" smtClean="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smtClean="0">
                <a:solidFill>
                  <a:schemeClr val="bg2">
                    <a:lumMod val="25000"/>
                  </a:schemeClr>
                </a:solidFill>
                <a:latin typeface="Calibri" pitchFamily="34" charset="0"/>
                <a:cs typeface="Calibri" pitchFamily="34" charset="0"/>
              </a:rPr>
              <a:t>Allows </a:t>
            </a:r>
            <a:r>
              <a:rPr lang="en-IN" sz="2400" dirty="0">
                <a:solidFill>
                  <a:schemeClr val="bg2">
                    <a:lumMod val="25000"/>
                  </a:schemeClr>
                </a:solidFill>
                <a:latin typeface="Calibri" pitchFamily="34" charset="0"/>
                <a:cs typeface="Calibri" pitchFamily="34" charset="0"/>
              </a:rPr>
              <a:t>the system administrator to mount any of a set of logical file systems on any physical device. Logical file systems promote compatibility with other operating system standards, and permit developers to implement file systems with different policies. </a:t>
            </a:r>
            <a:endParaRPr lang="en-IN" sz="2400" dirty="0" smtClean="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endParaRPr lang="en-IN" sz="2400" dirty="0" smtClean="0">
              <a:solidFill>
                <a:schemeClr val="bg2">
                  <a:lumMod val="25000"/>
                </a:schemeClr>
              </a:solidFill>
              <a:latin typeface="Calibri" pitchFamily="34" charset="0"/>
              <a:cs typeface="Calibri" pitchFamily="34" charset="0"/>
            </a:endParaRPr>
          </a:p>
          <a:p>
            <a:pPr marL="342900" indent="-342900">
              <a:lnSpc>
                <a:spcPct val="100000"/>
              </a:lnSpc>
              <a:buFont typeface="Wingdings" pitchFamily="2" charset="2"/>
              <a:buChar char="Ø"/>
            </a:pPr>
            <a:r>
              <a:rPr lang="en-IN" sz="2400" dirty="0">
                <a:solidFill>
                  <a:schemeClr val="bg2">
                    <a:lumMod val="25000"/>
                  </a:schemeClr>
                </a:solidFill>
                <a:latin typeface="Calibri" pitchFamily="34" charset="0"/>
                <a:cs typeface="Calibri" pitchFamily="34" charset="0"/>
              </a:rPr>
              <a:t>The virtual file system abstracts the details of both physical device and logical file system, and allows user processes to access files using a common interface, without necessarily knowing what physical or logical system the file resides on.</a:t>
            </a:r>
          </a:p>
        </p:txBody>
      </p:sp>
    </p:spTree>
    <p:extLst>
      <p:ext uri="{BB962C8B-B14F-4D97-AF65-F5344CB8AC3E}">
        <p14:creationId xmlns:p14="http://schemas.microsoft.com/office/powerpoint/2010/main" val="546680441"/>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22224</TotalTime>
  <Words>919</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Capgemini_Template</vt:lpstr>
      <vt:lpstr>Section slides</vt:lpstr>
      <vt:lpstr>Content Layouts</vt:lpstr>
      <vt:lpstr>Content and Image Layouts</vt:lpstr>
      <vt:lpstr>LINUX SUBSYSTEM </vt:lpstr>
      <vt:lpstr>PowerPoint Presentation</vt:lpstr>
      <vt:lpstr>INTRODUCTION TO KERNAL</vt:lpstr>
      <vt:lpstr>KERNAL SUBSYSTEM</vt:lpstr>
      <vt:lpstr>PowerPoint Presentation</vt:lpstr>
      <vt:lpstr>MEMORY MANAGER(MM) </vt:lpstr>
      <vt:lpstr>PowerPoint Presentation</vt:lpstr>
      <vt:lpstr>VIRTUAL FILE SYSTEM  </vt:lpstr>
      <vt:lpstr>VIRTUAL FILE SYSTEM  </vt:lpstr>
      <vt:lpstr>PowerPoint Presentation</vt:lpstr>
      <vt:lpstr>NETWORK INTERFACE </vt:lpstr>
      <vt:lpstr>PowerPoint Presentation</vt:lpstr>
      <vt:lpstr> INTER-PROCESS COMMUNICATION </vt:lpstr>
      <vt:lpstr>PowerPoint Presentation</vt:lpstr>
      <vt:lpstr>COMMUNICATION BETWEEN SUBSYSTEM</vt:lpstr>
      <vt:lpstr>COMMUNICATION BETWEEN SUBSYSTEM</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cp:lastModifiedBy>
  <cp:revision>187</cp:revision>
  <dcterms:created xsi:type="dcterms:W3CDTF">2017-10-18T07:07:16Z</dcterms:created>
  <dcterms:modified xsi:type="dcterms:W3CDTF">2018-04-03T17:43:38Z</dcterms:modified>
</cp:coreProperties>
</file>