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8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E13B-E4B0-49C7-B035-68682C347494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AFFA-0915-4A0C-B185-F4697F4C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9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E13B-E4B0-49C7-B035-68682C347494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AFFA-0915-4A0C-B185-F4697F4C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5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E13B-E4B0-49C7-B035-68682C347494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AFFA-0915-4A0C-B185-F4697F4C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08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E13B-E4B0-49C7-B035-68682C347494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AFFA-0915-4A0C-B185-F4697F4C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3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E13B-E4B0-49C7-B035-68682C347494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AFFA-0915-4A0C-B185-F4697F4C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8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E13B-E4B0-49C7-B035-68682C347494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AFFA-0915-4A0C-B185-F4697F4C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15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E13B-E4B0-49C7-B035-68682C347494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AFFA-0915-4A0C-B185-F4697F4C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95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E13B-E4B0-49C7-B035-68682C347494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AFFA-0915-4A0C-B185-F4697F4C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49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E13B-E4B0-49C7-B035-68682C347494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AFFA-0915-4A0C-B185-F4697F4C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12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E13B-E4B0-49C7-B035-68682C347494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AFFA-0915-4A0C-B185-F4697F4C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03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E13B-E4B0-49C7-B035-68682C347494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AFFA-0915-4A0C-B185-F4697F4C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8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0E13B-E4B0-49C7-B035-68682C347494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CAFFA-0915-4A0C-B185-F4697F4C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91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dirty="0"/>
              <a:t>INTRODUCTION TO 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57589"/>
            <a:ext cx="10515600" cy="421937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An operating system (OS) is system software that manages computer hardware and software resources and provides common services for computer programs.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It also allows you to communicate with the computer without knowing how to speak the computer's language.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487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9064"/>
            <a:ext cx="10515600" cy="793974"/>
          </a:xfrm>
        </p:spPr>
        <p:txBody>
          <a:bodyPr/>
          <a:lstStyle/>
          <a:p>
            <a:pPr algn="ctr"/>
            <a:r>
              <a:rPr lang="en-IN" u="sng" dirty="0"/>
              <a:t>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1824"/>
            <a:ext cx="10515600" cy="55250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A kernel is a central component of an operating system.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 It acts as an interface between the user applications and the hardware.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The sole aim of the kernel is to manage the communication between the software (user level applications) and the hardware (CPU, disk memory etc).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The main tasks of the kernel are 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2400" dirty="0"/>
              <a:t>Process management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2400" dirty="0"/>
              <a:t>Device management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2400" dirty="0"/>
              <a:t>Memory management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2400" dirty="0"/>
              <a:t>Interrupt handling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2400" dirty="0"/>
              <a:t>I/O communication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2400" dirty="0"/>
              <a:t>File system</a:t>
            </a:r>
          </a:p>
          <a:p>
            <a:pPr>
              <a:buFont typeface="Wingdings" pitchFamily="2" charset="2"/>
              <a:buChar char="§"/>
            </a:pPr>
            <a:endParaRPr lang="en-IN" sz="2400" dirty="0"/>
          </a:p>
          <a:p>
            <a:pPr>
              <a:buFont typeface="Wingdings" pitchFamily="2" charset="2"/>
              <a:buChar char="§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01625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TYPES OF 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Kernels may be classified mainly in two categories 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Monolithic</a:t>
            </a:r>
          </a:p>
          <a:p>
            <a:r>
              <a:rPr lang="en-US" dirty="0"/>
              <a:t>Micro Kernel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677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1FB8D6-3946-4702-9F37-4F1B61E17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8937"/>
            <a:ext cx="10515600" cy="1989626"/>
          </a:xfrm>
        </p:spPr>
        <p:txBody>
          <a:bodyPr>
            <a:normAutofit/>
          </a:bodyPr>
          <a:lstStyle/>
          <a:p>
            <a:pPr algn="ctr"/>
            <a:r>
              <a:rPr lang="en-IN" sz="4000" b="1" u="sng" dirty="0">
                <a:latin typeface="+mn-lt"/>
              </a:rPr>
              <a:t>MODES OF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5EFC5B4-9EA4-4EE6-92A5-81A883D3B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977"/>
            <a:ext cx="10515600" cy="4778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dirty="0"/>
              <a:t>User mode: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sz="3400" dirty="0"/>
              <a:t>The executing code has no ability to directly access hardware or reference memory.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400" dirty="0"/>
              <a:t>Code running in user mode must delegate to system APIs to access hardware or memory.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400" dirty="0"/>
              <a:t> Crashes in user mode are always recoverable.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400" dirty="0"/>
              <a:t> Most of the code running on your computer will execute in user mode.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34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3494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AE71326-D2DA-468B-8C9E-44FADF088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8362"/>
            <a:ext cx="10515600" cy="52186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sz="3200" b="1" dirty="0"/>
              <a:t>Kernel mode</a:t>
            </a:r>
            <a:r>
              <a:rPr lang="en-IN" dirty="0"/>
              <a:t>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executing code has complete and unrestricted access to the underlying hardware.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It can execute any CPU instruction and reference any memory address.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Kernel mode is generally reserved for the lowest-level, most trusted functions of the operating system.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Crashes in kernel mode are catastrophic; they will halt the entire PC.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377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8A52CE-FAE6-41F0-984F-4F1483CD7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809"/>
            <a:ext cx="10515600" cy="1470880"/>
          </a:xfrm>
        </p:spPr>
        <p:txBody>
          <a:bodyPr/>
          <a:lstStyle/>
          <a:p>
            <a:pPr algn="ctr"/>
            <a:r>
              <a:rPr lang="en-IN" b="1" u="sng" dirty="0">
                <a:latin typeface="+mn-lt"/>
              </a:rPr>
              <a:t>COMPONENTS OF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E9FE257-7AD9-4C0C-B0EC-4394F82D1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2566"/>
          </a:xfrm>
        </p:spPr>
        <p:txBody>
          <a:bodyPr/>
          <a:lstStyle/>
          <a:p>
            <a:pPr marL="0" indent="0">
              <a:buNone/>
            </a:pPr>
            <a:r>
              <a:rPr lang="en-IN" sz="3200" b="1" dirty="0"/>
              <a:t>HAL: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 </a:t>
            </a:r>
            <a:r>
              <a:rPr lang="en-IN" dirty="0" smtClean="0"/>
              <a:t>Hardware abstraction layer is a </a:t>
            </a:r>
            <a:r>
              <a:rPr lang="en-IN" dirty="0"/>
              <a:t>layer of programming that allows a computer operating system to interact with a hardware device at a general or abstract level rather than at a detailed hardware level</a:t>
            </a:r>
            <a:r>
              <a:rPr lang="en-IN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 Windows 2000 is one of several operating systems that include a hardware abstraction layer. 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The </a:t>
            </a:r>
            <a:r>
              <a:rPr lang="en-IN" dirty="0"/>
              <a:t>hardware abstraction layer can be called from either the operating system's kernel or from a device driver. </a:t>
            </a:r>
          </a:p>
        </p:txBody>
      </p:sp>
    </p:spTree>
    <p:extLst>
      <p:ext uri="{BB962C8B-B14F-4D97-AF65-F5344CB8AC3E}">
        <p14:creationId xmlns:p14="http://schemas.microsoft.com/office/powerpoint/2010/main" val="4214210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033B78-0235-400E-9A97-143555DC9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5269"/>
            <a:ext cx="10515600" cy="5341694"/>
          </a:xfrm>
        </p:spPr>
        <p:txBody>
          <a:bodyPr/>
          <a:lstStyle/>
          <a:p>
            <a:pPr marL="0" indent="0">
              <a:buNone/>
            </a:pPr>
            <a:r>
              <a:rPr lang="en-IN" sz="3600" b="1" dirty="0"/>
              <a:t>Executive services: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The executive services in the windows kernel are: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Object management.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Memory management.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Process and thread management.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Input/output management.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Configuration management.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1627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C4663F3-C3F2-486E-B6D4-9FB88314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u="sng" dirty="0" smtClean="0">
                <a:latin typeface="+mn-lt"/>
              </a:rPr>
              <a:t>CONFIGURATION MANAGER</a:t>
            </a:r>
            <a:endParaRPr lang="en-IN" sz="4000" b="1" u="sng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6BEF54C-5025-40A5-8C66-C76BEE1DA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It is one of the executive services of the windows-kernel mode.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Windows kernel-mode configuration manager manages the registry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If your driver needs to know about changes in the registry, it can use the routines of the configuration manager to do so by registering callbacks on specific registry data.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6232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28789"/>
            <a:ext cx="10515600" cy="1819477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smtClean="0">
                <a:latin typeface="+mn-lt"/>
              </a:rPr>
              <a:t>I/O MANAGER</a:t>
            </a:r>
            <a:endParaRPr lang="en-US" sz="4000" b="1" u="sng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2282"/>
            <a:ext cx="10515600" cy="550571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Windows kernel-mode I/O manager manages the communication between </a:t>
            </a:r>
            <a:r>
              <a:rPr lang="en-US" dirty="0" smtClean="0"/>
              <a:t>applications </a:t>
            </a:r>
            <a:r>
              <a:rPr lang="en-US" dirty="0"/>
              <a:t>and the interfaces provided by device drivers. 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communication between the operating system and device drivers is primarily done through I/O request packets (IRPs).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I/O Manager integrates various networking components, including the following:</a:t>
            </a:r>
          </a:p>
          <a:p>
            <a:r>
              <a:rPr lang="en-US" dirty="0"/>
              <a:t>File system drivers</a:t>
            </a:r>
          </a:p>
          <a:p>
            <a:r>
              <a:rPr lang="en-US" dirty="0"/>
              <a:t>Networking protocols</a:t>
            </a:r>
          </a:p>
          <a:p>
            <a:r>
              <a:rPr lang="en-US" dirty="0"/>
              <a:t>Network adapter card drivers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1299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dirty="0" smtClean="0">
                <a:latin typeface="+mn-lt"/>
              </a:rPr>
              <a:t>LOCAL PROCEDURE CALL</a:t>
            </a:r>
            <a:endParaRPr lang="en-US" sz="4000" b="1" u="sng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 The Local Procedure Call Facility (LPC Facility) provides the mechanism for client and server components to send messages to each other. 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It</a:t>
            </a:r>
            <a:r>
              <a:rPr lang="en-US" dirty="0"/>
              <a:t> is a high speed message </a:t>
            </a:r>
            <a:r>
              <a:rPr lang="en-US" dirty="0" smtClean="0"/>
              <a:t>based </a:t>
            </a:r>
            <a:r>
              <a:rPr lang="en-US" dirty="0"/>
              <a:t>communication mechanism implemented in the NT kernel.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LPC </a:t>
            </a:r>
            <a:r>
              <a:rPr lang="en-US" dirty="0"/>
              <a:t>can be used for communication between two user mode processes, between a user mode process and a kernel mode driver or between two kernel mode drivers.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194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smtClean="0">
                <a:latin typeface="+mn-lt"/>
              </a:rPr>
              <a:t>MEMORY MANAGER</a:t>
            </a:r>
            <a:endParaRPr lang="en-US" sz="4000" b="1" u="sng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1070"/>
            <a:ext cx="10515600" cy="526745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Windows kernel-mode memory manager component manages physical memory for the operating system.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This </a:t>
            </a:r>
            <a:r>
              <a:rPr lang="en-US" dirty="0"/>
              <a:t>memory is primarily in the form of random access memory (RAM</a:t>
            </a:r>
            <a:r>
              <a:rPr lang="en-US" dirty="0" smtClean="0"/>
              <a:t>).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memory manager manages memory by performing the following major tasks</a:t>
            </a:r>
            <a:r>
              <a:rPr lang="en-US" dirty="0" smtClean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Managing the allocation and deallocation of memory virtually and dynamically.</a:t>
            </a:r>
          </a:p>
          <a:p>
            <a:r>
              <a:rPr lang="en-US" dirty="0"/>
              <a:t>Supporting the concepts of memory-mapped files, shared memory, and copy-on-write.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23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b="1" u="sng" dirty="0"/>
              <a:t>NEED OF OPERATING SYSTEM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33245"/>
            <a:ext cx="10515600" cy="394371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Software which performs all the basic tasks 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Handles input and output.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controls peripheral devices such as disk drives and printers.</a:t>
            </a:r>
          </a:p>
        </p:txBody>
      </p:sp>
    </p:spTree>
    <p:extLst>
      <p:ext uri="{BB962C8B-B14F-4D97-AF65-F5344CB8AC3E}">
        <p14:creationId xmlns:p14="http://schemas.microsoft.com/office/powerpoint/2010/main" val="2579610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789"/>
            <a:ext cx="10515600" cy="1561899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smtClean="0">
                <a:latin typeface="+mn-lt"/>
              </a:rPr>
              <a:t>PROCESS STRUCTURE</a:t>
            </a:r>
            <a:endParaRPr lang="en-US" sz="4000" b="1" u="sng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2282"/>
            <a:ext cx="10515600" cy="482468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568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dirty="0" smtClean="0">
                <a:latin typeface="+mn-lt"/>
              </a:rPr>
              <a:t>PnP MANAGER</a:t>
            </a:r>
            <a:endParaRPr lang="en-US" sz="4000" b="1" u="sng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2434"/>
            <a:ext cx="10515600" cy="473452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 Plug and Play (PnP) manager provides the support for PnP functionality in Windows and is responsible for the following PnP-related tasks:</a:t>
            </a:r>
          </a:p>
          <a:p>
            <a:r>
              <a:rPr lang="en-US" sz="2400" dirty="0"/>
              <a:t>Device detection and enumeration while the system is booting</a:t>
            </a:r>
          </a:p>
          <a:p>
            <a:r>
              <a:rPr lang="en-US" sz="2400" dirty="0"/>
              <a:t>Adding or removing devices while the system is </a:t>
            </a:r>
            <a:r>
              <a:rPr lang="en-US" sz="2400" dirty="0" smtClean="0"/>
              <a:t>running</a:t>
            </a:r>
          </a:p>
          <a:p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 kernel-mode PnP manager notifies the user-mode PnP manager that a new device is present on the system and must be installed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PnP manager maintains the </a:t>
            </a:r>
            <a:r>
              <a:rPr lang="en-US" dirty="0" smtClean="0"/>
              <a:t>Device Tree that </a:t>
            </a:r>
            <a:r>
              <a:rPr lang="en-US" dirty="0"/>
              <a:t>keeps track of the devices in the system.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68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dirty="0" smtClean="0">
                <a:latin typeface="+mn-lt"/>
              </a:rPr>
              <a:t>SECURITY REFERENCE MONITOR</a:t>
            </a:r>
            <a:endParaRPr lang="en-US" sz="4000" b="1" u="sng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An increasingly important aspect of operating systems is security.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Before </a:t>
            </a:r>
            <a:r>
              <a:rPr lang="en-US" sz="2400" dirty="0"/>
              <a:t>an action can take place, the operating system must be sure that the action is not a violation of system policy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Windows uses an access control list (ACL) to determine which objects have what security.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The </a:t>
            </a:r>
            <a:r>
              <a:rPr lang="en-US" sz="2400" dirty="0"/>
              <a:t>Windows kernel-mode security reference monitor provides routines for your driver to work with access control.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98686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+mn-lt"/>
              </a:rPr>
              <a:t>GRAPHIC DEVICE DRIVERS</a:t>
            </a:r>
            <a:endParaRPr lang="en-US" sz="4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90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latin typeface="+mn-lt"/>
              </a:rPr>
              <a:t>DEVICE DRIVERS</a:t>
            </a:r>
            <a:endParaRPr lang="en-US" b="1" u="sng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 </a:t>
            </a:r>
            <a:r>
              <a:rPr lang="en-US" sz="2400" dirty="0"/>
              <a:t>A</a:t>
            </a:r>
            <a:r>
              <a:rPr lang="en-US" sz="2400" dirty="0"/>
              <a:t> </a:t>
            </a:r>
            <a:r>
              <a:rPr lang="en-US" sz="2400" b="1" dirty="0"/>
              <a:t>device driver</a:t>
            </a:r>
            <a:r>
              <a:rPr lang="en-US" sz="2400" dirty="0"/>
              <a:t> is a computer program that operates or controls a particular type of device that is attached to a computer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A </a:t>
            </a:r>
            <a:r>
              <a:rPr lang="en-US" sz="2400" dirty="0"/>
              <a:t>driver provides a software interface to hardware devices, enabling operating systems and other computer programs to access hardware functions without needing to know </a:t>
            </a:r>
            <a:r>
              <a:rPr lang="en-US" sz="2400" dirty="0" smtClean="0"/>
              <a:t>precise </a:t>
            </a:r>
            <a:r>
              <a:rPr lang="en-US" sz="2400" dirty="0"/>
              <a:t>details of the hardware being used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 driver communicates with the </a:t>
            </a:r>
            <a:r>
              <a:rPr lang="en-US" sz="2400" dirty="0" smtClean="0"/>
              <a:t>device</a:t>
            </a:r>
            <a:r>
              <a:rPr lang="en-US" sz="2400" dirty="0"/>
              <a:t> </a:t>
            </a:r>
            <a:r>
              <a:rPr lang="en-US" sz="2400" dirty="0" smtClean="0"/>
              <a:t>through </a:t>
            </a:r>
            <a:r>
              <a:rPr lang="en-US" sz="2400" dirty="0"/>
              <a:t>the computer bus or communications subsystem to which the hardware connects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Drivers are hardware dependent and operating-system-specific.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7044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dirty="0">
                <a:latin typeface="+mn-lt"/>
              </a:rPr>
              <a:t>TYPES OF 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Time-sharing operating systems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Network operating System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Distributed operating System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Real Time operating System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720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WINDOWS 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The application programs must be written to run on top of a particular operating system.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Your choice of operating system determines to a great extent the applications you can run.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For PCs, the most popular operating systems are DOS, OS/2, and Windows, but others are available, such as Linux.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834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2738"/>
            <a:ext cx="10515600" cy="5954225"/>
          </a:xfrm>
        </p:spPr>
        <p:txBody>
          <a:bodyPr/>
          <a:lstStyle/>
          <a:p>
            <a:pPr marL="0" indent="0" algn="just">
              <a:buNone/>
            </a:pPr>
            <a:r>
              <a:rPr lang="en-IN" sz="3200" u="sng" dirty="0"/>
              <a:t>WINDOWS WORKSTATION</a:t>
            </a:r>
            <a:r>
              <a:rPr lang="en-IN" dirty="0"/>
              <a:t>: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Any PC running Windows 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Using a Windows server as a client PC.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The server versions of Windows are occasionally used as desktop computers to take advantage of the additional robustness and features built into server products.</a:t>
            </a:r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r>
              <a:rPr lang="en-IN" sz="3200" u="sng" dirty="0"/>
              <a:t>WINDOWS SERVER OS: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It is a series of enterprise-class server operating systems designed to share services with multiple users and provide extensive administrative control of data storage, applications and corporate networks.</a:t>
            </a:r>
          </a:p>
        </p:txBody>
      </p:sp>
    </p:spTree>
    <p:extLst>
      <p:ext uri="{BB962C8B-B14F-4D97-AF65-F5344CB8AC3E}">
        <p14:creationId xmlns:p14="http://schemas.microsoft.com/office/powerpoint/2010/main" val="3791542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677"/>
            <a:ext cx="10515600" cy="603628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IN" sz="3600" b="1" u="sng" dirty="0"/>
              <a:t>WINDOWS WORKSTATION -VERSION NUMBERS: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b="1" dirty="0"/>
              <a:t>Operating System				     Version Number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Windows 1.0	                               			1.04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Windows NT 3.1	                               			3.10.528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Windows NT Workstation 3.5          			3.5.807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Windows NT Workstation 3.51        			3.51.1057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Windows NT Workstation 4.0	         			4.0.1381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Windows 98	                                			4.1.1998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Windows 98 Second Edition	          			4.1.2222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Windows 7	                                 			6.1.7600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Windows 10	                                			10.0.10240</a:t>
            </a:r>
          </a:p>
          <a:p>
            <a:pPr>
              <a:buFont typeface="Wingdings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5663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123"/>
            <a:ext cx="10515600" cy="6012840"/>
          </a:xfrm>
        </p:spPr>
        <p:txBody>
          <a:bodyPr/>
          <a:lstStyle/>
          <a:p>
            <a:pPr marL="0" indent="0" algn="ctr">
              <a:buNone/>
            </a:pPr>
            <a:r>
              <a:rPr lang="en-IN" sz="4000" b="1" u="sng" dirty="0"/>
              <a:t>Windows Server –versions</a:t>
            </a:r>
          </a:p>
          <a:p>
            <a:pPr marL="0" indent="0" algn="ctr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b="1" dirty="0"/>
              <a:t>Name	                           Release date	      Release version 									number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Windows Server 2016	           2016	                          	NT 10.0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Windows Server 2012 R2	           2013	                          	NT 6.3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Windows Server 2012	           2012	                          	NT 6.2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Windows Server 2008 R2	           2009	                          	NT 6.1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1154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231"/>
            <a:ext cx="10515600" cy="6059732"/>
          </a:xfrm>
        </p:spPr>
        <p:txBody>
          <a:bodyPr/>
          <a:lstStyle/>
          <a:p>
            <a:pPr marL="0" indent="0">
              <a:buNone/>
            </a:pPr>
            <a:r>
              <a:rPr lang="en-IN" sz="4000" b="1" u="sng" dirty="0"/>
              <a:t>Windows Server 2012 System Requirements</a:t>
            </a:r>
            <a:r>
              <a:rPr lang="en-IN" u="sng" dirty="0"/>
              <a:t>:</a:t>
            </a:r>
          </a:p>
          <a:p>
            <a:endParaRPr lang="en-IN" u="sng" dirty="0"/>
          </a:p>
          <a:p>
            <a:pPr marL="0" indent="0">
              <a:buNone/>
            </a:pPr>
            <a:r>
              <a:rPr lang="en-IN" sz="2400" b="1" u="sng" dirty="0"/>
              <a:t>Component</a:t>
            </a:r>
            <a:r>
              <a:rPr lang="en-IN" sz="2400" dirty="0"/>
              <a:t>	</a:t>
            </a:r>
            <a:r>
              <a:rPr lang="en-IN" sz="2400" b="1" dirty="0"/>
              <a:t>        </a:t>
            </a:r>
            <a:r>
              <a:rPr lang="en-IN" sz="2400" b="1" u="sng" dirty="0"/>
              <a:t>Minimum Requirement</a:t>
            </a:r>
            <a:r>
              <a:rPr lang="en-IN" sz="2400" dirty="0"/>
              <a:t>	           </a:t>
            </a:r>
            <a:r>
              <a:rPr lang="en-IN" sz="2400" b="1" u="sng" dirty="0"/>
              <a:t>Recommended</a:t>
            </a:r>
          </a:p>
          <a:p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Processor	               1.4GHZ 64-bit	                2GHZ or faster dual core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Memory	                 512MB RAM	                 2GB RAM or greater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Disk space	                   32GB	                 40GB Full installation or 10GB Server </a:t>
            </a:r>
          </a:p>
          <a:p>
            <a:pPr marL="0" indent="0">
              <a:buNone/>
            </a:pPr>
            <a:r>
              <a:rPr lang="en-IN" sz="2400" dirty="0"/>
              <a:t>                                                                                    core installation                                                          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8920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u="sng" dirty="0"/>
              <a:t>Windows 64 bit  Vs Windows 32 bit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512" y="1601421"/>
            <a:ext cx="9832975" cy="451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3300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788</Words>
  <Application>Microsoft Office PowerPoint</Application>
  <PresentationFormat>Widescreen</PresentationFormat>
  <Paragraphs>167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 Theme</vt:lpstr>
      <vt:lpstr>INTRODUCTION TO OPERATING SYSTEM</vt:lpstr>
      <vt:lpstr> NEED OF OPERATING SYSTEM:</vt:lpstr>
      <vt:lpstr>TYPES OF OPERATING SYSTEM</vt:lpstr>
      <vt:lpstr>WINDOWS OPERATING SYSTEM</vt:lpstr>
      <vt:lpstr>PowerPoint Presentation</vt:lpstr>
      <vt:lpstr>PowerPoint Presentation</vt:lpstr>
      <vt:lpstr>PowerPoint Presentation</vt:lpstr>
      <vt:lpstr>PowerPoint Presentation</vt:lpstr>
      <vt:lpstr>Windows 64 bit  Vs Windows 32 bit</vt:lpstr>
      <vt:lpstr>KERNEL</vt:lpstr>
      <vt:lpstr>TYPES OF KERNEL</vt:lpstr>
      <vt:lpstr>MODES OF KERNEL</vt:lpstr>
      <vt:lpstr>PowerPoint Presentation</vt:lpstr>
      <vt:lpstr>COMPONENTS OF KERNEL</vt:lpstr>
      <vt:lpstr>PowerPoint Presentation</vt:lpstr>
      <vt:lpstr>CONFIGURATION MANAGER</vt:lpstr>
      <vt:lpstr>I/O MANAGER</vt:lpstr>
      <vt:lpstr>LOCAL PROCEDURE CALL</vt:lpstr>
      <vt:lpstr>MEMORY MANAGER</vt:lpstr>
      <vt:lpstr>PROCESS STRUCTURE</vt:lpstr>
      <vt:lpstr>PnP MANAGER</vt:lpstr>
      <vt:lpstr>SECURITY REFERENCE MONITOR</vt:lpstr>
      <vt:lpstr>GRAPHIC DEVICE DRIVERS</vt:lpstr>
      <vt:lpstr>DEVICE DRIVERS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34</cp:revision>
  <dcterms:created xsi:type="dcterms:W3CDTF">2018-03-20T12:51:06Z</dcterms:created>
  <dcterms:modified xsi:type="dcterms:W3CDTF">2018-03-26T13:20:00Z</dcterms:modified>
</cp:coreProperties>
</file>