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2"/>
  </p:notesMasterIdLst>
  <p:handoutMasterIdLst>
    <p:handoutMasterId r:id="rId13"/>
  </p:handoutMasterIdLst>
  <p:sldIdLst>
    <p:sldId id="273" r:id="rId5"/>
    <p:sldId id="274" r:id="rId6"/>
    <p:sldId id="285" r:id="rId7"/>
    <p:sldId id="275" r:id="rId8"/>
    <p:sldId id="282" r:id="rId9"/>
    <p:sldId id="283" r:id="rId10"/>
    <p:sldId id="284"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73"/>
            <p14:sldId id="274"/>
            <p14:sldId id="285"/>
            <p14:sldId id="275"/>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06/04/2018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06/04/2018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9B987D8C-64E0-4D2B-9951-A57E1E3413AC}" type="datetimeFigureOut">
              <a:rPr lang="en-IN" smtClean="0"/>
              <a:t>06-04-2018</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641118F4-6E95-4522-8A42-C9A8A06693A1}" type="slidenum">
              <a:rPr lang="en-IN" smtClean="0"/>
              <a:t>‹#›</a:t>
            </a:fld>
            <a:endParaRPr lang="en-IN"/>
          </a:p>
        </p:txBody>
      </p:sp>
    </p:spTree>
    <p:extLst>
      <p:ext uri="{BB962C8B-B14F-4D97-AF65-F5344CB8AC3E}">
        <p14:creationId xmlns:p14="http://schemas.microsoft.com/office/powerpoint/2010/main" val="283991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cstate="print">
            <a:extLst>
              <a:ext uri="{96DAC541-7B7A-43D3-8B79-37D633B846F1}">
                <asvg:svgBlip xmlns="" xmlns:asvg="http://schemas.microsoft.com/office/drawing/2016/SVG/main" r:embed="rId1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5840" y="188640"/>
            <a:ext cx="2749471"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Database </a:t>
            </a:r>
            <a:r>
              <a:rPr lang="en-US" sz="3200" b="1" dirty="0">
                <a:latin typeface="Times New Roman" panose="02020603050405020304" pitchFamily="18" charset="0"/>
                <a:cs typeface="Times New Roman" panose="02020603050405020304" pitchFamily="18" charset="0"/>
              </a:rPr>
              <a:t>(DB)</a:t>
            </a:r>
          </a:p>
        </p:txBody>
      </p:sp>
      <p:sp>
        <p:nvSpPr>
          <p:cNvPr id="3" name="Rectangle 2"/>
          <p:cNvSpPr/>
          <p:nvPr/>
        </p:nvSpPr>
        <p:spPr>
          <a:xfrm>
            <a:off x="305939" y="900411"/>
            <a:ext cx="8022309"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database is a collection of information that is organized so that it can be easily accessed, managed and updated.</a:t>
            </a:r>
          </a:p>
        </p:txBody>
      </p:sp>
      <p:pic>
        <p:nvPicPr>
          <p:cNvPr id="4" name="Picture 3"/>
          <p:cNvPicPr>
            <a:picLocks noChangeAspect="1"/>
          </p:cNvPicPr>
          <p:nvPr/>
        </p:nvPicPr>
        <p:blipFill>
          <a:blip r:embed="rId2"/>
          <a:stretch>
            <a:fillRect/>
          </a:stretch>
        </p:blipFill>
        <p:spPr>
          <a:xfrm>
            <a:off x="7896200" y="1250918"/>
            <a:ext cx="4151784" cy="3306333"/>
          </a:xfrm>
          <a:prstGeom prst="rect">
            <a:avLst/>
          </a:prstGeom>
        </p:spPr>
      </p:pic>
      <p:sp>
        <p:nvSpPr>
          <p:cNvPr id="5" name="Rectangle 4"/>
          <p:cNvSpPr/>
          <p:nvPr/>
        </p:nvSpPr>
        <p:spPr>
          <a:xfrm>
            <a:off x="305939" y="1811725"/>
            <a:ext cx="6096000" cy="861774"/>
          </a:xfrm>
          <a:prstGeom prst="rect">
            <a:avLst/>
          </a:prstGeom>
        </p:spPr>
        <p:txBody>
          <a:bodyPr>
            <a:spAutoFit/>
          </a:bodyPr>
          <a:lstStyle/>
          <a:p>
            <a:endParaRPr lang="en-US" dirty="0">
              <a:solidFill>
                <a:srgbClr val="000000"/>
              </a:solidFill>
            </a:endParaRPr>
          </a:p>
          <a:p>
            <a:r>
              <a:rPr lang="en-US" dirty="0">
                <a:solidFill>
                  <a:srgbClr val="000000"/>
                </a:solidFill>
              </a:rPr>
              <a:t> </a:t>
            </a:r>
            <a:r>
              <a:rPr lang="en-US" sz="3200" b="1" dirty="0" smtClean="0">
                <a:solidFill>
                  <a:srgbClr val="000000"/>
                </a:solidFill>
                <a:latin typeface="Times New Roman" panose="02020603050405020304" pitchFamily="18" charset="0"/>
                <a:cs typeface="Times New Roman" panose="02020603050405020304" pitchFamily="18" charset="0"/>
              </a:rPr>
              <a:t>Need of Database</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10130" y="2904085"/>
            <a:ext cx="6096000" cy="2308324"/>
          </a:xfrm>
          <a:prstGeom prst="rect">
            <a:avLst/>
          </a:prstGeom>
        </p:spPr>
        <p:txBody>
          <a:bodyPr>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independence and efficient access.</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Reduced application development time.</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integrity and security.</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Uniform data administration.</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Concurrent access, recovery from crashes.</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User-friendly declarative query language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524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5800" y="260648"/>
            <a:ext cx="3672800"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History of Database</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07368" y="1052736"/>
            <a:ext cx="11784632"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sizes, capabilities, and performance of databases and their respective DBMSs have grown in orders of magnitude</a:t>
            </a:r>
            <a:r>
              <a:rPr lang="en-US" dirty="0"/>
              <a:t>.</a:t>
            </a:r>
          </a:p>
        </p:txBody>
      </p:sp>
      <p:pic>
        <p:nvPicPr>
          <p:cNvPr id="4" name="Picture 3"/>
          <p:cNvPicPr>
            <a:picLocks noChangeAspect="1"/>
          </p:cNvPicPr>
          <p:nvPr/>
        </p:nvPicPr>
        <p:blipFill>
          <a:blip r:embed="rId2"/>
          <a:stretch>
            <a:fillRect/>
          </a:stretch>
        </p:blipFill>
        <p:spPr>
          <a:xfrm>
            <a:off x="0" y="1891441"/>
            <a:ext cx="12000656" cy="4777919"/>
          </a:xfrm>
          <a:prstGeom prst="rect">
            <a:avLst/>
          </a:prstGeom>
        </p:spPr>
      </p:pic>
    </p:spTree>
    <p:extLst>
      <p:ext uri="{BB962C8B-B14F-4D97-AF65-F5344CB8AC3E}">
        <p14:creationId xmlns:p14="http://schemas.microsoft.com/office/powerpoint/2010/main" val="24609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44" y="332656"/>
            <a:ext cx="12000656" cy="6155531"/>
          </a:xfrm>
          <a:prstGeom prst="rect">
            <a:avLst/>
          </a:prstGeom>
        </p:spPr>
        <p:txBody>
          <a:bodyPr wrap="square">
            <a:spAutoFit/>
          </a:bodyPr>
          <a:lstStyle/>
          <a:p>
            <a:endParaRPr lang="en-US" dirty="0">
              <a:solidFill>
                <a:srgbClr val="000000"/>
              </a:solidFill>
            </a:endParaRPr>
          </a:p>
          <a:p>
            <a:pPr marL="457200" indent="-457200">
              <a:buFont typeface="Wingdings" panose="05000000000000000000" pitchFamily="2" charset="2"/>
              <a:buChar char="Ø"/>
            </a:pPr>
            <a:r>
              <a:rPr lang="en-US" sz="2800" dirty="0" smtClean="0">
                <a:solidFill>
                  <a:srgbClr val="000000"/>
                </a:solidFill>
                <a:latin typeface="Times New Roman" panose="02020603050405020304" pitchFamily="18" charset="0"/>
                <a:cs typeface="Times New Roman" panose="02020603050405020304" pitchFamily="18" charset="0"/>
              </a:rPr>
              <a:t>Hierarchical Databases - 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hierarchical database model mandates that each child </a:t>
            </a:r>
            <a:r>
              <a:rPr lang="en-US" sz="2400" dirty="0" smtClean="0">
                <a:latin typeface="Times New Roman" panose="02020603050405020304" pitchFamily="18" charset="0"/>
                <a:cs typeface="Times New Roman" panose="02020603050405020304" pitchFamily="18" charset="0"/>
              </a:rPr>
              <a:t>                 record </a:t>
            </a:r>
            <a:r>
              <a:rPr lang="en-US" sz="2400" dirty="0">
                <a:latin typeface="Times New Roman" panose="02020603050405020304" pitchFamily="18" charset="0"/>
                <a:cs typeface="Times New Roman" panose="02020603050405020304" pitchFamily="18" charset="0"/>
              </a:rPr>
              <a:t>has only one parent</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solidFill>
                  <a:srgbClr val="000000"/>
                </a:solidFill>
                <a:latin typeface="Times New Roman" panose="02020603050405020304" pitchFamily="18" charset="0"/>
                <a:cs typeface="Times New Roman" panose="02020603050405020304" pitchFamily="18" charset="0"/>
              </a:rPr>
              <a:t>Network Databases - </a:t>
            </a:r>
            <a:r>
              <a:rPr lang="en-US" sz="2400" dirty="0">
                <a:latin typeface="Times New Roman" panose="02020603050405020304" pitchFamily="18" charset="0"/>
                <a:cs typeface="Times New Roman" panose="02020603050405020304" pitchFamily="18" charset="0"/>
              </a:rPr>
              <a:t>The network model is a database model conceived as a flexible way of representing objects and their relationships. Its distinguishing feature is that the </a:t>
            </a:r>
            <a:r>
              <a:rPr lang="en-US" sz="2400" dirty="0" smtClean="0">
                <a:latin typeface="Times New Roman" panose="02020603050405020304" pitchFamily="18" charset="0"/>
                <a:cs typeface="Times New Roman" panose="02020603050405020304" pitchFamily="18" charset="0"/>
              </a:rPr>
              <a:t>  schema</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solidFill>
                  <a:srgbClr val="000000"/>
                </a:solidFill>
                <a:latin typeface="Times New Roman" panose="02020603050405020304" pitchFamily="18" charset="0"/>
                <a:cs typeface="Times New Roman" panose="02020603050405020304" pitchFamily="18" charset="0"/>
              </a:rPr>
              <a:t>Relational Databases - </a:t>
            </a:r>
            <a:r>
              <a:rPr lang="en-US" sz="2400" dirty="0">
                <a:latin typeface="Times New Roman" panose="02020603050405020304" pitchFamily="18" charset="0"/>
                <a:cs typeface="Times New Roman" panose="02020603050405020304" pitchFamily="18" charset="0"/>
              </a:rPr>
              <a:t>Relational data model is the primary data </a:t>
            </a:r>
            <a:r>
              <a:rPr lang="en-US" sz="2400" dirty="0" smtClean="0">
                <a:latin typeface="Times New Roman" panose="02020603050405020304" pitchFamily="18" charset="0"/>
                <a:cs typeface="Times New Roman" panose="02020603050405020304" pitchFamily="18" charset="0"/>
              </a:rPr>
              <a:t>model and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properties and capabilities required to process data with storage efficiency</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solidFill>
                  <a:srgbClr val="000000"/>
                </a:solidFill>
                <a:latin typeface="Times New Roman" panose="02020603050405020304" pitchFamily="18" charset="0"/>
                <a:cs typeface="Times New Roman" panose="02020603050405020304" pitchFamily="18" charset="0"/>
              </a:rPr>
              <a:t>Object Databases -</a:t>
            </a:r>
            <a:r>
              <a:rPr lang="en-US" sz="2400" dirty="0">
                <a:latin typeface="Times New Roman" panose="02020603050405020304" pitchFamily="18" charset="0"/>
                <a:cs typeface="Times New Roman" panose="02020603050405020304" pitchFamily="18" charset="0"/>
              </a:rPr>
              <a:t>A database object is any defined object in a database that is used to store </a:t>
            </a:r>
            <a:r>
              <a:rPr lang="en-US" sz="2400" dirty="0" smtClean="0">
                <a:latin typeface="Times New Roman" panose="02020603050405020304" pitchFamily="18" charset="0"/>
                <a:cs typeface="Times New Roman" panose="02020603050405020304" pitchFamily="18" charset="0"/>
              </a:rPr>
              <a:t>or reference data</a:t>
            </a:r>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solidFill>
                  <a:srgbClr val="000000"/>
                </a:solidFill>
                <a:latin typeface="Times New Roman" panose="02020603050405020304" pitchFamily="18" charset="0"/>
                <a:cs typeface="Times New Roman" panose="02020603050405020304" pitchFamily="18" charset="0"/>
              </a:rPr>
              <a:t>Object </a:t>
            </a:r>
            <a:r>
              <a:rPr lang="en-US" sz="2800" dirty="0">
                <a:solidFill>
                  <a:srgbClr val="000000"/>
                </a:solidFill>
                <a:latin typeface="Times New Roman" panose="02020603050405020304" pitchFamily="18" charset="0"/>
                <a:cs typeface="Times New Roman" panose="02020603050405020304" pitchFamily="18" charset="0"/>
              </a:rPr>
              <a:t>Relational Databases </a:t>
            </a:r>
            <a:r>
              <a:rPr lang="en-US" sz="2800" dirty="0" smtClean="0">
                <a:solidFill>
                  <a:srgbClr val="0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objects, classes and inheritance are directly supported in database schemas and in the query language</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17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85" y="1196752"/>
            <a:ext cx="118813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Data Model is a logical structure of Database. It describes the design of database to reflect entities, attributes, relationship among data, constrains etc.</a:t>
            </a:r>
          </a:p>
        </p:txBody>
      </p:sp>
      <p:sp>
        <p:nvSpPr>
          <p:cNvPr id="3" name="Rectangle 2"/>
          <p:cNvSpPr/>
          <p:nvPr/>
        </p:nvSpPr>
        <p:spPr>
          <a:xfrm>
            <a:off x="5087888" y="260648"/>
            <a:ext cx="3096344"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Data </a:t>
            </a:r>
            <a:r>
              <a:rPr lang="en-US" sz="3200" b="1" dirty="0" smtClean="0">
                <a:latin typeface="Times New Roman" panose="02020603050405020304" pitchFamily="18" charset="0"/>
                <a:cs typeface="Times New Roman" panose="02020603050405020304" pitchFamily="18" charset="0"/>
              </a:rPr>
              <a:t>Modeling</a:t>
            </a:r>
            <a:endParaRPr lang="en-US"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136232" y="2027749"/>
            <a:ext cx="6096000" cy="861774"/>
          </a:xfrm>
          <a:prstGeom prst="rect">
            <a:avLst/>
          </a:prstGeom>
        </p:spPr>
        <p:txBody>
          <a:bodyPr>
            <a:spAutoFit/>
          </a:bodyPr>
          <a:lstStyle/>
          <a:p>
            <a:endParaRPr lang="en-US" dirty="0" smtClean="0">
              <a:solidFill>
                <a:srgbClr val="000000"/>
              </a:solidFill>
            </a:endParaRPr>
          </a:p>
          <a:p>
            <a:r>
              <a:rPr lang="en-US" dirty="0" smtClean="0">
                <a:solidFill>
                  <a:srgbClr val="000000"/>
                </a:solidFill>
              </a:rPr>
              <a:t> </a:t>
            </a:r>
            <a:r>
              <a:rPr lang="en-US" sz="3200" b="1" dirty="0" smtClean="0">
                <a:solidFill>
                  <a:srgbClr val="000000"/>
                </a:solidFill>
                <a:latin typeface="Times New Roman" panose="02020603050405020304" pitchFamily="18" charset="0"/>
                <a:cs typeface="Times New Roman" panose="02020603050405020304" pitchFamily="18" charset="0"/>
              </a:rPr>
              <a:t>File Systems </a:t>
            </a:r>
            <a:endParaRPr lang="en-US" sz="3200" b="1"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Description of Figure 5-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688" y="2889523"/>
            <a:ext cx="3962400" cy="33843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3356992"/>
            <a:ext cx="7680176" cy="2677656"/>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A File Management system is a DBMS that allows </a:t>
            </a:r>
            <a:r>
              <a:rPr lang="en-US" sz="2400" dirty="0" smtClean="0">
                <a:solidFill>
                  <a:srgbClr val="000000"/>
                </a:solidFill>
                <a:latin typeface="Times New Roman" panose="02020603050405020304" pitchFamily="18" charset="0"/>
                <a:cs typeface="Times New Roman" panose="02020603050405020304" pitchFamily="18" charset="0"/>
              </a:rPr>
              <a:t>access </a:t>
            </a:r>
            <a:r>
              <a:rPr lang="en-US" sz="2400" dirty="0">
                <a:solidFill>
                  <a:srgbClr val="000000"/>
                </a:solidFill>
                <a:latin typeface="Times New Roman" panose="02020603050405020304" pitchFamily="18" charset="0"/>
                <a:cs typeface="Times New Roman" panose="02020603050405020304" pitchFamily="18" charset="0"/>
              </a:rPr>
              <a:t>to single files or tables at a time. </a:t>
            </a: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In </a:t>
            </a:r>
            <a:r>
              <a:rPr lang="en-US" sz="2400" dirty="0">
                <a:solidFill>
                  <a:srgbClr val="000000"/>
                </a:solidFill>
                <a:latin typeface="Times New Roman" panose="02020603050405020304" pitchFamily="18" charset="0"/>
                <a:cs typeface="Times New Roman" panose="02020603050405020304" pitchFamily="18" charset="0"/>
              </a:rPr>
              <a:t>a File System, data is directly stored in set of files. It contains flat files that have no relation to other files (when only one table is stored in single file, then this file is known as flat file).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05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ditional Data Storag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1412776"/>
            <a:ext cx="5159896" cy="49149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47728" y="0"/>
            <a:ext cx="6312024" cy="861774"/>
          </a:xfrm>
          <a:prstGeom prst="rect">
            <a:avLst/>
          </a:prstGeom>
        </p:spPr>
        <p:txBody>
          <a:bodyPr wrap="square">
            <a:spAutoFit/>
          </a:bodyPr>
          <a:lstStyle/>
          <a:p>
            <a:endParaRPr lang="en-US" dirty="0">
              <a:solidFill>
                <a:srgbClr val="000000"/>
              </a:solidFill>
            </a:endParaRPr>
          </a:p>
          <a:p>
            <a:r>
              <a:rPr lang="en-US" dirty="0">
                <a:solidFill>
                  <a:srgbClr val="000000"/>
                </a:solidFill>
              </a:rPr>
              <a:t> </a:t>
            </a:r>
            <a:r>
              <a:rPr lang="en-US" sz="3200" b="1" dirty="0">
                <a:solidFill>
                  <a:srgbClr val="000000"/>
                </a:solidFill>
                <a:latin typeface="Times New Roman" panose="02020603050405020304" pitchFamily="18" charset="0"/>
                <a:cs typeface="Times New Roman" panose="02020603050405020304" pitchFamily="18" charset="0"/>
              </a:rPr>
              <a:t>File Based Approach </a:t>
            </a:r>
          </a:p>
        </p:txBody>
      </p:sp>
      <p:sp>
        <p:nvSpPr>
          <p:cNvPr id="3" name="Rectangle 2"/>
          <p:cNvSpPr/>
          <p:nvPr/>
        </p:nvSpPr>
        <p:spPr>
          <a:xfrm>
            <a:off x="179648" y="1238736"/>
            <a:ext cx="6852456" cy="5262979"/>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222222"/>
                </a:solidFill>
                <a:latin typeface="Times New Roman" panose="02020603050405020304" pitchFamily="18" charset="0"/>
                <a:cs typeface="Times New Roman" panose="02020603050405020304" pitchFamily="18" charset="0"/>
              </a:rPr>
              <a:t>In traditional approach, information is stored in flat files which are maintained by the file system under the operating system’s </a:t>
            </a:r>
            <a:r>
              <a:rPr lang="en-US" sz="2400" dirty="0" smtClean="0">
                <a:solidFill>
                  <a:srgbClr val="222222"/>
                </a:solidFill>
                <a:latin typeface="Times New Roman" panose="02020603050405020304" pitchFamily="18" charset="0"/>
                <a:cs typeface="Times New Roman" panose="02020603050405020304" pitchFamily="18" charset="0"/>
              </a:rPr>
              <a:t>control</a:t>
            </a:r>
          </a:p>
          <a:p>
            <a:pPr marL="342900" indent="-342900">
              <a:buFont typeface="Wingdings" panose="05000000000000000000" pitchFamily="2" charset="2"/>
              <a:buChar char="Ø"/>
            </a:pP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solidFill>
                  <a:srgbClr val="222222"/>
                </a:solidFill>
                <a:latin typeface="Times New Roman" panose="02020603050405020304" pitchFamily="18" charset="0"/>
                <a:cs typeface="Times New Roman" panose="02020603050405020304" pitchFamily="18" charset="0"/>
              </a:rPr>
              <a:t>Application </a:t>
            </a:r>
            <a:r>
              <a:rPr lang="en-US" sz="2400" dirty="0">
                <a:solidFill>
                  <a:srgbClr val="222222"/>
                </a:solidFill>
                <a:latin typeface="Times New Roman" panose="02020603050405020304" pitchFamily="18" charset="0"/>
                <a:cs typeface="Times New Roman" panose="02020603050405020304" pitchFamily="18" charset="0"/>
              </a:rPr>
              <a:t>programs go through the file system in order to access these flat </a:t>
            </a:r>
            <a:r>
              <a:rPr lang="en-US" sz="2400" dirty="0" smtClean="0">
                <a:solidFill>
                  <a:srgbClr val="222222"/>
                </a:solidFill>
                <a:latin typeface="Times New Roman" panose="02020603050405020304" pitchFamily="18" charset="0"/>
                <a:cs typeface="Times New Roman" panose="02020603050405020304" pitchFamily="18" charset="0"/>
              </a:rPr>
              <a:t>files</a:t>
            </a:r>
          </a:p>
          <a:p>
            <a:pPr marL="342900" indent="-342900">
              <a:buFont typeface="Wingdings" panose="05000000000000000000" pitchFamily="2" charset="2"/>
              <a:buChar char="Ø"/>
            </a:pP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is stored in flat files as </a:t>
            </a:r>
            <a:r>
              <a:rPr lang="en-US" sz="2400" dirty="0" smtClean="0">
                <a:latin typeface="Times New Roman" panose="02020603050405020304" pitchFamily="18" charset="0"/>
                <a:cs typeface="Times New Roman" panose="02020603050405020304" pitchFamily="18" charset="0"/>
              </a:rPr>
              <a:t>records and it </a:t>
            </a:r>
            <a:r>
              <a:rPr lang="en-US" sz="2400" dirty="0">
                <a:latin typeface="Times New Roman" panose="02020603050405020304" pitchFamily="18" charset="0"/>
                <a:cs typeface="Times New Roman" panose="02020603050405020304" pitchFamily="18" charset="0"/>
              </a:rPr>
              <a:t>consist of various fields which are delimited by a space, comma, pipe, any special character </a:t>
            </a:r>
            <a:r>
              <a:rPr lang="en-US" sz="2400" dirty="0" smtClean="0">
                <a:latin typeface="Times New Roman" panose="02020603050405020304" pitchFamily="18" charset="0"/>
                <a:cs typeface="Times New Roman" panose="02020603050405020304" pitchFamily="18" charset="0"/>
              </a:rPr>
              <a:t>etc. End </a:t>
            </a:r>
            <a:r>
              <a:rPr lang="en-US" sz="2400" dirty="0">
                <a:latin typeface="Times New Roman" panose="02020603050405020304" pitchFamily="18" charset="0"/>
                <a:cs typeface="Times New Roman" panose="02020603050405020304" pitchFamily="18" charset="0"/>
              </a:rPr>
              <a:t>of records and end of files will be marked using any predetermined character set or special characters in order to identify them.</a:t>
            </a:r>
          </a:p>
          <a:p>
            <a:pPr marL="342900" indent="-342900">
              <a:buFont typeface="Wingdings" panose="05000000000000000000" pitchFamily="2" charset="2"/>
              <a:buChar char="Ø"/>
            </a:pP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0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3110"/>
            <a:ext cx="8400256" cy="861774"/>
          </a:xfrm>
          <a:prstGeom prst="rect">
            <a:avLst/>
          </a:prstGeom>
        </p:spPr>
        <p:txBody>
          <a:bodyPr wrap="square">
            <a:spAutoFit/>
          </a:bodyPr>
          <a:lstStyle/>
          <a:p>
            <a:endParaRPr lang="en-US" dirty="0">
              <a:solidFill>
                <a:srgbClr val="000000"/>
              </a:solidFill>
            </a:endParaRPr>
          </a:p>
          <a:p>
            <a:r>
              <a:rPr lang="en-US" dirty="0">
                <a:solidFill>
                  <a:srgbClr val="000000"/>
                </a:solidFill>
              </a:rPr>
              <a:t> </a:t>
            </a:r>
            <a:r>
              <a:rPr lang="en-US" sz="3200" b="1" dirty="0">
                <a:solidFill>
                  <a:srgbClr val="000000"/>
                </a:solidFill>
                <a:latin typeface="Times New Roman" panose="02020603050405020304" pitchFamily="18" charset="0"/>
                <a:cs typeface="Times New Roman" panose="02020603050405020304" pitchFamily="18" charset="0"/>
              </a:rPr>
              <a:t>Disadvantages of file based </a:t>
            </a:r>
            <a:r>
              <a:rPr lang="en-US" sz="3200" b="1" dirty="0" smtClean="0">
                <a:solidFill>
                  <a:srgbClr val="000000"/>
                </a:solidFill>
                <a:latin typeface="Times New Roman" panose="02020603050405020304" pitchFamily="18" charset="0"/>
                <a:cs typeface="Times New Roman" panose="02020603050405020304" pitchFamily="18" charset="0"/>
              </a:rPr>
              <a:t>approach </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5360" y="1412776"/>
            <a:ext cx="10729192" cy="4524315"/>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333333"/>
                </a:solidFill>
                <a:latin typeface="Times New Roman" panose="02020603050405020304" pitchFamily="18" charset="0"/>
                <a:cs typeface="Times New Roman" panose="02020603050405020304" pitchFamily="18" charset="0"/>
              </a:rPr>
              <a:t>File-processing </a:t>
            </a:r>
            <a:r>
              <a:rPr lang="en-US" sz="2400" dirty="0">
                <a:solidFill>
                  <a:srgbClr val="333333"/>
                </a:solidFill>
                <a:latin typeface="Times New Roman" panose="02020603050405020304" pitchFamily="18" charset="0"/>
                <a:cs typeface="Times New Roman" panose="02020603050405020304" pitchFamily="18" charset="0"/>
              </a:rPr>
              <a:t>system coordinates only the physical </a:t>
            </a:r>
            <a:r>
              <a:rPr lang="en-US" sz="2400" dirty="0" smtClean="0">
                <a:solidFill>
                  <a:srgbClr val="333333"/>
                </a:solidFill>
                <a:latin typeface="Times New Roman" panose="02020603050405020304" pitchFamily="18" charset="0"/>
                <a:cs typeface="Times New Roman" panose="02020603050405020304" pitchFamily="18" charset="0"/>
              </a:rPr>
              <a:t>access</a:t>
            </a:r>
          </a:p>
          <a:p>
            <a:pPr marL="285750" indent="-285750">
              <a:buFont typeface="Wingdings" panose="05000000000000000000" pitchFamily="2" charset="2"/>
              <a:buChar char="Ø"/>
            </a:pPr>
            <a:endParaRPr lang="en-US" sz="2400" dirty="0">
              <a:solidFill>
                <a:srgbClr val="33333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File-processing </a:t>
            </a:r>
            <a:r>
              <a:rPr lang="en-US" sz="2400" dirty="0">
                <a:latin typeface="Times New Roman" panose="02020603050405020304" pitchFamily="18" charset="0"/>
                <a:cs typeface="Times New Roman" panose="02020603050405020304" pitchFamily="18" charset="0"/>
              </a:rPr>
              <a:t>system is designed to allow predetermined access to data (i.e. compiled programs</a:t>
            </a:r>
            <a:r>
              <a:rPr lang="en-US"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usually designed to allow one or more programs to access different data files at the same time. In a file-processing system, a file can be accessed by two programs concurrently only if both programs have read-only access to the </a:t>
            </a:r>
            <a:r>
              <a:rPr lang="en-US" sz="2400" dirty="0" smtClean="0">
                <a:latin typeface="Times New Roman" panose="02020603050405020304" pitchFamily="18" charset="0"/>
                <a:cs typeface="Times New Roman" panose="02020603050405020304" pitchFamily="18" charset="0"/>
              </a:rPr>
              <a:t>file</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Redundancy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not in file </a:t>
            </a:r>
            <a:r>
              <a:rPr lang="en-US" sz="2400" dirty="0" smtClean="0">
                <a:latin typeface="Times New Roman" panose="02020603050405020304" pitchFamily="18" charset="0"/>
                <a:cs typeface="Times New Roman" panose="02020603050405020304" pitchFamily="18" charset="0"/>
              </a:rPr>
              <a:t>system</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Unauthorized access </a:t>
            </a:r>
            <a:r>
              <a:rPr lang="en-US" sz="2400" dirty="0" smtClean="0">
                <a:latin typeface="Times New Roman" panose="02020603050405020304" pitchFamily="18" charset="0"/>
                <a:cs typeface="Times New Roman" panose="02020603050405020304" pitchFamily="18" charset="0"/>
              </a:rPr>
              <a:t>is not restricted in </a:t>
            </a:r>
            <a:r>
              <a:rPr lang="en-US" sz="2400" dirty="0">
                <a:latin typeface="Times New Roman" panose="02020603050405020304" pitchFamily="18" charset="0"/>
                <a:cs typeface="Times New Roman" panose="02020603050405020304" pitchFamily="18" charset="0"/>
              </a:rPr>
              <a:t>the file </a:t>
            </a:r>
            <a:r>
              <a:rPr lang="en-US" sz="2400" dirty="0" smtClean="0">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557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5840" y="188640"/>
            <a:ext cx="363150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Database Approach</a:t>
            </a:r>
          </a:p>
        </p:txBody>
      </p:sp>
      <p:grpSp>
        <p:nvGrpSpPr>
          <p:cNvPr id="3" name="Group 66"/>
          <p:cNvGrpSpPr>
            <a:grpSpLocks/>
          </p:cNvGrpSpPr>
          <p:nvPr/>
        </p:nvGrpSpPr>
        <p:grpSpPr bwMode="auto">
          <a:xfrm>
            <a:off x="6039611" y="1700808"/>
            <a:ext cx="6168008" cy="4608512"/>
            <a:chOff x="800" y="711"/>
            <a:chExt cx="4656" cy="3417"/>
          </a:xfrm>
        </p:grpSpPr>
        <p:sp>
          <p:nvSpPr>
            <p:cNvPr id="4" name="Rectangle 2"/>
            <p:cNvSpPr>
              <a:spLocks noChangeArrowheads="1"/>
            </p:cNvSpPr>
            <p:nvPr/>
          </p:nvSpPr>
          <p:spPr bwMode="auto">
            <a:xfrm>
              <a:off x="886" y="3848"/>
              <a:ext cx="1096"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3"/>
            <p:cNvSpPr>
              <a:spLocks noChangeArrowheads="1"/>
            </p:cNvSpPr>
            <p:nvPr/>
          </p:nvSpPr>
          <p:spPr bwMode="auto">
            <a:xfrm>
              <a:off x="2289" y="3848"/>
              <a:ext cx="1665"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 y="3331"/>
              <a:ext cx="656" cy="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 y="3331"/>
              <a:ext cx="656" cy="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0" y="3331"/>
              <a:ext cx="655" cy="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6" y="3331"/>
              <a:ext cx="656" cy="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1" y="3331"/>
              <a:ext cx="655" cy="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auto">
            <a:xfrm>
              <a:off x="800" y="3195"/>
              <a:ext cx="4656" cy="8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1113" y="3496"/>
              <a:ext cx="428" cy="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200" b="1">
                  <a:latin typeface="Arial" panose="020B0604020202020204" pitchFamily="34" charset="0"/>
                </a:rPr>
                <a:t>Back</a:t>
              </a:r>
            </a:p>
            <a:p>
              <a:pPr algn="ctr" eaLnBrk="0" hangingPunct="0"/>
              <a:r>
                <a:rPr lang="en-US" altLang="en-US" sz="1200" b="1">
                  <a:latin typeface="Arial" panose="020B0604020202020204" pitchFamily="34" charset="0"/>
                </a:rPr>
                <a:t>Orders</a:t>
              </a:r>
            </a:p>
            <a:p>
              <a:pPr algn="ctr" eaLnBrk="0" hangingPunct="0"/>
              <a:r>
                <a:rPr lang="en-US" altLang="en-US" sz="1200" b="1">
                  <a:latin typeface="Arial" panose="020B0604020202020204" pitchFamily="34" charset="0"/>
                </a:rPr>
                <a:t>file</a:t>
              </a:r>
            </a:p>
          </p:txBody>
        </p:sp>
        <p:sp>
          <p:nvSpPr>
            <p:cNvPr id="13" name="Rectangle 13"/>
            <p:cNvSpPr>
              <a:spLocks noChangeArrowheads="1"/>
            </p:cNvSpPr>
            <p:nvPr/>
          </p:nvSpPr>
          <p:spPr bwMode="auto">
            <a:xfrm>
              <a:off x="2017" y="3503"/>
              <a:ext cx="546" cy="4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200" b="1">
                  <a:latin typeface="Arial" panose="020B0604020202020204" pitchFamily="34" charset="0"/>
                </a:rPr>
                <a:t>Inventory</a:t>
              </a:r>
            </a:p>
            <a:p>
              <a:pPr algn="ctr" eaLnBrk="0" hangingPunct="0"/>
              <a:r>
                <a:rPr lang="en-US" altLang="en-US" sz="1200" b="1">
                  <a:latin typeface="Arial" panose="020B0604020202020204" pitchFamily="34" charset="0"/>
                </a:rPr>
                <a:t>Master</a:t>
              </a:r>
            </a:p>
            <a:p>
              <a:pPr algn="ctr" eaLnBrk="0" hangingPunct="0"/>
              <a:r>
                <a:rPr lang="en-US" altLang="en-US" sz="1200" b="1">
                  <a:latin typeface="Arial" panose="020B0604020202020204" pitchFamily="34" charset="0"/>
                </a:rPr>
                <a:t>file</a:t>
              </a:r>
            </a:p>
          </p:txBody>
        </p:sp>
        <p:sp>
          <p:nvSpPr>
            <p:cNvPr id="14" name="Rectangle 14"/>
            <p:cNvSpPr>
              <a:spLocks noChangeArrowheads="1"/>
            </p:cNvSpPr>
            <p:nvPr/>
          </p:nvSpPr>
          <p:spPr bwMode="auto">
            <a:xfrm>
              <a:off x="2930" y="3495"/>
              <a:ext cx="561" cy="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200" b="1">
                  <a:latin typeface="Arial" panose="020B0604020202020204" pitchFamily="34" charset="0"/>
                </a:rPr>
                <a:t>Customer</a:t>
              </a:r>
            </a:p>
            <a:p>
              <a:pPr algn="ctr" eaLnBrk="0" hangingPunct="0"/>
              <a:r>
                <a:rPr lang="en-US" altLang="en-US" sz="1200" b="1">
                  <a:latin typeface="Arial" panose="020B0604020202020204" pitchFamily="34" charset="0"/>
                </a:rPr>
                <a:t>Master</a:t>
              </a:r>
            </a:p>
            <a:p>
              <a:pPr algn="ctr" eaLnBrk="0" hangingPunct="0"/>
              <a:r>
                <a:rPr lang="en-US" altLang="en-US" sz="1200" b="1">
                  <a:latin typeface="Arial" panose="020B0604020202020204" pitchFamily="34" charset="0"/>
                </a:rPr>
                <a:t>file</a:t>
              </a:r>
            </a:p>
          </p:txBody>
        </p:sp>
        <p:sp>
          <p:nvSpPr>
            <p:cNvPr id="15" name="Rectangle 15"/>
            <p:cNvSpPr>
              <a:spLocks noChangeArrowheads="1"/>
            </p:cNvSpPr>
            <p:nvPr/>
          </p:nvSpPr>
          <p:spPr bwMode="auto">
            <a:xfrm>
              <a:off x="3809" y="3488"/>
              <a:ext cx="546" cy="4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200" b="1">
                  <a:latin typeface="Arial" panose="020B0604020202020204" pitchFamily="34" charset="0"/>
                </a:rPr>
                <a:t>Inventory</a:t>
              </a:r>
            </a:p>
            <a:p>
              <a:pPr algn="ctr" eaLnBrk="0" hangingPunct="0"/>
              <a:r>
                <a:rPr lang="en-US" altLang="en-US" sz="1200" b="1">
                  <a:latin typeface="Arial" panose="020B0604020202020204" pitchFamily="34" charset="0"/>
                </a:rPr>
                <a:t>Pricing</a:t>
              </a:r>
            </a:p>
            <a:p>
              <a:pPr algn="ctr" eaLnBrk="0" hangingPunct="0"/>
              <a:r>
                <a:rPr lang="en-US" altLang="en-US" sz="1200" b="1">
                  <a:latin typeface="Arial" panose="020B0604020202020204" pitchFamily="34" charset="0"/>
                </a:rPr>
                <a:t>file</a:t>
              </a:r>
            </a:p>
          </p:txBody>
        </p:sp>
        <p:sp>
          <p:nvSpPr>
            <p:cNvPr id="16" name="Rectangle 16"/>
            <p:cNvSpPr>
              <a:spLocks noChangeArrowheads="1"/>
            </p:cNvSpPr>
            <p:nvPr/>
          </p:nvSpPr>
          <p:spPr bwMode="auto">
            <a:xfrm>
              <a:off x="4767" y="3488"/>
              <a:ext cx="567" cy="4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200" b="1">
                  <a:latin typeface="Arial" panose="020B0604020202020204" pitchFamily="34" charset="0"/>
                </a:rPr>
                <a:t>Employee</a:t>
              </a:r>
            </a:p>
            <a:p>
              <a:pPr algn="ctr" eaLnBrk="0" hangingPunct="0"/>
              <a:r>
                <a:rPr lang="en-US" altLang="en-US" sz="1200" b="1">
                  <a:latin typeface="Arial" panose="020B0604020202020204" pitchFamily="34" charset="0"/>
                </a:rPr>
                <a:t>Master</a:t>
              </a:r>
            </a:p>
            <a:p>
              <a:pPr algn="ctr" eaLnBrk="0" hangingPunct="0"/>
              <a:r>
                <a:rPr lang="en-US" altLang="en-US" sz="1200" b="1">
                  <a:latin typeface="Arial" panose="020B0604020202020204" pitchFamily="34" charset="0"/>
                </a:rPr>
                <a:t>file</a:t>
              </a:r>
            </a:p>
          </p:txBody>
        </p:sp>
        <p:grpSp>
          <p:nvGrpSpPr>
            <p:cNvPr id="17" name="Group 19"/>
            <p:cNvGrpSpPr>
              <a:grpSpLocks/>
            </p:cNvGrpSpPr>
            <p:nvPr/>
          </p:nvGrpSpPr>
          <p:grpSpPr bwMode="auto">
            <a:xfrm>
              <a:off x="878" y="756"/>
              <a:ext cx="824" cy="221"/>
              <a:chOff x="423" y="757"/>
              <a:chExt cx="902" cy="227"/>
            </a:xfrm>
          </p:grpSpPr>
          <p:sp>
            <p:nvSpPr>
              <p:cNvPr id="62" name="Rectangle 17"/>
              <p:cNvSpPr>
                <a:spLocks noChangeArrowheads="1"/>
              </p:cNvSpPr>
              <p:nvPr/>
            </p:nvSpPr>
            <p:spPr bwMode="auto">
              <a:xfrm>
                <a:off x="423" y="757"/>
                <a:ext cx="902"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18"/>
              <p:cNvSpPr>
                <a:spLocks noChangeArrowheads="1"/>
              </p:cNvSpPr>
              <p:nvPr/>
            </p:nvSpPr>
            <p:spPr bwMode="auto">
              <a:xfrm>
                <a:off x="490" y="759"/>
                <a:ext cx="798"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latin typeface="Arial" panose="020B0604020202020204" pitchFamily="34" charset="0"/>
                  </a:rPr>
                  <a:t>Order Dept.</a:t>
                </a:r>
              </a:p>
            </p:txBody>
          </p:sp>
        </p:grpSp>
        <p:grpSp>
          <p:nvGrpSpPr>
            <p:cNvPr id="18" name="Group 22"/>
            <p:cNvGrpSpPr>
              <a:grpSpLocks/>
            </p:cNvGrpSpPr>
            <p:nvPr/>
          </p:nvGrpSpPr>
          <p:grpSpPr bwMode="auto">
            <a:xfrm>
              <a:off x="2698" y="748"/>
              <a:ext cx="851" cy="344"/>
              <a:chOff x="2416" y="749"/>
              <a:chExt cx="932" cy="354"/>
            </a:xfrm>
          </p:grpSpPr>
          <p:sp>
            <p:nvSpPr>
              <p:cNvPr id="60" name="Rectangle 20"/>
              <p:cNvSpPr>
                <a:spLocks noChangeArrowheads="1"/>
              </p:cNvSpPr>
              <p:nvPr/>
            </p:nvSpPr>
            <p:spPr bwMode="auto">
              <a:xfrm>
                <a:off x="2416" y="749"/>
                <a:ext cx="932" cy="3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21"/>
              <p:cNvSpPr>
                <a:spLocks noChangeArrowheads="1"/>
              </p:cNvSpPr>
              <p:nvPr/>
            </p:nvSpPr>
            <p:spPr bwMode="auto">
              <a:xfrm>
                <a:off x="2480" y="753"/>
                <a:ext cx="796" cy="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400" b="1">
                    <a:latin typeface="Arial" panose="020B0604020202020204" pitchFamily="34" charset="0"/>
                  </a:rPr>
                  <a:t>Accounting</a:t>
                </a:r>
              </a:p>
              <a:p>
                <a:pPr algn="ctr" eaLnBrk="0" hangingPunct="0"/>
                <a:r>
                  <a:rPr lang="en-US" altLang="en-US" sz="1400" b="1">
                    <a:latin typeface="Arial" panose="020B0604020202020204" pitchFamily="34" charset="0"/>
                  </a:rPr>
                  <a:t>Dept.</a:t>
                </a:r>
              </a:p>
            </p:txBody>
          </p:sp>
        </p:grpSp>
        <p:grpSp>
          <p:nvGrpSpPr>
            <p:cNvPr id="19" name="Group 25"/>
            <p:cNvGrpSpPr>
              <a:grpSpLocks/>
            </p:cNvGrpSpPr>
            <p:nvPr/>
          </p:nvGrpSpPr>
          <p:grpSpPr bwMode="auto">
            <a:xfrm>
              <a:off x="4497" y="711"/>
              <a:ext cx="714" cy="351"/>
              <a:chOff x="4386" y="711"/>
              <a:chExt cx="782" cy="361"/>
            </a:xfrm>
          </p:grpSpPr>
          <p:sp>
            <p:nvSpPr>
              <p:cNvPr id="58" name="Rectangle 23"/>
              <p:cNvSpPr>
                <a:spLocks noChangeArrowheads="1"/>
              </p:cNvSpPr>
              <p:nvPr/>
            </p:nvSpPr>
            <p:spPr bwMode="auto">
              <a:xfrm>
                <a:off x="4386" y="711"/>
                <a:ext cx="782" cy="3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24"/>
              <p:cNvSpPr>
                <a:spLocks noChangeArrowheads="1"/>
              </p:cNvSpPr>
              <p:nvPr/>
            </p:nvSpPr>
            <p:spPr bwMode="auto">
              <a:xfrm>
                <a:off x="4490" y="714"/>
                <a:ext cx="533"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400" b="1">
                    <a:latin typeface="Arial" panose="020B0604020202020204" pitchFamily="34" charset="0"/>
                  </a:rPr>
                  <a:t>Payroll</a:t>
                </a:r>
              </a:p>
              <a:p>
                <a:pPr algn="ctr" eaLnBrk="0" hangingPunct="0"/>
                <a:r>
                  <a:rPr lang="en-US" altLang="en-US" sz="1400" b="1">
                    <a:latin typeface="Arial" panose="020B0604020202020204" pitchFamily="34" charset="0"/>
                  </a:rPr>
                  <a:t>Dept.</a:t>
                </a:r>
              </a:p>
            </p:txBody>
          </p:sp>
        </p:grpSp>
        <p:grpSp>
          <p:nvGrpSpPr>
            <p:cNvPr id="20" name="Group 28"/>
            <p:cNvGrpSpPr>
              <a:grpSpLocks/>
            </p:cNvGrpSpPr>
            <p:nvPr/>
          </p:nvGrpSpPr>
          <p:grpSpPr bwMode="auto">
            <a:xfrm>
              <a:off x="877" y="2477"/>
              <a:ext cx="830" cy="482"/>
              <a:chOff x="422" y="2527"/>
              <a:chExt cx="909" cy="495"/>
            </a:xfrm>
          </p:grpSpPr>
          <p:sp>
            <p:nvSpPr>
              <p:cNvPr id="56" name="Rectangle 26"/>
              <p:cNvSpPr>
                <a:spLocks noChangeArrowheads="1"/>
              </p:cNvSpPr>
              <p:nvPr/>
            </p:nvSpPr>
            <p:spPr bwMode="auto">
              <a:xfrm>
                <a:off x="422" y="2527"/>
                <a:ext cx="909" cy="4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27"/>
              <p:cNvSpPr>
                <a:spLocks noChangeArrowheads="1"/>
              </p:cNvSpPr>
              <p:nvPr/>
            </p:nvSpPr>
            <p:spPr bwMode="auto">
              <a:xfrm>
                <a:off x="544" y="2537"/>
                <a:ext cx="641"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400" b="1">
                    <a:latin typeface="Arial" panose="020B0604020202020204" pitchFamily="34" charset="0"/>
                  </a:rPr>
                  <a:t>Ordering</a:t>
                </a:r>
              </a:p>
              <a:p>
                <a:pPr algn="ctr" eaLnBrk="0" hangingPunct="0"/>
                <a:r>
                  <a:rPr lang="en-US" altLang="en-US" sz="1400" b="1">
                    <a:latin typeface="Arial" panose="020B0604020202020204" pitchFamily="34" charset="0"/>
                  </a:rPr>
                  <a:t>filing</a:t>
                </a:r>
              </a:p>
              <a:p>
                <a:pPr algn="ctr" eaLnBrk="0" hangingPunct="0"/>
                <a:r>
                  <a:rPr lang="en-US" altLang="en-US" sz="1400" b="1">
                    <a:latin typeface="Arial" panose="020B0604020202020204" pitchFamily="34" charset="0"/>
                  </a:rPr>
                  <a:t>System</a:t>
                </a:r>
              </a:p>
            </p:txBody>
          </p:sp>
        </p:grpSp>
        <p:grpSp>
          <p:nvGrpSpPr>
            <p:cNvPr id="21" name="Group 31"/>
            <p:cNvGrpSpPr>
              <a:grpSpLocks/>
            </p:cNvGrpSpPr>
            <p:nvPr/>
          </p:nvGrpSpPr>
          <p:grpSpPr bwMode="auto">
            <a:xfrm>
              <a:off x="2739" y="2499"/>
              <a:ext cx="688" cy="423"/>
              <a:chOff x="2461" y="2549"/>
              <a:chExt cx="753" cy="435"/>
            </a:xfrm>
          </p:grpSpPr>
          <p:sp>
            <p:nvSpPr>
              <p:cNvPr id="54" name="Rectangle 29"/>
              <p:cNvSpPr>
                <a:spLocks noChangeArrowheads="1"/>
              </p:cNvSpPr>
              <p:nvPr/>
            </p:nvSpPr>
            <p:spPr bwMode="auto">
              <a:xfrm>
                <a:off x="2461" y="2549"/>
                <a:ext cx="753" cy="4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30"/>
              <p:cNvSpPr>
                <a:spLocks noChangeArrowheads="1"/>
              </p:cNvSpPr>
              <p:nvPr/>
            </p:nvSpPr>
            <p:spPr bwMode="auto">
              <a:xfrm>
                <a:off x="2524" y="2597"/>
                <a:ext cx="660" cy="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400" b="1">
                    <a:latin typeface="Arial" panose="020B0604020202020204" pitchFamily="34" charset="0"/>
                  </a:rPr>
                  <a:t>Invoicing</a:t>
                </a:r>
              </a:p>
              <a:p>
                <a:pPr algn="ctr" eaLnBrk="0" hangingPunct="0"/>
                <a:r>
                  <a:rPr lang="en-US" altLang="en-US" sz="1400" b="1">
                    <a:latin typeface="Arial" panose="020B0604020202020204" pitchFamily="34" charset="0"/>
                  </a:rPr>
                  <a:t>System</a:t>
                </a:r>
              </a:p>
            </p:txBody>
          </p:sp>
        </p:grpSp>
        <p:grpSp>
          <p:nvGrpSpPr>
            <p:cNvPr id="22" name="Group 34"/>
            <p:cNvGrpSpPr>
              <a:grpSpLocks/>
            </p:cNvGrpSpPr>
            <p:nvPr/>
          </p:nvGrpSpPr>
          <p:grpSpPr bwMode="auto">
            <a:xfrm>
              <a:off x="4524" y="2513"/>
              <a:ext cx="627" cy="409"/>
              <a:chOff x="4416" y="2564"/>
              <a:chExt cx="686" cy="420"/>
            </a:xfrm>
          </p:grpSpPr>
          <p:sp>
            <p:nvSpPr>
              <p:cNvPr id="52" name="Rectangle 32"/>
              <p:cNvSpPr>
                <a:spLocks noChangeArrowheads="1"/>
              </p:cNvSpPr>
              <p:nvPr/>
            </p:nvSpPr>
            <p:spPr bwMode="auto">
              <a:xfrm>
                <a:off x="4416" y="2564"/>
                <a:ext cx="686" cy="4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33"/>
              <p:cNvSpPr>
                <a:spLocks noChangeArrowheads="1"/>
              </p:cNvSpPr>
              <p:nvPr/>
            </p:nvSpPr>
            <p:spPr bwMode="auto">
              <a:xfrm>
                <a:off x="4491" y="2611"/>
                <a:ext cx="56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400" b="1">
                    <a:latin typeface="Arial" panose="020B0604020202020204" pitchFamily="34" charset="0"/>
                  </a:rPr>
                  <a:t>Payroll</a:t>
                </a:r>
              </a:p>
              <a:p>
                <a:pPr algn="ctr" eaLnBrk="0" hangingPunct="0"/>
                <a:r>
                  <a:rPr lang="en-US" altLang="en-US" sz="1400" b="1">
                    <a:latin typeface="Arial" panose="020B0604020202020204" pitchFamily="34" charset="0"/>
                  </a:rPr>
                  <a:t>System</a:t>
                </a:r>
              </a:p>
            </p:txBody>
          </p:sp>
        </p:grpSp>
        <p:grpSp>
          <p:nvGrpSpPr>
            <p:cNvPr id="23" name="Group 37"/>
            <p:cNvGrpSpPr>
              <a:grpSpLocks/>
            </p:cNvGrpSpPr>
            <p:nvPr/>
          </p:nvGrpSpPr>
          <p:grpSpPr bwMode="auto">
            <a:xfrm>
              <a:off x="831" y="1302"/>
              <a:ext cx="966" cy="914"/>
              <a:chOff x="372" y="1319"/>
              <a:chExt cx="1057" cy="939"/>
            </a:xfrm>
          </p:grpSpPr>
          <p:sp>
            <p:nvSpPr>
              <p:cNvPr id="50" name="Oval 35"/>
              <p:cNvSpPr>
                <a:spLocks noChangeArrowheads="1"/>
              </p:cNvSpPr>
              <p:nvPr/>
            </p:nvSpPr>
            <p:spPr bwMode="auto">
              <a:xfrm>
                <a:off x="372" y="1319"/>
                <a:ext cx="1057" cy="9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36"/>
              <p:cNvSpPr>
                <a:spLocks noChangeArrowheads="1"/>
              </p:cNvSpPr>
              <p:nvPr/>
            </p:nvSpPr>
            <p:spPr bwMode="auto">
              <a:xfrm>
                <a:off x="563" y="1506"/>
                <a:ext cx="701" cy="5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600" b="1" dirty="0">
                    <a:latin typeface="Arial" panose="020B0604020202020204" pitchFamily="34" charset="0"/>
                  </a:rPr>
                  <a:t>Program</a:t>
                </a:r>
              </a:p>
              <a:p>
                <a:pPr algn="ctr" eaLnBrk="0" hangingPunct="0"/>
                <a:endParaRPr lang="en-US" altLang="en-US" sz="1600" b="1" dirty="0">
                  <a:latin typeface="Arial" panose="020B0604020202020204" pitchFamily="34" charset="0"/>
                </a:endParaRPr>
              </a:p>
              <a:p>
                <a:pPr algn="ctr" eaLnBrk="0" hangingPunct="0"/>
                <a:r>
                  <a:rPr lang="en-US" altLang="en-US" sz="1600" b="1" dirty="0">
                    <a:latin typeface="Arial" panose="020B0604020202020204" pitchFamily="34" charset="0"/>
                  </a:rPr>
                  <a:t>A</a:t>
                </a:r>
              </a:p>
            </p:txBody>
          </p:sp>
        </p:grpSp>
        <p:grpSp>
          <p:nvGrpSpPr>
            <p:cNvPr id="24" name="Group 40"/>
            <p:cNvGrpSpPr>
              <a:grpSpLocks/>
            </p:cNvGrpSpPr>
            <p:nvPr/>
          </p:nvGrpSpPr>
          <p:grpSpPr bwMode="auto">
            <a:xfrm>
              <a:off x="2609" y="1295"/>
              <a:ext cx="966" cy="913"/>
              <a:chOff x="2319" y="1311"/>
              <a:chExt cx="1057" cy="939"/>
            </a:xfrm>
          </p:grpSpPr>
          <p:sp>
            <p:nvSpPr>
              <p:cNvPr id="48" name="Oval 38"/>
              <p:cNvSpPr>
                <a:spLocks noChangeArrowheads="1"/>
              </p:cNvSpPr>
              <p:nvPr/>
            </p:nvSpPr>
            <p:spPr bwMode="auto">
              <a:xfrm>
                <a:off x="2319" y="1311"/>
                <a:ext cx="1057" cy="9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39"/>
              <p:cNvSpPr>
                <a:spLocks noChangeArrowheads="1"/>
              </p:cNvSpPr>
              <p:nvPr/>
            </p:nvSpPr>
            <p:spPr bwMode="auto">
              <a:xfrm>
                <a:off x="2510" y="1499"/>
                <a:ext cx="701" cy="5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600" b="1" dirty="0">
                    <a:latin typeface="Arial" panose="020B0604020202020204" pitchFamily="34" charset="0"/>
                  </a:rPr>
                  <a:t>Program</a:t>
                </a:r>
              </a:p>
              <a:p>
                <a:pPr algn="ctr" eaLnBrk="0" hangingPunct="0"/>
                <a:endParaRPr lang="en-US" altLang="en-US" sz="1600" b="1" dirty="0">
                  <a:latin typeface="Arial" panose="020B0604020202020204" pitchFamily="34" charset="0"/>
                </a:endParaRPr>
              </a:p>
              <a:p>
                <a:pPr algn="ctr" eaLnBrk="0" hangingPunct="0"/>
                <a:r>
                  <a:rPr lang="en-US" altLang="en-US" sz="1600" b="1" dirty="0">
                    <a:latin typeface="Arial" panose="020B0604020202020204" pitchFamily="34" charset="0"/>
                  </a:rPr>
                  <a:t>B</a:t>
                </a:r>
              </a:p>
            </p:txBody>
          </p:sp>
        </p:grpSp>
        <p:grpSp>
          <p:nvGrpSpPr>
            <p:cNvPr id="25" name="Group 43"/>
            <p:cNvGrpSpPr>
              <a:grpSpLocks/>
            </p:cNvGrpSpPr>
            <p:nvPr/>
          </p:nvGrpSpPr>
          <p:grpSpPr bwMode="auto">
            <a:xfrm>
              <a:off x="4374" y="1294"/>
              <a:ext cx="965" cy="913"/>
              <a:chOff x="4251" y="1310"/>
              <a:chExt cx="1057" cy="939"/>
            </a:xfrm>
          </p:grpSpPr>
          <p:sp>
            <p:nvSpPr>
              <p:cNvPr id="46" name="Oval 41"/>
              <p:cNvSpPr>
                <a:spLocks noChangeArrowheads="1"/>
              </p:cNvSpPr>
              <p:nvPr/>
            </p:nvSpPr>
            <p:spPr bwMode="auto">
              <a:xfrm>
                <a:off x="4251" y="1310"/>
                <a:ext cx="1057" cy="9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42"/>
              <p:cNvSpPr>
                <a:spLocks noChangeArrowheads="1"/>
              </p:cNvSpPr>
              <p:nvPr/>
            </p:nvSpPr>
            <p:spPr bwMode="auto">
              <a:xfrm>
                <a:off x="4443" y="1496"/>
                <a:ext cx="701" cy="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1600" b="1">
                    <a:latin typeface="Arial" panose="020B0604020202020204" pitchFamily="34" charset="0"/>
                  </a:rPr>
                  <a:t>Program</a:t>
                </a:r>
              </a:p>
              <a:p>
                <a:pPr algn="ctr" eaLnBrk="0" hangingPunct="0"/>
                <a:endParaRPr lang="en-US" altLang="en-US" sz="1600" b="1">
                  <a:latin typeface="Arial" panose="020B0604020202020204" pitchFamily="34" charset="0"/>
                </a:endParaRPr>
              </a:p>
              <a:p>
                <a:pPr algn="ctr" eaLnBrk="0" hangingPunct="0"/>
                <a:r>
                  <a:rPr lang="en-US" altLang="en-US" sz="1600" b="1">
                    <a:latin typeface="Arial" panose="020B0604020202020204" pitchFamily="34" charset="0"/>
                  </a:rPr>
                  <a:t>C</a:t>
                </a:r>
              </a:p>
            </p:txBody>
          </p:sp>
        </p:grpSp>
        <p:sp>
          <p:nvSpPr>
            <p:cNvPr id="26" name="Line 44"/>
            <p:cNvSpPr>
              <a:spLocks noChangeShapeType="1"/>
            </p:cNvSpPr>
            <p:nvPr/>
          </p:nvSpPr>
          <p:spPr bwMode="auto">
            <a:xfrm flipH="1">
              <a:off x="1236" y="2955"/>
              <a:ext cx="86" cy="40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45"/>
            <p:cNvSpPr>
              <a:spLocks noChangeShapeType="1"/>
            </p:cNvSpPr>
            <p:nvPr/>
          </p:nvSpPr>
          <p:spPr bwMode="auto">
            <a:xfrm>
              <a:off x="1461" y="2955"/>
              <a:ext cx="690" cy="37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46"/>
            <p:cNvSpPr>
              <a:spLocks noChangeShapeType="1"/>
            </p:cNvSpPr>
            <p:nvPr/>
          </p:nvSpPr>
          <p:spPr bwMode="auto">
            <a:xfrm>
              <a:off x="1638" y="2955"/>
              <a:ext cx="1466" cy="39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7"/>
            <p:cNvSpPr>
              <a:spLocks noChangeShapeType="1"/>
            </p:cNvSpPr>
            <p:nvPr/>
          </p:nvSpPr>
          <p:spPr bwMode="auto">
            <a:xfrm>
              <a:off x="3152" y="2947"/>
              <a:ext cx="1" cy="389"/>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8"/>
            <p:cNvSpPr>
              <a:spLocks noChangeShapeType="1"/>
            </p:cNvSpPr>
            <p:nvPr/>
          </p:nvSpPr>
          <p:spPr bwMode="auto">
            <a:xfrm>
              <a:off x="3274" y="2955"/>
              <a:ext cx="743" cy="34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9"/>
            <p:cNvSpPr>
              <a:spLocks noChangeShapeType="1"/>
            </p:cNvSpPr>
            <p:nvPr/>
          </p:nvSpPr>
          <p:spPr bwMode="auto">
            <a:xfrm>
              <a:off x="4992" y="2947"/>
              <a:ext cx="54" cy="36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50"/>
            <p:cNvSpPr>
              <a:spLocks noChangeShapeType="1"/>
            </p:cNvSpPr>
            <p:nvPr/>
          </p:nvSpPr>
          <p:spPr bwMode="auto">
            <a:xfrm>
              <a:off x="1310" y="2234"/>
              <a:ext cx="0" cy="23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51"/>
            <p:cNvSpPr>
              <a:spLocks noChangeShapeType="1"/>
            </p:cNvSpPr>
            <p:nvPr/>
          </p:nvSpPr>
          <p:spPr bwMode="auto">
            <a:xfrm>
              <a:off x="3109" y="2234"/>
              <a:ext cx="0" cy="24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52"/>
            <p:cNvSpPr>
              <a:spLocks noChangeShapeType="1"/>
            </p:cNvSpPr>
            <p:nvPr/>
          </p:nvSpPr>
          <p:spPr bwMode="auto">
            <a:xfrm>
              <a:off x="1296" y="1010"/>
              <a:ext cx="0" cy="27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53"/>
            <p:cNvSpPr>
              <a:spLocks noChangeShapeType="1"/>
            </p:cNvSpPr>
            <p:nvPr/>
          </p:nvSpPr>
          <p:spPr bwMode="auto">
            <a:xfrm>
              <a:off x="3102" y="1110"/>
              <a:ext cx="0" cy="16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54"/>
            <p:cNvSpPr>
              <a:spLocks noChangeShapeType="1"/>
            </p:cNvSpPr>
            <p:nvPr/>
          </p:nvSpPr>
          <p:spPr bwMode="auto">
            <a:xfrm>
              <a:off x="1394" y="1010"/>
              <a:ext cx="1454" cy="28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55"/>
            <p:cNvSpPr>
              <a:spLocks noChangeShapeType="1"/>
            </p:cNvSpPr>
            <p:nvPr/>
          </p:nvSpPr>
          <p:spPr bwMode="auto">
            <a:xfrm>
              <a:off x="1597" y="1010"/>
              <a:ext cx="2901" cy="38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56"/>
            <p:cNvSpPr>
              <a:spLocks noChangeShapeType="1"/>
            </p:cNvSpPr>
            <p:nvPr/>
          </p:nvSpPr>
          <p:spPr bwMode="auto">
            <a:xfrm flipV="1">
              <a:off x="1412" y="1076"/>
              <a:ext cx="1460" cy="24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57"/>
            <p:cNvSpPr>
              <a:spLocks noChangeShapeType="1"/>
            </p:cNvSpPr>
            <p:nvPr/>
          </p:nvSpPr>
          <p:spPr bwMode="auto">
            <a:xfrm flipV="1">
              <a:off x="1546" y="1054"/>
              <a:ext cx="3058" cy="30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58"/>
            <p:cNvSpPr>
              <a:spLocks noChangeShapeType="1"/>
            </p:cNvSpPr>
            <p:nvPr/>
          </p:nvSpPr>
          <p:spPr bwMode="auto">
            <a:xfrm flipH="1">
              <a:off x="3414" y="1088"/>
              <a:ext cx="1418" cy="29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59"/>
            <p:cNvSpPr>
              <a:spLocks noChangeShapeType="1"/>
            </p:cNvSpPr>
            <p:nvPr/>
          </p:nvSpPr>
          <p:spPr bwMode="auto">
            <a:xfrm flipV="1">
              <a:off x="1527" y="2178"/>
              <a:ext cx="1413" cy="31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60"/>
            <p:cNvSpPr>
              <a:spLocks noChangeShapeType="1"/>
            </p:cNvSpPr>
            <p:nvPr/>
          </p:nvSpPr>
          <p:spPr bwMode="auto">
            <a:xfrm>
              <a:off x="3247" y="2227"/>
              <a:ext cx="1285" cy="26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61"/>
            <p:cNvSpPr>
              <a:spLocks noChangeShapeType="1"/>
            </p:cNvSpPr>
            <p:nvPr/>
          </p:nvSpPr>
          <p:spPr bwMode="auto">
            <a:xfrm flipV="1">
              <a:off x="1695" y="2084"/>
              <a:ext cx="2827" cy="409"/>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2"/>
            <p:cNvSpPr>
              <a:spLocks noChangeShapeType="1"/>
            </p:cNvSpPr>
            <p:nvPr/>
          </p:nvSpPr>
          <p:spPr bwMode="auto">
            <a:xfrm flipH="1" flipV="1">
              <a:off x="1673" y="2041"/>
              <a:ext cx="3101" cy="46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63"/>
            <p:cNvSpPr>
              <a:spLocks noChangeShapeType="1"/>
            </p:cNvSpPr>
            <p:nvPr/>
          </p:nvSpPr>
          <p:spPr bwMode="auto">
            <a:xfrm>
              <a:off x="1563" y="2169"/>
              <a:ext cx="1352" cy="309"/>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 name="Rectangle 63"/>
          <p:cNvSpPr/>
          <p:nvPr/>
        </p:nvSpPr>
        <p:spPr>
          <a:xfrm>
            <a:off x="220906" y="1658718"/>
            <a:ext cx="5952270" cy="4154984"/>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Increase speed of implementing </a:t>
            </a:r>
            <a:r>
              <a:rPr lang="en-US" sz="2400" dirty="0" smtClean="0">
                <a:latin typeface="Times New Roman" panose="02020603050405020304" pitchFamily="18" charset="0"/>
                <a:cs typeface="Times New Roman" panose="02020603050405020304" pitchFamily="18" charset="0"/>
              </a:rPr>
              <a:t>applications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Ease data access by programmers and </a:t>
            </a:r>
            <a:r>
              <a:rPr lang="en-US" sz="2400" dirty="0" smtClean="0">
                <a:latin typeface="Times New Roman" panose="02020603050405020304" pitchFamily="18" charset="0"/>
                <a:cs typeface="Times New Roman" panose="02020603050405020304" pitchFamily="18" charset="0"/>
              </a:rPr>
              <a:t>users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Increase data </a:t>
            </a:r>
            <a:r>
              <a:rPr lang="en-US" sz="2400" dirty="0" smtClean="0">
                <a:latin typeface="Times New Roman" panose="02020603050405020304" pitchFamily="18" charset="0"/>
                <a:cs typeface="Times New Roman" panose="02020603050405020304" pitchFamily="18" charset="0"/>
              </a:rPr>
              <a:t>independence</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Reduce program </a:t>
            </a:r>
            <a:r>
              <a:rPr lang="en-US" sz="2400" dirty="0" smtClean="0">
                <a:latin typeface="Times New Roman" panose="02020603050405020304" pitchFamily="18" charset="0"/>
                <a:cs typeface="Times New Roman" panose="02020603050405020304" pitchFamily="18" charset="0"/>
              </a:rPr>
              <a:t>maintenance</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 </a:t>
            </a:r>
            <a:r>
              <a:rPr lang="en-US" sz="2400" dirty="0" smtClean="0">
                <a:latin typeface="Times New Roman" panose="02020603050405020304" pitchFamily="18" charset="0"/>
                <a:cs typeface="Times New Roman" panose="02020603050405020304" pitchFamily="18" charset="0"/>
              </a:rPr>
              <a:t>standards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a management view</a:t>
            </a:r>
          </a:p>
        </p:txBody>
      </p:sp>
    </p:spTree>
    <p:extLst>
      <p:ext uri="{BB962C8B-B14F-4D97-AF65-F5344CB8AC3E}">
        <p14:creationId xmlns:p14="http://schemas.microsoft.com/office/powerpoint/2010/main" val="1168607070"/>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23059</TotalTime>
  <Words>453</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Calibri</vt:lpstr>
      <vt:lpstr>Times New Roman</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M, Menaga</cp:lastModifiedBy>
  <cp:revision>184</cp:revision>
  <dcterms:created xsi:type="dcterms:W3CDTF">2017-10-18T07:07:16Z</dcterms:created>
  <dcterms:modified xsi:type="dcterms:W3CDTF">2018-04-06T07:09:14Z</dcterms:modified>
</cp:coreProperties>
</file>