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730" r:id="rId2"/>
    <p:sldMasterId id="2147483671" r:id="rId3"/>
    <p:sldMasterId id="2147483741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3B244085-A06C-4A0D-AC38-1FCCF96387FB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s, Jessica" initials="P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5E616"/>
    <a:srgbClr val="95E816"/>
    <a:srgbClr val="FFECAF"/>
    <a:srgbClr val="FECC26"/>
    <a:srgbClr val="0098CC"/>
    <a:srgbClr val="74B230"/>
    <a:srgbClr val="F3FCE4"/>
    <a:srgbClr val="FFD1D8"/>
    <a:srgbClr val="FF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7" autoAdjust="0"/>
    <p:restoredTop sz="98535" autoAdjust="0"/>
  </p:normalViewPr>
  <p:slideViewPr>
    <p:cSldViewPr>
      <p:cViewPr>
        <p:scale>
          <a:sx n="80" d="100"/>
          <a:sy n="80" d="100"/>
        </p:scale>
        <p:origin x="-438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pPr/>
              <a:t>23/03/2018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pPr/>
              <a:t>23/03/2018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="" xmlns:a16="http://schemas.microsoft.com/office/drawing/2014/main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54812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="" xmlns:a16="http://schemas.microsoft.com/office/drawing/2014/main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39" name="Text Placeholder 7">
            <a:extLst>
              <a:ext uri="{FF2B5EF4-FFF2-40B4-BE49-F238E27FC236}">
                <a16:creationId xmlns=""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75612" y="12684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=""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75612" y="19275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=""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75612" y="25866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612" y="3245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=""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75612" y="39049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=""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5612" y="45640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=""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75612" y="52231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=""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5612" y="58822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="" xmlns:a16="http://schemas.microsoft.com/office/drawing/2014/main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3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4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477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="" xmlns:a16="http://schemas.microsoft.com/office/drawing/2014/main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="" xmlns:a16="http://schemas.microsoft.com/office/drawing/2014/main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="" xmlns:a16="http://schemas.microsoft.com/office/drawing/2014/main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="" xmlns:a16="http://schemas.microsoft.com/office/drawing/2014/main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="" xmlns:a16="http://schemas.microsoft.com/office/drawing/2014/main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1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9593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2276872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3261834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 rot="16200000" flipH="1">
            <a:off x="6370124" y="13910"/>
            <a:ext cx="6353908" cy="6326091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25D6B527-14EF-4F30-9C9C-691EC4327E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8310" y="-1588"/>
            <a:ext cx="7893690" cy="6859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068960"/>
            <a:ext cx="4103688" cy="86360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0070AD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F4C94DDB-5E07-4F17-ABAA-3E9C5E8683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040163"/>
            <a:ext cx="4103688" cy="1189037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0070AD"/>
                </a:solidFill>
              </a:defRPr>
            </a:lvl1pPr>
            <a:lvl2pPr>
              <a:defRPr sz="16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pic>
        <p:nvPicPr>
          <p:cNvPr id="9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pic>
        <p:nvPicPr>
          <p:cNvPr id="10" name="Picture 9" descr="Our_Universcity_Logotype-0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7368" y="1196752"/>
            <a:ext cx="2232248" cy="5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0246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4634" userDrawn="1">
          <p15:clr>
            <a:srgbClr val="FBAE40"/>
          </p15:clr>
        </p15:guide>
        <p15:guide id="3" pos="7219" userDrawn="1">
          <p15:clr>
            <a:srgbClr val="FBAE40"/>
          </p15:clr>
        </p15:guide>
        <p15:guide id="4" orient="horz" pos="2614" userDrawn="1">
          <p15:clr>
            <a:srgbClr val="FBAE40"/>
          </p15:clr>
        </p15:guide>
        <p15:guide id="5" orient="horz" pos="3203" userDrawn="1">
          <p15:clr>
            <a:srgbClr val="FBAE40"/>
          </p15:clr>
        </p15:guide>
        <p15:guide id="6" orient="horz" pos="39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-312712" y="0"/>
            <a:ext cx="8760296" cy="8102938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4 h 1514"/>
              <a:gd name="T4" fmla="*/ 763 w 1637"/>
              <a:gd name="T5" fmla="*/ 1046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4"/>
                </a:cubicBezTo>
                <a:cubicBezTo>
                  <a:pt x="840" y="663"/>
                  <a:pt x="594" y="755"/>
                  <a:pt x="763" y="1046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434513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11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8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50" name="Text Placeholder 7">
            <a:extLst>
              <a:ext uri="{FF2B5EF4-FFF2-40B4-BE49-F238E27FC236}">
                <a16:creationId xmlns=""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="" xmlns:a16="http://schemas.microsoft.com/office/drawing/2014/main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="" xmlns:a16="http://schemas.microsoft.com/office/drawing/2014/main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3200" y="2060575"/>
            <a:ext cx="491013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52" name="Text Placeholder 7">
            <a:extLst>
              <a:ext uri="{FF2B5EF4-FFF2-40B4-BE49-F238E27FC236}">
                <a16:creationId xmlns="" xmlns:a16="http://schemas.microsoft.com/office/drawing/2014/main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6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3991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A76958A6-8FB1-445D-BB17-D619DC39E089}"/>
              </a:ext>
            </a:extLst>
          </p:cNvPr>
          <p:cNvGrpSpPr/>
          <p:nvPr userDrawn="1"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Freeform 10">
              <a:extLst>
                <a:ext uri="{FF2B5EF4-FFF2-40B4-BE49-F238E27FC236}">
                  <a16:creationId xmlns="" xmlns:a16="http://schemas.microsoft.com/office/drawing/2014/main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Freeform 11">
              <a:extLst>
                <a:ext uri="{FF2B5EF4-FFF2-40B4-BE49-F238E27FC236}">
                  <a16:creationId xmlns="" xmlns:a16="http://schemas.microsoft.com/office/drawing/2014/main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949665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166433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808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583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2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3753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4.svg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="" xmlns:a16="http://schemas.microsoft.com/office/drawing/2014/main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13387"/>
            <a:ext cx="11376025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12875"/>
            <a:ext cx="11376024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86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21" r:id="rId2"/>
    <p:sldLayoutId id="2147483720" r:id="rId3"/>
  </p:sldLayoutIdLst>
  <p:hf sldNum="0" hd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406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22" r:id="rId2"/>
    <p:sldLayoutId id="2147483672" r:id="rId3"/>
    <p:sldLayoutId id="2147483811" r:id="rId4"/>
    <p:sldLayoutId id="2147483781" r:id="rId5"/>
    <p:sldLayoutId id="2147483780" r:id="rId6"/>
    <p:sldLayoutId id="2147483734" r:id="rId7"/>
    <p:sldLayoutId id="214748373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32120780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359696" y="476672"/>
            <a:ext cx="5471988" cy="792088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    Operating </a:t>
            </a:r>
            <a:r>
              <a:rPr lang="en-US" sz="2800" b="1" dirty="0">
                <a:solidFill>
                  <a:schemeClr val="tx1"/>
                </a:solidFill>
              </a:rPr>
              <a:t>System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-312712" y="1556792"/>
            <a:ext cx="12504712" cy="6192688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           An </a:t>
            </a:r>
            <a:r>
              <a:rPr lang="en-US" sz="2000" dirty="0">
                <a:solidFill>
                  <a:schemeClr val="tx1"/>
                </a:solidFill>
              </a:rPr>
              <a:t>operating system, or "OS," is software that communicates with the hardware and allows other application of the computer to run.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IN" sz="2000" dirty="0" smtClean="0">
                <a:solidFill>
                  <a:schemeClr val="tx1"/>
                </a:solidFill>
              </a:rPr>
              <a:t>Single- and multi-tasking</a:t>
            </a:r>
            <a:endParaRPr lang="en-IN" sz="2000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en-IN" sz="2000" dirty="0" smtClean="0">
                <a:solidFill>
                  <a:schemeClr val="tx1"/>
                </a:solidFill>
              </a:rPr>
              <a:t>Single- </a:t>
            </a:r>
            <a:r>
              <a:rPr lang="en-IN" sz="2000" dirty="0">
                <a:solidFill>
                  <a:schemeClr val="tx1"/>
                </a:solidFill>
              </a:rPr>
              <a:t>and </a:t>
            </a:r>
            <a:r>
              <a:rPr lang="en-IN" sz="2000" dirty="0" smtClean="0">
                <a:solidFill>
                  <a:schemeClr val="tx1"/>
                </a:solidFill>
              </a:rPr>
              <a:t>multi-user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IN" sz="2000" dirty="0" smtClean="0">
                <a:solidFill>
                  <a:schemeClr val="tx1"/>
                </a:solidFill>
              </a:rPr>
              <a:t>Distributed</a:t>
            </a:r>
            <a:endParaRPr lang="en-IN" sz="2000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en-IN" sz="2000" dirty="0" err="1" smtClean="0">
                <a:solidFill>
                  <a:schemeClr val="tx1"/>
                </a:solidFill>
              </a:rPr>
              <a:t>Templated</a:t>
            </a:r>
            <a:endParaRPr lang="en-IN" sz="2000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en-IN" sz="2000" dirty="0" smtClean="0">
                <a:solidFill>
                  <a:schemeClr val="tx1"/>
                </a:solidFill>
              </a:rPr>
              <a:t>Embedded</a:t>
            </a:r>
            <a:endParaRPr lang="en-IN" sz="2000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en-IN" sz="2000" dirty="0" smtClean="0">
                <a:solidFill>
                  <a:schemeClr val="tx1"/>
                </a:solidFill>
              </a:rPr>
              <a:t>Real-time</a:t>
            </a:r>
            <a:endParaRPr lang="en-IN" sz="2000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en-IN" sz="2000" dirty="0" smtClean="0">
                <a:solidFill>
                  <a:schemeClr val="tx1"/>
                </a:solidFill>
              </a:rPr>
              <a:t>Library</a:t>
            </a:r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52" y="2636912"/>
            <a:ext cx="4176464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56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855640" y="188640"/>
            <a:ext cx="5471988" cy="1266295"/>
          </a:xfrm>
        </p:spPr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Windows Operating System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96688" y="2101885"/>
            <a:ext cx="119533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Microsoft Windows is a group of several graphical operating system families, all of which are developed, marketed, and sold by Microsoft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900663"/>
              </p:ext>
            </p:extLst>
          </p:nvPr>
        </p:nvGraphicFramePr>
        <p:xfrm>
          <a:off x="119336" y="2996952"/>
          <a:ext cx="81280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Comparison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Windows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Linux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SECURITY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</a:t>
                      </a:r>
                      <a:r>
                        <a:rPr lang="en-IN" baseline="0" dirty="0" smtClean="0"/>
                        <a:t> Virus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Many</a:t>
                      </a:r>
                      <a:r>
                        <a:rPr lang="en-IN" baseline="0" dirty="0" smtClean="0"/>
                        <a:t> types Virus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Less Virus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Too expensive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Less than MAC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Open Source free software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COMPATIBILITY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Only with MAC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All</a:t>
                      </a:r>
                      <a:r>
                        <a:rPr lang="en-IN" baseline="0" dirty="0" smtClean="0"/>
                        <a:t> type of software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We</a:t>
                      </a:r>
                      <a:r>
                        <a:rPr lang="en-IN" baseline="0" dirty="0" smtClean="0"/>
                        <a:t> can program the software that how we want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RELIABLE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Reliable</a:t>
                      </a:r>
                      <a:r>
                        <a:rPr lang="en-IN" baseline="0" dirty="0" smtClean="0"/>
                        <a:t> &amp; smooth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Reliable &amp;</a:t>
                      </a:r>
                    </a:p>
                    <a:p>
                      <a:r>
                        <a:rPr lang="en-IN" dirty="0" err="1" smtClean="0"/>
                        <a:t>Strucks</a:t>
                      </a:r>
                      <a:r>
                        <a:rPr lang="en-IN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Not</a:t>
                      </a:r>
                      <a:r>
                        <a:rPr lang="en-IN" baseline="0" dirty="0" smtClean="0"/>
                        <a:t> completely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43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07988" y="434513"/>
            <a:ext cx="10944596" cy="978263"/>
          </a:xfrm>
        </p:spPr>
        <p:txBody>
          <a:bodyPr/>
          <a:lstStyle/>
          <a:p>
            <a:r>
              <a:rPr lang="en-IN" dirty="0" smtClean="0"/>
              <a:t>          </a:t>
            </a:r>
            <a:r>
              <a:rPr lang="en-IN" b="1" dirty="0" smtClean="0">
                <a:solidFill>
                  <a:schemeClr val="tx1"/>
                </a:solidFill>
              </a:rPr>
              <a:t>Advantage &amp; Disadvantage of Windows OS</a:t>
            </a:r>
            <a:endParaRPr lang="en-IN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060787"/>
              </p:ext>
            </p:extLst>
          </p:nvPr>
        </p:nvGraphicFramePr>
        <p:xfrm>
          <a:off x="263352" y="1772816"/>
          <a:ext cx="11161240" cy="443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294"/>
                <a:gridCol w="5623946"/>
              </a:tblGrid>
              <a:tr h="744083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r>
                        <a:rPr lang="en-IN" sz="2400" b="1" dirty="0" smtClean="0"/>
                        <a:t>                   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800" dirty="0" smtClean="0"/>
                    </a:p>
                    <a:p>
                      <a:pPr algn="ctr"/>
                      <a:r>
                        <a:rPr lang="en-IN" sz="2400" dirty="0" smtClean="0"/>
                        <a:t>   DISADVANTAGES</a:t>
                      </a:r>
                      <a:endParaRPr lang="en-IN" sz="2400" dirty="0"/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Ease of use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High resource requirements</a:t>
                      </a:r>
                      <a:endParaRPr lang="en-IN" b="0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Backwards compatibility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Closed Source</a:t>
                      </a:r>
                      <a:endParaRPr lang="en-IN" b="0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IN" dirty="0" smtClean="0"/>
                        <a:t>3.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for new hardware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Poor security &amp; Poor support for older hardware</a:t>
                      </a:r>
                      <a:endParaRPr lang="en-IN" b="0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en-IN" dirty="0" smtClean="0"/>
                        <a:t>4. Better Stability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Extortionist prices</a:t>
                      </a:r>
                      <a:endParaRPr lang="en-IN" b="0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en-IN" dirty="0" smtClean="0"/>
                        <a:t>5.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r>
                        <a:rPr lang="en-I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supports secure boot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smtClean="0"/>
                        <a:t>   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Poor remote access</a:t>
                      </a:r>
                      <a:endParaRPr lang="en-IN" b="0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en-IN" dirty="0" smtClean="0"/>
                        <a:t>6.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allows many programs to operate at the same time</a:t>
                      </a:r>
                      <a:r>
                        <a:rPr lang="en-IN" dirty="0" smtClean="0"/>
                        <a:t/>
                      </a:r>
                      <a:br>
                        <a:rPr lang="en-IN" dirty="0" smtClean="0"/>
                      </a:b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Backwards incompatible file formats</a:t>
                      </a:r>
                      <a:endParaRPr lang="en-IN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51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775520" y="332656"/>
            <a:ext cx="7128172" cy="432048"/>
          </a:xfrm>
        </p:spPr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Windows workstation and Server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641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711624" y="260648"/>
            <a:ext cx="5471988" cy="432048"/>
          </a:xfrm>
        </p:spPr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Windows client and server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718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775520" y="188640"/>
            <a:ext cx="8352928" cy="504057"/>
          </a:xfrm>
        </p:spPr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Features of Windows 7 and Server 2008 R2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55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51384" y="116632"/>
            <a:ext cx="9360420" cy="546215"/>
          </a:xfrm>
        </p:spPr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Features of Windows 8 and Server 2012 R2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040345"/>
      </p:ext>
    </p:extLst>
  </p:cSld>
  <p:clrMapOvr>
    <a:masterClrMapping/>
  </p:clrMapOvr>
</p:sld>
</file>

<file path=ppt/theme/theme1.xml><?xml version="1.0" encoding="utf-8"?>
<a:theme xmlns:a="http://schemas.openxmlformats.org/drawingml/2006/main" name="Capgemini_Template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ésentation1" id="{F4EDDD86-B8A8-46E1-81BA-C40220CF151C}" vid="{D76BB8BF-901C-4709-A70B-B9D859909653}"/>
    </a:ext>
  </a:extLst>
</a:theme>
</file>

<file path=ppt/theme/theme2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ésentation1" id="{F4EDDD86-B8A8-46E1-81BA-C40220CF151C}" vid="{B504A320-BF0C-4A8E-8664-9644A9AF95DC}"/>
    </a:ext>
  </a:extLst>
</a:theme>
</file>

<file path=ppt/theme/theme3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ésentation1" id="{F4EDDD86-B8A8-46E1-81BA-C40220CF151C}" vid="{14D83F11-89F6-4441-B5DC-94FD0DFB8031}"/>
    </a:ext>
  </a:extLst>
</a:theme>
</file>

<file path=ppt/theme/theme4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ésentation1" id="{F4EDDD86-B8A8-46E1-81BA-C40220CF151C}" vid="{B065CD12-128C-4DBC-873E-82FC4B88A761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Capgemini_Template</Template>
  <TotalTime>22145</TotalTime>
  <Words>189</Words>
  <Application>Microsoft Office PowerPoint</Application>
  <PresentationFormat>Custom</PresentationFormat>
  <Paragraphs>65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Capgemini_Template</vt:lpstr>
      <vt:lpstr>Section slides</vt:lpstr>
      <vt:lpstr>Content Layouts</vt:lpstr>
      <vt:lpstr>Content and Image Layouts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insert title title</dc:title>
  <dc:creator>Tomasz Cwiklinski</dc:creator>
  <cp:lastModifiedBy>Admin</cp:lastModifiedBy>
  <cp:revision>179</cp:revision>
  <dcterms:created xsi:type="dcterms:W3CDTF">2017-10-18T07:07:16Z</dcterms:created>
  <dcterms:modified xsi:type="dcterms:W3CDTF">2018-03-23T01:49:01Z</dcterms:modified>
</cp:coreProperties>
</file>