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9"/>
  </p:notesMasterIdLst>
  <p:handoutMasterIdLst>
    <p:handoutMasterId r:id="rId60"/>
  </p:handoutMasterIdLst>
  <p:sldIdLst>
    <p:sldId id="259" r:id="rId2"/>
    <p:sldId id="333" r:id="rId3"/>
    <p:sldId id="261" r:id="rId4"/>
    <p:sldId id="334" r:id="rId5"/>
    <p:sldId id="358" r:id="rId6"/>
    <p:sldId id="281" r:id="rId7"/>
    <p:sldId id="282" r:id="rId8"/>
    <p:sldId id="283" r:id="rId9"/>
    <p:sldId id="284" r:id="rId10"/>
    <p:sldId id="335" r:id="rId11"/>
    <p:sldId id="288" r:id="rId12"/>
    <p:sldId id="289" r:id="rId13"/>
    <p:sldId id="291" r:id="rId14"/>
    <p:sldId id="317" r:id="rId15"/>
    <p:sldId id="292" r:id="rId16"/>
    <p:sldId id="293" r:id="rId17"/>
    <p:sldId id="294" r:id="rId18"/>
    <p:sldId id="305" r:id="rId19"/>
    <p:sldId id="310" r:id="rId20"/>
    <p:sldId id="355" r:id="rId21"/>
    <p:sldId id="311" r:id="rId22"/>
    <p:sldId id="338" r:id="rId23"/>
    <p:sldId id="340" r:id="rId24"/>
    <p:sldId id="342" r:id="rId25"/>
    <p:sldId id="344" r:id="rId26"/>
    <p:sldId id="346" r:id="rId27"/>
    <p:sldId id="348" r:id="rId28"/>
    <p:sldId id="350" r:id="rId29"/>
    <p:sldId id="353" r:id="rId30"/>
    <p:sldId id="356" r:id="rId31"/>
    <p:sldId id="354" r:id="rId32"/>
    <p:sldId id="308" r:id="rId33"/>
    <p:sldId id="307" r:id="rId34"/>
    <p:sldId id="309" r:id="rId35"/>
    <p:sldId id="313" r:id="rId36"/>
    <p:sldId id="314" r:id="rId37"/>
    <p:sldId id="312" r:id="rId38"/>
    <p:sldId id="357" r:id="rId39"/>
    <p:sldId id="315" r:id="rId40"/>
    <p:sldId id="316"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6" r:id="rId57"/>
    <p:sldId id="37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333"/>
            <p14:sldId id="261"/>
            <p14:sldId id="334"/>
            <p14:sldId id="358"/>
            <p14:sldId id="281"/>
            <p14:sldId id="282"/>
            <p14:sldId id="283"/>
            <p14:sldId id="284"/>
            <p14:sldId id="335"/>
            <p14:sldId id="288"/>
            <p14:sldId id="289"/>
            <p14:sldId id="291"/>
            <p14:sldId id="317"/>
            <p14:sldId id="292"/>
            <p14:sldId id="293"/>
            <p14:sldId id="294"/>
            <p14:sldId id="305"/>
            <p14:sldId id="310"/>
            <p14:sldId id="355"/>
            <p14:sldId id="311"/>
            <p14:sldId id="338"/>
            <p14:sldId id="340"/>
            <p14:sldId id="342"/>
            <p14:sldId id="344"/>
            <p14:sldId id="346"/>
            <p14:sldId id="348"/>
            <p14:sldId id="350"/>
            <p14:sldId id="353"/>
            <p14:sldId id="356"/>
            <p14:sldId id="354"/>
            <p14:sldId id="308"/>
            <p14:sldId id="307"/>
            <p14:sldId id="309"/>
            <p14:sldId id="313"/>
            <p14:sldId id="314"/>
            <p14:sldId id="312"/>
            <p14:sldId id="357"/>
            <p14:sldId id="315"/>
            <p14:sldId id="316"/>
            <p14:sldId id="359"/>
            <p14:sldId id="360"/>
            <p14:sldId id="361"/>
            <p14:sldId id="362"/>
            <p14:sldId id="363"/>
            <p14:sldId id="364"/>
            <p14:sldId id="365"/>
            <p14:sldId id="366"/>
            <p14:sldId id="367"/>
            <p14:sldId id="368"/>
            <p14:sldId id="369"/>
            <p14:sldId id="370"/>
            <p14:sldId id="371"/>
            <p14:sldId id="372"/>
            <p14:sldId id="373"/>
            <p14:sldId id="376"/>
            <p14:sldId id="377"/>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4" autoAdjust="0"/>
    <p:restoredTop sz="83977" autoAdjust="0"/>
  </p:normalViewPr>
  <p:slideViewPr>
    <p:cSldViewPr>
      <p:cViewPr varScale="1">
        <p:scale>
          <a:sx n="74" d="100"/>
          <a:sy n="74" d="100"/>
        </p:scale>
        <p:origin x="-1362" y="-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048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239305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3/16/2018</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3/16/2018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2" y="25"/>
          <a:ext cx="135749" cy="143985"/>
        </p:xfrm>
        <a:graphic>
          <a:graphicData uri="http://schemas.openxmlformats.org/presentationml/2006/ole">
            <mc:AlternateContent xmlns:mc="http://schemas.openxmlformats.org/markup-compatibility/2006">
              <mc:Choice xmlns:v="urn:schemas-microsoft-com:vml" Requires="v">
                <p:oleObj spid="_x0000_s10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 y="25"/>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8"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390511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5D3821-66C9-434C-9386-F60A0697CB9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DC4A-4F9B-4B9D-9473-EE06842800E0}" type="slidenum">
              <a:rPr lang="en-US" smtClean="0"/>
              <a:t>‹#›</a:t>
            </a:fld>
            <a:endParaRPr lang="en-US"/>
          </a:p>
        </p:txBody>
      </p:sp>
    </p:spTree>
    <p:extLst>
      <p:ext uri="{BB962C8B-B14F-4D97-AF65-F5344CB8AC3E}">
        <p14:creationId xmlns:p14="http://schemas.microsoft.com/office/powerpoint/2010/main" val="392677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3/16/2018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 id="2147483664" r:id="rId14"/>
    <p:sldLayoutId id="2147483665" r:id="rId15"/>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0.xml"/><Relationship Id="rId5" Type="http://schemas.openxmlformats.org/officeDocument/2006/relationships/image" Target="../media/image20.jpeg"/><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www.efxkits.us/wp-content/uploads/2014/07/smpsblock.jpg" TargetMode="Externa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hyperlink" Target="http://www.it4nextgen.com/wp-content/uploads/2016/08/atx-12v.jpg" TargetMode="External"/><Relationship Id="rId2" Type="http://schemas.openxmlformats.org/officeDocument/2006/relationships/image" Target="../media/image44.jpeg"/><Relationship Id="rId1" Type="http://schemas.openxmlformats.org/officeDocument/2006/relationships/slideLayout" Target="../slideLayouts/slideLayout14.xml"/><Relationship Id="rId4" Type="http://schemas.openxmlformats.org/officeDocument/2006/relationships/image" Target="../media/image45.jpeg"/></Relationships>
</file>

<file path=ppt/slides/_rels/slide5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http://www.it4nextgen.com/wp-content/uploads/2016/08/at-smps-connectors.jpg" TargetMode="External"/><Relationship Id="rId1" Type="http://schemas.openxmlformats.org/officeDocument/2006/relationships/slideLayout" Target="../slideLayouts/slideLayout14.xml"/><Relationship Id="rId5" Type="http://schemas.openxmlformats.org/officeDocument/2006/relationships/image" Target="../media/image47.jpeg"/><Relationship Id="rId4" Type="http://schemas.openxmlformats.org/officeDocument/2006/relationships/hyperlink" Target="http://www.it4nextgen.com/wp-content/uploads/2016/08/smps-connector-4pin.jpg"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a:t>Hardware Fundamentals</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8839200" cy="6494085"/>
          </a:xfrm>
          <a:prstGeom prst="rect">
            <a:avLst/>
          </a:prstGeom>
          <a:noFill/>
        </p:spPr>
        <p:txBody>
          <a:bodyPr wrap="square" rtlCol="0">
            <a:spAutoFit/>
          </a:bodyPr>
          <a:lstStyle/>
          <a:p>
            <a:r>
              <a:rPr lang="en-US" sz="2800" dirty="0" smtClean="0"/>
              <a:t>Working of Optical Mouse:</a:t>
            </a:r>
          </a:p>
          <a:p>
            <a:endParaRPr lang="en-US" sz="2800"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056589" cy="4542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72181"/>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6186309"/>
          </a:xfrm>
          <a:prstGeom prst="rect">
            <a:avLst/>
          </a:prstGeom>
          <a:noFill/>
        </p:spPr>
        <p:txBody>
          <a:bodyPr wrap="square" rtlCol="0">
            <a:spAutoFit/>
          </a:bodyPr>
          <a:lstStyle/>
          <a:p>
            <a:pPr algn="ctr"/>
            <a:r>
              <a:rPr lang="en-US" sz="3600" dirty="0"/>
              <a:t>Types of </a:t>
            </a:r>
            <a:r>
              <a:rPr lang="en-US" sz="3600" dirty="0" smtClean="0"/>
              <a:t>Mouse</a:t>
            </a:r>
          </a:p>
          <a:p>
            <a:pPr algn="ctr"/>
            <a:endParaRPr lang="en-US" sz="3600" dirty="0"/>
          </a:p>
          <a:p>
            <a:pPr algn="ctr"/>
            <a:endParaRPr lang="en-US" sz="3600" dirty="0" smtClean="0"/>
          </a:p>
          <a:p>
            <a:pPr algn="ctr"/>
            <a:endParaRPr lang="en-US" sz="3600" dirty="0"/>
          </a:p>
          <a:p>
            <a:pPr algn="ctr"/>
            <a:endParaRPr lang="en-US" sz="3600" dirty="0" smtClean="0"/>
          </a:p>
          <a:p>
            <a:pPr algn="ctr"/>
            <a:endParaRPr lang="en-US" sz="3600" dirty="0"/>
          </a:p>
          <a:p>
            <a:pPr algn="ctr"/>
            <a:endParaRPr lang="en-US" sz="3600" dirty="0" smtClean="0"/>
          </a:p>
          <a:p>
            <a:pPr algn="ctr"/>
            <a:endParaRPr lang="en-US" sz="3600" dirty="0"/>
          </a:p>
          <a:p>
            <a:pPr algn="ctr"/>
            <a:endParaRPr lang="en-US" sz="3600" dirty="0" smtClean="0"/>
          </a:p>
          <a:p>
            <a:pPr algn="ctr"/>
            <a:endParaRPr lang="en-US" sz="3600" dirty="0"/>
          </a:p>
          <a:p>
            <a:pPr algn="ctr"/>
            <a:endParaRPr lang="en-US" sz="3600" dirty="0"/>
          </a:p>
        </p:txBody>
      </p:sp>
      <p:pic>
        <p:nvPicPr>
          <p:cNvPr id="3" name="Picture 4" descr="Image result for ball mous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90625" y="2590800"/>
            <a:ext cx="22098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Image result for optical  mous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4600" y="2603500"/>
            <a:ext cx="23399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733425" y="44958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lgn="ctr">
              <a:spcBef>
                <a:spcPct val="0"/>
              </a:spcBef>
              <a:buClrTx/>
              <a:buSzTx/>
              <a:buFontTx/>
              <a:buNone/>
            </a:pPr>
            <a:r>
              <a:rPr lang="en-US" altLang="en-US" sz="1800" dirty="0"/>
              <a:t>Ball Mouse</a:t>
            </a:r>
          </a:p>
        </p:txBody>
      </p:sp>
      <p:sp>
        <p:nvSpPr>
          <p:cNvPr id="6" name="TextBox 13"/>
          <p:cNvSpPr txBox="1">
            <a:spLocks noChangeArrowheads="1"/>
          </p:cNvSpPr>
          <p:nvPr/>
        </p:nvSpPr>
        <p:spPr bwMode="auto">
          <a:xfrm>
            <a:off x="6084888" y="44958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lgn="ctr">
              <a:spcBef>
                <a:spcPct val="0"/>
              </a:spcBef>
              <a:buClrTx/>
              <a:buSzTx/>
              <a:buFontTx/>
              <a:buNone/>
            </a:pPr>
            <a:r>
              <a:rPr lang="en-US" altLang="en-US" sz="1800" dirty="0"/>
              <a:t>Optical Mouse</a:t>
            </a:r>
          </a:p>
        </p:txBody>
      </p:sp>
    </p:spTree>
    <p:extLst>
      <p:ext uri="{BB962C8B-B14F-4D97-AF65-F5344CB8AC3E}">
        <p14:creationId xmlns:p14="http://schemas.microsoft.com/office/powerpoint/2010/main" val="542513692"/>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7109639"/>
          </a:xfrm>
          <a:prstGeom prst="rect">
            <a:avLst/>
          </a:prstGeom>
          <a:noFill/>
        </p:spPr>
        <p:txBody>
          <a:bodyPr wrap="square" rtlCol="0">
            <a:spAutoFit/>
          </a:bodyPr>
          <a:lstStyle/>
          <a:p>
            <a:pPr algn="ctr"/>
            <a:r>
              <a:rPr lang="en-US" sz="4400" dirty="0" smtClean="0"/>
              <a:t>Scanner</a:t>
            </a:r>
          </a:p>
          <a:p>
            <a:r>
              <a:rPr lang="en-US" sz="2400" dirty="0" smtClean="0"/>
              <a:t>Scanner is a device  that capture images from photographic prints, posters, documents for computer editing and display.</a:t>
            </a:r>
            <a:endParaRPr lang="en-US" sz="1200" dirty="0" smtClean="0"/>
          </a:p>
          <a:p>
            <a:endParaRPr lang="en-US" sz="2800" dirty="0" smtClean="0"/>
          </a:p>
          <a:p>
            <a:r>
              <a:rPr lang="en-US" sz="2800" dirty="0" smtClean="0"/>
              <a:t>Working Principle:</a:t>
            </a:r>
            <a:endParaRPr lang="en-US" sz="4400" dirty="0"/>
          </a:p>
          <a:p>
            <a:pPr algn="ctr"/>
            <a:endParaRPr lang="en-US" sz="4400" dirty="0" smtClean="0"/>
          </a:p>
          <a:p>
            <a:pPr algn="ctr"/>
            <a:endParaRPr lang="en-US" sz="4400" dirty="0"/>
          </a:p>
          <a:p>
            <a:pPr algn="ctr"/>
            <a:endParaRPr lang="en-US" sz="4400" dirty="0" smtClean="0"/>
          </a:p>
          <a:p>
            <a:pPr algn="ctr"/>
            <a:endParaRPr lang="en-US" sz="4400" dirty="0"/>
          </a:p>
          <a:p>
            <a:pPr algn="ctr"/>
            <a:endParaRPr lang="en-US" sz="4400" dirty="0" smtClean="0"/>
          </a:p>
          <a:p>
            <a:pPr algn="ctr"/>
            <a:endParaRPr lang="en-US" sz="4400" dirty="0"/>
          </a:p>
          <a:p>
            <a:pPr algn="ctr"/>
            <a:endParaRPr lang="en-US" sz="4400" dirty="0" smtClean="0"/>
          </a:p>
        </p:txBody>
      </p:sp>
      <p:pic>
        <p:nvPicPr>
          <p:cNvPr id="3" name="Picture 8" descr="https://www.recordnations.com/wp-content/uploads/2014/09/CPT_Hardware-Input-scanner-flatbed.svg_.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95387" y="3048000"/>
            <a:ext cx="67532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4945"/>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Types of Scanners</a:t>
            </a:r>
            <a:endParaRPr lang="en-US" dirty="0"/>
          </a:p>
        </p:txBody>
      </p:sp>
      <p:pic>
        <p:nvPicPr>
          <p:cNvPr id="11267" name="Picture 2" descr="Image result for flatbed scann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33500" y="1676400"/>
            <a:ext cx="19431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5"/>
          <p:cNvSpPr txBox="1">
            <a:spLocks noChangeArrowheads="1"/>
          </p:cNvSpPr>
          <p:nvPr/>
        </p:nvSpPr>
        <p:spPr bwMode="auto">
          <a:xfrm>
            <a:off x="1333500" y="3459163"/>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spcBef>
                <a:spcPct val="0"/>
              </a:spcBef>
              <a:buClrTx/>
              <a:buSzTx/>
              <a:buFontTx/>
              <a:buNone/>
            </a:pPr>
            <a:r>
              <a:rPr lang="en-US" altLang="en-US" sz="1800"/>
              <a:t>Flatbed scanner</a:t>
            </a:r>
          </a:p>
        </p:txBody>
      </p:sp>
      <p:pic>
        <p:nvPicPr>
          <p:cNvPr id="11269" name="Picture 4" descr="Image result for handheld scanne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05550" y="1676400"/>
            <a:ext cx="1638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Box 6"/>
          <p:cNvSpPr txBox="1">
            <a:spLocks noChangeArrowheads="1"/>
          </p:cNvSpPr>
          <p:nvPr/>
        </p:nvSpPr>
        <p:spPr bwMode="auto">
          <a:xfrm>
            <a:off x="5943600" y="33528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spcBef>
                <a:spcPct val="0"/>
              </a:spcBef>
              <a:buClrTx/>
              <a:buSzTx/>
              <a:buFontTx/>
              <a:buNone/>
            </a:pPr>
            <a:r>
              <a:rPr lang="en-US" altLang="en-US" sz="1800"/>
              <a:t>Handheld Scanner</a:t>
            </a:r>
          </a:p>
        </p:txBody>
      </p:sp>
      <p:pic>
        <p:nvPicPr>
          <p:cNvPr id="11271" name="Picture 6" descr="Image result for sheet fed scanne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33500" y="4114800"/>
            <a:ext cx="19446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Box 7"/>
          <p:cNvSpPr txBox="1">
            <a:spLocks noChangeArrowheads="1"/>
          </p:cNvSpPr>
          <p:nvPr/>
        </p:nvSpPr>
        <p:spPr bwMode="auto">
          <a:xfrm>
            <a:off x="1200150" y="6019800"/>
            <a:ext cx="247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spcBef>
                <a:spcPct val="0"/>
              </a:spcBef>
              <a:buClrTx/>
              <a:buSzTx/>
              <a:buFontTx/>
              <a:buNone/>
            </a:pPr>
            <a:r>
              <a:rPr lang="en-US" altLang="en-US" sz="1800"/>
              <a:t>Sheet fed Scanner</a:t>
            </a:r>
          </a:p>
        </p:txBody>
      </p:sp>
      <p:pic>
        <p:nvPicPr>
          <p:cNvPr id="11273" name="Picture 8" descr="Image result for drum scanne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638800" y="4114800"/>
            <a:ext cx="29146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TextBox 8"/>
          <p:cNvSpPr txBox="1">
            <a:spLocks noChangeArrowheads="1"/>
          </p:cNvSpPr>
          <p:nvPr/>
        </p:nvSpPr>
        <p:spPr bwMode="auto">
          <a:xfrm>
            <a:off x="6229350" y="6019800"/>
            <a:ext cx="2914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spcBef>
                <a:spcPct val="0"/>
              </a:spcBef>
              <a:buClrTx/>
              <a:buSzTx/>
              <a:buFontTx/>
              <a:buNone/>
            </a:pPr>
            <a:r>
              <a:rPr lang="en-US" altLang="en-US" sz="1800"/>
              <a:t>Drum Scanner</a:t>
            </a:r>
          </a:p>
        </p:txBody>
      </p:sp>
    </p:spTree>
    <p:extLst>
      <p:ext uri="{BB962C8B-B14F-4D97-AF65-F5344CB8AC3E}">
        <p14:creationId xmlns:p14="http://schemas.microsoft.com/office/powerpoint/2010/main" val="710751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52400"/>
            <a:ext cx="8382000" cy="9356408"/>
          </a:xfrm>
          <a:prstGeom prst="rect">
            <a:avLst/>
          </a:prstGeom>
          <a:noFill/>
        </p:spPr>
        <p:txBody>
          <a:bodyPr wrap="square" rtlCol="0">
            <a:spAutoFit/>
          </a:bodyPr>
          <a:lstStyle/>
          <a:p>
            <a:r>
              <a:rPr lang="en-US" sz="3200" b="1" dirty="0" smtClean="0"/>
              <a:t>Output Devices</a:t>
            </a:r>
            <a:r>
              <a:rPr lang="en-US" sz="3200" dirty="0" smtClean="0"/>
              <a:t>:</a:t>
            </a:r>
          </a:p>
          <a:p>
            <a:endParaRPr lang="en-US" sz="2400" dirty="0"/>
          </a:p>
          <a:p>
            <a:endParaRPr lang="en-US" sz="2400" dirty="0" smtClean="0"/>
          </a:p>
          <a:p>
            <a:pPr marL="285750" indent="-285750">
              <a:buFont typeface="Wingdings" panose="05000000000000000000" pitchFamily="2" charset="2"/>
              <a:buChar char="Ø"/>
            </a:pPr>
            <a:r>
              <a:rPr lang="en-US" sz="2400" dirty="0"/>
              <a:t>An </a:t>
            </a:r>
            <a:r>
              <a:rPr lang="en-US" sz="2400" dirty="0" smtClean="0"/>
              <a:t>output device</a:t>
            </a:r>
            <a:r>
              <a:rPr lang="en-US" sz="2400" dirty="0"/>
              <a:t> is any device used to send data from a computer to another device or user</a:t>
            </a:r>
            <a:r>
              <a:rPr lang="en-US" sz="2400" dirty="0" smtClean="0"/>
              <a:t>.</a:t>
            </a:r>
          </a:p>
          <a:p>
            <a:pPr marL="285750" indent="-285750">
              <a:buFont typeface="Wingdings" panose="05000000000000000000" pitchFamily="2" charset="2"/>
              <a:buChar char="Ø"/>
            </a:pPr>
            <a:r>
              <a:rPr lang="en-US" sz="2400" dirty="0" smtClean="0"/>
              <a:t> </a:t>
            </a:r>
            <a:r>
              <a:rPr lang="en-US" sz="2400" dirty="0"/>
              <a:t>Most computer </a:t>
            </a:r>
            <a:r>
              <a:rPr lang="en-US" sz="2400" dirty="0" smtClean="0"/>
              <a:t>data output</a:t>
            </a:r>
            <a:r>
              <a:rPr lang="en-US" sz="2400" dirty="0"/>
              <a:t> that is meant for humans is in the form of audio or video. Thus, most output</a:t>
            </a:r>
            <a:r>
              <a:rPr lang="en-US" sz="2400" b="1" dirty="0"/>
              <a:t> </a:t>
            </a:r>
            <a:r>
              <a:rPr lang="en-US" sz="2400" dirty="0"/>
              <a:t>devices used by humans are in these categories</a:t>
            </a:r>
            <a:r>
              <a:rPr lang="en-US" sz="2400" dirty="0" smtClean="0"/>
              <a:t>.</a:t>
            </a:r>
          </a:p>
          <a:p>
            <a:pPr marL="285750" indent="-285750">
              <a:buFont typeface="Wingdings" panose="05000000000000000000" pitchFamily="2" charset="2"/>
              <a:buChar char="Ø"/>
            </a:pPr>
            <a:r>
              <a:rPr lang="en-US" sz="2400" dirty="0" smtClean="0"/>
              <a:t> </a:t>
            </a:r>
            <a:r>
              <a:rPr lang="en-US" sz="2400" dirty="0"/>
              <a:t>Examples include monitors, projectors, speakers, headphones and printers.</a:t>
            </a:r>
            <a:endParaRPr lang="en-US" sz="2400" dirty="0" smtClean="0"/>
          </a:p>
          <a:p>
            <a:endParaRPr lang="en-US" sz="2400" dirty="0"/>
          </a:p>
          <a:p>
            <a:endParaRPr lang="en-US" sz="24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789401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838200"/>
            <a:ext cx="7696200" cy="8279190"/>
          </a:xfrm>
          <a:prstGeom prst="rect">
            <a:avLst/>
          </a:prstGeom>
          <a:noFill/>
        </p:spPr>
        <p:txBody>
          <a:bodyPr wrap="square" rtlCol="0">
            <a:spAutoFit/>
          </a:bodyPr>
          <a:lstStyle/>
          <a:p>
            <a:r>
              <a:rPr lang="en-US" sz="3600" dirty="0" smtClean="0"/>
              <a:t>Monitors:</a:t>
            </a:r>
          </a:p>
          <a:p>
            <a:endParaRPr lang="en-US" sz="2400" dirty="0"/>
          </a:p>
          <a:p>
            <a:r>
              <a:rPr lang="en-US" sz="2400" dirty="0" smtClean="0"/>
              <a:t>    A computer monitor is an output device which displays information in pictorial form.</a:t>
            </a:r>
          </a:p>
          <a:p>
            <a:r>
              <a:rPr lang="en-US" sz="2400" dirty="0" smtClean="0"/>
              <a:t> </a:t>
            </a:r>
          </a:p>
          <a:p>
            <a:r>
              <a:rPr lang="en-US" sz="2400" dirty="0" smtClean="0"/>
              <a:t>Types of Monitors</a:t>
            </a:r>
          </a:p>
          <a:p>
            <a:r>
              <a:rPr lang="en-US" sz="2400" dirty="0" smtClean="0"/>
              <a:t> </a:t>
            </a:r>
          </a:p>
          <a:p>
            <a:pPr marL="457200" indent="-457200">
              <a:buFont typeface="Wingdings" panose="05000000000000000000" pitchFamily="2" charset="2"/>
              <a:buChar char="Ø"/>
            </a:pPr>
            <a:r>
              <a:rPr lang="en-US" sz="2400" dirty="0"/>
              <a:t> </a:t>
            </a:r>
            <a:r>
              <a:rPr lang="en-US" sz="2400" dirty="0" smtClean="0"/>
              <a:t>    CRT Monitors </a:t>
            </a:r>
          </a:p>
          <a:p>
            <a:pPr marL="457200" indent="-457200">
              <a:buFont typeface="Wingdings" panose="05000000000000000000" pitchFamily="2" charset="2"/>
              <a:buChar char="Ø"/>
            </a:pPr>
            <a:r>
              <a:rPr lang="en-US" sz="2400" dirty="0"/>
              <a:t> </a:t>
            </a:r>
            <a:r>
              <a:rPr lang="en-US" sz="2400" dirty="0" smtClean="0"/>
              <a:t>    LCD Monitors</a:t>
            </a:r>
            <a:endParaRPr lang="en-US" sz="2400" dirty="0"/>
          </a:p>
          <a:p>
            <a:pPr marL="457200" indent="-457200">
              <a:buFont typeface="Wingdings" panose="05000000000000000000" pitchFamily="2" charset="2"/>
              <a:buChar char="Ø"/>
            </a:pPr>
            <a:r>
              <a:rPr lang="en-US" sz="2400" dirty="0" smtClean="0"/>
              <a:t>     LED Monitors</a:t>
            </a:r>
            <a:endParaRPr lang="en-US" sz="24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2400" dirty="0"/>
          </a:p>
        </p:txBody>
      </p:sp>
    </p:spTree>
    <p:extLst>
      <p:ext uri="{BB962C8B-B14F-4D97-AF65-F5344CB8AC3E}">
        <p14:creationId xmlns:p14="http://schemas.microsoft.com/office/powerpoint/2010/main" val="2074454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9701" y="0"/>
            <a:ext cx="8839200" cy="6186309"/>
          </a:xfrm>
          <a:prstGeom prst="rect">
            <a:avLst/>
          </a:prstGeom>
          <a:noFill/>
        </p:spPr>
        <p:txBody>
          <a:bodyPr wrap="square" rtlCol="0">
            <a:spAutoFit/>
          </a:bodyPr>
          <a:lstStyle/>
          <a:p>
            <a:r>
              <a:rPr lang="en-US" sz="3600" dirty="0" smtClean="0"/>
              <a:t>CRT(Cathode Ray Tube) Monitors:</a:t>
            </a:r>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37" y="1757065"/>
            <a:ext cx="679836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a:off x="6668037" y="3429172"/>
            <a:ext cx="1007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72400" y="2971800"/>
            <a:ext cx="1371600" cy="923330"/>
          </a:xfrm>
          <a:prstGeom prst="rect">
            <a:avLst/>
          </a:prstGeom>
          <a:noFill/>
        </p:spPr>
        <p:txBody>
          <a:bodyPr wrap="square" rtlCol="0">
            <a:spAutoFit/>
          </a:bodyPr>
          <a:lstStyle/>
          <a:p>
            <a:r>
              <a:rPr lang="en-US" dirty="0" smtClean="0"/>
              <a:t>Phosphor coated screen</a:t>
            </a:r>
            <a:endParaRPr lang="en-US" dirty="0"/>
          </a:p>
        </p:txBody>
      </p:sp>
    </p:spTree>
    <p:extLst>
      <p:ext uri="{BB962C8B-B14F-4D97-AF65-F5344CB8AC3E}">
        <p14:creationId xmlns:p14="http://schemas.microsoft.com/office/powerpoint/2010/main" val="4110741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228600"/>
            <a:ext cx="8153400" cy="6001643"/>
          </a:xfrm>
          <a:prstGeom prst="rect">
            <a:avLst/>
          </a:prstGeom>
          <a:noFill/>
        </p:spPr>
        <p:txBody>
          <a:bodyPr wrap="square" rtlCol="0">
            <a:spAutoFit/>
          </a:bodyPr>
          <a:lstStyle/>
          <a:p>
            <a:r>
              <a:rPr lang="en-US" sz="3200" dirty="0" smtClean="0"/>
              <a:t>LCD Monitors:</a:t>
            </a:r>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p:txBody>
      </p:sp>
      <p:pic>
        <p:nvPicPr>
          <p:cNvPr id="6"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28031" y="1414462"/>
            <a:ext cx="5468937"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086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229600" cy="8463855"/>
          </a:xfrm>
          <a:prstGeom prst="rect">
            <a:avLst/>
          </a:prstGeom>
          <a:noFill/>
        </p:spPr>
        <p:txBody>
          <a:bodyPr wrap="square" rtlCol="0">
            <a:spAutoFit/>
          </a:bodyPr>
          <a:lstStyle/>
          <a:p>
            <a:r>
              <a:rPr lang="en-US" sz="3200" dirty="0" smtClean="0"/>
              <a:t>Printers:</a:t>
            </a:r>
          </a:p>
          <a:p>
            <a:r>
              <a:rPr lang="en-US" sz="3200" dirty="0" smtClean="0"/>
              <a:t>   </a:t>
            </a:r>
          </a:p>
          <a:p>
            <a:r>
              <a:rPr lang="en-US" sz="3200" dirty="0"/>
              <a:t> </a:t>
            </a:r>
            <a:r>
              <a:rPr lang="en-US" sz="3200" dirty="0" smtClean="0"/>
              <a:t>        </a:t>
            </a:r>
            <a:r>
              <a:rPr lang="en-US" sz="2400" dirty="0" smtClean="0"/>
              <a:t>A Printer is an output device which provides output in the form of a hardcopy.</a:t>
            </a:r>
          </a:p>
          <a:p>
            <a:r>
              <a:rPr lang="en-US" sz="2400" dirty="0"/>
              <a:t> </a:t>
            </a:r>
            <a:r>
              <a:rPr lang="en-US" sz="2400" dirty="0" smtClean="0"/>
              <a:t>           In general, more </a:t>
            </a:r>
            <a:r>
              <a:rPr lang="en-US" sz="2400" dirty="0"/>
              <a:t>expensive printers are used for higher-resolution color printing.</a:t>
            </a:r>
            <a:endParaRPr lang="en-US" sz="2400" dirty="0" smtClean="0"/>
          </a:p>
          <a:p>
            <a:r>
              <a:rPr lang="en-US" sz="3200" dirty="0"/>
              <a:t> </a:t>
            </a:r>
          </a:p>
          <a:p>
            <a:r>
              <a:rPr lang="en-US" sz="3200" dirty="0" smtClean="0"/>
              <a:t>Types of printers:</a:t>
            </a:r>
          </a:p>
          <a:p>
            <a:endParaRPr lang="en-US" sz="3200" dirty="0"/>
          </a:p>
          <a:p>
            <a:pPr marL="914400" lvl="1" indent="-457200">
              <a:buFont typeface="Wingdings" panose="05000000000000000000" pitchFamily="2" charset="2"/>
              <a:buChar char="Ø"/>
            </a:pPr>
            <a:r>
              <a:rPr lang="en-US" sz="2400" dirty="0" smtClean="0"/>
              <a:t>Impact printers.</a:t>
            </a:r>
          </a:p>
          <a:p>
            <a:pPr marL="1828800" lvl="3" indent="-457200">
              <a:buFont typeface="Arial" panose="020B0604020202020204" pitchFamily="34" charset="0"/>
              <a:buChar char="•"/>
            </a:pPr>
            <a:r>
              <a:rPr lang="en-US" sz="2400" dirty="0"/>
              <a:t> </a:t>
            </a:r>
            <a:r>
              <a:rPr lang="en-US" sz="2400" dirty="0" smtClean="0"/>
              <a:t>Dot matrix printers</a:t>
            </a:r>
          </a:p>
          <a:p>
            <a:pPr marL="914400" lvl="1" indent="-457200">
              <a:buFont typeface="Wingdings" panose="05000000000000000000" pitchFamily="2" charset="2"/>
              <a:buChar char="Ø"/>
            </a:pPr>
            <a:r>
              <a:rPr lang="en-US" sz="2400" dirty="0" smtClean="0"/>
              <a:t>Non-impact printers.</a:t>
            </a:r>
          </a:p>
          <a:p>
            <a:pPr marL="1828800" lvl="3" indent="-457200">
              <a:buFont typeface="Arial" panose="020B0604020202020204" pitchFamily="34" charset="0"/>
              <a:buChar char="•"/>
            </a:pPr>
            <a:r>
              <a:rPr lang="en-US" sz="2400" dirty="0" smtClean="0"/>
              <a:t>Ink-Jet printers.</a:t>
            </a:r>
          </a:p>
          <a:p>
            <a:pPr marL="1828800" lvl="3" indent="-457200">
              <a:buFont typeface="Arial" panose="020B0604020202020204" pitchFamily="34" charset="0"/>
              <a:buChar char="•"/>
            </a:pPr>
            <a:r>
              <a:rPr lang="en-US" sz="2400" dirty="0" smtClean="0"/>
              <a:t>LASER Printers</a:t>
            </a:r>
            <a:r>
              <a:rPr lang="en-US" sz="3200" dirty="0" smtClean="0"/>
              <a:t>.</a:t>
            </a:r>
          </a:p>
          <a:p>
            <a:pPr lvl="3"/>
            <a:endParaRPr lang="en-US" sz="3200" dirty="0" smtClean="0"/>
          </a:p>
          <a:p>
            <a:endParaRPr lang="en-US" sz="3200" dirty="0"/>
          </a:p>
          <a:p>
            <a:endParaRPr lang="en-US" sz="3200" dirty="0" smtClean="0"/>
          </a:p>
          <a:p>
            <a:endParaRPr lang="en-US" sz="3200" dirty="0" smtClean="0"/>
          </a:p>
          <a:p>
            <a:endParaRPr lang="en-US" sz="2400" dirty="0"/>
          </a:p>
        </p:txBody>
      </p:sp>
    </p:spTree>
    <p:extLst>
      <p:ext uri="{BB962C8B-B14F-4D97-AF65-F5344CB8AC3E}">
        <p14:creationId xmlns:p14="http://schemas.microsoft.com/office/powerpoint/2010/main" val="1453321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52400"/>
            <a:ext cx="8382000" cy="9171742"/>
          </a:xfrm>
          <a:prstGeom prst="rect">
            <a:avLst/>
          </a:prstGeom>
          <a:noFill/>
        </p:spPr>
        <p:txBody>
          <a:bodyPr wrap="square" rtlCol="0">
            <a:spAutoFit/>
          </a:bodyPr>
          <a:lstStyle/>
          <a:p>
            <a:endParaRPr lang="en-US" dirty="0" smtClean="0"/>
          </a:p>
          <a:p>
            <a:r>
              <a:rPr lang="en-US" sz="2800" dirty="0" smtClean="0"/>
              <a:t>Dot Matrix printers:</a:t>
            </a:r>
          </a:p>
          <a:p>
            <a:r>
              <a:rPr lang="en-US" dirty="0"/>
              <a:t> </a:t>
            </a:r>
            <a:r>
              <a:rPr lang="en-US" dirty="0" smtClean="0"/>
              <a:t> </a:t>
            </a:r>
          </a:p>
          <a:p>
            <a:pPr marL="742950" lvl="1" indent="-285750">
              <a:buFont typeface="Wingdings" panose="05000000000000000000" pitchFamily="2" charset="2"/>
              <a:buChar char="Ø"/>
            </a:pPr>
            <a:r>
              <a:rPr lang="en-US" sz="2000" dirty="0"/>
              <a:t> </a:t>
            </a:r>
            <a:r>
              <a:rPr lang="en-US" sz="2000" dirty="0" smtClean="0"/>
              <a:t>    </a:t>
            </a:r>
            <a:r>
              <a:rPr lang="en-US" sz="2400" dirty="0" smtClean="0"/>
              <a:t>Dot matrix printers is like a typewriter which uses striking       mechanism.</a:t>
            </a:r>
          </a:p>
          <a:p>
            <a:pPr marL="742950" lvl="1" indent="-285750">
              <a:buFont typeface="Wingdings" panose="05000000000000000000" pitchFamily="2" charset="2"/>
              <a:buChar char="Ø"/>
            </a:pPr>
            <a:r>
              <a:rPr lang="en-US" sz="2400" dirty="0"/>
              <a:t> </a:t>
            </a:r>
            <a:r>
              <a:rPr lang="en-US" sz="2400" dirty="0" smtClean="0"/>
              <a:t>   </a:t>
            </a:r>
            <a:r>
              <a:rPr lang="en-US" sz="2400" dirty="0"/>
              <a:t> </a:t>
            </a:r>
            <a:r>
              <a:rPr lang="en-US" sz="2400" dirty="0" smtClean="0"/>
              <a:t>Each </a:t>
            </a:r>
            <a:r>
              <a:rPr lang="en-US" sz="2400" dirty="0"/>
              <a:t>individual character is formed by the arrangement of a series of pins</a:t>
            </a:r>
            <a:r>
              <a:rPr lang="en-US" sz="2400" dirty="0" smtClean="0"/>
              <a:t>.</a:t>
            </a:r>
          </a:p>
          <a:p>
            <a:pPr marL="742950" lvl="1" indent="-285750">
              <a:buFont typeface="Wingdings" panose="05000000000000000000" pitchFamily="2" charset="2"/>
              <a:buChar char="Ø"/>
            </a:pPr>
            <a:r>
              <a:rPr lang="en-US" sz="2400" dirty="0"/>
              <a:t> </a:t>
            </a:r>
            <a:r>
              <a:rPr lang="en-US" sz="2400" dirty="0" smtClean="0"/>
              <a:t>    It </a:t>
            </a:r>
            <a:r>
              <a:rPr lang="en-US" sz="2400" dirty="0"/>
              <a:t>gives the </a:t>
            </a:r>
            <a:r>
              <a:rPr lang="en-US" sz="2400" dirty="0" smtClean="0"/>
              <a:t>printout in </a:t>
            </a:r>
            <a:r>
              <a:rPr lang="en-US" sz="2400" dirty="0"/>
              <a:t>a characteristic “dotted” appearance.</a:t>
            </a:r>
          </a:p>
          <a:p>
            <a:endParaRPr lang="en-US" sz="2000" dirty="0" smtClean="0"/>
          </a:p>
          <a:p>
            <a:endParaRPr lang="en-US" sz="20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2050" name="Picture 2" descr="Image result for dot matrix printers 3d"/>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00600" y="3085092"/>
            <a:ext cx="3733800" cy="282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87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a:t>
            </a:r>
            <a:endParaRPr lang="en-US" dirty="0"/>
          </a:p>
        </p:txBody>
      </p:sp>
      <p:sp>
        <p:nvSpPr>
          <p:cNvPr id="3" name="Content Placeholder 2"/>
          <p:cNvSpPr>
            <a:spLocks noGrp="1"/>
          </p:cNvSpPr>
          <p:nvPr>
            <p:ph idx="1"/>
          </p:nvPr>
        </p:nvSpPr>
        <p:spPr/>
        <p:txBody>
          <a:bodyPr/>
          <a:lstStyle/>
          <a:p>
            <a:r>
              <a:rPr lang="en-US" dirty="0"/>
              <a:t>A computer is a programmable electronic device designed to accept data, perform prescribed mathematical and logical operations at high speed, and display the results of these operations, all under the control of </a:t>
            </a:r>
            <a:r>
              <a:rPr lang="en-US" dirty="0" smtClean="0"/>
              <a:t>software.</a:t>
            </a:r>
            <a:endParaRPr lang="en-US" dirty="0"/>
          </a:p>
        </p:txBody>
      </p:sp>
    </p:spTree>
    <p:extLst>
      <p:ext uri="{BB962C8B-B14F-4D97-AF65-F5344CB8AC3E}">
        <p14:creationId xmlns:p14="http://schemas.microsoft.com/office/powerpoint/2010/main" val="430910752"/>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886700" cy="575033"/>
          </a:xfrm>
        </p:spPr>
        <p:txBody>
          <a:bodyPr>
            <a:normAutofit fontScale="90000"/>
          </a:bodyPr>
          <a:lstStyle/>
          <a:p>
            <a:r>
              <a:rPr lang="en-US" dirty="0" smtClean="0"/>
              <a:t>                        </a:t>
            </a:r>
            <a:r>
              <a:rPr lang="en-US" sz="2400" dirty="0" smtClean="0">
                <a:solidFill>
                  <a:schemeClr val="accent2">
                    <a:lumMod val="75000"/>
                  </a:schemeClr>
                </a:solidFill>
                <a:latin typeface="Algerian" panose="04020705040A02060702" pitchFamily="82" charset="0"/>
                <a:cs typeface="Times New Roman" panose="02020603050405020304" pitchFamily="18" charset="0"/>
              </a:rPr>
              <a:t>COMPONENTS OF INKJET PRINTERS</a:t>
            </a:r>
            <a:endParaRPr lang="en-US" sz="2400" dirty="0">
              <a:solidFill>
                <a:schemeClr val="accent2">
                  <a:lumMod val="75000"/>
                </a:schemeClr>
              </a:solidFill>
              <a:latin typeface="Algerian" panose="04020705040A02060702" pitchFamily="82"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0" y="1828800"/>
            <a:ext cx="3276600" cy="2286000"/>
          </a:xfrm>
        </p:spPr>
      </p:pic>
      <p:sp>
        <p:nvSpPr>
          <p:cNvPr id="5" name="Rectangle 4"/>
          <p:cNvSpPr/>
          <p:nvPr/>
        </p:nvSpPr>
        <p:spPr>
          <a:xfrm>
            <a:off x="685800" y="1371600"/>
            <a:ext cx="8305800" cy="7848302"/>
          </a:xfrm>
          <a:prstGeom prst="rect">
            <a:avLst/>
          </a:prstGeom>
        </p:spPr>
        <p:txBody>
          <a:bodyPr wrap="square">
            <a:spAutoFit/>
          </a:bodyPr>
          <a:lstStyle/>
          <a:p>
            <a:pPr algn="just" fontAlgn="base"/>
            <a:r>
              <a:rPr lang="en-US" b="0" i="0" dirty="0" smtClean="0">
                <a:solidFill>
                  <a:srgbClr val="414141"/>
                </a:solidFill>
                <a:effectLst/>
                <a:latin typeface="Arial" panose="020B0604020202020204" pitchFamily="34" charset="0"/>
              </a:rPr>
              <a:t>A. </a:t>
            </a:r>
            <a:r>
              <a:rPr lang="en-US" b="1" i="0" dirty="0" smtClean="0">
                <a:solidFill>
                  <a:srgbClr val="414141"/>
                </a:solidFill>
                <a:effectLst/>
                <a:latin typeface="Arial" panose="020B0604020202020204" pitchFamily="34" charset="0"/>
              </a:rPr>
              <a:t>Edge guide-:</a:t>
            </a:r>
            <a:r>
              <a:rPr lang="en-US" b="0" i="0" dirty="0" smtClean="0">
                <a:solidFill>
                  <a:srgbClr val="414141"/>
                </a:solidFill>
                <a:effectLst/>
                <a:latin typeface="Arial" panose="020B0604020202020204" pitchFamily="34" charset="0"/>
              </a:rPr>
              <a:t> It helps to keep paper straight.</a:t>
            </a:r>
          </a:p>
          <a:p>
            <a:pPr algn="just" fontAlgn="base"/>
            <a:r>
              <a:rPr lang="en-US" b="0" i="0" dirty="0" smtClean="0">
                <a:solidFill>
                  <a:srgbClr val="414141"/>
                </a:solidFill>
                <a:effectLst/>
                <a:latin typeface="Arial" panose="020B0604020202020204" pitchFamily="34" charset="0"/>
              </a:rPr>
              <a:t> There is a little adjustment in the left edge</a:t>
            </a:r>
          </a:p>
          <a:p>
            <a:pPr algn="just" fontAlgn="base"/>
            <a:r>
              <a:rPr lang="en-US" b="0" i="0" dirty="0" smtClean="0">
                <a:solidFill>
                  <a:srgbClr val="414141"/>
                </a:solidFill>
                <a:effectLst/>
                <a:latin typeface="Arial" panose="020B0604020202020204" pitchFamily="34" charset="0"/>
              </a:rPr>
              <a:t> guide roller so that it fits to width of paper.</a:t>
            </a:r>
          </a:p>
          <a:p>
            <a:pPr algn="just" fontAlgn="base"/>
            <a:r>
              <a:rPr lang="en-US" b="0" i="0" dirty="0" smtClean="0">
                <a:solidFill>
                  <a:srgbClr val="414141"/>
                </a:solidFill>
                <a:effectLst/>
                <a:latin typeface="Arial" panose="020B0604020202020204" pitchFamily="34" charset="0"/>
              </a:rPr>
              <a:t>B. </a:t>
            </a:r>
            <a:r>
              <a:rPr lang="en-US" b="1" i="0" dirty="0" smtClean="0">
                <a:solidFill>
                  <a:srgbClr val="414141"/>
                </a:solidFill>
                <a:effectLst/>
                <a:latin typeface="Arial" panose="020B0604020202020204" pitchFamily="34" charset="0"/>
              </a:rPr>
              <a:t>Sheet feeder-:</a:t>
            </a:r>
            <a:r>
              <a:rPr lang="en-US" b="0" i="0" dirty="0" smtClean="0">
                <a:solidFill>
                  <a:srgbClr val="414141"/>
                </a:solidFill>
                <a:effectLst/>
                <a:latin typeface="Arial" panose="020B0604020202020204" pitchFamily="34" charset="0"/>
              </a:rPr>
              <a:t> It helps to feed paper in</a:t>
            </a:r>
          </a:p>
          <a:p>
            <a:pPr algn="just" fontAlgn="base"/>
            <a:r>
              <a:rPr lang="en-US" b="0" i="0" dirty="0" smtClean="0">
                <a:solidFill>
                  <a:srgbClr val="414141"/>
                </a:solidFill>
                <a:effectLst/>
                <a:latin typeface="Arial" panose="020B0604020202020204" pitchFamily="34" charset="0"/>
              </a:rPr>
              <a:t> printer automatically.</a:t>
            </a:r>
          </a:p>
          <a:p>
            <a:pPr algn="just" fontAlgn="base"/>
            <a:r>
              <a:rPr lang="en-US" b="0" i="0" dirty="0" smtClean="0">
                <a:solidFill>
                  <a:srgbClr val="414141"/>
                </a:solidFill>
                <a:effectLst/>
                <a:latin typeface="Arial" panose="020B0604020202020204" pitchFamily="34" charset="0"/>
              </a:rPr>
              <a:t>C. </a:t>
            </a:r>
            <a:r>
              <a:rPr lang="en-US" b="1" i="0" dirty="0" smtClean="0">
                <a:solidFill>
                  <a:srgbClr val="414141"/>
                </a:solidFill>
                <a:effectLst/>
                <a:latin typeface="Arial" panose="020B0604020202020204" pitchFamily="34" charset="0"/>
              </a:rPr>
              <a:t>Paper support-:</a:t>
            </a:r>
            <a:r>
              <a:rPr lang="en-US" b="0" i="0" dirty="0" smtClean="0">
                <a:solidFill>
                  <a:srgbClr val="414141"/>
                </a:solidFill>
                <a:effectLst/>
                <a:latin typeface="Arial" panose="020B0604020202020204" pitchFamily="34" charset="0"/>
              </a:rPr>
              <a:t> it gives supports to the</a:t>
            </a:r>
          </a:p>
          <a:p>
            <a:pPr algn="just" fontAlgn="base"/>
            <a:r>
              <a:rPr lang="en-US" b="0" i="0" dirty="0" smtClean="0">
                <a:solidFill>
                  <a:srgbClr val="414141"/>
                </a:solidFill>
                <a:effectLst/>
                <a:latin typeface="Arial" panose="020B0604020202020204" pitchFamily="34" charset="0"/>
              </a:rPr>
              <a:t> paper to load in sheet feeder parts.</a:t>
            </a:r>
          </a:p>
          <a:p>
            <a:pPr algn="just" fontAlgn="base"/>
            <a:r>
              <a:rPr lang="en-US" b="0" i="0" dirty="0" smtClean="0">
                <a:solidFill>
                  <a:srgbClr val="414141"/>
                </a:solidFill>
                <a:effectLst/>
                <a:latin typeface="Arial" panose="020B0604020202020204" pitchFamily="34" charset="0"/>
              </a:rPr>
              <a:t>D. </a:t>
            </a:r>
            <a:r>
              <a:rPr lang="en-US" b="1" i="0" dirty="0" smtClean="0">
                <a:solidFill>
                  <a:srgbClr val="414141"/>
                </a:solidFill>
                <a:effectLst/>
                <a:latin typeface="Arial" panose="020B0604020202020204" pitchFamily="34" charset="0"/>
              </a:rPr>
              <a:t>Feeder guard-:</a:t>
            </a:r>
            <a:r>
              <a:rPr lang="en-US" b="0" i="0" dirty="0" smtClean="0">
                <a:solidFill>
                  <a:srgbClr val="414141"/>
                </a:solidFill>
                <a:effectLst/>
                <a:latin typeface="Arial" panose="020B0604020202020204" pitchFamily="34" charset="0"/>
              </a:rPr>
              <a:t>  Feeder guard prevents</a:t>
            </a:r>
          </a:p>
          <a:p>
            <a:pPr algn="just" fontAlgn="base"/>
            <a:r>
              <a:rPr lang="en-US" b="0" i="0" dirty="0" smtClean="0">
                <a:solidFill>
                  <a:srgbClr val="414141"/>
                </a:solidFill>
                <a:effectLst/>
                <a:latin typeface="Arial" panose="020B0604020202020204" pitchFamily="34" charset="0"/>
              </a:rPr>
              <a:t> objects placed on the document cover from</a:t>
            </a:r>
          </a:p>
          <a:p>
            <a:pPr algn="just" fontAlgn="base"/>
            <a:r>
              <a:rPr lang="en-US" b="0" i="0" dirty="0" smtClean="0">
                <a:solidFill>
                  <a:srgbClr val="414141"/>
                </a:solidFill>
                <a:effectLst/>
                <a:latin typeface="Arial" panose="020B0604020202020204" pitchFamily="34" charset="0"/>
              </a:rPr>
              <a:t> falling inside the printer while opening the </a:t>
            </a:r>
          </a:p>
          <a:p>
            <a:pPr algn="just" fontAlgn="base"/>
            <a:r>
              <a:rPr lang="en-US" b="0" i="0" dirty="0" smtClean="0">
                <a:solidFill>
                  <a:srgbClr val="414141"/>
                </a:solidFill>
                <a:effectLst/>
                <a:latin typeface="Arial" panose="020B0604020202020204" pitchFamily="34" charset="0"/>
              </a:rPr>
              <a:t>docs cover.</a:t>
            </a:r>
          </a:p>
          <a:p>
            <a:pPr algn="just" fontAlgn="base"/>
            <a:r>
              <a:rPr lang="en-US" b="0" i="0" dirty="0" smtClean="0">
                <a:solidFill>
                  <a:srgbClr val="414141"/>
                </a:solidFill>
                <a:effectLst/>
                <a:latin typeface="Arial" panose="020B0604020202020204" pitchFamily="34" charset="0"/>
              </a:rPr>
              <a:t>E.</a:t>
            </a:r>
            <a:r>
              <a:rPr lang="en-US" b="1" i="0" dirty="0" smtClean="0">
                <a:solidFill>
                  <a:srgbClr val="414141"/>
                </a:solidFill>
                <a:effectLst/>
                <a:latin typeface="Arial" panose="020B0604020202020204" pitchFamily="34" charset="0"/>
              </a:rPr>
              <a:t> Document cover-:</a:t>
            </a:r>
            <a:r>
              <a:rPr lang="en-US" b="0" i="0" dirty="0" smtClean="0">
                <a:solidFill>
                  <a:srgbClr val="414141"/>
                </a:solidFill>
                <a:effectLst/>
                <a:latin typeface="Arial" panose="020B0604020202020204" pitchFamily="34" charset="0"/>
              </a:rPr>
              <a:t> Open and close when you place a photo or document.</a:t>
            </a:r>
          </a:p>
          <a:p>
            <a:pPr algn="just" fontAlgn="base"/>
            <a:r>
              <a:rPr lang="en-US" b="0" i="0" dirty="0" smtClean="0">
                <a:solidFill>
                  <a:srgbClr val="414141"/>
                </a:solidFill>
                <a:effectLst/>
                <a:latin typeface="Arial" panose="020B0604020202020204" pitchFamily="34" charset="0"/>
              </a:rPr>
              <a:t>F. </a:t>
            </a:r>
            <a:r>
              <a:rPr lang="en-US" b="1" i="0" dirty="0" smtClean="0">
                <a:solidFill>
                  <a:srgbClr val="414141"/>
                </a:solidFill>
                <a:effectLst/>
                <a:latin typeface="Arial" panose="020B0604020202020204" pitchFamily="34" charset="0"/>
              </a:rPr>
              <a:t>Output tray-:</a:t>
            </a:r>
            <a:r>
              <a:rPr lang="en-US" b="0" i="0" dirty="0" smtClean="0">
                <a:solidFill>
                  <a:srgbClr val="414141"/>
                </a:solidFill>
                <a:effectLst/>
                <a:latin typeface="Arial" panose="020B0604020202020204" pitchFamily="34" charset="0"/>
              </a:rPr>
              <a:t> Output tray collect and receive all printed paper.</a:t>
            </a:r>
          </a:p>
          <a:p>
            <a:pPr algn="just" fontAlgn="base"/>
            <a:r>
              <a:rPr lang="en-US" b="0" i="0" dirty="0" smtClean="0">
                <a:solidFill>
                  <a:srgbClr val="414141"/>
                </a:solidFill>
                <a:effectLst/>
                <a:latin typeface="Arial" panose="020B0604020202020204" pitchFamily="34" charset="0"/>
              </a:rPr>
              <a:t>G. </a:t>
            </a:r>
            <a:r>
              <a:rPr lang="en-US" b="1" i="0" dirty="0" smtClean="0">
                <a:solidFill>
                  <a:srgbClr val="414141"/>
                </a:solidFill>
                <a:effectLst/>
                <a:latin typeface="Arial" panose="020B0604020202020204" pitchFamily="34" charset="0"/>
              </a:rPr>
              <a:t>Output tray extension-: </a:t>
            </a:r>
            <a:r>
              <a:rPr lang="en-US" b="0" i="0" dirty="0" smtClean="0">
                <a:solidFill>
                  <a:srgbClr val="414141"/>
                </a:solidFill>
                <a:effectLst/>
                <a:latin typeface="Arial" panose="020B0604020202020204" pitchFamily="34" charset="0"/>
              </a:rPr>
              <a:t>Supports while the paper ejected.</a:t>
            </a:r>
          </a:p>
          <a:p>
            <a:pPr algn="just" fontAlgn="base"/>
            <a:r>
              <a:rPr lang="en-US" b="0" i="0" dirty="0" smtClean="0">
                <a:solidFill>
                  <a:srgbClr val="414141"/>
                </a:solidFill>
                <a:effectLst/>
                <a:latin typeface="Arial" panose="020B0604020202020204" pitchFamily="34" charset="0"/>
              </a:rPr>
              <a:t>H. </a:t>
            </a:r>
            <a:r>
              <a:rPr lang="en-US" b="1" i="0" dirty="0" smtClean="0">
                <a:solidFill>
                  <a:srgbClr val="414141"/>
                </a:solidFill>
                <a:effectLst/>
                <a:latin typeface="Arial" panose="020B0604020202020204" pitchFamily="34" charset="0"/>
              </a:rPr>
              <a:t>Scanner unit-: </a:t>
            </a:r>
            <a:r>
              <a:rPr lang="en-US" b="0" i="0" dirty="0" smtClean="0">
                <a:solidFill>
                  <a:srgbClr val="414141"/>
                </a:solidFill>
                <a:effectLst/>
                <a:latin typeface="Arial" panose="020B0604020202020204" pitchFamily="34" charset="0"/>
              </a:rPr>
              <a:t>Helps to take photo copy.</a:t>
            </a:r>
          </a:p>
          <a:p>
            <a:pPr marL="400050" indent="-400050" algn="just" fontAlgn="base">
              <a:buAutoNum type="romanUcPeriod"/>
            </a:pPr>
            <a:r>
              <a:rPr lang="en-US" b="1" dirty="0" smtClean="0">
                <a:solidFill>
                  <a:srgbClr val="414141"/>
                </a:solidFill>
                <a:latin typeface="Arial" panose="020B0604020202020204" pitchFamily="34" charset="0"/>
              </a:rPr>
              <a:t>Power Button</a:t>
            </a:r>
          </a:p>
          <a:p>
            <a:pPr marL="400050" indent="-400050" algn="just" fontAlgn="base">
              <a:buAutoNum type="romanUcPeriod"/>
            </a:pPr>
            <a:endParaRPr lang="en-US" b="1" i="0" dirty="0">
              <a:solidFill>
                <a:srgbClr val="414141"/>
              </a:solidFill>
              <a:effectLst/>
              <a:latin typeface="Arial" panose="020B0604020202020204" pitchFamily="34" charset="0"/>
            </a:endParaRPr>
          </a:p>
          <a:p>
            <a:pPr marL="400050" indent="-400050" algn="just" fontAlgn="base">
              <a:buAutoNum type="romanUcPeriod"/>
            </a:pPr>
            <a:endParaRPr lang="en-US" b="1" dirty="0" smtClean="0">
              <a:solidFill>
                <a:srgbClr val="414141"/>
              </a:solidFill>
              <a:latin typeface="Arial" panose="020B0604020202020204" pitchFamily="34" charset="0"/>
            </a:endParaRPr>
          </a:p>
          <a:p>
            <a:pPr marL="400050" indent="-400050" algn="just" fontAlgn="base">
              <a:buAutoNum type="romanUcPeriod"/>
            </a:pPr>
            <a:endParaRPr lang="en-US" b="1" i="0" dirty="0">
              <a:solidFill>
                <a:srgbClr val="414141"/>
              </a:solidFill>
              <a:effectLst/>
              <a:latin typeface="Arial" panose="020B0604020202020204" pitchFamily="34" charset="0"/>
            </a:endParaRPr>
          </a:p>
          <a:p>
            <a:pPr marL="400050" indent="-400050" algn="just" fontAlgn="base">
              <a:buAutoNum type="romanUcPeriod"/>
            </a:pPr>
            <a:endParaRPr lang="en-US" b="1" dirty="0" smtClean="0">
              <a:solidFill>
                <a:srgbClr val="414141"/>
              </a:solidFill>
              <a:latin typeface="Arial" panose="020B0604020202020204" pitchFamily="34" charset="0"/>
            </a:endParaRPr>
          </a:p>
          <a:p>
            <a:pPr marL="400050" indent="-400050" algn="just" fontAlgn="base">
              <a:buAutoNum type="romanUcPeriod"/>
            </a:pPr>
            <a:endParaRPr lang="en-US" b="1" i="0" dirty="0">
              <a:solidFill>
                <a:srgbClr val="414141"/>
              </a:solidFill>
              <a:effectLst/>
              <a:latin typeface="Arial" panose="020B0604020202020204" pitchFamily="34" charset="0"/>
            </a:endParaRPr>
          </a:p>
          <a:p>
            <a:pPr marL="400050" indent="-400050" algn="just" fontAlgn="base">
              <a:buAutoNum type="romanUcPeriod"/>
            </a:pPr>
            <a:endParaRPr lang="en-US" b="1" dirty="0" smtClean="0">
              <a:solidFill>
                <a:srgbClr val="414141"/>
              </a:solidFill>
              <a:latin typeface="Arial" panose="020B0604020202020204" pitchFamily="34" charset="0"/>
            </a:endParaRPr>
          </a:p>
          <a:p>
            <a:pPr marL="400050" indent="-400050" algn="just" fontAlgn="base">
              <a:buAutoNum type="romanUcPeriod"/>
            </a:pPr>
            <a:endParaRPr lang="en-US" b="1" i="0" dirty="0">
              <a:solidFill>
                <a:srgbClr val="414141"/>
              </a:solidFill>
              <a:effectLst/>
              <a:latin typeface="Arial" panose="020B0604020202020204" pitchFamily="34" charset="0"/>
            </a:endParaRPr>
          </a:p>
          <a:p>
            <a:pPr marL="400050" indent="-400050" algn="just" fontAlgn="base">
              <a:buAutoNum type="romanUcPeriod"/>
            </a:pPr>
            <a:endParaRPr lang="en-US" b="1" dirty="0" smtClean="0">
              <a:solidFill>
                <a:srgbClr val="414141"/>
              </a:solidFill>
              <a:latin typeface="Arial" panose="020B0604020202020204" pitchFamily="34" charset="0"/>
            </a:endParaRPr>
          </a:p>
          <a:p>
            <a:pPr marL="400050" indent="-400050" algn="just" fontAlgn="base">
              <a:buAutoNum type="romanUcPeriod"/>
            </a:pPr>
            <a:endParaRPr lang="en-US" b="1" i="0" dirty="0">
              <a:solidFill>
                <a:srgbClr val="414141"/>
              </a:solidFill>
              <a:effectLst/>
              <a:latin typeface="Arial" panose="020B0604020202020204" pitchFamily="34" charset="0"/>
            </a:endParaRPr>
          </a:p>
          <a:p>
            <a:pPr marL="400050" indent="-400050" algn="just" fontAlgn="base">
              <a:buAutoNum type="romanUcPeriod"/>
            </a:pPr>
            <a:endParaRPr lang="en-US" b="1" dirty="0" smtClean="0">
              <a:solidFill>
                <a:srgbClr val="414141"/>
              </a:solidFill>
              <a:latin typeface="Arial" panose="020B0604020202020204" pitchFamily="34" charset="0"/>
            </a:endParaRPr>
          </a:p>
          <a:p>
            <a:pPr marL="400050" indent="-400050" algn="just" fontAlgn="base">
              <a:buAutoNum type="romanUcPeriod"/>
            </a:pPr>
            <a:endParaRPr lang="en-US" b="1" i="0" dirty="0">
              <a:solidFill>
                <a:srgbClr val="414141"/>
              </a:solidFill>
              <a:effectLst/>
              <a:latin typeface="Arial" panose="020B0604020202020204" pitchFamily="34" charset="0"/>
            </a:endParaRPr>
          </a:p>
        </p:txBody>
      </p:sp>
    </p:spTree>
    <p:extLst>
      <p:ext uri="{BB962C8B-B14F-4D97-AF65-F5344CB8AC3E}">
        <p14:creationId xmlns:p14="http://schemas.microsoft.com/office/powerpoint/2010/main" val="3966428017"/>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04800"/>
            <a:ext cx="8229600" cy="6678751"/>
          </a:xfrm>
          <a:prstGeom prst="rect">
            <a:avLst/>
          </a:prstGeom>
          <a:noFill/>
        </p:spPr>
        <p:txBody>
          <a:bodyPr wrap="square" rtlCol="0">
            <a:spAutoFit/>
          </a:bodyPr>
          <a:lstStyle/>
          <a:p>
            <a:r>
              <a:rPr lang="en-US" sz="2800" dirty="0" smtClean="0"/>
              <a:t>Laser Printer:</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smtClean="0">
                <a:solidFill>
                  <a:schemeClr val="tx1">
                    <a:lumMod val="75000"/>
                    <a:lumOff val="25000"/>
                  </a:schemeClr>
                </a:solidFill>
              </a:rPr>
              <a:t>It’s a non-impact printer which uses photocopier technology for printing.</a:t>
            </a:r>
          </a:p>
          <a:p>
            <a:pPr marL="457200" indent="-457200">
              <a:buFont typeface="Wingdings" panose="05000000000000000000" pitchFamily="2" charset="2"/>
              <a:buChar char="Ø"/>
            </a:pPr>
            <a:r>
              <a:rPr lang="en-US" sz="2400" dirty="0" smtClean="0">
                <a:solidFill>
                  <a:schemeClr val="tx1">
                    <a:lumMod val="75000"/>
                    <a:lumOff val="25000"/>
                  </a:schemeClr>
                </a:solidFill>
              </a:rPr>
              <a:t>LASER printer was invented by Gary </a:t>
            </a:r>
            <a:r>
              <a:rPr lang="en-US" sz="2400" dirty="0" err="1" smtClean="0">
                <a:solidFill>
                  <a:schemeClr val="tx1">
                    <a:lumMod val="75000"/>
                    <a:lumOff val="25000"/>
                  </a:schemeClr>
                </a:solidFill>
              </a:rPr>
              <a:t>StarkWeather</a:t>
            </a:r>
            <a:r>
              <a:rPr lang="en-US" sz="2400" dirty="0" smtClean="0">
                <a:solidFill>
                  <a:schemeClr val="tx1">
                    <a:lumMod val="75000"/>
                    <a:lumOff val="25000"/>
                  </a:schemeClr>
                </a:solidFill>
              </a:rPr>
              <a:t>.</a:t>
            </a:r>
          </a:p>
          <a:p>
            <a:pPr marL="457200" indent="-457200">
              <a:buFont typeface="Wingdings" panose="05000000000000000000" pitchFamily="2" charset="2"/>
              <a:buChar char="Ø"/>
            </a:pPr>
            <a:r>
              <a:rPr lang="en-US" sz="2400" dirty="0" smtClean="0">
                <a:solidFill>
                  <a:schemeClr val="tx1">
                    <a:lumMod val="75000"/>
                    <a:lumOff val="25000"/>
                  </a:schemeClr>
                </a:solidFill>
              </a:rPr>
              <a:t>LASER printer is able to print in different colors.</a:t>
            </a:r>
          </a:p>
          <a:p>
            <a:endParaRPr lang="en-US" sz="2800" dirty="0" smtClean="0"/>
          </a:p>
          <a:p>
            <a:r>
              <a:rPr lang="en-US" sz="2800" dirty="0" smtClean="0"/>
              <a:t>    </a:t>
            </a:r>
          </a:p>
          <a:p>
            <a:r>
              <a:rPr lang="en-US" sz="2800" dirty="0" smtClean="0"/>
              <a:t>  </a:t>
            </a:r>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a:p>
        </p:txBody>
      </p:sp>
      <p:pic>
        <p:nvPicPr>
          <p:cNvPr id="3074" name="Picture 2" descr="Image result for inkjet printers interna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19400"/>
            <a:ext cx="360045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29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47800"/>
            <a:ext cx="8077200" cy="1143000"/>
          </a:xfrm>
        </p:spPr>
        <p:txBody>
          <a:bodyPr/>
          <a:lstStyle/>
          <a:p>
            <a:pPr algn="ctr"/>
            <a:r>
              <a:rPr lang="en-US" dirty="0" smtClean="0"/>
              <a:t>Processor</a:t>
            </a:r>
            <a:endParaRPr lang="en-US" dirty="0"/>
          </a:p>
        </p:txBody>
      </p:sp>
      <p:sp>
        <p:nvSpPr>
          <p:cNvPr id="5" name="TextBox 4"/>
          <p:cNvSpPr txBox="1"/>
          <p:nvPr/>
        </p:nvSpPr>
        <p:spPr>
          <a:xfrm>
            <a:off x="1009382" y="2865060"/>
            <a:ext cx="7848600" cy="1569660"/>
          </a:xfrm>
          <a:prstGeom prst="rect">
            <a:avLst/>
          </a:prstGeom>
          <a:noFill/>
        </p:spPr>
        <p:txBody>
          <a:bodyPr wrap="square" rtlCol="0">
            <a:spAutoFit/>
          </a:bodyPr>
          <a:lstStyle/>
          <a:p>
            <a:r>
              <a:rPr lang="en-US" dirty="0"/>
              <a:t> </a:t>
            </a:r>
            <a:r>
              <a:rPr lang="en-US" sz="2400" dirty="0"/>
              <a:t>It is a computer processor on a microchip and is a multipurpose, programmable device that uses digital data as input and provides results as an output once it processes the input according to instructions stored in its memory.</a:t>
            </a:r>
            <a:endParaRPr lang="en-US" dirty="0"/>
          </a:p>
        </p:txBody>
      </p:sp>
    </p:spTree>
    <p:extLst>
      <p:ext uri="{BB962C8B-B14F-4D97-AF65-F5344CB8AC3E}">
        <p14:creationId xmlns:p14="http://schemas.microsoft.com/office/powerpoint/2010/main" val="1424121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641838"/>
            <a:ext cx="3091375" cy="697523"/>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400" cap="all" dirty="0" smtClean="0">
                <a:solidFill>
                  <a:srgbClr val="002060"/>
                </a:solidFill>
                <a:cs typeface="Arial" panose="020B0604020202020204" pitchFamily="34" charset="0"/>
              </a:rPr>
              <a:t>Intel  4004</a:t>
            </a:r>
            <a:endParaRPr lang="en-IN" sz="4400" cap="all" dirty="0">
              <a:solidFill>
                <a:srgbClr val="002060"/>
              </a:solidFill>
              <a:cs typeface="Arial" panose="020B0604020202020204" pitchFamily="34" charset="0"/>
            </a:endParaRPr>
          </a:p>
        </p:txBody>
      </p:sp>
      <p:sp>
        <p:nvSpPr>
          <p:cNvPr id="9" name="Rounded Rectangle 8"/>
          <p:cNvSpPr/>
          <p:nvPr/>
        </p:nvSpPr>
        <p:spPr>
          <a:xfrm>
            <a:off x="609601" y="1600200"/>
            <a:ext cx="3505200" cy="334224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1971</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4 Bit Microprocessor</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4kb Main Memory</a:t>
            </a:r>
          </a:p>
          <a:p>
            <a:pPr marL="285750" indent="-285750">
              <a:lnSpc>
                <a:spcPct val="150000"/>
              </a:lnSpc>
              <a:buFont typeface="Arial" panose="020B0604020202020204" pitchFamily="34" charset="0"/>
              <a:buChar char="•"/>
            </a:pPr>
            <a:r>
              <a:rPr lang="en-IN" dirty="0" smtClean="0">
                <a:solidFill>
                  <a:srgbClr val="002060"/>
                </a:solidFill>
                <a:cs typeface="Arial" panose="020B0604020202020204" pitchFamily="34" charset="0"/>
              </a:rPr>
              <a:t>45 Instruction</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PMOS Technology</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First Programmable Device In Calculators</a:t>
            </a:r>
            <a:endParaRPr lang="en-IN" dirty="0">
              <a:solidFill>
                <a:srgbClr val="002060"/>
              </a:solidFill>
              <a:cs typeface="Arial" panose="020B0604020202020204" pitchFamily="34" charset="0"/>
            </a:endParaRP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18468" y="554127"/>
            <a:ext cx="318770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05400" y="1597114"/>
            <a:ext cx="3587750" cy="350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845834"/>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80757" y="703385"/>
            <a:ext cx="3091375" cy="744416"/>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600" cap="all" dirty="0" smtClean="0">
                <a:solidFill>
                  <a:srgbClr val="002060"/>
                </a:solidFill>
                <a:cs typeface="Arial" panose="020B0604020202020204" pitchFamily="34" charset="0"/>
              </a:rPr>
              <a:t>Intel  8080</a:t>
            </a:r>
            <a:endParaRPr lang="en-IN" sz="3600" cap="all" dirty="0">
              <a:solidFill>
                <a:srgbClr val="002060"/>
              </a:solidFill>
              <a:cs typeface="Arial" panose="020B0604020202020204" pitchFamily="34" charset="0"/>
            </a:endParaRPr>
          </a:p>
        </p:txBody>
      </p:sp>
      <p:sp>
        <p:nvSpPr>
          <p:cNvPr id="9" name="Rounded Rectangle 8"/>
          <p:cNvSpPr/>
          <p:nvPr/>
        </p:nvSpPr>
        <p:spPr>
          <a:xfrm>
            <a:off x="780757" y="1600200"/>
            <a:ext cx="3791243" cy="4495800"/>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1973</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8 Bit Microprocessor</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64kb Main Memory</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Two Microprocessor Clock Cycle Time</a:t>
            </a:r>
          </a:p>
          <a:p>
            <a:pPr marL="285750" indent="-285750">
              <a:lnSpc>
                <a:spcPct val="150000"/>
              </a:lnSpc>
              <a:buFont typeface="Arial" panose="020B0604020202020204" pitchFamily="34" charset="0"/>
              <a:buChar char="•"/>
            </a:pPr>
            <a:r>
              <a:rPr lang="en-IN" dirty="0" smtClean="0">
                <a:solidFill>
                  <a:srgbClr val="002060"/>
                </a:solidFill>
                <a:cs typeface="Arial" panose="020B0604020202020204" pitchFamily="34" charset="0"/>
              </a:rPr>
              <a:t>500000 Instruction Per Second</a:t>
            </a:r>
          </a:p>
          <a:p>
            <a:pPr marL="285750" indent="-285750">
              <a:lnSpc>
                <a:spcPct val="150000"/>
              </a:lnSpc>
              <a:buFont typeface="Arial" panose="020B0604020202020204" pitchFamily="34" charset="0"/>
              <a:buChar char="•"/>
            </a:pPr>
            <a:r>
              <a:rPr lang="en-IN" dirty="0" smtClean="0">
                <a:solidFill>
                  <a:srgbClr val="002060"/>
                </a:solidFill>
                <a:cs typeface="Arial" panose="020B0604020202020204" pitchFamily="34" charset="0"/>
              </a:rPr>
              <a:t>10x Faster Then 8008</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Nmos Technology</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Drawback Was That It Need  Three Power Supplies</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Small Computer Were Designed In Mid 1970 Using 8080 Cpu</a:t>
            </a:r>
            <a:endParaRPr lang="en-IN" dirty="0">
              <a:solidFill>
                <a:srgbClr val="002060"/>
              </a:solidFill>
              <a:cs typeface="Arial" panose="020B0604020202020204" pitchFamily="34" charset="0"/>
            </a:endParaRPr>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17513" y="627186"/>
            <a:ext cx="3187700" cy="89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4799427" y="1607712"/>
            <a:ext cx="4115973" cy="4488287"/>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1975</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8 Bit Microprocessor</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64kb Main Memory</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1.3 Microprocessor Clock Cycle Time</a:t>
            </a:r>
          </a:p>
          <a:p>
            <a:pPr marL="285750" indent="-285750">
              <a:lnSpc>
                <a:spcPct val="150000"/>
              </a:lnSpc>
              <a:buFont typeface="Arial" panose="020B0604020202020204" pitchFamily="34" charset="0"/>
              <a:buChar char="•"/>
            </a:pPr>
            <a:r>
              <a:rPr lang="en-IN" dirty="0" smtClean="0">
                <a:solidFill>
                  <a:srgbClr val="002060"/>
                </a:solidFill>
                <a:cs typeface="Arial" panose="020B0604020202020204" pitchFamily="34" charset="0"/>
              </a:rPr>
              <a:t>246 Instruction</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Intel Sold 100 Million Copies Of 8 Bit</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Uses Only +5v Power Supply</a:t>
            </a:r>
            <a:endParaRPr lang="en-IN" dirty="0">
              <a:solidFill>
                <a:srgbClr val="002060"/>
              </a:solidFill>
              <a:cs typeface="Arial" panose="020B0604020202020204" pitchFamily="34" charset="0"/>
            </a:endParaRPr>
          </a:p>
        </p:txBody>
      </p:sp>
    </p:spTree>
    <p:extLst>
      <p:ext uri="{BB962C8B-B14F-4D97-AF65-F5344CB8AC3E}">
        <p14:creationId xmlns:p14="http://schemas.microsoft.com/office/powerpoint/2010/main" val="906754410"/>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85105" y="304800"/>
            <a:ext cx="3342836" cy="668215"/>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200" cap="all" dirty="0" smtClean="0">
                <a:solidFill>
                  <a:srgbClr val="002060"/>
                </a:solidFill>
                <a:cs typeface="Arial" panose="020B0604020202020204" pitchFamily="34" charset="0"/>
              </a:rPr>
              <a:t>Intel  8086/8088</a:t>
            </a:r>
            <a:endParaRPr lang="en-IN" sz="3200" cap="all" dirty="0">
              <a:solidFill>
                <a:srgbClr val="002060"/>
              </a:solidFill>
              <a:cs typeface="Arial" panose="020B0604020202020204" pitchFamily="34" charset="0"/>
            </a:endParaRPr>
          </a:p>
        </p:txBody>
      </p:sp>
      <p:sp>
        <p:nvSpPr>
          <p:cNvPr id="9" name="Rounded Rectangle 8"/>
          <p:cNvSpPr/>
          <p:nvPr/>
        </p:nvSpPr>
        <p:spPr>
          <a:xfrm>
            <a:off x="610863" y="1295400"/>
            <a:ext cx="4113537" cy="403742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1978 for 8086 ,1979 for 8088</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16 Bit Microprocessor</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Data bus with 8086 16Bit and 8Bit for 8088</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1 MB Main memory</a:t>
            </a:r>
          </a:p>
          <a:p>
            <a:pPr marL="285750" indent="-285750">
              <a:lnSpc>
                <a:spcPct val="150000"/>
              </a:lnSpc>
              <a:buFont typeface="Arial" panose="020B0604020202020204" pitchFamily="34" charset="0"/>
              <a:buChar char="•"/>
            </a:pPr>
            <a:r>
              <a:rPr lang="en-IN" dirty="0" smtClean="0">
                <a:solidFill>
                  <a:srgbClr val="002060"/>
                </a:solidFill>
                <a:cs typeface="Arial" panose="020B0604020202020204" pitchFamily="34" charset="0"/>
              </a:rPr>
              <a:t>400 Nano second clock cycle time</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6 bytes instruction for 8086 and 4 bytes for 8088</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More register and additional instruction</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1981 personal computer for IBM</a:t>
            </a:r>
            <a:endParaRPr lang="en-IN" dirty="0">
              <a:solidFill>
                <a:srgbClr val="002060"/>
              </a:solidFill>
              <a:cs typeface="Arial" panose="020B0604020202020204" pitchFamily="34" charset="0"/>
            </a:endParaRPr>
          </a:p>
        </p:txBody>
      </p:sp>
      <p:sp>
        <p:nvSpPr>
          <p:cNvPr id="4" name="Rounded Rectangle 3"/>
          <p:cNvSpPr/>
          <p:nvPr/>
        </p:nvSpPr>
        <p:spPr>
          <a:xfrm>
            <a:off x="5061396" y="310662"/>
            <a:ext cx="3431387" cy="662354"/>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cap="all" dirty="0" smtClean="0">
                <a:solidFill>
                  <a:srgbClr val="002060"/>
                </a:solidFill>
                <a:latin typeface="Arial" panose="020B0604020202020204" pitchFamily="34" charset="0"/>
                <a:cs typeface="Arial" panose="020B0604020202020204" pitchFamily="34" charset="0"/>
              </a:rPr>
              <a:t>Intel  80186</a:t>
            </a:r>
            <a:endParaRPr lang="en-IN" sz="2800" cap="all" dirty="0">
              <a:solidFill>
                <a:srgbClr val="002060"/>
              </a:solidFill>
              <a:latin typeface="Arial" panose="020B0604020202020204" pitchFamily="34" charset="0"/>
              <a:cs typeface="Arial" panose="020B0604020202020204" pitchFamily="34" charset="0"/>
            </a:endParaRPr>
          </a:p>
        </p:txBody>
      </p:sp>
      <p:sp>
        <p:nvSpPr>
          <p:cNvPr id="5" name="Rounded Rectangle 4"/>
          <p:cNvSpPr/>
          <p:nvPr/>
        </p:nvSpPr>
        <p:spPr>
          <a:xfrm>
            <a:off x="5044224" y="1295400"/>
            <a:ext cx="3947376" cy="403742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1982</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16 Bit Microprocessor</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1 MB Main memory</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Contained special hardware like program counter and interrupt controller</a:t>
            </a:r>
          </a:p>
          <a:p>
            <a:pPr marL="285750" indent="-285750">
              <a:lnSpc>
                <a:spcPct val="150000"/>
              </a:lnSpc>
              <a:buFont typeface="Arial" panose="020B0604020202020204" pitchFamily="34" charset="0"/>
              <a:buChar char="•"/>
            </a:pPr>
            <a:r>
              <a:rPr lang="en-IN" dirty="0" smtClean="0">
                <a:solidFill>
                  <a:srgbClr val="002060"/>
                </a:solidFill>
                <a:cs typeface="Arial" panose="020B0604020202020204" pitchFamily="34" charset="0"/>
              </a:rPr>
              <a:t>Never used in PC</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But was ideal for system that required a minimum of hardware</a:t>
            </a:r>
          </a:p>
        </p:txBody>
      </p:sp>
    </p:spTree>
    <p:extLst>
      <p:ext uri="{BB962C8B-B14F-4D97-AF65-F5344CB8AC3E}">
        <p14:creationId xmlns:p14="http://schemas.microsoft.com/office/powerpoint/2010/main" val="3951356630"/>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38200" y="381000"/>
            <a:ext cx="3114236" cy="668216"/>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600" cap="all" dirty="0" smtClean="0">
                <a:solidFill>
                  <a:srgbClr val="002060"/>
                </a:solidFill>
                <a:cs typeface="Arial" panose="020B0604020202020204" pitchFamily="34" charset="0"/>
              </a:rPr>
              <a:t>Intel  80286</a:t>
            </a:r>
            <a:endParaRPr lang="en-IN" sz="3600" cap="all" dirty="0">
              <a:solidFill>
                <a:srgbClr val="002060"/>
              </a:solidFill>
              <a:cs typeface="Arial" panose="020B0604020202020204" pitchFamily="34" charset="0"/>
            </a:endParaRPr>
          </a:p>
        </p:txBody>
      </p:sp>
      <p:sp>
        <p:nvSpPr>
          <p:cNvPr id="9" name="Rounded Rectangle 8"/>
          <p:cNvSpPr/>
          <p:nvPr/>
        </p:nvSpPr>
        <p:spPr>
          <a:xfrm>
            <a:off x="685800" y="1447800"/>
            <a:ext cx="4039773" cy="403742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1983</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16 Bit high performance microprocessor with memory management and protection</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16 MB Main memory</a:t>
            </a:r>
          </a:p>
          <a:p>
            <a:pPr marL="285750" indent="-285750">
              <a:lnSpc>
                <a:spcPct val="150000"/>
              </a:lnSpc>
              <a:buFont typeface="Arial" panose="020B0604020202020204" pitchFamily="34" charset="0"/>
              <a:buChar char="•"/>
            </a:pPr>
            <a:r>
              <a:rPr lang="en-IN" dirty="0" smtClean="0">
                <a:solidFill>
                  <a:srgbClr val="002060"/>
                </a:solidFill>
                <a:cs typeface="Arial" panose="020B0604020202020204" pitchFamily="34" charset="0"/>
              </a:rPr>
              <a:t>Few additional instruction to handle extra 15MB</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Instruction execution time 250 Nano second</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Multitasking</a:t>
            </a:r>
          </a:p>
        </p:txBody>
      </p:sp>
      <p:sp>
        <p:nvSpPr>
          <p:cNvPr id="4" name="Rounded Rectangle 3"/>
          <p:cNvSpPr/>
          <p:nvPr/>
        </p:nvSpPr>
        <p:spPr>
          <a:xfrm>
            <a:off x="5029200" y="381000"/>
            <a:ext cx="3387383" cy="679939"/>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000" cap="all" dirty="0" smtClean="0">
                <a:solidFill>
                  <a:srgbClr val="002060"/>
                </a:solidFill>
                <a:cs typeface="Arial" panose="020B0604020202020204" pitchFamily="34" charset="0"/>
              </a:rPr>
              <a:t>Intel  80386</a:t>
            </a:r>
            <a:endParaRPr lang="en-IN" sz="4000" cap="all" dirty="0">
              <a:solidFill>
                <a:srgbClr val="002060"/>
              </a:solidFill>
              <a:cs typeface="Arial" panose="020B0604020202020204" pitchFamily="34" charset="0"/>
            </a:endParaRPr>
          </a:p>
        </p:txBody>
      </p:sp>
      <p:sp>
        <p:nvSpPr>
          <p:cNvPr id="5" name="Rounded Rectangle 4"/>
          <p:cNvSpPr/>
          <p:nvPr/>
        </p:nvSpPr>
        <p:spPr>
          <a:xfrm>
            <a:off x="5029201" y="1447800"/>
            <a:ext cx="3962399" cy="403742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1986</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Intel first 32 bit </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4 GB Main memory</a:t>
            </a:r>
          </a:p>
          <a:p>
            <a:pPr marL="285750" indent="-285750">
              <a:lnSpc>
                <a:spcPct val="150000"/>
              </a:lnSpc>
              <a:buFont typeface="Arial" panose="020B0604020202020204" pitchFamily="34" charset="0"/>
              <a:buChar char="•"/>
            </a:pPr>
            <a:r>
              <a:rPr lang="en-IN" dirty="0" smtClean="0">
                <a:solidFill>
                  <a:srgbClr val="002060"/>
                </a:solidFill>
                <a:cs typeface="Arial" panose="020B0604020202020204" pitchFamily="34" charset="0"/>
              </a:rPr>
              <a:t>Improvements include page handling in virtual environment</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Includes hardware circuity for memory management and memory assignment</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Memory paging and enhanced I/O permission</a:t>
            </a:r>
          </a:p>
        </p:txBody>
      </p:sp>
    </p:spTree>
    <p:extLst>
      <p:ext uri="{BB962C8B-B14F-4D97-AF65-F5344CB8AC3E}">
        <p14:creationId xmlns:p14="http://schemas.microsoft.com/office/powerpoint/2010/main" val="3383470225"/>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228600"/>
            <a:ext cx="3114236" cy="744416"/>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600" cap="all" dirty="0" smtClean="0">
                <a:solidFill>
                  <a:srgbClr val="002060"/>
                </a:solidFill>
                <a:cs typeface="Arial" panose="020B0604020202020204" pitchFamily="34" charset="0"/>
              </a:rPr>
              <a:t>Intel  80486</a:t>
            </a:r>
            <a:endParaRPr lang="en-IN" sz="3600" cap="all" dirty="0">
              <a:solidFill>
                <a:srgbClr val="002060"/>
              </a:solidFill>
              <a:cs typeface="Arial" panose="020B0604020202020204" pitchFamily="34" charset="0"/>
            </a:endParaRPr>
          </a:p>
        </p:txBody>
      </p:sp>
      <p:sp>
        <p:nvSpPr>
          <p:cNvPr id="9" name="Rounded Rectangle 8"/>
          <p:cNvSpPr/>
          <p:nvPr/>
        </p:nvSpPr>
        <p:spPr>
          <a:xfrm>
            <a:off x="685801" y="1143000"/>
            <a:ext cx="4114800" cy="403742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1989</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32 bit high performance</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4 GB Main memory</a:t>
            </a:r>
          </a:p>
          <a:p>
            <a:pPr marL="285750" indent="-285750">
              <a:lnSpc>
                <a:spcPct val="150000"/>
              </a:lnSpc>
              <a:buFont typeface="Arial" panose="020B0604020202020204" pitchFamily="34" charset="0"/>
              <a:buChar char="•"/>
            </a:pPr>
            <a:r>
              <a:rPr lang="en-IN" dirty="0" smtClean="0">
                <a:solidFill>
                  <a:srgbClr val="002060"/>
                </a:solidFill>
                <a:cs typeface="Arial" panose="020B0604020202020204" pitchFamily="34" charset="0"/>
              </a:rPr>
              <a:t>Incorporates 80387 floating point microprocessor and 8k byte cache</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About half of instruction executed in 1 clock cycle instead of 20 n 80386</a:t>
            </a:r>
          </a:p>
        </p:txBody>
      </p:sp>
      <p:sp>
        <p:nvSpPr>
          <p:cNvPr id="4" name="Rounded Rectangle 3"/>
          <p:cNvSpPr/>
          <p:nvPr/>
        </p:nvSpPr>
        <p:spPr>
          <a:xfrm>
            <a:off x="5023317" y="228601"/>
            <a:ext cx="3387384" cy="744416"/>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600" cap="all" dirty="0" smtClean="0">
                <a:solidFill>
                  <a:srgbClr val="002060"/>
                </a:solidFill>
                <a:cs typeface="Arial" panose="020B0604020202020204" pitchFamily="34" charset="0"/>
              </a:rPr>
              <a:t>Pentium</a:t>
            </a:r>
            <a:endParaRPr lang="en-IN" sz="3600" cap="all" dirty="0">
              <a:solidFill>
                <a:srgbClr val="002060"/>
              </a:solidFill>
              <a:cs typeface="Arial" panose="020B0604020202020204" pitchFamily="34" charset="0"/>
            </a:endParaRPr>
          </a:p>
        </p:txBody>
      </p:sp>
      <p:sp>
        <p:nvSpPr>
          <p:cNvPr id="5" name="Rounded Rectangle 4"/>
          <p:cNvSpPr/>
          <p:nvPr/>
        </p:nvSpPr>
        <p:spPr>
          <a:xfrm>
            <a:off x="5007218" y="1143000"/>
            <a:ext cx="3984381" cy="403742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1993</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32 bit microprocessor, 64 bit data bus, 36 bit address bus</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64 GB Main memory</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Double clocked 120 and 133 MHZ, dual integer processor</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16 KB L1 cache (split instruction and data 8 KB each)</a:t>
            </a:r>
          </a:p>
          <a:p>
            <a:pPr marL="285750" indent="-285750">
              <a:buFont typeface="Arial" panose="020B0604020202020204" pitchFamily="34" charset="0"/>
              <a:buChar char="•"/>
            </a:pPr>
            <a:endParaRPr lang="en-IN" dirty="0" smtClean="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20387"/>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199127"/>
            <a:ext cx="3276600" cy="639073"/>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000" cap="all" dirty="0" smtClean="0">
                <a:solidFill>
                  <a:srgbClr val="002060"/>
                </a:solidFill>
                <a:cs typeface="Arial" panose="020B0604020202020204" pitchFamily="34" charset="0"/>
              </a:rPr>
              <a:t>Pentium Pro</a:t>
            </a:r>
            <a:endParaRPr lang="en-IN" sz="4000" cap="all" dirty="0">
              <a:solidFill>
                <a:srgbClr val="002060"/>
              </a:solidFill>
              <a:cs typeface="Arial" panose="020B0604020202020204" pitchFamily="34" charset="0"/>
            </a:endParaRPr>
          </a:p>
        </p:txBody>
      </p:sp>
      <p:sp>
        <p:nvSpPr>
          <p:cNvPr id="9" name="Rounded Rectangle 8"/>
          <p:cNvSpPr/>
          <p:nvPr/>
        </p:nvSpPr>
        <p:spPr>
          <a:xfrm>
            <a:off x="685800" y="1066800"/>
            <a:ext cx="3963573" cy="403742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1997</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32 bit microprocessor, 64 bit data bus, 36 bit address bus, MMX</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64 GB Main memory</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32 KB split instruction / data L1 cache(16 KB each)</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Module integrated 512 KB L2 cache(133 MHZ)</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A version of P2 called Xeon, specifically designed for high end application</a:t>
            </a:r>
          </a:p>
          <a:p>
            <a:pPr marL="285750" indent="-285750">
              <a:buFont typeface="Arial" panose="020B0604020202020204" pitchFamily="34" charset="0"/>
              <a:buChar char="•"/>
            </a:pPr>
            <a:endParaRPr lang="en-IN" dirty="0" smtClean="0">
              <a:solidFill>
                <a:srgbClr val="002060"/>
              </a:solidFill>
              <a:latin typeface="Arial" panose="020B0604020202020204" pitchFamily="34" charset="0"/>
              <a:cs typeface="Arial" panose="020B0604020202020204" pitchFamily="34" charset="0"/>
            </a:endParaRPr>
          </a:p>
        </p:txBody>
      </p:sp>
      <p:sp>
        <p:nvSpPr>
          <p:cNvPr id="4" name="Rounded Rectangle 3"/>
          <p:cNvSpPr/>
          <p:nvPr/>
        </p:nvSpPr>
        <p:spPr>
          <a:xfrm>
            <a:off x="4800600" y="135266"/>
            <a:ext cx="3790037" cy="680684"/>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800" cap="all" dirty="0" smtClean="0">
                <a:solidFill>
                  <a:srgbClr val="002060"/>
                </a:solidFill>
                <a:cs typeface="Arial" panose="020B0604020202020204" pitchFamily="34" charset="0"/>
              </a:rPr>
              <a:t>Pentium III</a:t>
            </a:r>
            <a:endParaRPr lang="en-IN" sz="4800" cap="all" dirty="0">
              <a:solidFill>
                <a:srgbClr val="002060"/>
              </a:solidFill>
              <a:cs typeface="Arial" panose="020B0604020202020204" pitchFamily="34" charset="0"/>
            </a:endParaRPr>
          </a:p>
        </p:txBody>
      </p:sp>
      <p:sp>
        <p:nvSpPr>
          <p:cNvPr id="5" name="Rounded Rectangle 4"/>
          <p:cNvSpPr/>
          <p:nvPr/>
        </p:nvSpPr>
        <p:spPr>
          <a:xfrm>
            <a:off x="4800600" y="1066800"/>
            <a:ext cx="4062112" cy="403742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1999</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32 bit microprocessor, 64 bit data bus, 36 bit address bus</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64 GB Main memory</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Dual independent bus/ simultaneous</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On chip 316</a:t>
            </a:r>
          </a:p>
        </p:txBody>
      </p:sp>
    </p:spTree>
    <p:extLst>
      <p:ext uri="{BB962C8B-B14F-4D97-AF65-F5344CB8AC3E}">
        <p14:creationId xmlns:p14="http://schemas.microsoft.com/office/powerpoint/2010/main" val="2550250779"/>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229164" y="703384"/>
            <a:ext cx="4225584" cy="984739"/>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400" cap="all" dirty="0" smtClean="0">
                <a:solidFill>
                  <a:srgbClr val="002060"/>
                </a:solidFill>
                <a:cs typeface="Arial" panose="020B0604020202020204" pitchFamily="34" charset="0"/>
              </a:rPr>
              <a:t>Pentium IV</a:t>
            </a:r>
            <a:endParaRPr lang="en-IN" sz="4400" cap="all" dirty="0">
              <a:solidFill>
                <a:srgbClr val="002060"/>
              </a:solidFill>
              <a:cs typeface="Arial" panose="020B0604020202020204" pitchFamily="34" charset="0"/>
            </a:endParaRPr>
          </a:p>
        </p:txBody>
      </p:sp>
      <p:sp>
        <p:nvSpPr>
          <p:cNvPr id="9" name="Rounded Rectangle 8"/>
          <p:cNvSpPr/>
          <p:nvPr/>
        </p:nvSpPr>
        <p:spPr>
          <a:xfrm>
            <a:off x="1065627" y="2067952"/>
            <a:ext cx="5613010" cy="4037428"/>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smtClean="0">
                <a:solidFill>
                  <a:srgbClr val="002060"/>
                </a:solidFill>
                <a:cs typeface="Arial" panose="020B0604020202020204" pitchFamily="34" charset="0"/>
              </a:rPr>
              <a:t>2002</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32 bit microprocessor, 64 bit data bus, 36 bit address bus</a:t>
            </a:r>
          </a:p>
          <a:p>
            <a:pPr marL="285750" indent="-285750">
              <a:buFont typeface="Arial" panose="020B0604020202020204" pitchFamily="34" charset="0"/>
              <a:buChar char="•"/>
            </a:pPr>
            <a:r>
              <a:rPr lang="en-IN" dirty="0" smtClean="0">
                <a:solidFill>
                  <a:srgbClr val="002060"/>
                </a:solidFill>
                <a:cs typeface="Arial" panose="020B0604020202020204" pitchFamily="34" charset="0"/>
              </a:rPr>
              <a:t>64 GB Main memory</a:t>
            </a:r>
          </a:p>
          <a:p>
            <a:pPr marL="285750" indent="-285750">
              <a:buFont typeface="Arial" panose="020B0604020202020204" pitchFamily="34" charset="0"/>
              <a:buChar char="•"/>
            </a:pPr>
            <a:endParaRPr lang="en-IN" dirty="0" smtClean="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239131"/>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533400"/>
            <a:ext cx="8077200" cy="1143000"/>
          </a:xfrm>
        </p:spPr>
        <p:txBody>
          <a:bodyPr/>
          <a:lstStyle/>
          <a:p>
            <a:r>
              <a:rPr lang="en-US" altLang="en-US" dirty="0"/>
              <a:t>Hardware:</a:t>
            </a:r>
            <a:endParaRPr lang="en-US" dirty="0"/>
          </a:p>
        </p:txBody>
      </p:sp>
      <p:sp>
        <p:nvSpPr>
          <p:cNvPr id="5" name="Content Placeholder 4"/>
          <p:cNvSpPr>
            <a:spLocks noGrp="1"/>
          </p:cNvSpPr>
          <p:nvPr>
            <p:ph idx="1"/>
            <p:custDataLst>
              <p:tags r:id="rId3"/>
            </p:custDataLst>
          </p:nvPr>
        </p:nvSpPr>
        <p:spPr>
          <a:xfrm>
            <a:off x="762000" y="1981200"/>
            <a:ext cx="8077200" cy="4297363"/>
          </a:xfrm>
        </p:spPr>
        <p:txBody>
          <a:bodyPr>
            <a:normAutofit/>
          </a:bodyPr>
          <a:lstStyle/>
          <a:p>
            <a:pPr>
              <a:buFont typeface="Wingdings" panose="05000000000000000000" pitchFamily="2" charset="2"/>
              <a:buChar char="Ø"/>
            </a:pPr>
            <a:r>
              <a:rPr lang="en-US" altLang="en-US" dirty="0" smtClean="0"/>
              <a:t> </a:t>
            </a:r>
            <a:r>
              <a:rPr lang="en-US" altLang="en-US" sz="2400" dirty="0" smtClean="0"/>
              <a:t>Computer </a:t>
            </a:r>
            <a:r>
              <a:rPr lang="en-US" altLang="en-US" sz="2400" dirty="0"/>
              <a:t>Hardware refers to the physical parts of </a:t>
            </a:r>
            <a:r>
              <a:rPr lang="en-US" altLang="en-US" sz="2400" dirty="0" smtClean="0"/>
              <a:t>a </a:t>
            </a:r>
            <a:r>
              <a:rPr lang="en-US" altLang="en-US" sz="2400" dirty="0"/>
              <a:t>computer and related devices</a:t>
            </a:r>
            <a:r>
              <a:rPr lang="en-US" altLang="en-US" sz="2400" dirty="0" smtClean="0"/>
              <a:t>.</a:t>
            </a:r>
          </a:p>
          <a:p>
            <a:pPr>
              <a:buFont typeface="Wingdings" panose="05000000000000000000" pitchFamily="2" charset="2"/>
              <a:buChar char="Ø"/>
            </a:pPr>
            <a:r>
              <a:rPr lang="en-US" altLang="en-US" sz="2400" dirty="0" smtClean="0"/>
              <a:t> </a:t>
            </a:r>
            <a:r>
              <a:rPr lang="en-US" altLang="en-US" sz="2400" dirty="0"/>
              <a:t>Internal hardware devices include motherboards, </a:t>
            </a:r>
            <a:r>
              <a:rPr lang="en-US" altLang="en-US" sz="2400" dirty="0" smtClean="0"/>
              <a:t>hard </a:t>
            </a:r>
            <a:r>
              <a:rPr lang="en-US" altLang="en-US" sz="2400" dirty="0"/>
              <a:t>drives and RAM</a:t>
            </a:r>
            <a:r>
              <a:rPr lang="en-US" altLang="en-US" sz="2400" dirty="0" smtClean="0"/>
              <a:t>.</a:t>
            </a:r>
            <a:endParaRPr lang="en-US" altLang="en-US" sz="2400" dirty="0"/>
          </a:p>
          <a:p>
            <a:pPr>
              <a:buFont typeface="Wingdings" panose="05000000000000000000" pitchFamily="2" charset="2"/>
              <a:buChar char="Ø"/>
            </a:pPr>
            <a:r>
              <a:rPr lang="en-US" altLang="en-US" sz="2400" dirty="0" smtClean="0"/>
              <a:t>  </a:t>
            </a:r>
            <a:r>
              <a:rPr lang="en-US" altLang="en-US" sz="2400" dirty="0"/>
              <a:t>External hardware devices include monitors, keyboards, Mice, printers and </a:t>
            </a:r>
            <a:r>
              <a:rPr lang="en-US" altLang="en-US" sz="2400" dirty="0" smtClean="0"/>
              <a:t>scanners.</a:t>
            </a:r>
            <a:endParaRPr lang="en-US" sz="2400" dirty="0" smtClean="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      vs   RISC</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8153400"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0890150"/>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142999"/>
            <a:ext cx="6172200" cy="4576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165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ultiprogramming multitasking multiprocessing multithre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38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111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43164" y="1740794"/>
            <a:ext cx="4014788" cy="1966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91166" y="0"/>
            <a:ext cx="8305800" cy="6309420"/>
          </a:xfrm>
          <a:prstGeom prst="rect">
            <a:avLst/>
          </a:prstGeom>
          <a:noFill/>
        </p:spPr>
        <p:txBody>
          <a:bodyPr wrap="square" rtlCol="0">
            <a:spAutoFit/>
          </a:bodyPr>
          <a:lstStyle/>
          <a:p>
            <a:r>
              <a:rPr lang="en-US" sz="2800" dirty="0"/>
              <a:t>Multiprogramming : </a:t>
            </a:r>
          </a:p>
          <a:p>
            <a:pPr marL="800100" lvl="1" indent="-342900">
              <a:buFont typeface="Wingdings" panose="05000000000000000000" pitchFamily="2" charset="2"/>
              <a:buChar char="Ø"/>
            </a:pPr>
            <a:r>
              <a:rPr lang="en-US" sz="2000" dirty="0" smtClean="0"/>
              <a:t>Multiprogramming </a:t>
            </a:r>
            <a:r>
              <a:rPr lang="en-US" sz="2000" dirty="0"/>
              <a:t>is a rudimentary form of parallel processing in which several programs are run at the same time on a uniprocessor. </a:t>
            </a:r>
            <a:endParaRPr lang="en-US" sz="2000" dirty="0" smtClean="0"/>
          </a:p>
          <a:p>
            <a:pPr marL="742950" lvl="1" indent="-285750">
              <a:buFont typeface="Wingdings" panose="05000000000000000000" pitchFamily="2" charset="2"/>
              <a:buChar char="Ø"/>
            </a:pPr>
            <a:r>
              <a:rPr lang="en-US" sz="2000" dirty="0"/>
              <a:t>T</a:t>
            </a:r>
            <a:r>
              <a:rPr lang="en-US" sz="2000" dirty="0" smtClean="0"/>
              <a:t>he </a:t>
            </a:r>
            <a:r>
              <a:rPr lang="en-US" sz="2000" dirty="0"/>
              <a:t>operating system executes part of one program, then part of another, and so on. </a:t>
            </a:r>
            <a:endParaRPr lang="en-US" sz="2000" dirty="0" smtClean="0"/>
          </a:p>
          <a:p>
            <a:pPr marL="742950" lvl="1" indent="-285750">
              <a:buFont typeface="Wingdings" panose="05000000000000000000" pitchFamily="2" charset="2"/>
              <a:buChar char="Ø"/>
            </a:pPr>
            <a:r>
              <a:rPr lang="en-US" sz="2000" dirty="0" smtClean="0"/>
              <a:t>To </a:t>
            </a:r>
            <a:r>
              <a:rPr lang="en-US" sz="2000" dirty="0"/>
              <a:t>the user it appears that all programs </a:t>
            </a:r>
            <a:endParaRPr lang="en-US" sz="2000" dirty="0" smtClean="0"/>
          </a:p>
          <a:p>
            <a:pPr lvl="1"/>
            <a:r>
              <a:rPr lang="en-US" sz="2000" dirty="0" smtClean="0"/>
              <a:t>      are </a:t>
            </a:r>
            <a:r>
              <a:rPr lang="en-US" sz="2000" dirty="0"/>
              <a:t>executing at the same time.</a:t>
            </a:r>
          </a:p>
          <a:p>
            <a:endParaRPr lang="en-US" dirty="0" smtClean="0"/>
          </a:p>
          <a:p>
            <a:endParaRPr lang="en-US" dirty="0"/>
          </a:p>
          <a:p>
            <a:endParaRPr lang="en-US" dirty="0"/>
          </a:p>
          <a:p>
            <a:r>
              <a:rPr lang="en-US" sz="2800" dirty="0"/>
              <a:t>Multiprocessing : </a:t>
            </a:r>
            <a:endParaRPr lang="en-US" dirty="0" smtClean="0"/>
          </a:p>
          <a:p>
            <a:pPr marL="800100" lvl="1" indent="-342900">
              <a:buFont typeface="Wingdings" panose="05000000000000000000" pitchFamily="2" charset="2"/>
              <a:buChar char="Ø"/>
            </a:pPr>
            <a:r>
              <a:rPr lang="en-US" sz="2000" dirty="0" smtClean="0"/>
              <a:t>Multiprocessing </a:t>
            </a:r>
            <a:r>
              <a:rPr lang="en-US" sz="2000" dirty="0"/>
              <a:t>is the coordinated processing of programs by more than one computer processor. </a:t>
            </a:r>
            <a:endParaRPr lang="en-US" sz="2000" dirty="0" smtClean="0"/>
          </a:p>
          <a:p>
            <a:pPr marL="800100" lvl="1" indent="-342900">
              <a:buFont typeface="Wingdings" panose="05000000000000000000" pitchFamily="2" charset="2"/>
              <a:buChar char="Ø"/>
            </a:pPr>
            <a:r>
              <a:rPr lang="en-US" sz="2000" dirty="0" smtClean="0"/>
              <a:t>Multiprocessing </a:t>
            </a:r>
            <a:r>
              <a:rPr lang="en-US" sz="2000" dirty="0"/>
              <a:t>is a general term that can mean the dynamic assignment of a program to one of two or more computers working in tandem or </a:t>
            </a:r>
            <a:r>
              <a:rPr lang="en-US" sz="2000" dirty="0" smtClean="0"/>
              <a:t>can </a:t>
            </a:r>
            <a:r>
              <a:rPr lang="en-US" sz="2000" dirty="0"/>
              <a:t>involve multiple computers working on the same program at the same time (in parallel).</a:t>
            </a:r>
          </a:p>
          <a:p>
            <a:endParaRPr lang="en-US" dirty="0"/>
          </a:p>
          <a:p>
            <a:endParaRPr lang="en-US" dirty="0"/>
          </a:p>
          <a:p>
            <a:r>
              <a:rPr lang="en-US" dirty="0"/>
              <a:t>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5187838"/>
            <a:ext cx="30861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1380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382000" cy="6647974"/>
          </a:xfrm>
          <a:prstGeom prst="rect">
            <a:avLst/>
          </a:prstGeom>
          <a:noFill/>
        </p:spPr>
        <p:txBody>
          <a:bodyPr wrap="square" rtlCol="0">
            <a:spAutoFit/>
          </a:bodyPr>
          <a:lstStyle/>
          <a:p>
            <a:r>
              <a:rPr lang="en-US" sz="2800" dirty="0"/>
              <a:t>Multitasking : </a:t>
            </a:r>
            <a:endParaRPr lang="en-US" sz="3200" dirty="0"/>
          </a:p>
          <a:p>
            <a:pPr marL="1200150" lvl="2" indent="-285750">
              <a:buFont typeface="Wingdings" panose="05000000000000000000" pitchFamily="2" charset="2"/>
              <a:buChar char="Ø"/>
            </a:pPr>
            <a:r>
              <a:rPr lang="en-US" sz="2000" dirty="0" smtClean="0"/>
              <a:t>Multitasking</a:t>
            </a:r>
            <a:r>
              <a:rPr lang="en-US" sz="2000" dirty="0"/>
              <a:t>, in an operating system, is allowing a user to perform more than one computer task (such as the operation of an application program) at a time</a:t>
            </a:r>
            <a:r>
              <a:rPr lang="en-US" sz="2000" dirty="0" smtClean="0"/>
              <a:t>.</a:t>
            </a:r>
          </a:p>
          <a:p>
            <a:pPr marL="1200150" lvl="2" indent="-285750">
              <a:buFont typeface="Wingdings" panose="05000000000000000000" pitchFamily="2" charset="2"/>
              <a:buChar char="Ø"/>
            </a:pPr>
            <a:r>
              <a:rPr lang="en-US" sz="2000" dirty="0" smtClean="0"/>
              <a:t> The </a:t>
            </a:r>
            <a:r>
              <a:rPr lang="en-US" sz="2000" dirty="0"/>
              <a:t>operating system is able to keep track of where you are in these tasks and go from one to the other without losing information.</a:t>
            </a:r>
          </a:p>
          <a:p>
            <a:endParaRPr lang="en-US" dirty="0"/>
          </a:p>
          <a:p>
            <a:endParaRPr lang="en-US" dirty="0"/>
          </a:p>
          <a:p>
            <a:r>
              <a:rPr lang="en-US" sz="2800" dirty="0"/>
              <a:t>Multithreading: </a:t>
            </a:r>
          </a:p>
          <a:p>
            <a:pPr marL="1200150" lvl="2" indent="-285750">
              <a:buFont typeface="Wingdings" panose="05000000000000000000" pitchFamily="2" charset="2"/>
              <a:buChar char="Ø"/>
            </a:pPr>
            <a:r>
              <a:rPr lang="en-US" sz="2000" dirty="0" smtClean="0"/>
              <a:t>Multithreading </a:t>
            </a:r>
            <a:r>
              <a:rPr lang="en-US" sz="2000" dirty="0"/>
              <a:t>is a type of execution model that allows multiple threads to exist within the context of a process such that </a:t>
            </a:r>
            <a:r>
              <a:rPr lang="en-US" sz="2000" dirty="0" smtClean="0"/>
              <a:t>they </a:t>
            </a:r>
            <a:r>
              <a:rPr lang="en-US" sz="2000" dirty="0"/>
              <a:t>execute independently but share their process resources</a:t>
            </a:r>
            <a:r>
              <a:rPr lang="en-US" sz="2000" dirty="0" smtClean="0"/>
              <a:t>.</a:t>
            </a:r>
          </a:p>
          <a:p>
            <a:pPr marL="1200150" lvl="2" indent="-285750">
              <a:buFont typeface="Wingdings" panose="05000000000000000000" pitchFamily="2" charset="2"/>
              <a:buChar char="Ø"/>
            </a:pPr>
            <a:r>
              <a:rPr lang="en-US" sz="2000" dirty="0" smtClean="0"/>
              <a:t>Multithreading </a:t>
            </a:r>
            <a:r>
              <a:rPr lang="en-US" sz="2000" dirty="0"/>
              <a:t>is similar to multitasking, but enables the processing of multiple threads at one time, rather than multiple </a:t>
            </a:r>
            <a:r>
              <a:rPr lang="en-US" sz="2000" dirty="0" smtClean="0"/>
              <a:t>processes.</a:t>
            </a:r>
          </a:p>
          <a:p>
            <a:pPr marL="1200150" lvl="2" indent="-285750">
              <a:buFont typeface="Wingdings" panose="05000000000000000000" pitchFamily="2" charset="2"/>
              <a:buChar char="Ø"/>
            </a:pPr>
            <a:r>
              <a:rPr lang="en-US" sz="2000" dirty="0" smtClean="0"/>
              <a:t> Since </a:t>
            </a:r>
            <a:r>
              <a:rPr lang="en-US" sz="2000" dirty="0"/>
              <a:t>threads are smaller, more basic instructions than processes, multithreading may occur within processes.</a:t>
            </a:r>
          </a:p>
          <a:p>
            <a:endParaRPr lang="en-US" dirty="0"/>
          </a:p>
          <a:p>
            <a:endParaRPr lang="en-US" dirty="0"/>
          </a:p>
          <a:p>
            <a:r>
              <a:rPr lang="en-US" dirty="0"/>
              <a:t>	</a:t>
            </a:r>
          </a:p>
        </p:txBody>
      </p:sp>
    </p:spTree>
    <p:extLst>
      <p:ext uri="{BB962C8B-B14F-4D97-AF65-F5344CB8AC3E}">
        <p14:creationId xmlns:p14="http://schemas.microsoft.com/office/powerpoint/2010/main" val="1917451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727" y="463641"/>
            <a:ext cx="6858000" cy="553791"/>
          </a:xfrm>
        </p:spPr>
        <p:txBody>
          <a:bodyPr>
            <a:noAutofit/>
          </a:bodyPr>
          <a:lstStyle/>
          <a:p>
            <a:r>
              <a:rPr lang="en-US" sz="4000" u="sng" dirty="0" smtClean="0">
                <a:latin typeface="+mn-lt"/>
              </a:rPr>
              <a:t>MEMORY</a:t>
            </a:r>
            <a:endParaRPr lang="en-US" sz="4000" u="sng" dirty="0">
              <a:latin typeface="+mn-lt"/>
            </a:endParaRPr>
          </a:p>
        </p:txBody>
      </p:sp>
      <p:sp>
        <p:nvSpPr>
          <p:cNvPr id="3" name="Subtitle 2"/>
          <p:cNvSpPr>
            <a:spLocks noGrp="1"/>
          </p:cNvSpPr>
          <p:nvPr>
            <p:ph type="subTitle" idx="1"/>
          </p:nvPr>
        </p:nvSpPr>
        <p:spPr>
          <a:xfrm>
            <a:off x="1065727" y="1545465"/>
            <a:ext cx="6858000" cy="4778062"/>
          </a:xfrm>
        </p:spPr>
        <p:txBody>
          <a:bodyPr>
            <a:normAutofit lnSpcReduction="10000"/>
          </a:bodyPr>
          <a:lstStyle/>
          <a:p>
            <a:pPr marL="342900" indent="-342900" algn="l">
              <a:buFont typeface="Arial" panose="020B0604020202020204" pitchFamily="34" charset="0"/>
              <a:buChar char="•"/>
            </a:pPr>
            <a:r>
              <a:rPr lang="en-US" sz="2000" b="1" dirty="0" smtClean="0">
                <a:latin typeface="Cambria" panose="02040503050406030204" pitchFamily="18" charset="0"/>
                <a:cs typeface="Times New Roman" panose="02020603050405020304" pitchFamily="18" charset="0"/>
              </a:rPr>
              <a:t>Memory</a:t>
            </a:r>
            <a:r>
              <a:rPr lang="en-US" sz="2000" dirty="0">
                <a:latin typeface="Cambria" panose="02040503050406030204" pitchFamily="18" charset="0"/>
                <a:cs typeface="Times New Roman" panose="02020603050405020304" pitchFamily="18" charset="0"/>
              </a:rPr>
              <a:t> refers to the </a:t>
            </a:r>
            <a:r>
              <a:rPr lang="en-US" sz="2000" dirty="0" smtClean="0">
                <a:latin typeface="Cambria" panose="02040503050406030204" pitchFamily="18" charset="0"/>
                <a:cs typeface="Times New Roman" panose="02020603050405020304" pitchFamily="18" charset="0"/>
              </a:rPr>
              <a:t>computer hardware integrated circuits</a:t>
            </a:r>
            <a:r>
              <a:rPr lang="en-US" sz="2000" dirty="0">
                <a:latin typeface="Cambria" panose="02040503050406030204" pitchFamily="18" charset="0"/>
                <a:cs typeface="Times New Roman" panose="02020603050405020304" pitchFamily="18" charset="0"/>
              </a:rPr>
              <a:t> </a:t>
            </a:r>
            <a:r>
              <a:rPr lang="en-US" sz="2000" dirty="0">
                <a:latin typeface="Calibri" panose="020F0502020204030204" pitchFamily="34" charset="0"/>
                <a:cs typeface="Times New Roman" panose="02020603050405020304" pitchFamily="18" charset="0"/>
              </a:rPr>
              <a:t>that</a:t>
            </a:r>
            <a:r>
              <a:rPr lang="en-US" sz="2000" dirty="0">
                <a:latin typeface="Cambria" panose="02040503050406030204" pitchFamily="18" charset="0"/>
                <a:cs typeface="Times New Roman" panose="02020603050405020304" pitchFamily="18" charset="0"/>
              </a:rPr>
              <a:t> </a:t>
            </a:r>
            <a:r>
              <a:rPr lang="en-US" sz="2000" dirty="0" smtClean="0">
                <a:latin typeface="Cambria" panose="02040503050406030204" pitchFamily="18" charset="0"/>
                <a:cs typeface="Times New Roman" panose="02020603050405020304" pitchFamily="18" charset="0"/>
              </a:rPr>
              <a:t>store information </a:t>
            </a:r>
            <a:r>
              <a:rPr lang="en-US" sz="2000" dirty="0">
                <a:latin typeface="Cambria" panose="02040503050406030204" pitchFamily="18" charset="0"/>
                <a:cs typeface="Times New Roman" panose="02020603050405020304" pitchFamily="18" charset="0"/>
              </a:rPr>
              <a:t>for immediate </a:t>
            </a:r>
            <a:r>
              <a:rPr lang="en-US" sz="2000" dirty="0" smtClean="0">
                <a:latin typeface="Cambria" panose="02040503050406030204" pitchFamily="18" charset="0"/>
                <a:cs typeface="Times New Roman" panose="02020603050405020304" pitchFamily="18" charset="0"/>
              </a:rPr>
              <a:t>use in a computer.</a:t>
            </a:r>
          </a:p>
          <a:p>
            <a:pPr marL="342900" indent="-342900" algn="l">
              <a:buFont typeface="Arial" panose="020B0604020202020204" pitchFamily="34" charset="0"/>
              <a:buChar char="•"/>
            </a:pPr>
            <a:endParaRPr lang="en-US" sz="2000" dirty="0">
              <a:latin typeface="Cambria" panose="020405030504060302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smtClean="0">
              <a:latin typeface="Cambria" panose="020405030504060302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Cambria" panose="020405030504060302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smtClean="0">
              <a:latin typeface="Cambria" panose="020405030504060302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Cambria" panose="020405030504060302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smtClean="0">
              <a:latin typeface="Cambria" panose="02040503050406030204" pitchFamily="18" charset="0"/>
              <a:cs typeface="Times New Roman" panose="02020603050405020304" pitchFamily="18" charset="0"/>
            </a:endParaRPr>
          </a:p>
          <a:p>
            <a:pPr algn="l"/>
            <a:endParaRPr lang="en-US" sz="2000" dirty="0" smtClean="0">
              <a:latin typeface="Cambria" panose="020405030504060302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smtClean="0">
              <a:latin typeface="Cambria" panose="02040503050406030204" pitchFamily="18" charset="0"/>
            </a:endParaRPr>
          </a:p>
          <a:p>
            <a:pPr marL="342900" indent="-342900" algn="l">
              <a:buFont typeface="Arial" panose="020B0604020202020204" pitchFamily="34" charset="0"/>
              <a:buChar char="•"/>
            </a:pPr>
            <a:r>
              <a:rPr lang="en-US" sz="2000" dirty="0" smtClean="0">
                <a:latin typeface="Cambria" panose="02040503050406030204" pitchFamily="18" charset="0"/>
              </a:rPr>
              <a:t>For </a:t>
            </a:r>
            <a:r>
              <a:rPr lang="en-US" sz="2000" dirty="0">
                <a:latin typeface="Cambria" panose="02040503050406030204" pitchFamily="18" charset="0"/>
              </a:rPr>
              <a:t>example, Random Access Memory </a:t>
            </a:r>
            <a:r>
              <a:rPr lang="en-US" sz="2000" dirty="0" smtClean="0">
                <a:latin typeface="Cambria" panose="02040503050406030204" pitchFamily="18" charset="0"/>
              </a:rPr>
              <a:t>(</a:t>
            </a:r>
            <a:r>
              <a:rPr lang="en-US" sz="2000" b="1" dirty="0" smtClean="0">
                <a:latin typeface="Cambria" panose="02040503050406030204" pitchFamily="18" charset="0"/>
              </a:rPr>
              <a:t>RAM</a:t>
            </a:r>
            <a:r>
              <a:rPr lang="en-US" sz="2000" dirty="0" smtClean="0">
                <a:latin typeface="Cambria" panose="02040503050406030204" pitchFamily="18" charset="0"/>
              </a:rPr>
              <a:t>), </a:t>
            </a:r>
            <a:r>
              <a:rPr lang="en-US" sz="2000" dirty="0">
                <a:latin typeface="Cambria" panose="02040503050406030204" pitchFamily="18" charset="0"/>
              </a:rPr>
              <a:t>is a volatile memory that stores information on an </a:t>
            </a:r>
            <a:r>
              <a:rPr lang="en-US" sz="2000" dirty="0" smtClean="0">
                <a:latin typeface="Cambria" panose="02040503050406030204" pitchFamily="18" charset="0"/>
              </a:rPr>
              <a:t>integrated circuit</a:t>
            </a:r>
            <a:r>
              <a:rPr lang="en-US" sz="2000" dirty="0">
                <a:latin typeface="Cambria" panose="02040503050406030204" pitchFamily="18" charset="0"/>
              </a:rPr>
              <a:t> used by the operating system, software, and hardware.</a:t>
            </a:r>
            <a:endParaRPr lang="en-US" sz="2000" dirty="0" smtClean="0">
              <a:latin typeface="Cambria" panose="02040503050406030204" pitchFamily="18" charset="0"/>
              <a:cs typeface="Times New Roman" panose="02020603050405020304" pitchFamily="18" charset="0"/>
            </a:endParaRPr>
          </a:p>
          <a:p>
            <a:pPr algn="l"/>
            <a:endParaRPr lang="en-US" sz="2000" dirty="0" smtClean="0">
              <a:latin typeface="Cambria" panose="02040503050406030204" pitchFamily="18" charset="0"/>
              <a:cs typeface="Times New Roman" panose="02020603050405020304" pitchFamily="18" charset="0"/>
            </a:endParaRPr>
          </a:p>
        </p:txBody>
      </p:sp>
      <p:pic>
        <p:nvPicPr>
          <p:cNvPr id="2050" name="Picture 2" descr="Image result for need of memory in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90800"/>
            <a:ext cx="3218204" cy="237280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6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20171" y="304800"/>
            <a:ext cx="2204429" cy="646331"/>
          </a:xfrm>
          <a:prstGeom prst="rect">
            <a:avLst/>
          </a:prstGeom>
        </p:spPr>
        <p:txBody>
          <a:bodyPr wrap="square">
            <a:spAutoFit/>
          </a:bodyPr>
          <a:lstStyle/>
          <a:p>
            <a:r>
              <a:rPr lang="en-US" sz="3600" u="sng" dirty="0">
                <a:latin typeface="Cambria" panose="02040503050406030204" pitchFamily="18" charset="0"/>
                <a:cs typeface="Times New Roman" panose="02020603050405020304" pitchFamily="18" charset="0"/>
              </a:rPr>
              <a:t>TYPES</a:t>
            </a:r>
            <a:endParaRPr lang="en-US" sz="3600" dirty="0"/>
          </a:p>
        </p:txBody>
      </p:sp>
      <p:sp>
        <p:nvSpPr>
          <p:cNvPr id="7" name="Rectangle 6"/>
          <p:cNvSpPr/>
          <p:nvPr/>
        </p:nvSpPr>
        <p:spPr>
          <a:xfrm>
            <a:off x="534425" y="2438400"/>
            <a:ext cx="8001000" cy="2585323"/>
          </a:xfrm>
          <a:prstGeom prst="rect">
            <a:avLst/>
          </a:prstGeom>
        </p:spPr>
        <p:txBody>
          <a:bodyPr wrap="square">
            <a:spAutoFit/>
          </a:bodyPr>
          <a:lstStyle/>
          <a:p>
            <a:pPr marL="800100" lvl="1" indent="-342900" algn="just">
              <a:buFont typeface="Wingdings" panose="05000000000000000000" pitchFamily="2" charset="2"/>
              <a:buChar char="Ø"/>
            </a:pPr>
            <a:r>
              <a:rPr lang="en-US" sz="2000" u="sng" dirty="0">
                <a:latin typeface="Cambria" panose="02040503050406030204" pitchFamily="18" charset="0"/>
                <a:cs typeface="Times New Roman" panose="02020603050405020304" pitchFamily="18" charset="0"/>
              </a:rPr>
              <a:t>RAM(Random Access Memory):</a:t>
            </a:r>
            <a:r>
              <a:rPr lang="en-US" sz="2000" dirty="0">
                <a:latin typeface="Cambria" panose="02040503050406030204" pitchFamily="18" charset="0"/>
                <a:cs typeface="Times New Roman" panose="02020603050405020304" pitchFamily="18" charset="0"/>
              </a:rPr>
              <a:t> Ram </a:t>
            </a:r>
            <a:r>
              <a:rPr lang="en-US" sz="2000" dirty="0" smtClean="0">
                <a:latin typeface="Cambria" panose="02040503050406030204" pitchFamily="18" charset="0"/>
                <a:cs typeface="Times New Roman" panose="02020603050405020304" pitchFamily="18" charset="0"/>
              </a:rPr>
              <a:t>is </a:t>
            </a:r>
            <a:r>
              <a:rPr lang="en-US" sz="2000" dirty="0">
                <a:latin typeface="Cambria" panose="02040503050406030204" pitchFamily="18" charset="0"/>
                <a:cs typeface="Times New Roman" panose="02020603050405020304" pitchFamily="18" charset="0"/>
              </a:rPr>
              <a:t>a type of data storage used in computers that is generally located on the </a:t>
            </a:r>
            <a:r>
              <a:rPr lang="en-US" sz="2000" dirty="0">
                <a:latin typeface="Calibri" panose="020F0502020204030204" pitchFamily="34" charset="0"/>
                <a:cs typeface="Times New Roman" panose="02020603050405020304" pitchFamily="18" charset="0"/>
              </a:rPr>
              <a:t>motherboard</a:t>
            </a:r>
            <a:r>
              <a:rPr lang="en-US" sz="2000" dirty="0">
                <a:latin typeface="Cambria" panose="02040503050406030204" pitchFamily="18" charset="0"/>
                <a:cs typeface="Times New Roman" panose="02020603050405020304" pitchFamily="18" charset="0"/>
              </a:rPr>
              <a:t>.</a:t>
            </a:r>
          </a:p>
          <a:p>
            <a:pPr marL="1257300" lvl="2" indent="-342900" algn="just">
              <a:buFont typeface="Wingdings" panose="05000000000000000000" pitchFamily="2" charset="2"/>
              <a:buChar char="v"/>
            </a:pPr>
            <a:r>
              <a:rPr lang="en-US" sz="2000" u="sng" dirty="0">
                <a:latin typeface="Cambria" panose="02040503050406030204" pitchFamily="18" charset="0"/>
                <a:cs typeface="Times New Roman" panose="02020603050405020304" pitchFamily="18" charset="0"/>
              </a:rPr>
              <a:t>SRAM(Static Random Access Memory)</a:t>
            </a:r>
            <a:r>
              <a:rPr lang="en-US" sz="2000" dirty="0">
                <a:latin typeface="Cambria" panose="02040503050406030204" pitchFamily="18" charset="0"/>
                <a:cs typeface="Times New Roman" panose="02020603050405020304" pitchFamily="18" charset="0"/>
              </a:rPr>
              <a:t>: It is a type of RAM that holds data in static </a:t>
            </a:r>
            <a:r>
              <a:rPr lang="en-US" sz="2000" dirty="0" smtClean="0">
                <a:latin typeface="Cambria" panose="02040503050406030204" pitchFamily="18" charset="0"/>
                <a:cs typeface="Times New Roman" panose="02020603050405020304" pitchFamily="18" charset="0"/>
              </a:rPr>
              <a:t>form.</a:t>
            </a:r>
            <a:endParaRPr lang="en-US" sz="2000" dirty="0">
              <a:latin typeface="Cambria" panose="02040503050406030204" pitchFamily="18" charset="0"/>
              <a:cs typeface="Times New Roman" panose="02020603050405020304" pitchFamily="18" charset="0"/>
            </a:endParaRPr>
          </a:p>
          <a:p>
            <a:pPr marL="1257300" lvl="2" indent="-342900" algn="just">
              <a:buFont typeface="Wingdings" panose="05000000000000000000" pitchFamily="2" charset="2"/>
              <a:buChar char="v"/>
            </a:pPr>
            <a:r>
              <a:rPr lang="en-US" sz="2000" u="sng" dirty="0">
                <a:latin typeface="Cambria" panose="02040503050406030204" pitchFamily="18" charset="0"/>
                <a:cs typeface="Times New Roman" panose="02020603050405020304" pitchFamily="18" charset="0"/>
              </a:rPr>
              <a:t>DRAM(Dynamic Random Access Memory):</a:t>
            </a:r>
            <a:r>
              <a:rPr lang="en-US" sz="2000" dirty="0">
                <a:latin typeface="Cambria" panose="02040503050406030204" pitchFamily="18" charset="0"/>
                <a:cs typeface="Times New Roman" panose="02020603050405020304" pitchFamily="18" charset="0"/>
              </a:rPr>
              <a:t> It is a type of memory that is used for data or program code that a computer programmer needs the function.</a:t>
            </a:r>
            <a:r>
              <a:rPr lang="en-US" sz="2400" dirty="0">
                <a:latin typeface="Cambria" panose="02040503050406030204" pitchFamily="18" charset="0"/>
                <a:cs typeface="Times New Roman" panose="02020603050405020304" pitchFamily="18" charset="0"/>
              </a:rPr>
              <a:t>	</a:t>
            </a:r>
            <a:endParaRPr lang="en-US" sz="2400" u="sng" dirty="0">
              <a:latin typeface="Cambria" panose="02040503050406030204" pitchFamily="18" charset="0"/>
              <a:cs typeface="Times New Roman" panose="02020603050405020304" pitchFamily="18" charset="0"/>
            </a:endParaRPr>
          </a:p>
          <a:p>
            <a:pPr marL="800100" lvl="1"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466030" y="951131"/>
            <a:ext cx="2964273" cy="1200329"/>
          </a:xfrm>
          <a:prstGeom prst="rect">
            <a:avLst/>
          </a:prstGeom>
        </p:spPr>
        <p:txBody>
          <a:bodyPr wrap="none">
            <a:spAutoFit/>
          </a:bodyPr>
          <a:lstStyle/>
          <a:p>
            <a:pPr marL="342900" indent="-342900" algn="just">
              <a:buFont typeface="Arial" panose="020B0604020202020204" pitchFamily="34" charset="0"/>
              <a:buChar char="•"/>
            </a:pPr>
            <a:endParaRPr lang="en-US" sz="2400" b="1" u="sng" dirty="0" smtClean="0">
              <a:latin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pPr>
            <a:endParaRPr lang="en-US" sz="2400" b="1" u="sng" dirty="0">
              <a:latin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pPr>
            <a:r>
              <a:rPr lang="en-US" sz="2400" b="1" u="sng" dirty="0" smtClean="0">
                <a:latin typeface="Cambria" panose="02040503050406030204" pitchFamily="18" charset="0"/>
                <a:cs typeface="Times New Roman" panose="02020603050405020304" pitchFamily="18" charset="0"/>
              </a:rPr>
              <a:t>Primary </a:t>
            </a:r>
            <a:r>
              <a:rPr lang="en-US" sz="2400" b="1" u="sng" dirty="0">
                <a:latin typeface="Cambria" panose="02040503050406030204" pitchFamily="18" charset="0"/>
                <a:cs typeface="Times New Roman" panose="02020603050405020304" pitchFamily="18" charset="0"/>
              </a:rPr>
              <a:t>memory</a:t>
            </a:r>
          </a:p>
        </p:txBody>
      </p:sp>
    </p:spTree>
    <p:extLst>
      <p:ext uri="{BB962C8B-B14F-4D97-AF65-F5344CB8AC3E}">
        <p14:creationId xmlns:p14="http://schemas.microsoft.com/office/powerpoint/2010/main" val="3962550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 y="381000"/>
            <a:ext cx="8686800" cy="5355312"/>
          </a:xfrm>
          <a:prstGeom prst="rect">
            <a:avLst/>
          </a:prstGeom>
          <a:noFill/>
        </p:spPr>
        <p:txBody>
          <a:bodyPr wrap="square" rtlCol="0">
            <a:spAutoFit/>
          </a:bodyPr>
          <a:lstStyle/>
          <a:p>
            <a:pPr algn="just"/>
            <a:endParaRPr lang="en-US" sz="1900" b="1" u="sng" dirty="0" smtClean="0">
              <a:latin typeface="Cambria" panose="02040503050406030204" pitchFamily="18" charset="0"/>
              <a:cs typeface="Times New Roman" panose="02020603050405020304" pitchFamily="18" charset="0"/>
            </a:endParaRPr>
          </a:p>
          <a:p>
            <a:pPr algn="just"/>
            <a:endParaRPr lang="en-US" sz="1900" b="1" u="sng" dirty="0" smtClean="0">
              <a:latin typeface="Cambria" panose="02040503050406030204" pitchFamily="18" charset="0"/>
              <a:cs typeface="Times New Roman" panose="02020603050405020304" pitchFamily="18" charset="0"/>
            </a:endParaRPr>
          </a:p>
          <a:p>
            <a:pPr marL="800100" lvl="1" indent="-342900" algn="just">
              <a:buFont typeface="Wingdings" panose="05000000000000000000" pitchFamily="2" charset="2"/>
              <a:buChar char="Ø"/>
            </a:pPr>
            <a:r>
              <a:rPr lang="en-US" sz="1900" u="sng" dirty="0" smtClean="0">
                <a:latin typeface="Cambria" panose="02040503050406030204" pitchFamily="18" charset="0"/>
                <a:cs typeface="Times New Roman" panose="02020603050405020304" pitchFamily="18" charset="0"/>
              </a:rPr>
              <a:t>ROM(</a:t>
            </a:r>
            <a:r>
              <a:rPr lang="en-US" sz="1900" u="sng" dirty="0">
                <a:latin typeface="Cambria" panose="02040503050406030204" pitchFamily="18" charset="0"/>
                <a:cs typeface="Times New Roman" panose="02020603050405020304" pitchFamily="18" charset="0"/>
              </a:rPr>
              <a:t>Read Only Memory</a:t>
            </a:r>
            <a:r>
              <a:rPr lang="en-US" sz="1900" u="sng" dirty="0" smtClean="0">
                <a:latin typeface="Cambria" panose="02040503050406030204" pitchFamily="18" charset="0"/>
                <a:cs typeface="Times New Roman" panose="02020603050405020304" pitchFamily="18" charset="0"/>
              </a:rPr>
              <a:t>) </a:t>
            </a:r>
            <a:r>
              <a:rPr lang="en-US" sz="1900" dirty="0" smtClean="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Is a type of non-volatile memory used in computers and other electronic devices. Data stored in ROM can only be modified slowly, with difficulty, or not at all so it is mainly used to store data. </a:t>
            </a:r>
            <a:endParaRPr lang="en-US" sz="1900" dirty="0" smtClean="0">
              <a:latin typeface="Cambria" panose="02040503050406030204" pitchFamily="18" charset="0"/>
              <a:cs typeface="Times New Roman" panose="02020603050405020304" pitchFamily="18" charset="0"/>
            </a:endParaRPr>
          </a:p>
          <a:p>
            <a:pPr marL="1257300" lvl="2" indent="-342900" algn="just">
              <a:buFont typeface="Wingdings" panose="05000000000000000000" pitchFamily="2" charset="2"/>
              <a:buChar char="v"/>
            </a:pPr>
            <a:r>
              <a:rPr lang="en-US" sz="1900" u="sng" dirty="0" smtClean="0">
                <a:latin typeface="Cambria" panose="02040503050406030204" pitchFamily="18" charset="0"/>
                <a:cs typeface="Times New Roman" panose="02020603050405020304" pitchFamily="18" charset="0"/>
              </a:rPr>
              <a:t>PROM</a:t>
            </a:r>
            <a:r>
              <a:rPr lang="en-US" sz="1900" u="sng" dirty="0">
                <a:latin typeface="Cambria" panose="02040503050406030204" pitchFamily="18" charset="0"/>
                <a:cs typeface="Times New Roman" panose="02020603050405020304" pitchFamily="18" charset="0"/>
              </a:rPr>
              <a:t>(Programmable Read Only memory</a:t>
            </a:r>
            <a:r>
              <a:rPr lang="en-US" sz="1900" u="sng" dirty="0" smtClean="0">
                <a:latin typeface="Cambria" panose="02040503050406030204" pitchFamily="18" charset="0"/>
                <a:cs typeface="Times New Roman" panose="02020603050405020304" pitchFamily="18" charset="0"/>
              </a:rPr>
              <a:t>) </a:t>
            </a:r>
            <a:r>
              <a:rPr lang="en-US" sz="1900" dirty="0" smtClean="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 </a:t>
            </a:r>
            <a:r>
              <a:rPr lang="en-US" sz="1900" dirty="0">
                <a:latin typeface="Cambria" panose="02040503050406030204" pitchFamily="18" charset="0"/>
              </a:rPr>
              <a:t>Are used in digital electronic devices to store permanent data, usually low level programs such as firmware. </a:t>
            </a:r>
            <a:endParaRPr lang="en-US" sz="1900" dirty="0">
              <a:latin typeface="Cambria" panose="02040503050406030204" pitchFamily="18" charset="0"/>
              <a:cs typeface="Times New Roman" panose="02020603050405020304" pitchFamily="18" charset="0"/>
            </a:endParaRPr>
          </a:p>
          <a:p>
            <a:pPr marL="1257300" lvl="2" indent="-342900" algn="just">
              <a:buFont typeface="Wingdings" panose="05000000000000000000" pitchFamily="2" charset="2"/>
              <a:buChar char="v"/>
            </a:pPr>
            <a:r>
              <a:rPr lang="en-US" sz="1900" u="sng" dirty="0" smtClean="0">
                <a:latin typeface="Cambria" panose="02040503050406030204" pitchFamily="18" charset="0"/>
                <a:cs typeface="Times New Roman" panose="02020603050405020304" pitchFamily="18" charset="0"/>
              </a:rPr>
              <a:t>EPROM(</a:t>
            </a:r>
            <a:r>
              <a:rPr lang="en-US" sz="1900" u="sng" dirty="0">
                <a:latin typeface="Cambria" panose="02040503050406030204" pitchFamily="18" charset="0"/>
                <a:cs typeface="Times New Roman" panose="02020603050405020304" pitchFamily="18" charset="0"/>
              </a:rPr>
              <a:t>Erasable Programmable Read Only memory</a:t>
            </a:r>
            <a:r>
              <a:rPr lang="en-US" sz="1900" u="sng" dirty="0" smtClean="0">
                <a:latin typeface="Cambria" panose="02040503050406030204" pitchFamily="18" charset="0"/>
                <a:cs typeface="Times New Roman" panose="02020603050405020304" pitchFamily="18" charset="0"/>
              </a:rPr>
              <a:t>):</a:t>
            </a:r>
            <a:r>
              <a:rPr lang="en-US" sz="1900" dirty="0">
                <a:latin typeface="Cambria" panose="02040503050406030204" pitchFamily="18" charset="0"/>
              </a:rPr>
              <a:t>Is a type of memory chip that retains its data when its power supply is switched off. </a:t>
            </a:r>
            <a:endParaRPr lang="en-US" sz="1900" dirty="0" smtClean="0">
              <a:latin typeface="Cambria" panose="02040503050406030204" pitchFamily="18" charset="0"/>
            </a:endParaRPr>
          </a:p>
          <a:p>
            <a:pPr marL="1257300" lvl="2" indent="-342900" algn="just">
              <a:buFont typeface="Wingdings" panose="05000000000000000000" pitchFamily="2" charset="2"/>
              <a:buChar char="v"/>
            </a:pPr>
            <a:r>
              <a:rPr lang="en-US" sz="1900" u="sng" dirty="0" smtClean="0">
                <a:latin typeface="Cambria" panose="02040503050406030204" pitchFamily="18" charset="0"/>
              </a:rPr>
              <a:t>EEPROM(</a:t>
            </a:r>
            <a:r>
              <a:rPr lang="en-US" sz="1900" u="sng" dirty="0">
                <a:latin typeface="Cambria" panose="02040503050406030204" pitchFamily="18" charset="0"/>
                <a:cs typeface="Times New Roman" panose="02020603050405020304" pitchFamily="18" charset="0"/>
              </a:rPr>
              <a:t>Electrically Erasable Programmable Read Only </a:t>
            </a:r>
            <a:r>
              <a:rPr lang="en-US" sz="1900" u="sng" dirty="0" smtClean="0">
                <a:latin typeface="Cambria" panose="02040503050406030204" pitchFamily="18" charset="0"/>
                <a:cs typeface="Times New Roman" panose="02020603050405020304" pitchFamily="18" charset="0"/>
              </a:rPr>
              <a:t>Memory):</a:t>
            </a:r>
            <a:r>
              <a:rPr lang="en-US" sz="1900" u="sng" dirty="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I</a:t>
            </a:r>
            <a:r>
              <a:rPr lang="en-US" sz="1900" dirty="0">
                <a:latin typeface="Cambria" panose="02040503050406030204" pitchFamily="18" charset="0"/>
              </a:rPr>
              <a:t>s a type of memory used in computers and other electronic devices to store relatively small amounts of data but allowing individual bytes to be erased and reprogrammed.</a:t>
            </a:r>
            <a:r>
              <a:rPr lang="en-US" sz="1900" dirty="0">
                <a:latin typeface="Cambria" panose="02040503050406030204" pitchFamily="18" charset="0"/>
                <a:cs typeface="Times New Roman" panose="02020603050405020304" pitchFamily="18" charset="0"/>
              </a:rPr>
              <a:t> </a:t>
            </a:r>
            <a:endParaRPr lang="en-US" sz="1900" u="sng" dirty="0">
              <a:latin typeface="Cambria" panose="02040503050406030204" pitchFamily="18" charset="0"/>
            </a:endParaRPr>
          </a:p>
          <a:p>
            <a:pPr marL="285750" indent="-285750" algn="just">
              <a:buFont typeface="Arial" panose="020B0604020202020204" pitchFamily="34" charset="0"/>
              <a:buChar char="•"/>
            </a:pPr>
            <a:endParaRPr lang="en-US" sz="2000" u="sng" dirty="0">
              <a:solidFill>
                <a:srgbClr val="FF000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2712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721" y="201706"/>
            <a:ext cx="7886700" cy="5988704"/>
          </a:xfrm>
        </p:spPr>
        <p:txBody>
          <a:bodyPr>
            <a:normAutofit fontScale="32500" lnSpcReduction="20000"/>
          </a:bodyPr>
          <a:lstStyle/>
          <a:p>
            <a:pPr>
              <a:buFont typeface="Wingdings" panose="05000000000000000000" pitchFamily="2" charset="2"/>
              <a:buChar char="Ø"/>
            </a:pPr>
            <a:endParaRPr lang="en-US" dirty="0" smtClean="0"/>
          </a:p>
          <a:p>
            <a:pPr marL="0" indent="0">
              <a:buNone/>
            </a:pPr>
            <a:r>
              <a:rPr lang="en-US" sz="8600" dirty="0" smtClean="0"/>
              <a:t>Types of DDR RAMs:</a:t>
            </a:r>
          </a:p>
          <a:p>
            <a:pPr marL="0" indent="0">
              <a:buNone/>
            </a:pPr>
            <a:endParaRPr lang="en-US" sz="6000" dirty="0"/>
          </a:p>
          <a:p>
            <a:pPr>
              <a:buFont typeface="Wingdings" panose="05000000000000000000" pitchFamily="2" charset="2"/>
              <a:buChar char="Ø"/>
            </a:pPr>
            <a:r>
              <a:rPr lang="en-US" sz="6000" b="1" dirty="0" smtClean="0"/>
              <a:t>DDR1:</a:t>
            </a:r>
          </a:p>
          <a:p>
            <a:pPr marL="0" indent="0">
              <a:buNone/>
            </a:pPr>
            <a:r>
              <a:rPr lang="en-US" sz="6000" dirty="0" smtClean="0"/>
              <a:t>              DDR has a memory clock speed of at least 200MHz.</a:t>
            </a:r>
          </a:p>
          <a:p>
            <a:pPr marL="0" indent="0">
              <a:buNone/>
            </a:pPr>
            <a:r>
              <a:rPr lang="en-US" sz="6000" dirty="0"/>
              <a:t> </a:t>
            </a:r>
            <a:r>
              <a:rPr lang="en-US" sz="6000" dirty="0" smtClean="0"/>
              <a:t>              The DDR module uses a 184-pin connector‘.</a:t>
            </a:r>
          </a:p>
          <a:p>
            <a:pPr marL="0" indent="0">
              <a:buNone/>
            </a:pPr>
            <a:endParaRPr lang="en-US" sz="6000" dirty="0"/>
          </a:p>
          <a:p>
            <a:pPr>
              <a:buFont typeface="Wingdings" panose="05000000000000000000" pitchFamily="2" charset="2"/>
              <a:buChar char="Ø"/>
            </a:pPr>
            <a:r>
              <a:rPr lang="en-US" sz="6000" b="1" dirty="0" smtClean="0"/>
              <a:t>DDR2:</a:t>
            </a:r>
          </a:p>
          <a:p>
            <a:pPr marL="0" indent="0">
              <a:buNone/>
            </a:pPr>
            <a:r>
              <a:rPr lang="en-US" sz="6000" dirty="0"/>
              <a:t> </a:t>
            </a:r>
            <a:r>
              <a:rPr lang="en-US" sz="6000" dirty="0" smtClean="0"/>
              <a:t>             DDR has a memory clock speed of at least 400MHz.</a:t>
            </a:r>
          </a:p>
          <a:p>
            <a:pPr marL="0" indent="0">
              <a:buNone/>
            </a:pPr>
            <a:r>
              <a:rPr lang="en-US" sz="6000" dirty="0" smtClean="0"/>
              <a:t>               The DDR module uses a 240-pin connector'.</a:t>
            </a:r>
          </a:p>
          <a:p>
            <a:pPr marL="0" indent="0">
              <a:buNone/>
            </a:pPr>
            <a:endParaRPr lang="en-US" sz="6000" dirty="0"/>
          </a:p>
          <a:p>
            <a:pPr>
              <a:buFont typeface="Wingdings" panose="05000000000000000000" pitchFamily="2" charset="2"/>
              <a:buChar char="Ø"/>
            </a:pPr>
            <a:r>
              <a:rPr lang="en-US" sz="6000" b="1" dirty="0" smtClean="0"/>
              <a:t>DDR3:</a:t>
            </a:r>
          </a:p>
          <a:p>
            <a:pPr marL="0" indent="0">
              <a:buNone/>
            </a:pPr>
            <a:r>
              <a:rPr lang="en-US" sz="6000" dirty="0"/>
              <a:t> </a:t>
            </a:r>
            <a:r>
              <a:rPr lang="en-US" sz="6000" dirty="0" smtClean="0"/>
              <a:t>              DDR has a memory clock speed of at least 666MHz.</a:t>
            </a:r>
          </a:p>
          <a:p>
            <a:pPr marL="0" indent="0">
              <a:buNone/>
            </a:pPr>
            <a:r>
              <a:rPr lang="en-US" sz="6000" dirty="0" smtClean="0"/>
              <a:t>               The DDR module uses a 240-pin connector'.</a:t>
            </a:r>
          </a:p>
          <a:p>
            <a:pPr marL="0" indent="0">
              <a:buNone/>
            </a:pPr>
            <a:endParaRPr lang="en-US" sz="5100" dirty="0" smtClean="0"/>
          </a:p>
          <a:p>
            <a:pPr marL="0" indent="0">
              <a:buNone/>
            </a:pPr>
            <a:endParaRPr lang="en-US" dirty="0" smtClean="0"/>
          </a:p>
          <a:p>
            <a:pPr marL="0" indent="0">
              <a:buNone/>
            </a:pPr>
            <a:endParaRPr lang="en-US" dirty="0" smtClean="0"/>
          </a:p>
          <a:p>
            <a:pPr marL="0" indent="0">
              <a:buNone/>
            </a:pPr>
            <a:r>
              <a:rPr lang="en-US" dirty="0" smtClean="0"/>
              <a:t>  </a:t>
            </a:r>
          </a:p>
        </p:txBody>
      </p:sp>
    </p:spTree>
    <p:extLst>
      <p:ext uri="{BB962C8B-B14F-4D97-AF65-F5344CB8AC3E}">
        <p14:creationId xmlns:p14="http://schemas.microsoft.com/office/powerpoint/2010/main" val="2599882687"/>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152400"/>
            <a:ext cx="8305800" cy="5386090"/>
          </a:xfrm>
          <a:prstGeom prst="rect">
            <a:avLst/>
          </a:prstGeom>
          <a:noFill/>
        </p:spPr>
        <p:txBody>
          <a:bodyPr wrap="square" rtlCol="0">
            <a:spAutoFit/>
          </a:bodyPr>
          <a:lstStyle/>
          <a:p>
            <a:r>
              <a:rPr lang="en-US" sz="2000" b="1" u="sng" dirty="0"/>
              <a:t>Cache Memory</a:t>
            </a:r>
            <a:r>
              <a:rPr lang="en-US" sz="2000" b="1" u="sng" dirty="0" smtClean="0"/>
              <a:t>:</a:t>
            </a:r>
          </a:p>
          <a:p>
            <a:endParaRPr lang="en-US" sz="2000" b="1" u="sng" dirty="0">
              <a:solidFill>
                <a:schemeClr val="tx1">
                  <a:lumMod val="75000"/>
                  <a:lumOff val="25000"/>
                </a:schemeClr>
              </a:solidFill>
              <a:latin typeface="Calibri" panose="020F0502020204030204" pitchFamily="34" charset="0"/>
            </a:endParaRPr>
          </a:p>
          <a:p>
            <a:pPr marL="342900" indent="-342900">
              <a:buFont typeface="Wingdings" panose="05000000000000000000" pitchFamily="2" charset="2"/>
              <a:buChar char="Ø"/>
            </a:pPr>
            <a:r>
              <a:rPr lang="en-US" sz="2200" dirty="0">
                <a:solidFill>
                  <a:schemeClr val="tx1">
                    <a:lumMod val="75000"/>
                    <a:lumOff val="25000"/>
                  </a:schemeClr>
                </a:solidFill>
                <a:latin typeface="Calibri" panose="020F0502020204030204" pitchFamily="34" charset="0"/>
              </a:rPr>
              <a:t>Cache Memory is fast memory that serves as a buffer between the processor and main memory. </a:t>
            </a:r>
            <a:r>
              <a:rPr lang="en-US" sz="2200" dirty="0" smtClean="0">
                <a:solidFill>
                  <a:schemeClr val="tx1">
                    <a:lumMod val="75000"/>
                    <a:lumOff val="25000"/>
                  </a:schemeClr>
                </a:solidFill>
                <a:latin typeface="Calibri" panose="020F0502020204030204" pitchFamily="34" charset="0"/>
              </a:rPr>
              <a:t> </a:t>
            </a:r>
          </a:p>
          <a:p>
            <a:pPr marL="342900" indent="-342900">
              <a:buFont typeface="Wingdings" panose="05000000000000000000" pitchFamily="2" charset="2"/>
              <a:buChar char="Ø"/>
            </a:pPr>
            <a:endParaRPr lang="en-US" sz="2200" dirty="0">
              <a:solidFill>
                <a:schemeClr val="tx1">
                  <a:lumMod val="75000"/>
                  <a:lumOff val="25000"/>
                </a:schemeClr>
              </a:solidFill>
              <a:latin typeface="Calibri" panose="020F0502020204030204" pitchFamily="34" charset="0"/>
            </a:endParaRPr>
          </a:p>
          <a:p>
            <a:pPr marL="342900" indent="-342900">
              <a:buFont typeface="Wingdings" panose="05000000000000000000" pitchFamily="2" charset="2"/>
              <a:buChar char="Ø"/>
            </a:pPr>
            <a:r>
              <a:rPr lang="en-US" sz="2200" dirty="0" smtClean="0">
                <a:solidFill>
                  <a:schemeClr val="tx1">
                    <a:lumMod val="75000"/>
                    <a:lumOff val="25000"/>
                  </a:schemeClr>
                </a:solidFill>
                <a:latin typeface="Calibri" panose="020F0502020204030204" pitchFamily="34" charset="0"/>
              </a:rPr>
              <a:t>The </a:t>
            </a:r>
            <a:r>
              <a:rPr lang="en-US" sz="2200" dirty="0">
                <a:solidFill>
                  <a:schemeClr val="tx1">
                    <a:lumMod val="75000"/>
                    <a:lumOff val="25000"/>
                  </a:schemeClr>
                </a:solidFill>
                <a:latin typeface="Calibri" panose="020F0502020204030204" pitchFamily="34" charset="0"/>
              </a:rPr>
              <a:t>cache holds data that was recently used by the processor and saves a trip all the way back to slower main memory</a:t>
            </a:r>
            <a:r>
              <a:rPr lang="en-US" sz="2200" dirty="0" smtClean="0">
                <a:solidFill>
                  <a:schemeClr val="tx1">
                    <a:lumMod val="75000"/>
                    <a:lumOff val="25000"/>
                  </a:schemeClr>
                </a:solidFill>
                <a:latin typeface="Calibri" panose="020F0502020204030204" pitchFamily="34" charset="0"/>
              </a:rPr>
              <a:t>.</a:t>
            </a:r>
          </a:p>
          <a:p>
            <a:pPr marL="342900" indent="-342900">
              <a:buFont typeface="Wingdings" panose="05000000000000000000" pitchFamily="2" charset="2"/>
              <a:buChar char="Ø"/>
            </a:pPr>
            <a:endParaRPr lang="en-US" sz="2200" dirty="0">
              <a:solidFill>
                <a:schemeClr val="tx1">
                  <a:lumMod val="75000"/>
                  <a:lumOff val="25000"/>
                </a:schemeClr>
              </a:solidFill>
              <a:latin typeface="Calibri" panose="020F0502020204030204" pitchFamily="34" charset="0"/>
            </a:endParaRPr>
          </a:p>
          <a:p>
            <a:pPr marL="342900" indent="-342900">
              <a:buFont typeface="Wingdings" panose="05000000000000000000" pitchFamily="2" charset="2"/>
              <a:buChar char="Ø"/>
            </a:pPr>
            <a:r>
              <a:rPr lang="en-US" sz="2200" dirty="0" smtClean="0">
                <a:solidFill>
                  <a:schemeClr val="tx1">
                    <a:lumMod val="75000"/>
                    <a:lumOff val="25000"/>
                  </a:schemeClr>
                </a:solidFill>
                <a:latin typeface="Calibri" panose="020F0502020204030204" pitchFamily="34" charset="0"/>
              </a:rPr>
              <a:t>Levels of Cache Memory:</a:t>
            </a:r>
          </a:p>
          <a:p>
            <a:r>
              <a:rPr lang="en-US" sz="2200" dirty="0">
                <a:solidFill>
                  <a:schemeClr val="tx1">
                    <a:lumMod val="75000"/>
                    <a:lumOff val="25000"/>
                  </a:schemeClr>
                </a:solidFill>
                <a:latin typeface="Calibri" panose="020F0502020204030204" pitchFamily="34" charset="0"/>
              </a:rPr>
              <a:t> </a:t>
            </a:r>
            <a:r>
              <a:rPr lang="en-US" sz="2200" dirty="0" smtClean="0">
                <a:solidFill>
                  <a:schemeClr val="tx1">
                    <a:lumMod val="75000"/>
                    <a:lumOff val="25000"/>
                  </a:schemeClr>
                </a:solidFill>
                <a:latin typeface="Calibri" panose="020F0502020204030204" pitchFamily="34" charset="0"/>
              </a:rPr>
              <a:t>         </a:t>
            </a:r>
          </a:p>
          <a:p>
            <a:r>
              <a:rPr lang="en-US" sz="2200" dirty="0">
                <a:solidFill>
                  <a:schemeClr val="tx1">
                    <a:lumMod val="75000"/>
                    <a:lumOff val="25000"/>
                  </a:schemeClr>
                </a:solidFill>
                <a:latin typeface="Calibri" panose="020F0502020204030204" pitchFamily="34" charset="0"/>
              </a:rPr>
              <a:t> </a:t>
            </a:r>
            <a:r>
              <a:rPr lang="en-US" sz="2200" dirty="0" smtClean="0">
                <a:solidFill>
                  <a:schemeClr val="tx1">
                    <a:lumMod val="75000"/>
                    <a:lumOff val="25000"/>
                  </a:schemeClr>
                </a:solidFill>
                <a:latin typeface="Calibri" panose="020F0502020204030204" pitchFamily="34" charset="0"/>
              </a:rPr>
              <a:t>         L1 cache              First level of cache usually contained in processor</a:t>
            </a:r>
          </a:p>
          <a:p>
            <a:r>
              <a:rPr lang="en-US" sz="2200" dirty="0">
                <a:solidFill>
                  <a:schemeClr val="tx1">
                    <a:lumMod val="75000"/>
                    <a:lumOff val="25000"/>
                  </a:schemeClr>
                </a:solidFill>
                <a:latin typeface="Calibri" panose="020F0502020204030204" pitchFamily="34" charset="0"/>
              </a:rPr>
              <a:t> </a:t>
            </a:r>
            <a:r>
              <a:rPr lang="en-US" sz="2200" dirty="0" smtClean="0">
                <a:solidFill>
                  <a:schemeClr val="tx1">
                    <a:lumMod val="75000"/>
                    <a:lumOff val="25000"/>
                  </a:schemeClr>
                </a:solidFill>
                <a:latin typeface="Calibri" panose="020F0502020204030204" pitchFamily="34" charset="0"/>
              </a:rPr>
              <a:t>         L2 cache              Second level of cache contained on Motherboard</a:t>
            </a:r>
          </a:p>
          <a:p>
            <a:r>
              <a:rPr lang="en-US" sz="2200" dirty="0">
                <a:solidFill>
                  <a:schemeClr val="tx1">
                    <a:lumMod val="75000"/>
                    <a:lumOff val="25000"/>
                  </a:schemeClr>
                </a:solidFill>
                <a:latin typeface="Calibri" panose="020F0502020204030204" pitchFamily="34" charset="0"/>
              </a:rPr>
              <a:t> </a:t>
            </a:r>
            <a:r>
              <a:rPr lang="en-US" sz="2200" dirty="0" smtClean="0">
                <a:solidFill>
                  <a:schemeClr val="tx1">
                    <a:lumMod val="75000"/>
                    <a:lumOff val="25000"/>
                  </a:schemeClr>
                </a:solidFill>
                <a:latin typeface="Calibri" panose="020F0502020204030204" pitchFamily="34" charset="0"/>
              </a:rPr>
              <a:t>         L3 cache              </a:t>
            </a:r>
            <a:r>
              <a:rPr lang="en-US" sz="2200" dirty="0">
                <a:solidFill>
                  <a:schemeClr val="tx1">
                    <a:lumMod val="75000"/>
                    <a:lumOff val="25000"/>
                  </a:schemeClr>
                </a:solidFill>
                <a:latin typeface="Calibri" panose="020F0502020204030204" pitchFamily="34" charset="0"/>
              </a:rPr>
              <a:t>P</a:t>
            </a:r>
            <a:r>
              <a:rPr lang="en-US" sz="2200" dirty="0" smtClean="0">
                <a:solidFill>
                  <a:schemeClr val="tx1">
                    <a:lumMod val="75000"/>
                    <a:lumOff val="25000"/>
                  </a:schemeClr>
                </a:solidFill>
                <a:latin typeface="Calibri" panose="020F0502020204030204" pitchFamily="34" charset="0"/>
              </a:rPr>
              <a:t>rocessors </a:t>
            </a:r>
            <a:r>
              <a:rPr lang="en-US" sz="2200" dirty="0">
                <a:solidFill>
                  <a:schemeClr val="tx1">
                    <a:lumMod val="75000"/>
                    <a:lumOff val="25000"/>
                  </a:schemeClr>
                </a:solidFill>
                <a:latin typeface="Calibri" panose="020F0502020204030204" pitchFamily="34" charset="0"/>
              </a:rPr>
              <a:t>include L1 and L2 cache on the chip, it </a:t>
            </a:r>
            <a:r>
              <a:rPr lang="en-US" sz="2200" dirty="0" smtClean="0">
                <a:solidFill>
                  <a:schemeClr val="tx1">
                    <a:lumMod val="75000"/>
                    <a:lumOff val="25000"/>
                  </a:schemeClr>
                </a:solidFill>
                <a:latin typeface="Calibri" panose="020F0502020204030204" pitchFamily="34" charset="0"/>
              </a:rPr>
              <a:t>              becomes </a:t>
            </a:r>
            <a:r>
              <a:rPr lang="en-US" sz="2200" dirty="0">
                <a:solidFill>
                  <a:schemeClr val="tx1">
                    <a:lumMod val="75000"/>
                    <a:lumOff val="25000"/>
                  </a:schemeClr>
                </a:solidFill>
                <a:latin typeface="Calibri" panose="020F0502020204030204" pitchFamily="34" charset="0"/>
              </a:rPr>
              <a:t>L3 cache. Usually, it runs slower than the processor, but faster than main memory.</a:t>
            </a:r>
            <a:endParaRPr lang="en-US" sz="2200" dirty="0" smtClean="0">
              <a:solidFill>
                <a:schemeClr val="tx1">
                  <a:lumMod val="75000"/>
                  <a:lumOff val="25000"/>
                </a:schemeClr>
              </a:solidFill>
              <a:latin typeface="Calibri" panose="020F0502020204030204" pitchFamily="34" charset="0"/>
            </a:endParaRPr>
          </a:p>
          <a:p>
            <a:endParaRPr lang="en-US" dirty="0"/>
          </a:p>
        </p:txBody>
      </p:sp>
      <p:cxnSp>
        <p:nvCxnSpPr>
          <p:cNvPr id="9" name="Straight Arrow Connector 8"/>
          <p:cNvCxnSpPr/>
          <p:nvPr/>
        </p:nvCxnSpPr>
        <p:spPr>
          <a:xfrm>
            <a:off x="2680416" y="4038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79879" y="4343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80416" y="3733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041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a:t>
            </a:r>
            <a:endParaRPr lang="en-US" dirty="0"/>
          </a:p>
        </p:txBody>
      </p:sp>
      <p:sp>
        <p:nvSpPr>
          <p:cNvPr id="3" name="Content Placeholder 2"/>
          <p:cNvSpPr>
            <a:spLocks noGrp="1"/>
          </p:cNvSpPr>
          <p:nvPr>
            <p:ph idx="1"/>
          </p:nvPr>
        </p:nvSpPr>
        <p:spPr/>
        <p:txBody>
          <a:bodyPr/>
          <a:lstStyle/>
          <a:p>
            <a:pPr fontAlgn="t"/>
            <a:endParaRPr lang="en-US" dirty="0"/>
          </a:p>
          <a:p>
            <a:r>
              <a:rPr lang="en-US" sz="2800" dirty="0" smtClean="0"/>
              <a:t>Software </a:t>
            </a:r>
            <a:r>
              <a:rPr lang="en-US" sz="2800" dirty="0"/>
              <a:t>is a set of instructions and associated documentation that tells a computer what to do or how to perform a task or it can mean all the software on a computer, including the applications and the operating </a:t>
            </a:r>
            <a:r>
              <a:rPr lang="en-US" sz="2800" dirty="0" smtClean="0"/>
              <a:t>system.</a:t>
            </a:r>
            <a:endParaRPr lang="en-US" sz="2800" dirty="0"/>
          </a:p>
          <a:p>
            <a:endParaRPr lang="en-US" dirty="0"/>
          </a:p>
        </p:txBody>
      </p:sp>
    </p:spTree>
    <p:extLst>
      <p:ext uri="{BB962C8B-B14F-4D97-AF65-F5344CB8AC3E}">
        <p14:creationId xmlns:p14="http://schemas.microsoft.com/office/powerpoint/2010/main" val="1098908244"/>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c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598" y="2514600"/>
            <a:ext cx="4229100" cy="2762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 y="228600"/>
            <a:ext cx="8305800" cy="8525411"/>
          </a:xfrm>
          <a:prstGeom prst="rect">
            <a:avLst/>
          </a:prstGeom>
          <a:noFill/>
        </p:spPr>
        <p:txBody>
          <a:bodyPr wrap="square" rtlCol="0">
            <a:spAutoFit/>
          </a:bodyPr>
          <a:lstStyle/>
          <a:p>
            <a:r>
              <a:rPr lang="en-US" sz="3200" dirty="0" smtClean="0"/>
              <a:t>SCSI:</a:t>
            </a:r>
          </a:p>
          <a:p>
            <a:endParaRPr lang="en-US" dirty="0" smtClean="0"/>
          </a:p>
          <a:p>
            <a:r>
              <a:rPr lang="en-US" dirty="0"/>
              <a:t> </a:t>
            </a:r>
            <a:r>
              <a:rPr lang="en-US" dirty="0" smtClean="0"/>
              <a:t>  </a:t>
            </a:r>
            <a:r>
              <a:rPr lang="en-US" sz="2400" dirty="0" smtClean="0"/>
              <a:t>SCSI is an acronym for “Small  Computer Systems Interface”</a:t>
            </a:r>
            <a:endParaRPr lang="en-US" sz="2400" dirty="0"/>
          </a:p>
          <a:p>
            <a:r>
              <a:rPr lang="en-US" sz="2400" dirty="0" smtClean="0"/>
              <a:t> </a:t>
            </a:r>
          </a:p>
          <a:p>
            <a:pPr marL="342900" indent="-342900">
              <a:buFont typeface="Wingdings" panose="05000000000000000000" pitchFamily="2" charset="2"/>
              <a:buChar char="Ø"/>
            </a:pPr>
            <a:r>
              <a:rPr lang="en-US" sz="2000" dirty="0"/>
              <a:t>A small computer systems interface (SCSI) is a standard interface for connecting peripheral devices to a PC. </a:t>
            </a:r>
          </a:p>
          <a:p>
            <a:pPr marL="342900" indent="-342900">
              <a:buFont typeface="Wingdings" panose="05000000000000000000" pitchFamily="2" charset="2"/>
              <a:buChar char="Ø"/>
            </a:pPr>
            <a:r>
              <a:rPr lang="en-US" sz="2000" dirty="0" smtClean="0"/>
              <a:t>Depending </a:t>
            </a:r>
            <a:r>
              <a:rPr lang="en-US" sz="2000" dirty="0"/>
              <a:t>on the standard, generally it can connect up to 16 peripheral devices using a single bus including one host adapter. </a:t>
            </a:r>
            <a:endParaRPr lang="en-US" sz="2000" dirty="0" smtClean="0"/>
          </a:p>
          <a:p>
            <a:pPr marL="342900" indent="-342900">
              <a:buFont typeface="Wingdings" panose="05000000000000000000" pitchFamily="2" charset="2"/>
              <a:buChar char="Ø"/>
            </a:pPr>
            <a:r>
              <a:rPr lang="en-US" sz="2000" dirty="0" smtClean="0"/>
              <a:t>SCSI </a:t>
            </a:r>
            <a:r>
              <a:rPr lang="en-US" sz="2000" dirty="0"/>
              <a:t>is used to increase performance, </a:t>
            </a:r>
            <a:r>
              <a:rPr lang="en-US" sz="2000" dirty="0" smtClean="0"/>
              <a:t>deliver </a:t>
            </a:r>
            <a:r>
              <a:rPr lang="en-US" sz="2000" dirty="0"/>
              <a:t>faster </a:t>
            </a:r>
            <a:endParaRPr lang="en-US" sz="2000" dirty="0" smtClean="0"/>
          </a:p>
          <a:p>
            <a:r>
              <a:rPr lang="en-US" sz="2000" dirty="0"/>
              <a:t> </a:t>
            </a:r>
            <a:r>
              <a:rPr lang="en-US" sz="2000" dirty="0" smtClean="0"/>
              <a:t>     data </a:t>
            </a:r>
            <a:r>
              <a:rPr lang="en-US" sz="2000" dirty="0"/>
              <a:t>transfer </a:t>
            </a:r>
            <a:r>
              <a:rPr lang="en-US" sz="2000" dirty="0" smtClean="0"/>
              <a:t>and </a:t>
            </a:r>
            <a:r>
              <a:rPr lang="en-US" sz="2000" dirty="0"/>
              <a:t>provide </a:t>
            </a:r>
            <a:r>
              <a:rPr lang="en-US" sz="2000" dirty="0" smtClean="0"/>
              <a:t>larger</a:t>
            </a:r>
          </a:p>
          <a:p>
            <a:r>
              <a:rPr lang="en-US" sz="2000" dirty="0" smtClean="0"/>
              <a:t>      </a:t>
            </a:r>
            <a:r>
              <a:rPr lang="en-US" sz="2000" dirty="0"/>
              <a:t>expansion for devices such as </a:t>
            </a:r>
            <a:r>
              <a:rPr lang="en-US" sz="2000" dirty="0" smtClean="0"/>
              <a:t>CD-ROM</a:t>
            </a:r>
          </a:p>
          <a:p>
            <a:r>
              <a:rPr lang="en-US" sz="2000" dirty="0"/>
              <a:t> </a:t>
            </a:r>
            <a:r>
              <a:rPr lang="en-US" sz="2000" dirty="0" smtClean="0"/>
              <a:t>     </a:t>
            </a:r>
            <a:r>
              <a:rPr lang="en-US" sz="2000" dirty="0"/>
              <a:t>drives, </a:t>
            </a:r>
            <a:r>
              <a:rPr lang="en-US" sz="2000" dirty="0" smtClean="0"/>
              <a:t>scanners , DVD </a:t>
            </a:r>
            <a:r>
              <a:rPr lang="en-US" sz="2000" dirty="0"/>
              <a:t>drives </a:t>
            </a:r>
            <a:r>
              <a:rPr lang="en-US" sz="2000" dirty="0" smtClean="0"/>
              <a:t>and</a:t>
            </a:r>
          </a:p>
          <a:p>
            <a:r>
              <a:rPr lang="en-US" sz="2000" dirty="0"/>
              <a:t> </a:t>
            </a:r>
            <a:r>
              <a:rPr lang="en-US" sz="2000" dirty="0" smtClean="0"/>
              <a:t>     </a:t>
            </a:r>
            <a:r>
              <a:rPr lang="en-US" sz="2000" dirty="0"/>
              <a:t>CD writers.</a:t>
            </a:r>
            <a:endParaRPr lang="en-US" sz="20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87982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Motherboard</a:t>
            </a:r>
            <a:endParaRPr lang="en-US" dirty="0"/>
          </a:p>
        </p:txBody>
      </p:sp>
      <p:sp>
        <p:nvSpPr>
          <p:cNvPr id="16387" name="TextBox 5"/>
          <p:cNvSpPr txBox="1">
            <a:spLocks noChangeArrowheads="1"/>
          </p:cNvSpPr>
          <p:nvPr/>
        </p:nvSpPr>
        <p:spPr bwMode="auto">
          <a:xfrm>
            <a:off x="685800" y="1828800"/>
            <a:ext cx="86106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000" dirty="0">
                <a:solidFill>
                  <a:schemeClr val="tx1">
                    <a:lumMod val="75000"/>
                    <a:lumOff val="25000"/>
                  </a:schemeClr>
                </a:solidFill>
              </a:rPr>
              <a:t>A motherboard is the main circuit board inside a computer that connects the different parts of a computer together directly or indirectly.</a:t>
            </a:r>
          </a:p>
          <a:p>
            <a:endParaRPr lang="en-US" altLang="en-US" sz="2000" dirty="0">
              <a:solidFill>
                <a:schemeClr val="tx1">
                  <a:lumMod val="75000"/>
                  <a:lumOff val="25000"/>
                </a:schemeClr>
              </a:solidFill>
            </a:endParaRPr>
          </a:p>
          <a:p>
            <a:r>
              <a:rPr lang="en-US" altLang="en-US" sz="2000" dirty="0">
                <a:solidFill>
                  <a:schemeClr val="tx1">
                    <a:lumMod val="75000"/>
                    <a:lumOff val="25000"/>
                  </a:schemeClr>
                </a:solidFill>
              </a:rPr>
              <a:t> It has sockets for the CPU, RAM and expansion cards and it also hooks up to hard drives, disc drives and front panel ports with cables and wires. </a:t>
            </a:r>
          </a:p>
          <a:p>
            <a:endParaRPr lang="en-US" altLang="en-US" sz="2000" dirty="0"/>
          </a:p>
        </p:txBody>
      </p:sp>
    </p:spTree>
    <p:extLst>
      <p:ext uri="{BB962C8B-B14F-4D97-AF65-F5344CB8AC3E}">
        <p14:creationId xmlns:p14="http://schemas.microsoft.com/office/powerpoint/2010/main" val="3441402994"/>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39825"/>
          </a:xfrm>
        </p:spPr>
        <p:txBody>
          <a:bodyPr/>
          <a:lstStyle/>
          <a:p>
            <a:pPr>
              <a:defRPr/>
            </a:pPr>
            <a:r>
              <a:rPr lang="en-US" dirty="0">
                <a:cs typeface="Arial" panose="020B0604020202020204" pitchFamily="34" charset="0"/>
              </a:rPr>
              <a:t> </a:t>
            </a:r>
            <a:r>
              <a:rPr lang="en-US" sz="3600" dirty="0">
                <a:cs typeface="Arial" panose="020B0604020202020204" pitchFamily="34" charset="0"/>
              </a:rPr>
              <a:t>Functions of </a:t>
            </a:r>
            <a:r>
              <a:rPr lang="en-US" sz="3600" dirty="0" smtClean="0">
                <a:cs typeface="Arial" panose="020B0604020202020204" pitchFamily="34" charset="0"/>
              </a:rPr>
              <a:t>Motherboard:</a:t>
            </a:r>
            <a:endParaRPr lang="en-US" sz="3600" b="1" dirty="0"/>
          </a:p>
        </p:txBody>
      </p:sp>
      <p:sp>
        <p:nvSpPr>
          <p:cNvPr id="17411" name="TextBox 2"/>
          <p:cNvSpPr txBox="1">
            <a:spLocks noChangeArrowheads="1"/>
          </p:cNvSpPr>
          <p:nvPr/>
        </p:nvSpPr>
        <p:spPr bwMode="auto">
          <a:xfrm>
            <a:off x="533400" y="1752600"/>
            <a:ext cx="83058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buFont typeface="Wingdings" pitchFamily="2" charset="2"/>
              <a:buChar char="Ø"/>
            </a:pPr>
            <a:r>
              <a:rPr lang="en-US" altLang="en-US" sz="2000" dirty="0">
                <a:solidFill>
                  <a:schemeClr val="tx1">
                    <a:lumMod val="75000"/>
                    <a:lumOff val="25000"/>
                  </a:schemeClr>
                </a:solidFill>
              </a:rPr>
              <a:t>The motherboard acts as the central backbone of a computer on which other modular parts are installed such as the CPU, RAM and hard disks.</a:t>
            </a:r>
          </a:p>
          <a:p>
            <a:pPr>
              <a:buFont typeface="Wingdings" pitchFamily="2" charset="2"/>
              <a:buChar char="Ø"/>
            </a:pPr>
            <a:endParaRPr lang="en-US" altLang="en-US" sz="2000" dirty="0">
              <a:solidFill>
                <a:schemeClr val="tx1">
                  <a:lumMod val="75000"/>
                  <a:lumOff val="25000"/>
                </a:schemeClr>
              </a:solidFill>
            </a:endParaRPr>
          </a:p>
          <a:p>
            <a:pPr>
              <a:buFont typeface="Wingdings" pitchFamily="2" charset="2"/>
              <a:buChar char="Ø"/>
            </a:pPr>
            <a:r>
              <a:rPr lang="en-US" altLang="en-US" sz="2000" dirty="0">
                <a:solidFill>
                  <a:schemeClr val="tx1">
                    <a:lumMod val="75000"/>
                    <a:lumOff val="25000"/>
                  </a:schemeClr>
                </a:solidFill>
              </a:rPr>
              <a:t>The motherboard also acts as the platform on which various expansion slots are available to install other </a:t>
            </a:r>
            <a:r>
              <a:rPr lang="en-US" altLang="en-US" sz="2000" dirty="0" smtClean="0">
                <a:solidFill>
                  <a:schemeClr val="tx1">
                    <a:lumMod val="75000"/>
                    <a:lumOff val="25000"/>
                  </a:schemeClr>
                </a:solidFill>
              </a:rPr>
              <a:t>devices.</a:t>
            </a:r>
            <a:r>
              <a:rPr lang="en-US" altLang="en-US" sz="2000" dirty="0">
                <a:solidFill>
                  <a:schemeClr val="tx1">
                    <a:lumMod val="75000"/>
                    <a:lumOff val="25000"/>
                  </a:schemeClr>
                </a:solidFill>
              </a:rPr>
              <a:t/>
            </a:r>
            <a:br>
              <a:rPr lang="en-US" altLang="en-US" sz="2000" dirty="0">
                <a:solidFill>
                  <a:schemeClr val="tx1">
                    <a:lumMod val="75000"/>
                    <a:lumOff val="25000"/>
                  </a:schemeClr>
                </a:solidFill>
              </a:rPr>
            </a:br>
            <a:endParaRPr lang="en-US" altLang="en-US" sz="2000" dirty="0">
              <a:solidFill>
                <a:schemeClr val="tx1">
                  <a:lumMod val="75000"/>
                  <a:lumOff val="25000"/>
                </a:schemeClr>
              </a:solidFill>
            </a:endParaRPr>
          </a:p>
          <a:p>
            <a:pPr>
              <a:buFont typeface="Wingdings" pitchFamily="2" charset="2"/>
              <a:buChar char="Ø"/>
            </a:pPr>
            <a:r>
              <a:rPr lang="en-US" altLang="en-US" sz="2000" dirty="0">
                <a:solidFill>
                  <a:schemeClr val="tx1">
                    <a:lumMod val="75000"/>
                    <a:lumOff val="25000"/>
                  </a:schemeClr>
                </a:solidFill>
              </a:rPr>
              <a:t>The motherboard is also responsible to distribute power to the various components of the computer.</a:t>
            </a:r>
            <a:r>
              <a:rPr lang="en-US" altLang="en-US" sz="2000" dirty="0"/>
              <a:t/>
            </a:r>
            <a:br>
              <a:rPr lang="en-US" altLang="en-US" sz="2000" dirty="0"/>
            </a:br>
            <a:endParaRPr lang="en-US" altLang="en-US" sz="2000" dirty="0"/>
          </a:p>
          <a:p>
            <a:pPr>
              <a:buFont typeface="Wingdings" pitchFamily="2" charset="2"/>
              <a:buChar char="Ø"/>
            </a:pPr>
            <a:endParaRPr lang="en-US" altLang="en-US" sz="2000" dirty="0"/>
          </a:p>
        </p:txBody>
      </p:sp>
    </p:spTree>
    <p:extLst>
      <p:ext uri="{BB962C8B-B14F-4D97-AF65-F5344CB8AC3E}">
        <p14:creationId xmlns:p14="http://schemas.microsoft.com/office/powerpoint/2010/main" val="3511324149"/>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077200" cy="487362"/>
          </a:xfrm>
        </p:spPr>
        <p:txBody>
          <a:bodyPr>
            <a:normAutofit fontScale="90000"/>
          </a:bodyPr>
          <a:lstStyle/>
          <a:p>
            <a:pPr>
              <a:defRPr/>
            </a:pPr>
            <a:r>
              <a:rPr lang="en-US" sz="3200" dirty="0" smtClean="0">
                <a:cs typeface="Arial" panose="020B0604020202020204" pitchFamily="34" charset="0"/>
              </a:rPr>
              <a:t>Motherboard Components and Connectors</a:t>
            </a:r>
            <a:endParaRPr lang="en-US" sz="3200" dirty="0"/>
          </a:p>
        </p:txBody>
      </p:sp>
      <p:sp>
        <p:nvSpPr>
          <p:cNvPr id="4" name="TextBox 3"/>
          <p:cNvSpPr txBox="1"/>
          <p:nvPr/>
        </p:nvSpPr>
        <p:spPr>
          <a:xfrm>
            <a:off x="609600" y="4038600"/>
            <a:ext cx="8686800" cy="2616101"/>
          </a:xfrm>
          <a:prstGeom prst="rect">
            <a:avLst/>
          </a:prstGeom>
          <a:noFill/>
        </p:spPr>
        <p:txBody>
          <a:bodyPr>
            <a:spAutoFit/>
          </a:bodyPr>
          <a:lstStyle/>
          <a:p>
            <a:pPr marL="342900" indent="-342900">
              <a:buFont typeface="Wingdings" panose="05000000000000000000" pitchFamily="2" charset="2"/>
              <a:buChar char="Ø"/>
              <a:defRPr/>
            </a:pPr>
            <a:r>
              <a:rPr lang="en-US" sz="2400" dirty="0" smtClean="0"/>
              <a:t>Processor </a:t>
            </a:r>
            <a:r>
              <a:rPr lang="en-US" sz="2000" dirty="0" smtClean="0"/>
              <a:t>: </a:t>
            </a:r>
          </a:p>
          <a:p>
            <a:pPr>
              <a:defRPr/>
            </a:pPr>
            <a:r>
              <a:rPr lang="en-US" sz="2000" dirty="0" smtClean="0"/>
              <a:t>        </a:t>
            </a:r>
            <a:endParaRPr lang="en-US" sz="2000" dirty="0"/>
          </a:p>
          <a:p>
            <a:pPr>
              <a:defRPr/>
            </a:pPr>
            <a:r>
              <a:rPr lang="en-US" sz="2000" dirty="0"/>
              <a:t>      A processor is a logic circuitry that responds </a:t>
            </a:r>
            <a:r>
              <a:rPr lang="en-US" sz="2000" dirty="0" smtClean="0"/>
              <a:t>to </a:t>
            </a:r>
            <a:r>
              <a:rPr lang="en-US" sz="2000" dirty="0"/>
              <a:t>and processes the basic instructions that drive a computer.</a:t>
            </a:r>
          </a:p>
          <a:p>
            <a:pPr>
              <a:defRPr/>
            </a:pPr>
            <a:r>
              <a:rPr lang="en-US" sz="2000" dirty="0"/>
              <a:t>  </a:t>
            </a:r>
          </a:p>
          <a:p>
            <a:pPr>
              <a:defRPr/>
            </a:pPr>
            <a:r>
              <a:rPr lang="en-US" sz="2000" dirty="0"/>
              <a:t>       The four primary functions of a processor are Fetch, Decode, Execute and Display.</a:t>
            </a:r>
          </a:p>
          <a:p>
            <a:pPr>
              <a:defRPr/>
            </a:pPr>
            <a:r>
              <a:rPr lang="en-US" sz="2000" dirty="0" smtClean="0"/>
              <a:t>        </a:t>
            </a:r>
            <a:endParaRPr lang="en-US" sz="2000" dirty="0"/>
          </a:p>
        </p:txBody>
      </p:sp>
      <p:pic>
        <p:nvPicPr>
          <p:cNvPr id="4098" name="Picture 2" descr="Image result for motherboard conne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392" y="762000"/>
            <a:ext cx="5562600" cy="344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209627"/>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cs typeface="Arial" panose="020B0604020202020204" pitchFamily="34" charset="0"/>
              </a:rPr>
              <a:t> </a:t>
            </a:r>
            <a:endParaRPr lang="en-US" sz="3200" dirty="0"/>
          </a:p>
        </p:txBody>
      </p:sp>
      <p:sp>
        <p:nvSpPr>
          <p:cNvPr id="3" name="TextBox 2"/>
          <p:cNvSpPr txBox="1"/>
          <p:nvPr/>
        </p:nvSpPr>
        <p:spPr>
          <a:xfrm>
            <a:off x="292100" y="1219200"/>
            <a:ext cx="8534400" cy="4739759"/>
          </a:xfrm>
          <a:prstGeom prst="rect">
            <a:avLst/>
          </a:prstGeom>
          <a:noFill/>
        </p:spPr>
        <p:txBody>
          <a:bodyPr>
            <a:spAutoFit/>
          </a:bodyPr>
          <a:lstStyle/>
          <a:p>
            <a:pPr marL="742950" lvl="1" indent="-285750">
              <a:buFont typeface="Wingdings" panose="05000000000000000000" pitchFamily="2" charset="2"/>
              <a:buChar char="Ø"/>
              <a:defRPr/>
            </a:pPr>
            <a:r>
              <a:rPr lang="en-US" sz="2400" dirty="0"/>
              <a:t>PCI SLOT (Peripheral Component Interconnect) : </a:t>
            </a:r>
            <a:r>
              <a:rPr lang="en-US" sz="2000" dirty="0"/>
              <a:t>PCI slots are used to Insert or install Add-on cards, such as LAN cards, Sound cards, Capture cards and TV tuner cards. There are usually anywhere from 1 to 6 PCI slots available on the motherboard(above board has 2 PCI slots. ), they have decreased in number and are being replaced by the PCI Express 1x slots.</a:t>
            </a:r>
          </a:p>
          <a:p>
            <a:pPr marL="285750" indent="-285750">
              <a:buFont typeface="Wingdings" panose="05000000000000000000" pitchFamily="2" charset="2"/>
              <a:buChar char="Ø"/>
              <a:defRPr/>
            </a:pPr>
            <a:endParaRPr lang="en-US" sz="2000" dirty="0"/>
          </a:p>
          <a:p>
            <a:pPr marL="800100" lvl="1" indent="-342900">
              <a:buFont typeface="Wingdings" panose="05000000000000000000" pitchFamily="2" charset="2"/>
              <a:buChar char="Ø"/>
              <a:defRPr/>
            </a:pPr>
            <a:r>
              <a:rPr lang="en-US" sz="2800" dirty="0"/>
              <a:t>Northbridge: </a:t>
            </a:r>
            <a:r>
              <a:rPr lang="en-US" sz="2000" dirty="0"/>
              <a:t>This allows communication between the CPU and the system memory and PCI-E slots. </a:t>
            </a:r>
          </a:p>
          <a:p>
            <a:pPr marL="342900" indent="-342900">
              <a:buFont typeface="Wingdings" panose="05000000000000000000" pitchFamily="2" charset="2"/>
              <a:buChar char="Ø"/>
              <a:defRPr/>
            </a:pPr>
            <a:endParaRPr lang="en-US" sz="2000" dirty="0"/>
          </a:p>
          <a:p>
            <a:pPr marL="800100" lvl="1" indent="-342900">
              <a:buFont typeface="Wingdings" panose="05000000000000000000" pitchFamily="2" charset="2"/>
              <a:buChar char="Ø"/>
              <a:defRPr/>
            </a:pPr>
            <a:r>
              <a:rPr lang="en-US" sz="2800" dirty="0"/>
              <a:t>Southbridge:</a:t>
            </a:r>
            <a:r>
              <a:rPr lang="en-US" sz="2000" dirty="0"/>
              <a:t> This is the controller for components such as the PCI slots, onboard audio, and USB connections.</a:t>
            </a:r>
          </a:p>
          <a:p>
            <a:pPr marL="342900" indent="-342900">
              <a:buFont typeface="Wingdings" panose="05000000000000000000" pitchFamily="2" charset="2"/>
              <a:buChar char="Ø"/>
              <a:defRPr/>
            </a:pPr>
            <a:endParaRPr lang="en-US" sz="2400" dirty="0"/>
          </a:p>
          <a:p>
            <a:pPr marL="342900" indent="-342900">
              <a:buFont typeface="Wingdings" panose="05000000000000000000" pitchFamily="2" charset="2"/>
              <a:buChar char="Ø"/>
              <a:defRPr/>
            </a:pPr>
            <a:endParaRPr lang="en-US" dirty="0"/>
          </a:p>
        </p:txBody>
      </p:sp>
    </p:spTree>
    <p:extLst>
      <p:ext uri="{BB962C8B-B14F-4D97-AF65-F5344CB8AC3E}">
        <p14:creationId xmlns:p14="http://schemas.microsoft.com/office/powerpoint/2010/main" val="2635917135"/>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28600"/>
            <a:ext cx="8839200" cy="5847755"/>
          </a:xfrm>
          <a:prstGeom prst="rect">
            <a:avLst/>
          </a:prstGeom>
          <a:noFill/>
        </p:spPr>
        <p:txBody>
          <a:bodyPr>
            <a:spAutoFit/>
          </a:bodyPr>
          <a:lstStyle/>
          <a:p>
            <a:pPr marL="285750" indent="-285750">
              <a:buFont typeface="Wingdings" panose="05000000000000000000" pitchFamily="2" charset="2"/>
              <a:buChar char="Ø"/>
              <a:defRPr/>
            </a:pPr>
            <a:endParaRPr lang="en-US" sz="2400" dirty="0"/>
          </a:p>
          <a:p>
            <a:pPr marL="800100" lvl="1" indent="-342900">
              <a:buFont typeface="Wingdings" panose="05000000000000000000" pitchFamily="2" charset="2"/>
              <a:buChar char="Ø"/>
              <a:defRPr/>
            </a:pPr>
            <a:r>
              <a:rPr lang="en-US" sz="2800" dirty="0"/>
              <a:t>SATA Connections </a:t>
            </a:r>
            <a:r>
              <a:rPr lang="en-US" sz="2000" dirty="0"/>
              <a:t>: SATA full form is Serial Advanced Technology Attachment. These are </a:t>
            </a:r>
            <a:r>
              <a:rPr lang="en-US" sz="2000" dirty="0" smtClean="0"/>
              <a:t>connected with </a:t>
            </a:r>
            <a:r>
              <a:rPr lang="en-US" sz="2000" dirty="0"/>
              <a:t>serial ATA devices, such as Hard disk drives and CD or DVD drives.</a:t>
            </a:r>
          </a:p>
          <a:p>
            <a:pPr marL="342900" indent="-342900">
              <a:buFont typeface="Wingdings" panose="05000000000000000000" pitchFamily="2" charset="2"/>
              <a:buChar char="Ø"/>
              <a:defRPr/>
            </a:pPr>
            <a:endParaRPr lang="en-US" sz="2000" dirty="0"/>
          </a:p>
          <a:p>
            <a:pPr marL="342900" indent="-342900">
              <a:buFont typeface="Wingdings" panose="05000000000000000000" pitchFamily="2" charset="2"/>
              <a:buChar char="Ø"/>
              <a:defRPr/>
            </a:pPr>
            <a:endParaRPr lang="en-US" sz="2000" dirty="0"/>
          </a:p>
          <a:p>
            <a:pPr marL="800100" lvl="1" indent="-342900">
              <a:buFont typeface="Wingdings" panose="05000000000000000000" pitchFamily="2" charset="2"/>
              <a:buChar char="Ø"/>
              <a:defRPr/>
            </a:pPr>
            <a:r>
              <a:rPr lang="en-US" sz="2800" dirty="0"/>
              <a:t>ATX Power Connector:</a:t>
            </a:r>
            <a:r>
              <a:rPr lang="en-US" sz="2000" dirty="0"/>
              <a:t> This is the second of two power connections. This is the main power connection for the motherboard, and comes from the Power Supply</a:t>
            </a:r>
            <a:r>
              <a:rPr lang="en-US" sz="2400" dirty="0"/>
              <a:t>.</a:t>
            </a:r>
          </a:p>
          <a:p>
            <a:pPr marL="342900" indent="-342900">
              <a:buFont typeface="Wingdings" panose="05000000000000000000" pitchFamily="2" charset="2"/>
              <a:buChar char="Ø"/>
              <a:defRPr/>
            </a:pPr>
            <a:endParaRPr lang="en-US" sz="2400" dirty="0"/>
          </a:p>
          <a:p>
            <a:pPr marL="800100" lvl="1" indent="-342900">
              <a:buFont typeface="Wingdings" panose="05000000000000000000" pitchFamily="2" charset="2"/>
              <a:buChar char="Ø"/>
              <a:defRPr/>
            </a:pPr>
            <a:r>
              <a:rPr lang="en-US" sz="2800" dirty="0"/>
              <a:t> DIMM slots</a:t>
            </a:r>
            <a:r>
              <a:rPr lang="en-US" sz="2400" b="1" dirty="0"/>
              <a:t>:</a:t>
            </a:r>
            <a:r>
              <a:rPr lang="en-US" sz="2000" dirty="0"/>
              <a:t> DIMM's are by far and away the most used memory types in today's computers. They vary in speeds and standards however and they need to match up to what your motherboard has been designed to take. The four standards of DIMM's being used at the moment are SDR (Single Data Rate), DDR (Double Data Rate), DDR2 and DDR3. The speeds of memory can vary between 66Mhz to 1600Mhz .</a:t>
            </a:r>
          </a:p>
          <a:p>
            <a:pPr marL="342900" indent="-342900">
              <a:buFont typeface="Wingdings" panose="05000000000000000000" pitchFamily="2" charset="2"/>
              <a:buChar char="Ø"/>
              <a:defRPr/>
            </a:pPr>
            <a:endParaRPr lang="en-US" dirty="0"/>
          </a:p>
        </p:txBody>
      </p:sp>
    </p:spTree>
    <p:extLst>
      <p:ext uri="{BB962C8B-B14F-4D97-AF65-F5344CB8AC3E}">
        <p14:creationId xmlns:p14="http://schemas.microsoft.com/office/powerpoint/2010/main" val="3721777742"/>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0"/>
            <a:ext cx="5251359" cy="4924425"/>
          </a:xfrm>
          <a:prstGeom prst="rect">
            <a:avLst/>
          </a:prstGeom>
        </p:spPr>
        <p:txBody>
          <a:bodyPr wrap="square">
            <a:spAutoFit/>
          </a:bodyPr>
          <a:lstStyle/>
          <a:p>
            <a:endParaRPr lang="en-US" sz="3200" dirty="0"/>
          </a:p>
          <a:p>
            <a:pPr marL="457200" indent="-457200">
              <a:buFont typeface="Wingdings" panose="05000000000000000000" pitchFamily="2" charset="2"/>
              <a:buChar char="Ø"/>
            </a:pPr>
            <a:r>
              <a:rPr lang="en-US" sz="2400" dirty="0"/>
              <a:t>ISA (Industry Standard </a:t>
            </a:r>
            <a:r>
              <a:rPr lang="en-US" sz="2400" dirty="0" smtClean="0"/>
              <a:t>Architecture</a:t>
            </a:r>
            <a:r>
              <a:rPr lang="en-US" sz="2400" dirty="0" smtClean="0">
                <a:sym typeface="Wingdings" panose="05000000000000000000" pitchFamily="2" charset="2"/>
              </a:rPr>
              <a:t>:(16 bit)</a:t>
            </a:r>
            <a:endParaRPr lang="en-US" sz="2400" dirty="0" smtClean="0"/>
          </a:p>
          <a:p>
            <a:pPr algn="ctr"/>
            <a:r>
              <a:rPr lang="en-US" sz="2400" dirty="0"/>
              <a:t> </a:t>
            </a:r>
            <a:r>
              <a:rPr lang="en-US" sz="2400" dirty="0" smtClean="0"/>
              <a:t>      </a:t>
            </a:r>
            <a:r>
              <a:rPr lang="en-US" dirty="0" smtClean="0"/>
              <a:t>It allows 16 bits data at a time to flow   between the Motherboard circuitry and expansion slot card </a:t>
            </a:r>
            <a:r>
              <a:rPr lang="en-US" sz="2400" dirty="0"/>
              <a:t> </a:t>
            </a:r>
            <a:endParaRPr lang="en-US" sz="2400" dirty="0" smtClean="0"/>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smtClean="0"/>
              <a:t>EISA </a:t>
            </a:r>
            <a:r>
              <a:rPr lang="en-US" sz="2400" dirty="0"/>
              <a:t>( Extended Industry Standard </a:t>
            </a:r>
            <a:r>
              <a:rPr lang="en-US" sz="2400" dirty="0" smtClean="0"/>
              <a:t>Architecture-32bit)</a:t>
            </a:r>
          </a:p>
          <a:p>
            <a:pPr marL="457200" indent="-457200">
              <a:buFont typeface="Wingdings" panose="05000000000000000000" pitchFamily="2" charset="2"/>
              <a:buChar char="Ø"/>
            </a:pPr>
            <a:endParaRPr lang="en-US" sz="2400" dirty="0" smtClean="0"/>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smtClean="0"/>
              <a:t>CNR:</a:t>
            </a:r>
            <a:r>
              <a:rPr lang="en-US" dirty="0" smtClean="0"/>
              <a:t> Communications and network Riser is used for networking, audio and telephone equipment.</a:t>
            </a:r>
            <a:r>
              <a:rPr lang="en-US" sz="2400" dirty="0" smtClean="0"/>
              <a:t> </a:t>
            </a:r>
            <a:r>
              <a:rPr lang="en-US" dirty="0" smtClean="0"/>
              <a:t>It has two rows of 30 pins.</a:t>
            </a:r>
            <a:endParaRPr lang="en-US" sz="2400"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26826" y="406758"/>
            <a:ext cx="2507948" cy="1371600"/>
          </a:xfrm>
          <a:prstGeom prst="rect">
            <a:avLst/>
          </a:prstGeom>
        </p:spPr>
      </p:pic>
    </p:spTree>
    <p:extLst>
      <p:ext uri="{BB962C8B-B14F-4D97-AF65-F5344CB8AC3E}">
        <p14:creationId xmlns:p14="http://schemas.microsoft.com/office/powerpoint/2010/main" val="4170518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04800"/>
            <a:ext cx="8229600" cy="8525411"/>
          </a:xfrm>
          <a:prstGeom prst="rect">
            <a:avLst/>
          </a:prstGeom>
          <a:noFill/>
        </p:spPr>
        <p:txBody>
          <a:bodyPr wrap="square" rtlCol="0">
            <a:spAutoFit/>
          </a:bodyPr>
          <a:lstStyle/>
          <a:p>
            <a:endParaRPr lang="en-US" sz="2800" dirty="0" smtClean="0"/>
          </a:p>
          <a:p>
            <a:endParaRPr lang="en-US" sz="2800" dirty="0"/>
          </a:p>
          <a:p>
            <a:endParaRPr lang="en-US" sz="2800" dirty="0" smtClean="0"/>
          </a:p>
          <a:p>
            <a:r>
              <a:rPr lang="en-US" sz="2800" dirty="0" smtClean="0"/>
              <a:t>CMOS battery:</a:t>
            </a:r>
          </a:p>
          <a:p>
            <a:r>
              <a:rPr lang="en-US" sz="2800" dirty="0" smtClean="0"/>
              <a:t>     </a:t>
            </a:r>
            <a:endParaRPr lang="en-US" sz="2400" dirty="0"/>
          </a:p>
          <a:p>
            <a:r>
              <a:rPr lang="en-US" sz="2400" dirty="0" smtClean="0"/>
              <a:t> “</a:t>
            </a:r>
            <a:r>
              <a:rPr lang="en-US" sz="2400" dirty="0" smtClean="0">
                <a:solidFill>
                  <a:schemeClr val="tx1">
                    <a:lumMod val="75000"/>
                    <a:lumOff val="25000"/>
                  </a:schemeClr>
                </a:solidFill>
              </a:rPr>
              <a:t>Complimentary metal-oxide semiconductor”.  It is an onboard, battery powered semiconductor  chip inside computers that stores Bios settings.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733800"/>
            <a:ext cx="38100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2846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6186309"/>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6" name="TextBox 5"/>
          <p:cNvSpPr txBox="1"/>
          <p:nvPr/>
        </p:nvSpPr>
        <p:spPr>
          <a:xfrm>
            <a:off x="578476" y="152400"/>
            <a:ext cx="8305800" cy="6186309"/>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2290" name="Picture 2" descr="Image result for bios pp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43000" y="308327"/>
            <a:ext cx="6934200" cy="587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720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bios ppt"/>
          <p:cNvPicPr>
            <a:picLocks noChangeAspect="1" noChangeArrowheads="1"/>
          </p:cNvPicPr>
          <p:nvPr/>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val="0"/>
              </a:ext>
            </a:extLst>
          </a:blip>
          <a:srcRect t="-11114"/>
          <a:stretch/>
        </p:blipFill>
        <p:spPr bwMode="auto">
          <a:xfrm>
            <a:off x="1371600" y="609600"/>
            <a:ext cx="6934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96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Block diagram of Computer</a:t>
            </a:r>
            <a:endParaRPr lang="en-US" dirty="0"/>
          </a:p>
        </p:txBody>
      </p:sp>
      <p:pic>
        <p:nvPicPr>
          <p:cNvPr id="9222" name="Picture 6" descr="Image result for block diagram of 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46686" y="1828800"/>
            <a:ext cx="6601914" cy="382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03015"/>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228600"/>
            <a:ext cx="8001000" cy="6186309"/>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3314" name="Picture 2" descr="Image result for bios ppt"/>
          <p:cNvPicPr>
            <a:picLocks noChangeAspect="1" noChangeArrowheads="1"/>
          </p:cNvPicPr>
          <p:nvPr/>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val="0"/>
              </a:ext>
            </a:extLst>
          </a:blip>
          <a:srcRect t="-13653"/>
          <a:stretch/>
        </p:blipFill>
        <p:spPr bwMode="auto">
          <a:xfrm>
            <a:off x="1219200" y="-91440"/>
            <a:ext cx="7239000" cy="611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1151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38200" y="731222"/>
            <a:ext cx="81915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rgbClr val="333333"/>
                </a:solidFill>
                <a:effectLst/>
                <a:latin typeface="+mj-lt"/>
                <a:ea typeface="Times New Roman" pitchFamily="18" charset="0"/>
                <a:cs typeface="Tahoma" pitchFamily="34" charset="0"/>
              </a:rPr>
              <a:t>SMPS (Switch Mode Power Supply):</a:t>
            </a:r>
            <a:endParaRPr kumimoji="0" lang="en-US" altLang="en-US" sz="11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222222"/>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mj-lt"/>
                <a:ea typeface="Times New Roman" pitchFamily="18" charset="0"/>
                <a:cs typeface="Arial" pitchFamily="34" charset="0"/>
              </a:rPr>
              <a:t> </a:t>
            </a:r>
            <a:r>
              <a:rPr lang="en-US" altLang="en-US" sz="2400" dirty="0" smtClean="0">
                <a:solidFill>
                  <a:srgbClr val="222222"/>
                </a:solidFill>
                <a:latin typeface="+mj-lt"/>
                <a:ea typeface="Times New Roman" pitchFamily="18" charset="0"/>
                <a:cs typeface="Arial" pitchFamily="34" charset="0"/>
              </a:rPr>
              <a:t>                           </a:t>
            </a:r>
            <a:r>
              <a:rPr kumimoji="0" lang="en-US" altLang="en-US" sz="2400" b="0" i="0" u="none" strike="noStrike" cap="none" normalizeH="0" baseline="0" dirty="0" smtClean="0">
                <a:ln>
                  <a:noFill/>
                </a:ln>
                <a:solidFill>
                  <a:srgbClr val="222222"/>
                </a:solidFill>
                <a:effectLst/>
                <a:latin typeface="+mj-lt"/>
                <a:ea typeface="Times New Roman" pitchFamily="18" charset="0"/>
                <a:cs typeface="Arial" pitchFamily="34" charset="0"/>
              </a:rPr>
              <a:t>The electronic power supply integrated with the switching regulator for converting the electrical power efficiently from one form to another form with desired characteristics is called as Switch-mode power supply. It is used to obtain regulated DC output voltage from unregulated AC or DC input voltage.</a:t>
            </a:r>
            <a:endParaRPr kumimoji="0" lang="en-US" altLang="en-US" sz="12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mj-lt"/>
              <a:cs typeface="Arial" pitchFamily="34" charset="0"/>
            </a:endParaRPr>
          </a:p>
        </p:txBody>
      </p:sp>
      <p:pic>
        <p:nvPicPr>
          <p:cNvPr id="2049" name="Picture 3" descr="Switch mode power supply">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419600"/>
            <a:ext cx="5838285" cy="120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1777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ock Diagram Of SMPS"/>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6477000" cy="2667000"/>
          </a:xfrm>
          <a:prstGeom prst="rect">
            <a:avLst/>
          </a:prstGeom>
          <a:noFill/>
          <a:ln>
            <a:noFill/>
          </a:ln>
        </p:spPr>
      </p:pic>
      <p:sp>
        <p:nvSpPr>
          <p:cNvPr id="6" name="TextBox 5"/>
          <p:cNvSpPr txBox="1"/>
          <p:nvPr/>
        </p:nvSpPr>
        <p:spPr>
          <a:xfrm>
            <a:off x="685800" y="152400"/>
            <a:ext cx="8153400" cy="1015663"/>
          </a:xfrm>
          <a:prstGeom prst="rect">
            <a:avLst/>
          </a:prstGeom>
          <a:noFill/>
        </p:spPr>
        <p:txBody>
          <a:bodyPr wrap="square" rtlCol="0">
            <a:spAutoFit/>
          </a:bodyPr>
          <a:lstStyle/>
          <a:p>
            <a:endParaRPr lang="en-US" dirty="0" smtClean="0"/>
          </a:p>
          <a:p>
            <a:r>
              <a:rPr lang="en-US" sz="2400" dirty="0" smtClean="0"/>
              <a:t>Block Diagram of SMPS:</a:t>
            </a:r>
            <a:endParaRPr lang="en-US" sz="2000" dirty="0"/>
          </a:p>
          <a:p>
            <a:endParaRPr lang="en-US" dirty="0"/>
          </a:p>
        </p:txBody>
      </p:sp>
    </p:spTree>
    <p:extLst>
      <p:ext uri="{BB962C8B-B14F-4D97-AF65-F5344CB8AC3E}">
        <p14:creationId xmlns:p14="http://schemas.microsoft.com/office/powerpoint/2010/main" val="14272126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305800" cy="6709529"/>
          </a:xfrm>
          <a:prstGeom prst="rect">
            <a:avLst/>
          </a:prstGeom>
          <a:noFill/>
        </p:spPr>
        <p:txBody>
          <a:bodyPr wrap="square" rtlCol="0">
            <a:spAutoFit/>
          </a:bodyPr>
          <a:lstStyle/>
          <a:p>
            <a:r>
              <a:rPr lang="en-US" sz="3200" b="1" dirty="0"/>
              <a:t>Connectors of </a:t>
            </a:r>
            <a:r>
              <a:rPr lang="en-US" sz="3200" b="1" dirty="0" smtClean="0"/>
              <a:t>SMPS:</a:t>
            </a:r>
          </a:p>
          <a:p>
            <a:endParaRPr lang="en-US" sz="3200" b="1" dirty="0"/>
          </a:p>
          <a:p>
            <a:r>
              <a:rPr lang="en-US" sz="2000" b="1" dirty="0"/>
              <a:t>ATX </a:t>
            </a:r>
            <a:r>
              <a:rPr lang="en-US" sz="2000" b="1" dirty="0" smtClean="0"/>
              <a:t>connector</a:t>
            </a:r>
            <a:r>
              <a:rPr lang="en-US" sz="2000" dirty="0" smtClean="0"/>
              <a:t>: </a:t>
            </a:r>
          </a:p>
          <a:p>
            <a:r>
              <a:rPr lang="en-US" sz="2000" dirty="0" smtClean="0"/>
              <a:t>                It </a:t>
            </a:r>
            <a:r>
              <a:rPr lang="en-US" sz="2000" dirty="0"/>
              <a:t>is a 24-pin female connector which is used to supply DC supply to the motherboards</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r>
              <a:rPr lang="en-US" sz="2000" b="1" dirty="0"/>
              <a:t>ATX-12V </a:t>
            </a:r>
            <a:r>
              <a:rPr lang="en-US" sz="2000" b="1" dirty="0" smtClean="0"/>
              <a:t>connector:</a:t>
            </a:r>
            <a:r>
              <a:rPr lang="en-US" sz="2000" b="1" dirty="0"/>
              <a:t> </a:t>
            </a:r>
            <a:r>
              <a:rPr lang="en-US" sz="2000" dirty="0"/>
              <a:t>Latest SMPS power supplies are accompanied by an extra 4-pin connector which supplies 12 volts to energize </a:t>
            </a:r>
            <a:endParaRPr lang="en-US" sz="2000" dirty="0" smtClean="0"/>
          </a:p>
          <a:p>
            <a:r>
              <a:rPr lang="en-US" sz="2000" dirty="0" smtClean="0"/>
              <a:t>the </a:t>
            </a:r>
            <a:r>
              <a:rPr lang="en-US" sz="2000" dirty="0"/>
              <a:t>central processing unit and </a:t>
            </a:r>
            <a:r>
              <a:rPr lang="en-US" sz="2000" dirty="0" smtClean="0"/>
              <a:t>other</a:t>
            </a:r>
          </a:p>
          <a:p>
            <a:r>
              <a:rPr lang="en-US" sz="2000" dirty="0"/>
              <a:t> components of the </a:t>
            </a:r>
            <a:r>
              <a:rPr lang="en-US" sz="2000" dirty="0" smtClean="0"/>
              <a:t>motherboard.</a:t>
            </a:r>
            <a:endParaRPr lang="en-US" sz="2000"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descr="http://www.it4nextgen.com/wp-content/uploads/2016/08/atx-24pin.jp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38800" y="1905000"/>
            <a:ext cx="2895600" cy="1676400"/>
          </a:xfrm>
          <a:prstGeom prst="rect">
            <a:avLst/>
          </a:prstGeom>
          <a:noFill/>
          <a:ln>
            <a:noFill/>
          </a:ln>
        </p:spPr>
      </p:pic>
      <p:pic>
        <p:nvPicPr>
          <p:cNvPr id="7" name="Picture 6" descr="smps 12 v connector">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343401"/>
            <a:ext cx="2895600" cy="1905000"/>
          </a:xfrm>
          <a:prstGeom prst="rect">
            <a:avLst/>
          </a:prstGeom>
          <a:noFill/>
          <a:ln>
            <a:noFill/>
          </a:ln>
        </p:spPr>
      </p:pic>
    </p:spTree>
    <p:extLst>
      <p:ext uri="{BB962C8B-B14F-4D97-AF65-F5344CB8AC3E}">
        <p14:creationId xmlns:p14="http://schemas.microsoft.com/office/powerpoint/2010/main" val="14422990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9" descr="AT 6-pn connectors">
            <a:hlinkClick r:id="rId2"/>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77000" y="1524001"/>
            <a:ext cx="2428874" cy="144780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0" descr="SMPS connector-4pin">
            <a:hlinkClick r:id="rId4"/>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316076" y="3886200"/>
            <a:ext cx="2362200"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17284" y="394901"/>
            <a:ext cx="5693353"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AT Connectors: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222222"/>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ea typeface="Times New Roman" pitchFamily="18" charset="0"/>
                <a:cs typeface="Arial" pitchFamily="34" charset="0"/>
              </a:rPr>
              <a:t> Earlier motherboards used to support AT connectors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ea typeface="Times New Roman" pitchFamily="18" charset="0"/>
                <a:cs typeface="Arial" pitchFamily="34" charset="0"/>
              </a:rPr>
              <a:t>( 6-pin each) also called P8 and P9 connectors to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ea typeface="Times New Roman" pitchFamily="18" charset="0"/>
                <a:cs typeface="Arial" pitchFamily="34" charset="0"/>
              </a:rPr>
              <a:t>supply power to these motherboards.</a:t>
            </a:r>
            <a:endParaRPr kumimoji="0" lang="en-US" altLang="en-US" sz="20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197553" y="5949434"/>
            <a:ext cx="661464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0" y="4676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Box 8"/>
          <p:cNvSpPr txBox="1"/>
          <p:nvPr/>
        </p:nvSpPr>
        <p:spPr>
          <a:xfrm>
            <a:off x="717284" y="3200400"/>
            <a:ext cx="5073916" cy="2523768"/>
          </a:xfrm>
          <a:prstGeom prst="rect">
            <a:avLst/>
          </a:prstGeom>
          <a:noFill/>
        </p:spPr>
        <p:txBody>
          <a:bodyPr wrap="square" rtlCol="0">
            <a:spAutoFit/>
          </a:bodyPr>
          <a:lstStyle/>
          <a:p>
            <a:r>
              <a:rPr lang="en-US" sz="2000" b="1" dirty="0" smtClean="0"/>
              <a:t>4 pin Connectors:</a:t>
            </a:r>
          </a:p>
          <a:p>
            <a:endParaRPr lang="en-US" sz="2000" b="1" dirty="0" smtClean="0"/>
          </a:p>
          <a:p>
            <a:r>
              <a:rPr lang="en-US" sz="2000" dirty="0" smtClean="0"/>
              <a:t>There </a:t>
            </a:r>
            <a:r>
              <a:rPr lang="en-US" sz="2000" dirty="0"/>
              <a:t>are multiple 4-pin connectors that draw out from the SPMS unit. These connectors are used to supply DC power to various peripherals of computer like a floppy disk drive, hard disk drive or  DVD-writers.</a:t>
            </a:r>
          </a:p>
          <a:p>
            <a:endParaRPr lang="en-US" dirty="0"/>
          </a:p>
        </p:txBody>
      </p:sp>
    </p:spTree>
    <p:extLst>
      <p:ext uri="{BB962C8B-B14F-4D97-AF65-F5344CB8AC3E}">
        <p14:creationId xmlns:p14="http://schemas.microsoft.com/office/powerpoint/2010/main" val="40699740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lstStyle/>
          <a:p>
            <a:r>
              <a:rPr lang="en-US" dirty="0" smtClean="0"/>
              <a:t>                    HARD DISK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9800"/>
            <a:ext cx="7467601" cy="3428999"/>
          </a:xfrm>
        </p:spPr>
      </p:pic>
    </p:spTree>
    <p:extLst>
      <p:ext uri="{BB962C8B-B14F-4D97-AF65-F5344CB8AC3E}">
        <p14:creationId xmlns:p14="http://schemas.microsoft.com/office/powerpoint/2010/main" val="1893702829"/>
      </p:ext>
    </p:extLst>
  </p:cSld>
  <p:clrMapOvr>
    <a:masterClrMapping/>
  </p:clrMapOvr>
  <p:transition spd="slow">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HardDisk</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t>A </a:t>
            </a:r>
            <a:r>
              <a:rPr lang="en-US" sz="2000" b="1" dirty="0"/>
              <a:t>hard disk drive</a:t>
            </a:r>
            <a:r>
              <a:rPr lang="en-US" sz="2000" dirty="0"/>
              <a:t> (</a:t>
            </a:r>
            <a:r>
              <a:rPr lang="en-US" sz="2000" b="1" dirty="0"/>
              <a:t>HDD</a:t>
            </a:r>
            <a:r>
              <a:rPr lang="en-US" sz="2000" dirty="0"/>
              <a:t>), </a:t>
            </a:r>
            <a:r>
              <a:rPr lang="en-US" sz="2000" b="1" dirty="0"/>
              <a:t>hard disk</a:t>
            </a:r>
            <a:r>
              <a:rPr lang="en-US" sz="2000" dirty="0"/>
              <a:t>, </a:t>
            </a:r>
            <a:r>
              <a:rPr lang="en-US" sz="2000" dirty="0" smtClean="0"/>
              <a:t>is </a:t>
            </a:r>
            <a:r>
              <a:rPr lang="en-US" sz="2000" dirty="0"/>
              <a:t>a </a:t>
            </a:r>
            <a:r>
              <a:rPr lang="en-US" sz="2000" dirty="0" smtClean="0"/>
              <a:t>data </a:t>
            </a:r>
            <a:r>
              <a:rPr lang="en-US" sz="2000" dirty="0"/>
              <a:t>storage </a:t>
            </a:r>
            <a:r>
              <a:rPr lang="en-US" sz="2000" dirty="0" smtClean="0"/>
              <a:t>device</a:t>
            </a:r>
            <a:r>
              <a:rPr lang="en-US" sz="2000" dirty="0"/>
              <a:t> that uses </a:t>
            </a:r>
            <a:r>
              <a:rPr lang="en-US" sz="2000" dirty="0" smtClean="0"/>
              <a:t>magnetic storage</a:t>
            </a:r>
            <a:r>
              <a:rPr lang="en-US" sz="2000" dirty="0"/>
              <a:t> to store and retrieve digital information using one or more </a:t>
            </a:r>
            <a:r>
              <a:rPr lang="en-US" sz="2000" dirty="0" smtClean="0"/>
              <a:t>rapidly </a:t>
            </a:r>
            <a:r>
              <a:rPr lang="en-US" sz="2000" dirty="0"/>
              <a:t>rotating </a:t>
            </a:r>
            <a:r>
              <a:rPr lang="en-US" sz="2000" dirty="0" smtClean="0"/>
              <a:t>disks.</a:t>
            </a:r>
          </a:p>
          <a:p>
            <a:endParaRPr lang="en-US" sz="2000" dirty="0" smtClean="0"/>
          </a:p>
          <a:p>
            <a:pPr>
              <a:buFont typeface="Wingdings" panose="05000000000000000000" pitchFamily="2" charset="2"/>
              <a:buChar char="Ø"/>
            </a:pPr>
            <a:r>
              <a:rPr lang="en-US" sz="2000" dirty="0"/>
              <a:t>Introduced by </a:t>
            </a:r>
            <a:r>
              <a:rPr lang="en-US" sz="2000" dirty="0" smtClean="0"/>
              <a:t>IBM</a:t>
            </a:r>
            <a:r>
              <a:rPr lang="en-US" sz="2000" dirty="0"/>
              <a:t> </a:t>
            </a:r>
            <a:r>
              <a:rPr lang="en-US" sz="2000" dirty="0" smtClean="0"/>
              <a:t>in 1956</a:t>
            </a:r>
          </a:p>
          <a:p>
            <a:endParaRPr lang="en-US" sz="2000" dirty="0"/>
          </a:p>
          <a:p>
            <a:pPr>
              <a:buFont typeface="Wingdings" panose="05000000000000000000" pitchFamily="2" charset="2"/>
              <a:buChar char="Ø"/>
            </a:pPr>
            <a:r>
              <a:rPr lang="en-US" sz="2000" dirty="0" smtClean="0"/>
              <a:t>Secondary storage</a:t>
            </a:r>
            <a:r>
              <a:rPr lang="en-US" sz="2000" dirty="0"/>
              <a:t> device for </a:t>
            </a:r>
            <a:r>
              <a:rPr lang="en-US" sz="2000" dirty="0" smtClean="0"/>
              <a:t>general purpose computers</a:t>
            </a:r>
            <a:r>
              <a:rPr lang="en-US" sz="2400" dirty="0" smtClean="0"/>
              <a:t>.</a:t>
            </a:r>
            <a:endParaRPr lang="en-US" sz="2400" dirty="0"/>
          </a:p>
        </p:txBody>
      </p:sp>
    </p:spTree>
    <p:extLst>
      <p:ext uri="{BB962C8B-B14F-4D97-AF65-F5344CB8AC3E}">
        <p14:creationId xmlns:p14="http://schemas.microsoft.com/office/powerpoint/2010/main" val="2037806803"/>
      </p:ext>
    </p:extLst>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Components of a Hard disk</a:t>
            </a:r>
            <a:endParaRPr lang="en-US" sz="36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50482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501105"/>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05000" y="-1219200"/>
            <a:ext cx="7765662" cy="16476125"/>
          </a:xfrm>
          <a:prstGeom prst="rect">
            <a:avLst/>
          </a:prstGeom>
        </p:spPr>
      </p:pic>
      <p:sp>
        <p:nvSpPr>
          <p:cNvPr id="7" name="TextBox 6"/>
          <p:cNvSpPr txBox="1"/>
          <p:nvPr/>
        </p:nvSpPr>
        <p:spPr>
          <a:xfrm>
            <a:off x="257577" y="430369"/>
            <a:ext cx="8229600" cy="5257800"/>
          </a:xfrm>
          <a:prstGeom prst="rect">
            <a:avLst/>
          </a:prstGeom>
          <a:noFill/>
        </p:spPr>
        <p:txBody>
          <a:bodyPr wrap="square" rtlCol="0">
            <a:normAutofit/>
          </a:bodyPr>
          <a:lstStyle/>
          <a:p>
            <a:r>
              <a:rPr lang="en-US" sz="4000" dirty="0"/>
              <a:t>Input </a:t>
            </a:r>
            <a:r>
              <a:rPr lang="en-US" sz="4000" dirty="0" smtClean="0"/>
              <a:t>Devices:</a:t>
            </a:r>
          </a:p>
          <a:p>
            <a:pPr>
              <a:defRPr/>
            </a:pPr>
            <a:endParaRPr lang="en-US" sz="2400" dirty="0" smtClean="0"/>
          </a:p>
          <a:p>
            <a:pPr marL="571500" indent="-571500">
              <a:buFont typeface="Wingdings" panose="05000000000000000000" pitchFamily="2" charset="2"/>
              <a:buChar char="Ø"/>
              <a:defRPr/>
            </a:pPr>
            <a:endParaRPr lang="en-US" sz="2400" dirty="0" smtClean="0"/>
          </a:p>
          <a:p>
            <a:pPr marL="571500" indent="-571500">
              <a:buFont typeface="Wingdings" panose="05000000000000000000" pitchFamily="2" charset="2"/>
              <a:buChar char="Ø"/>
              <a:defRPr/>
            </a:pPr>
            <a:endParaRPr lang="en-US" sz="2400" dirty="0"/>
          </a:p>
          <a:p>
            <a:pPr marL="571500" indent="-571500">
              <a:buFont typeface="Wingdings" panose="05000000000000000000" pitchFamily="2" charset="2"/>
              <a:buChar char="Ø"/>
              <a:defRPr/>
            </a:pPr>
            <a:r>
              <a:rPr lang="en-US" sz="2400" dirty="0" smtClean="0"/>
              <a:t>An </a:t>
            </a:r>
            <a:r>
              <a:rPr lang="en-US" sz="2400" dirty="0"/>
              <a:t>input device is any hardware component that allows you to enter data and instructions onto a computer. </a:t>
            </a:r>
          </a:p>
          <a:p>
            <a:pPr>
              <a:defRPr/>
            </a:pPr>
            <a:endParaRPr lang="en-US" sz="2400" dirty="0"/>
          </a:p>
          <a:p>
            <a:pPr>
              <a:defRPr/>
            </a:pPr>
            <a:endParaRPr lang="en-US" sz="2400" dirty="0"/>
          </a:p>
          <a:p>
            <a:pPr marL="571500" indent="-571500">
              <a:buFont typeface="Wingdings" panose="05000000000000000000" pitchFamily="2" charset="2"/>
              <a:buChar char="Ø"/>
              <a:defRPr/>
            </a:pPr>
            <a:r>
              <a:rPr lang="en-US" sz="2400" dirty="0"/>
              <a:t>Widely used input devices are the keyboard, mouse,  scanner.</a:t>
            </a:r>
          </a:p>
          <a:p>
            <a:endParaRPr lang="en-US" sz="4400"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6729" y="-533401"/>
            <a:ext cx="7765662" cy="16476125"/>
          </a:xfrm>
          <a:prstGeom prst="rect">
            <a:avLst/>
          </a:prstGeom>
        </p:spPr>
      </p:pic>
      <p:sp>
        <p:nvSpPr>
          <p:cNvPr id="7" name="TextBox 6"/>
          <p:cNvSpPr txBox="1"/>
          <p:nvPr/>
        </p:nvSpPr>
        <p:spPr>
          <a:xfrm>
            <a:off x="457200" y="228600"/>
            <a:ext cx="8382000" cy="6172200"/>
          </a:xfrm>
          <a:prstGeom prst="rect">
            <a:avLst/>
          </a:prstGeom>
          <a:noFill/>
        </p:spPr>
        <p:txBody>
          <a:bodyPr wrap="square" rtlCol="0">
            <a:normAutofit/>
          </a:bodyPr>
          <a:lstStyle/>
          <a:p>
            <a:pPr>
              <a:spcBef>
                <a:spcPct val="0"/>
              </a:spcBef>
              <a:buClrTx/>
              <a:buSzTx/>
              <a:buFontTx/>
              <a:buNone/>
            </a:pPr>
            <a:r>
              <a:rPr lang="en-US" altLang="en-US" sz="3600" dirty="0" smtClean="0">
                <a:solidFill>
                  <a:schemeClr val="tx1">
                    <a:lumMod val="85000"/>
                    <a:lumOff val="15000"/>
                  </a:schemeClr>
                </a:solidFill>
              </a:rPr>
              <a:t>Keyboard:</a:t>
            </a:r>
          </a:p>
          <a:p>
            <a:pPr marL="571500" indent="-571500">
              <a:buFont typeface="Wingdings" panose="05000000000000000000" pitchFamily="2" charset="2"/>
              <a:buChar char="Ø"/>
              <a:defRPr/>
            </a:pPr>
            <a:r>
              <a:rPr lang="en-US" sz="2400" dirty="0"/>
              <a:t>Keyboard connector types</a:t>
            </a:r>
          </a:p>
          <a:p>
            <a:pPr>
              <a:defRPr/>
            </a:pPr>
            <a:r>
              <a:rPr lang="en-US" sz="2400" dirty="0"/>
              <a:t>            </a:t>
            </a:r>
          </a:p>
          <a:p>
            <a:pPr>
              <a:defRPr/>
            </a:pPr>
            <a:r>
              <a:rPr lang="en-US" sz="2400" dirty="0"/>
              <a:t>            1. DIN </a:t>
            </a:r>
          </a:p>
          <a:p>
            <a:pPr>
              <a:defRPr/>
            </a:pPr>
            <a:r>
              <a:rPr lang="en-US" sz="2400" dirty="0"/>
              <a:t>            2. USB  </a:t>
            </a:r>
          </a:p>
          <a:p>
            <a:pPr>
              <a:defRPr/>
            </a:pPr>
            <a:r>
              <a:rPr lang="en-US" sz="2400" dirty="0"/>
              <a:t>            3. PS/2  (5 or 6 pins)</a:t>
            </a:r>
          </a:p>
          <a:p>
            <a:pPr>
              <a:defRPr/>
            </a:pPr>
            <a:endParaRPr lang="en-US" sz="2400" dirty="0"/>
          </a:p>
          <a:p>
            <a:pPr marL="342900" indent="-342900">
              <a:buFont typeface="Wingdings" panose="05000000000000000000" pitchFamily="2" charset="2"/>
              <a:buChar char="Ø"/>
              <a:defRPr/>
            </a:pPr>
            <a:r>
              <a:rPr lang="en-US" sz="2400" dirty="0"/>
              <a:t>  DIN type is a 5 pin connector.</a:t>
            </a:r>
          </a:p>
          <a:p>
            <a:pPr marL="571500" indent="-571500">
              <a:buFont typeface="Wingdings" panose="05000000000000000000" pitchFamily="2" charset="2"/>
              <a:buChar char="Ø"/>
              <a:defRPr/>
            </a:pPr>
            <a:r>
              <a:rPr lang="en-US" sz="2400" dirty="0"/>
              <a:t>USB type is hot swappable</a:t>
            </a:r>
            <a:r>
              <a:rPr lang="en-US" sz="4000" dirty="0"/>
              <a:t>.</a:t>
            </a:r>
          </a:p>
          <a:p>
            <a:pPr>
              <a:defRPr/>
            </a:pPr>
            <a:endParaRPr lang="en-US" dirty="0"/>
          </a:p>
          <a:p>
            <a:pPr marL="571500" indent="-571500">
              <a:buFont typeface="Wingdings" panose="05000000000000000000" pitchFamily="2" charset="2"/>
              <a:buChar char="Ø"/>
              <a:defRPr/>
            </a:pPr>
            <a:r>
              <a:rPr lang="en-US" sz="2400" dirty="0"/>
              <a:t>Compatible port for PS/2- purple or violet.</a:t>
            </a:r>
          </a:p>
          <a:p>
            <a:pPr marL="342900" indent="-342900">
              <a:buFont typeface="Wingdings" panose="05000000000000000000" pitchFamily="2" charset="2"/>
              <a:buChar char="Ø"/>
              <a:defRPr/>
            </a:pPr>
            <a:r>
              <a:rPr lang="en-US" sz="2400" dirty="0"/>
              <a:t>   Standard Keyboard keys- 102.</a:t>
            </a:r>
            <a:r>
              <a:rPr lang="en-US" sz="4000" dirty="0"/>
              <a:t>     </a:t>
            </a:r>
            <a:endParaRPr lang="en-US" sz="2400" dirty="0"/>
          </a:p>
          <a:p>
            <a:pPr>
              <a:spcBef>
                <a:spcPct val="0"/>
              </a:spcBef>
              <a:buClrTx/>
              <a:buSzTx/>
              <a:buFontTx/>
              <a:buNone/>
            </a:pPr>
            <a:endParaRPr lang="en-US" altLang="en-US" sz="4800" dirty="0">
              <a:solidFill>
                <a:schemeClr val="tx1">
                  <a:lumMod val="65000"/>
                  <a:lumOff val="35000"/>
                </a:schemeClr>
              </a:solidFill>
            </a:endParaRPr>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21231" y="-6324600"/>
            <a:ext cx="7765662" cy="16476125"/>
          </a:xfrm>
          <a:prstGeom prst="rect">
            <a:avLst/>
          </a:prstGeom>
        </p:spPr>
      </p:pic>
      <p:sp>
        <p:nvSpPr>
          <p:cNvPr id="7" name="TextBox 6"/>
          <p:cNvSpPr txBox="1"/>
          <p:nvPr/>
        </p:nvSpPr>
        <p:spPr>
          <a:xfrm>
            <a:off x="472540" y="424070"/>
            <a:ext cx="8671460" cy="6477000"/>
          </a:xfrm>
          <a:prstGeom prst="rect">
            <a:avLst/>
          </a:prstGeom>
          <a:noFill/>
        </p:spPr>
        <p:txBody>
          <a:bodyPr wrap="square" rtlCol="0">
            <a:normAutofit/>
          </a:bodyPr>
          <a:lstStyle/>
          <a:p>
            <a:pPr algn="ctr"/>
            <a:r>
              <a:rPr lang="en-US" sz="5400" dirty="0" smtClean="0"/>
              <a:t>Keyboard</a:t>
            </a:r>
            <a:endParaRPr lang="en-US" sz="5400" dirty="0"/>
          </a:p>
        </p:txBody>
      </p:sp>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2068780" y="3349824"/>
            <a:ext cx="2895600" cy="3390489"/>
          </a:xfrm>
          <a:prstGeom prst="rect">
            <a:avLst/>
          </a:prstGeom>
        </p:spPr>
      </p:pic>
      <p:pic>
        <p:nvPicPr>
          <p:cNvPr id="5" name="Picture 9" descr="Image result for membrane keyboard"/>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562600" y="3968329"/>
            <a:ext cx="2895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mage result for mechanical keyboard"/>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90600" y="4038600"/>
            <a:ext cx="2667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219200" y="2971800"/>
            <a:ext cx="2438400" cy="461665"/>
          </a:xfrm>
          <a:prstGeom prst="rect">
            <a:avLst/>
          </a:prstGeom>
          <a:noFill/>
        </p:spPr>
        <p:txBody>
          <a:bodyPr>
            <a:spAutoFit/>
          </a:bodyPr>
          <a:lstStyle/>
          <a:p>
            <a:pPr>
              <a:defRPr/>
            </a:pPr>
            <a:r>
              <a:rPr lang="en-US" sz="2000" dirty="0">
                <a:solidFill>
                  <a:schemeClr val="tx1">
                    <a:lumMod val="85000"/>
                    <a:lumOff val="15000"/>
                  </a:schemeClr>
                </a:solidFill>
              </a:rPr>
              <a:t>Mechanical</a:t>
            </a:r>
            <a:r>
              <a:rPr lang="en-US" sz="2400" dirty="0">
                <a:solidFill>
                  <a:schemeClr val="tx1">
                    <a:lumMod val="85000"/>
                    <a:lumOff val="15000"/>
                  </a:schemeClr>
                </a:solidFill>
              </a:rPr>
              <a:t> </a:t>
            </a:r>
            <a:r>
              <a:rPr lang="en-US" sz="2000" dirty="0">
                <a:solidFill>
                  <a:schemeClr val="tx1">
                    <a:lumMod val="85000"/>
                    <a:lumOff val="15000"/>
                  </a:schemeClr>
                </a:solidFill>
              </a:rPr>
              <a:t>Keyboard</a:t>
            </a:r>
            <a:endParaRPr lang="en-US" sz="2400" dirty="0">
              <a:solidFill>
                <a:schemeClr val="tx1">
                  <a:lumMod val="85000"/>
                  <a:lumOff val="15000"/>
                </a:schemeClr>
              </a:solidFill>
            </a:endParaRPr>
          </a:p>
        </p:txBody>
      </p:sp>
      <p:sp>
        <p:nvSpPr>
          <p:cNvPr id="2" name="TextBox 1"/>
          <p:cNvSpPr txBox="1"/>
          <p:nvPr/>
        </p:nvSpPr>
        <p:spPr>
          <a:xfrm>
            <a:off x="6255026" y="3110299"/>
            <a:ext cx="2438400" cy="646331"/>
          </a:xfrm>
          <a:prstGeom prst="rect">
            <a:avLst/>
          </a:prstGeom>
          <a:noFill/>
        </p:spPr>
        <p:txBody>
          <a:bodyPr wrap="square" rtlCol="0">
            <a:spAutoFit/>
          </a:bodyPr>
          <a:lstStyle/>
          <a:p>
            <a:r>
              <a:rPr lang="en-US" altLang="en-US" dirty="0"/>
              <a:t>Membrane keyboard</a:t>
            </a:r>
            <a:endParaRPr lang="en-US" altLang="en-US" sz="1600" dirty="0"/>
          </a:p>
          <a:p>
            <a:endParaRPr lang="en-US" dirty="0"/>
          </a:p>
        </p:txBody>
      </p:sp>
      <p:cxnSp>
        <p:nvCxnSpPr>
          <p:cNvPr id="4" name="Straight Connector 3"/>
          <p:cNvCxnSpPr/>
          <p:nvPr/>
        </p:nvCxnSpPr>
        <p:spPr>
          <a:xfrm>
            <a:off x="4724400" y="1295400"/>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438400" y="2362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24400" y="2362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9" idx="0"/>
          </p:cNvCxnSpPr>
          <p:nvPr/>
        </p:nvCxnSpPr>
        <p:spPr>
          <a:xfrm>
            <a:off x="2438400" y="23622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3622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400" y="3433464"/>
            <a:ext cx="0" cy="323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34200" y="3433465"/>
            <a:ext cx="0" cy="32316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7086600" y="-1350740"/>
            <a:ext cx="2895600" cy="6861081"/>
          </a:xfrm>
          <a:prstGeom prst="rect">
            <a:avLst/>
          </a:prstGeom>
        </p:spPr>
      </p:pic>
      <p:sp>
        <p:nvSpPr>
          <p:cNvPr id="7" name="TextBox 6"/>
          <p:cNvSpPr txBox="1"/>
          <p:nvPr/>
        </p:nvSpPr>
        <p:spPr>
          <a:xfrm>
            <a:off x="4822935" y="2381379"/>
            <a:ext cx="3711465" cy="2800221"/>
          </a:xfrm>
          <a:prstGeom prst="rect">
            <a:avLst/>
          </a:prstGeom>
          <a:noFill/>
        </p:spPr>
        <p:txBody>
          <a:bodyPr wrap="square" rtlCol="0">
            <a:normAutofit/>
          </a:bodyPr>
          <a:lstStyle/>
          <a:p>
            <a:endParaRPr lang="en-US" sz="7200" dirty="0"/>
          </a:p>
        </p:txBody>
      </p:sp>
      <p:sp>
        <p:nvSpPr>
          <p:cNvPr id="2" name="TextBox 1"/>
          <p:cNvSpPr txBox="1"/>
          <p:nvPr/>
        </p:nvSpPr>
        <p:spPr>
          <a:xfrm>
            <a:off x="609600" y="609600"/>
            <a:ext cx="8229600" cy="4832092"/>
          </a:xfrm>
          <a:prstGeom prst="rect">
            <a:avLst/>
          </a:prstGeom>
          <a:noFill/>
        </p:spPr>
        <p:txBody>
          <a:bodyPr wrap="square" rtlCol="0">
            <a:spAutoFit/>
          </a:bodyPr>
          <a:lstStyle/>
          <a:p>
            <a:r>
              <a:rPr lang="en-US" sz="4400" dirty="0" smtClean="0"/>
              <a:t>Mouse:</a:t>
            </a:r>
          </a:p>
          <a:p>
            <a:endParaRPr lang="en-US" sz="4400" dirty="0"/>
          </a:p>
          <a:p>
            <a:pPr marL="285750" indent="-285750">
              <a:buFont typeface="Wingdings" panose="05000000000000000000" pitchFamily="2" charset="2"/>
              <a:buChar char="Ø"/>
              <a:defRPr/>
            </a:pPr>
            <a:r>
              <a:rPr lang="en-US" sz="2000" dirty="0">
                <a:solidFill>
                  <a:schemeClr val="tx1">
                    <a:lumMod val="85000"/>
                    <a:lumOff val="15000"/>
                  </a:schemeClr>
                </a:solidFill>
              </a:rPr>
              <a:t>A Computer Mouse is a handheld hardware input device that controls a cursor in a GUI and can move and select text, icons, files, and folders</a:t>
            </a:r>
            <a:r>
              <a:rPr lang="en-US" sz="2000" dirty="0">
                <a:solidFill>
                  <a:schemeClr val="accent3">
                    <a:lumMod val="40000"/>
                    <a:lumOff val="60000"/>
                  </a:schemeClr>
                </a:solidFill>
              </a:rPr>
              <a:t>.</a:t>
            </a:r>
          </a:p>
          <a:p>
            <a:pPr marL="285750" indent="-285750">
              <a:buFont typeface="Wingdings" panose="05000000000000000000" pitchFamily="2" charset="2"/>
              <a:buChar char="Ø"/>
              <a:defRPr/>
            </a:pPr>
            <a:endParaRPr lang="en-US" sz="2000" dirty="0">
              <a:solidFill>
                <a:schemeClr val="accent3">
                  <a:lumMod val="40000"/>
                  <a:lumOff val="60000"/>
                </a:schemeClr>
              </a:solidFill>
            </a:endParaRPr>
          </a:p>
          <a:p>
            <a:pPr marL="285750" indent="-285750">
              <a:buFont typeface="Wingdings" panose="05000000000000000000" pitchFamily="2" charset="2"/>
              <a:buChar char="Ø"/>
              <a:defRPr/>
            </a:pPr>
            <a:r>
              <a:rPr lang="en-US" sz="2000" dirty="0"/>
              <a:t>Functions of a mouse</a:t>
            </a:r>
            <a:r>
              <a:rPr lang="en-US" sz="2000" dirty="0" smtClean="0"/>
              <a:t>:</a:t>
            </a:r>
            <a:endParaRPr lang="en-US" sz="2000" dirty="0"/>
          </a:p>
          <a:p>
            <a:pPr>
              <a:defRPr/>
            </a:pPr>
            <a:r>
              <a:rPr lang="en-US" sz="2000" dirty="0"/>
              <a:t>            1. Move the cursor</a:t>
            </a:r>
          </a:p>
          <a:p>
            <a:pPr>
              <a:defRPr/>
            </a:pPr>
            <a:r>
              <a:rPr lang="en-US" sz="2000" dirty="0"/>
              <a:t>            2. Open or execute program</a:t>
            </a:r>
          </a:p>
          <a:p>
            <a:pPr>
              <a:defRPr/>
            </a:pPr>
            <a:r>
              <a:rPr lang="en-US" sz="2000" dirty="0"/>
              <a:t>            3. Select</a:t>
            </a:r>
          </a:p>
          <a:p>
            <a:pPr>
              <a:defRPr/>
            </a:pPr>
            <a:r>
              <a:rPr lang="en-US" sz="2000" dirty="0"/>
              <a:t>            4. Drag-and-Drop</a:t>
            </a:r>
          </a:p>
          <a:p>
            <a:pPr>
              <a:defRPr/>
            </a:pPr>
            <a:r>
              <a:rPr lang="en-US" sz="2000" dirty="0"/>
              <a:t>            5. Hover</a:t>
            </a:r>
          </a:p>
          <a:p>
            <a:pPr>
              <a:defRPr/>
            </a:pPr>
            <a:r>
              <a:rPr lang="en-US" sz="2000" dirty="0"/>
              <a:t>            6. Scroll</a:t>
            </a:r>
          </a:p>
          <a:p>
            <a:pPr>
              <a:defRPr/>
            </a:pPr>
            <a:r>
              <a:rPr lang="en-US" sz="2000" dirty="0"/>
              <a:t>            7. Perform other functions etc.</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4.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5.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1911</Words>
  <Application>Microsoft Office PowerPoint</Application>
  <PresentationFormat>On-screen Show (4:3)</PresentationFormat>
  <Paragraphs>602</Paragraphs>
  <Slides>57</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Training</vt:lpstr>
      <vt:lpstr>think-cell Slide</vt:lpstr>
      <vt:lpstr>Hardware Fundamentals</vt:lpstr>
      <vt:lpstr>Computer</vt:lpstr>
      <vt:lpstr>Hardware:</vt:lpstr>
      <vt:lpstr>Software</vt:lpstr>
      <vt:lpstr>Block diagram of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Scanners</vt:lpstr>
      <vt:lpstr>PowerPoint Presentation</vt:lpstr>
      <vt:lpstr>PowerPoint Presentation</vt:lpstr>
      <vt:lpstr>PowerPoint Presentation</vt:lpstr>
      <vt:lpstr>PowerPoint Presentation</vt:lpstr>
      <vt:lpstr>PowerPoint Presentation</vt:lpstr>
      <vt:lpstr>PowerPoint Presentation</vt:lpstr>
      <vt:lpstr>                        COMPONENTS OF INKJET PRINTERS</vt:lpstr>
      <vt:lpstr>PowerPoint Presentation</vt:lpstr>
      <vt:lpstr>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CISC      vs   RISC</vt:lpstr>
      <vt:lpstr>PowerPoint Presentation</vt:lpstr>
      <vt:lpstr>PowerPoint Presentation</vt:lpstr>
      <vt:lpstr>PowerPoint Presentation</vt:lpstr>
      <vt:lpstr>PowerPoint Presentation</vt:lpstr>
      <vt:lpstr>MEMORY</vt:lpstr>
      <vt:lpstr>PowerPoint Presentation</vt:lpstr>
      <vt:lpstr>PowerPoint Presentation</vt:lpstr>
      <vt:lpstr>PowerPoint Presentation</vt:lpstr>
      <vt:lpstr>PowerPoint Presentation</vt:lpstr>
      <vt:lpstr>PowerPoint Presentation</vt:lpstr>
      <vt:lpstr>Motherboard</vt:lpstr>
      <vt:lpstr> Functions of Motherboard:</vt:lpstr>
      <vt:lpstr>Motherboard Components and Connectors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HARD DISK</vt:lpstr>
      <vt:lpstr>              HardDisk</vt:lpstr>
      <vt:lpstr>Components of a Hard disk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2018-03-10T03:38:58Z</dcterms:created>
  <dcterms:modified xsi:type="dcterms:W3CDTF">2018-03-16T03:11:35Z</dcterms:modified>
</cp:coreProperties>
</file>