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1EA5-8673-4E5E-8058-D00C67A8A98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819-31B6-49F3-B458-B7C50AA9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1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1EA5-8673-4E5E-8058-D00C67A8A98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819-31B6-49F3-B458-B7C50AA9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0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1EA5-8673-4E5E-8058-D00C67A8A98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819-31B6-49F3-B458-B7C50AA9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2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1EA5-8673-4E5E-8058-D00C67A8A98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819-31B6-49F3-B458-B7C50AA9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6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1EA5-8673-4E5E-8058-D00C67A8A98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819-31B6-49F3-B458-B7C50AA9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5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1EA5-8673-4E5E-8058-D00C67A8A98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819-31B6-49F3-B458-B7C50AA9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2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1EA5-8673-4E5E-8058-D00C67A8A98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819-31B6-49F3-B458-B7C50AA9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5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1EA5-8673-4E5E-8058-D00C67A8A98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819-31B6-49F3-B458-B7C50AA9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6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1EA5-8673-4E5E-8058-D00C67A8A98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819-31B6-49F3-B458-B7C50AA9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4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1EA5-8673-4E5E-8058-D00C67A8A98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819-31B6-49F3-B458-B7C50AA9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2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1EA5-8673-4E5E-8058-D00C67A8A98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819-31B6-49F3-B458-B7C50AA9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8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91EA5-8673-4E5E-8058-D00C67A8A98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1F819-31B6-49F3-B458-B7C50AA9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5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    Microprocessor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4862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</a:t>
            </a:r>
            <a:r>
              <a:rPr lang="en-US" dirty="0" smtClean="0"/>
              <a:t>n integrated circuit that contains all the functions of a central processing unit of a computer.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microprocessor is a multipurpose, clock driven, register based, digital-integrated circuit which accepts binary data as input, processes it according to instructions stored in its memory, and provides results as output.</a:t>
            </a:r>
          </a:p>
          <a:p>
            <a:r>
              <a:rPr lang="en-US" dirty="0" smtClean="0"/>
              <a:t>Microprocessors contain both combinational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logic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sequential digital logic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dirty="0" smtClean="0"/>
              <a:t>Microprocessors operate on </a:t>
            </a:r>
            <a:r>
              <a:rPr lang="en-US" b="1" dirty="0" smtClean="0">
                <a:solidFill>
                  <a:srgbClr val="FF0000"/>
                </a:solidFill>
              </a:rPr>
              <a:t>numbers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symbols </a:t>
            </a:r>
            <a:r>
              <a:rPr lang="en-US" dirty="0" smtClean="0"/>
              <a:t>represented in the binary numeral system.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450788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              Intel 80286(1983)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7883" y="1825625"/>
            <a:ext cx="7392472" cy="45622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 is 16 bit processor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has 24 bit address </a:t>
            </a:r>
            <a:r>
              <a:rPr lang="en-US" dirty="0" smtClean="0"/>
              <a:t>lines.</a:t>
            </a:r>
          </a:p>
          <a:p>
            <a:r>
              <a:rPr lang="en-US" dirty="0" smtClean="0"/>
              <a:t>It </a:t>
            </a:r>
            <a:r>
              <a:rPr lang="en-US" dirty="0"/>
              <a:t>can access 16 MB of physical </a:t>
            </a:r>
            <a:r>
              <a:rPr lang="en-US" dirty="0" smtClean="0"/>
              <a:t>memory.</a:t>
            </a:r>
          </a:p>
          <a:p>
            <a:r>
              <a:rPr lang="en-US" dirty="0" smtClean="0"/>
              <a:t>It </a:t>
            </a:r>
            <a:r>
              <a:rPr lang="en-US" dirty="0"/>
              <a:t>is available in various versions that run on 12.5 MHz, 10 MHz and 8 MHz clock </a:t>
            </a:r>
            <a:r>
              <a:rPr lang="en-US" dirty="0" smtClean="0"/>
              <a:t>frequencies.</a:t>
            </a:r>
          </a:p>
          <a:p>
            <a:r>
              <a:rPr lang="en-US" dirty="0" smtClean="0"/>
              <a:t>80286 </a:t>
            </a:r>
            <a:r>
              <a:rPr lang="en-US" dirty="0"/>
              <a:t>is upwardly compatible with 8086 in terms of instruction </a:t>
            </a:r>
            <a:r>
              <a:rPr lang="en-US" dirty="0" smtClean="0"/>
              <a:t>set.</a:t>
            </a:r>
          </a:p>
          <a:p>
            <a:r>
              <a:rPr lang="en-US" dirty="0" smtClean="0"/>
              <a:t>Memory </a:t>
            </a:r>
            <a:r>
              <a:rPr lang="en-US" dirty="0"/>
              <a:t>management and concepts of virtual memory is introduced in </a:t>
            </a:r>
            <a:r>
              <a:rPr lang="en-US" dirty="0" smtClean="0"/>
              <a:t>80286.</a:t>
            </a:r>
          </a:p>
          <a:p>
            <a:r>
              <a:rPr lang="en-US" dirty="0" smtClean="0"/>
              <a:t>Intel’s </a:t>
            </a:r>
            <a:r>
              <a:rPr lang="en-US" dirty="0"/>
              <a:t>80286 is the first CPU to incorporate the integrated memory management unit.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721" y="1825625"/>
            <a:ext cx="3975279" cy="3969868"/>
          </a:xfrm>
        </p:spPr>
      </p:pic>
    </p:spTree>
    <p:extLst>
      <p:ext uri="{BB962C8B-B14F-4D97-AF65-F5344CB8AC3E}">
        <p14:creationId xmlns:p14="http://schemas.microsoft.com/office/powerpoint/2010/main" val="472601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364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               Intel 80386(1986)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876245" cy="4351338"/>
          </a:xfrm>
        </p:spPr>
        <p:txBody>
          <a:bodyPr/>
          <a:lstStyle/>
          <a:p>
            <a:r>
              <a:rPr lang="en-US" dirty="0"/>
              <a:t>8, 16, 32-Bit Data </a:t>
            </a:r>
            <a:r>
              <a:rPr lang="en-US" dirty="0" smtClean="0"/>
              <a:t>Types.</a:t>
            </a:r>
          </a:p>
          <a:p>
            <a:r>
              <a:rPr lang="en-US" dirty="0" smtClean="0"/>
              <a:t>8 </a:t>
            </a:r>
            <a:r>
              <a:rPr lang="en-US" dirty="0"/>
              <a:t>General Purpose 32-Bit </a:t>
            </a:r>
            <a:r>
              <a:rPr lang="en-US" dirty="0" smtClean="0"/>
              <a:t>Registers.</a:t>
            </a:r>
            <a:endParaRPr lang="en-US" dirty="0"/>
          </a:p>
          <a:p>
            <a:r>
              <a:rPr lang="en-US" dirty="0"/>
              <a:t>Very Large Address </a:t>
            </a:r>
            <a:r>
              <a:rPr lang="en-US" dirty="0" smtClean="0"/>
              <a:t>Space(4 </a:t>
            </a:r>
            <a:r>
              <a:rPr lang="en-US" dirty="0"/>
              <a:t>Gigabyte </a:t>
            </a:r>
            <a:r>
              <a:rPr lang="en-US" dirty="0" smtClean="0"/>
              <a:t>Physical,64 </a:t>
            </a:r>
            <a:r>
              <a:rPr lang="en-US" dirty="0"/>
              <a:t>Terabyte </a:t>
            </a:r>
            <a:r>
              <a:rPr lang="en-US" dirty="0" smtClean="0"/>
              <a:t>Virtual,4 </a:t>
            </a:r>
            <a:r>
              <a:rPr lang="en-US" dirty="0"/>
              <a:t>Gigabyte Maximum Segment </a:t>
            </a:r>
            <a:r>
              <a:rPr lang="en-US" dirty="0" smtClean="0"/>
              <a:t>Size).</a:t>
            </a:r>
          </a:p>
          <a:p>
            <a:r>
              <a:rPr lang="en-US" dirty="0" smtClean="0"/>
              <a:t>20</a:t>
            </a:r>
            <a:r>
              <a:rPr lang="en-US" dirty="0"/>
              <a:t>, 25 and 33 MHz </a:t>
            </a:r>
            <a:r>
              <a:rPr lang="en-US" dirty="0" smtClean="0"/>
              <a:t>Clock.</a:t>
            </a:r>
          </a:p>
          <a:p>
            <a:r>
              <a:rPr lang="en-US" dirty="0" smtClean="0"/>
              <a:t>40</a:t>
            </a:r>
            <a:r>
              <a:rPr lang="en-US" dirty="0"/>
              <a:t>, 50 and 66 Megabytes/Sec Bus </a:t>
            </a:r>
            <a:r>
              <a:rPr lang="en-US" dirty="0" smtClean="0"/>
              <a:t>Bandwidth.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966" y="1687132"/>
            <a:ext cx="3576034" cy="4301544"/>
          </a:xfrm>
        </p:spPr>
      </p:pic>
    </p:spTree>
    <p:extLst>
      <p:ext uri="{BB962C8B-B14F-4D97-AF65-F5344CB8AC3E}">
        <p14:creationId xmlns:p14="http://schemas.microsoft.com/office/powerpoint/2010/main" val="1122761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            Intel 80486(1989)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215" y="1825624"/>
            <a:ext cx="6890196" cy="4691085"/>
          </a:xfrm>
        </p:spPr>
        <p:txBody>
          <a:bodyPr/>
          <a:lstStyle/>
          <a:p>
            <a:r>
              <a:rPr lang="en-US" spc="-80" dirty="0">
                <a:latin typeface="Georgia"/>
                <a:cs typeface="Georgia"/>
              </a:rPr>
              <a:t>32-bit </a:t>
            </a:r>
            <a:r>
              <a:rPr lang="en-US" spc="-15" dirty="0">
                <a:latin typeface="Georgia"/>
                <a:cs typeface="Georgia"/>
              </a:rPr>
              <a:t>high </a:t>
            </a:r>
            <a:r>
              <a:rPr lang="en-US" spc="-40" dirty="0">
                <a:latin typeface="Georgia"/>
                <a:cs typeface="Georgia"/>
              </a:rPr>
              <a:t>performance </a:t>
            </a:r>
            <a:r>
              <a:rPr lang="en-US" spc="-40" dirty="0" smtClean="0">
                <a:latin typeface="Georgia"/>
                <a:cs typeface="Georgia"/>
              </a:rPr>
              <a:t>microprocessor.</a:t>
            </a:r>
            <a:endParaRPr lang="en-US" dirty="0">
              <a:latin typeface="Georgia"/>
              <a:cs typeface="Georgia"/>
            </a:endParaRPr>
          </a:p>
          <a:p>
            <a:r>
              <a:rPr lang="en-US" dirty="0" smtClean="0"/>
              <a:t>40 </a:t>
            </a:r>
            <a:r>
              <a:rPr lang="en-US" dirty="0"/>
              <a:t>million </a:t>
            </a:r>
            <a:r>
              <a:rPr lang="en-US" dirty="0" smtClean="0"/>
              <a:t>instructions per second.</a:t>
            </a:r>
          </a:p>
          <a:p>
            <a:r>
              <a:rPr lang="en-US" dirty="0"/>
              <a:t>50 </a:t>
            </a:r>
            <a:r>
              <a:rPr lang="en-US" dirty="0" smtClean="0"/>
              <a:t>MIPS(</a:t>
            </a:r>
            <a:r>
              <a:rPr lang="en-US" b="1" dirty="0"/>
              <a:t>Million Instructions Per Second</a:t>
            </a:r>
            <a:r>
              <a:rPr lang="en-US" dirty="0" smtClean="0"/>
              <a:t>) </a:t>
            </a:r>
            <a:r>
              <a:rPr lang="en-US" dirty="0"/>
              <a:t>peak </a:t>
            </a:r>
            <a:r>
              <a:rPr lang="en-US" dirty="0" smtClean="0"/>
              <a:t>performance. 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spc="-85" dirty="0" smtClean="0">
                <a:cs typeface="Georgia"/>
              </a:rPr>
              <a:t>4 </a:t>
            </a:r>
            <a:r>
              <a:rPr lang="en-US" spc="-105" dirty="0">
                <a:cs typeface="Georgia"/>
              </a:rPr>
              <a:t>GB </a:t>
            </a:r>
            <a:r>
              <a:rPr lang="en-US" spc="-40" dirty="0">
                <a:cs typeface="Georgia"/>
              </a:rPr>
              <a:t>main</a:t>
            </a:r>
            <a:r>
              <a:rPr lang="en-US" spc="210" dirty="0">
                <a:cs typeface="Georgia"/>
              </a:rPr>
              <a:t> </a:t>
            </a:r>
            <a:r>
              <a:rPr lang="en-US" spc="-30" dirty="0" smtClean="0">
                <a:cs typeface="Georgia"/>
              </a:rPr>
              <a:t>memory</a:t>
            </a:r>
            <a:r>
              <a:rPr lang="en-US" spc="-30" dirty="0" smtClean="0">
                <a:latin typeface="Georgia"/>
                <a:cs typeface="Georgia"/>
              </a:rPr>
              <a:t>.</a:t>
            </a:r>
          </a:p>
          <a:p>
            <a:r>
              <a:rPr lang="en-US" spc="-145" dirty="0">
                <a:latin typeface="Georgia"/>
                <a:cs typeface="Georgia"/>
              </a:rPr>
              <a:t>8 </a:t>
            </a:r>
            <a:r>
              <a:rPr lang="en-US" spc="-85" dirty="0">
                <a:latin typeface="Georgia"/>
                <a:cs typeface="Georgia"/>
              </a:rPr>
              <a:t>K </a:t>
            </a:r>
            <a:r>
              <a:rPr lang="en-US" spc="-25" dirty="0">
                <a:latin typeface="Georgia"/>
                <a:cs typeface="Georgia"/>
              </a:rPr>
              <a:t>byte </a:t>
            </a:r>
            <a:r>
              <a:rPr lang="en-US" spc="-15" dirty="0">
                <a:latin typeface="Georgia"/>
                <a:cs typeface="Georgia"/>
              </a:rPr>
              <a:t>cache </a:t>
            </a:r>
            <a:r>
              <a:rPr lang="en-US" spc="-10" dirty="0">
                <a:latin typeface="Georgia"/>
                <a:cs typeface="Georgia"/>
              </a:rPr>
              <a:t>on </a:t>
            </a:r>
            <a:r>
              <a:rPr lang="en-US" spc="-15" dirty="0">
                <a:latin typeface="Georgia"/>
                <a:cs typeface="Georgia"/>
              </a:rPr>
              <a:t>one</a:t>
            </a:r>
            <a:r>
              <a:rPr lang="en-US" spc="-35" dirty="0">
                <a:latin typeface="Georgia"/>
                <a:cs typeface="Georgia"/>
              </a:rPr>
              <a:t> </a:t>
            </a:r>
            <a:r>
              <a:rPr lang="en-US" spc="-30" dirty="0" smtClean="0">
                <a:latin typeface="Georgia"/>
                <a:cs typeface="Georgia"/>
              </a:rPr>
              <a:t>package.</a:t>
            </a:r>
            <a:endParaRPr lang="en-US" dirty="0">
              <a:latin typeface="Georgia"/>
              <a:cs typeface="Georgia"/>
            </a:endParaRPr>
          </a:p>
          <a:p>
            <a:pPr marL="0" indent="0">
              <a:buNone/>
            </a:pPr>
            <a:endParaRPr lang="en-US" spc="-30" dirty="0" smtClean="0">
              <a:latin typeface="Georgia"/>
              <a:cs typeface="Georgia"/>
            </a:endParaRPr>
          </a:p>
          <a:p>
            <a:pPr marL="0" indent="0">
              <a:buNone/>
            </a:pPr>
            <a:endParaRPr lang="en-US" dirty="0">
              <a:latin typeface="Georgia"/>
              <a:cs typeface="Georgia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46265" y="1825625"/>
            <a:ext cx="43401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10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              Pentium(1993)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 32-bit </a:t>
            </a:r>
            <a:r>
              <a:rPr lang="en-US" dirty="0" smtClean="0"/>
              <a:t>microprocessor</a:t>
            </a:r>
          </a:p>
          <a:p>
            <a:r>
              <a:rPr lang="en-US" dirty="0"/>
              <a:t>C</a:t>
            </a:r>
            <a:r>
              <a:rPr lang="en-US" dirty="0" smtClean="0"/>
              <a:t>lock </a:t>
            </a:r>
            <a:r>
              <a:rPr lang="en-US" dirty="0"/>
              <a:t>frequency of either 60 or 66 </a:t>
            </a:r>
            <a:r>
              <a:rPr lang="en-US" dirty="0" smtClean="0"/>
              <a:t>MHz</a:t>
            </a:r>
          </a:p>
          <a:p>
            <a:r>
              <a:rPr lang="en-US" dirty="0"/>
              <a:t>3.1 million </a:t>
            </a:r>
            <a:r>
              <a:rPr lang="en-US" dirty="0" smtClean="0"/>
              <a:t>transistors</a:t>
            </a:r>
          </a:p>
          <a:p>
            <a:r>
              <a:rPr lang="en-US" dirty="0"/>
              <a:t>64-Bit </a:t>
            </a:r>
            <a:r>
              <a:rPr lang="en-US" dirty="0" smtClean="0"/>
              <a:t>Bus &amp; </a:t>
            </a:r>
            <a:r>
              <a:rPr lang="en-US" spc="-80" dirty="0" smtClean="0">
                <a:cs typeface="Georgia"/>
              </a:rPr>
              <a:t>32-</a:t>
            </a:r>
            <a:r>
              <a:rPr lang="en-US" spc="-80" dirty="0" smtClean="0">
                <a:latin typeface="Georgia"/>
                <a:cs typeface="Georgia"/>
              </a:rPr>
              <a:t>bit  </a:t>
            </a:r>
            <a:r>
              <a:rPr lang="en-US" spc="-50" dirty="0">
                <a:latin typeface="Georgia"/>
                <a:cs typeface="Georgia"/>
              </a:rPr>
              <a:t>address</a:t>
            </a:r>
            <a:r>
              <a:rPr lang="en-US" spc="-30" dirty="0">
                <a:latin typeface="Georgia"/>
                <a:cs typeface="Georgia"/>
              </a:rPr>
              <a:t> </a:t>
            </a:r>
            <a:r>
              <a:rPr lang="en-US" spc="-35" dirty="0" smtClean="0">
                <a:latin typeface="Georgia"/>
                <a:cs typeface="Georgia"/>
              </a:rPr>
              <a:t>bus</a:t>
            </a:r>
          </a:p>
          <a:p>
            <a:r>
              <a:rPr lang="en-US" spc="-85" dirty="0">
                <a:cs typeface="Georgia"/>
              </a:rPr>
              <a:t>4 </a:t>
            </a:r>
            <a:r>
              <a:rPr lang="en-US" spc="-105" dirty="0">
                <a:cs typeface="Georgia"/>
              </a:rPr>
              <a:t>GB </a:t>
            </a:r>
            <a:r>
              <a:rPr lang="en-US" spc="-40" dirty="0">
                <a:cs typeface="Georgia"/>
              </a:rPr>
              <a:t>main</a:t>
            </a:r>
            <a:r>
              <a:rPr lang="en-US" spc="210" dirty="0">
                <a:cs typeface="Georgia"/>
              </a:rPr>
              <a:t> </a:t>
            </a:r>
            <a:r>
              <a:rPr lang="en-US" spc="-25" dirty="0" smtClean="0">
                <a:cs typeface="Georgia"/>
              </a:rPr>
              <a:t>memory</a:t>
            </a:r>
          </a:p>
          <a:p>
            <a:endParaRPr lang="en-US" spc="-25" dirty="0" smtClean="0">
              <a:cs typeface="Georgia"/>
            </a:endParaRPr>
          </a:p>
          <a:p>
            <a:pPr marL="0" indent="0">
              <a:buNone/>
            </a:pPr>
            <a:endParaRPr lang="en-US" dirty="0">
              <a:cs typeface="Georgia"/>
            </a:endParaRPr>
          </a:p>
          <a:p>
            <a:pPr marL="0" indent="0">
              <a:buNone/>
            </a:pPr>
            <a:endParaRPr lang="en-US" dirty="0">
              <a:latin typeface="Georgia"/>
              <a:cs typeface="Georgia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76864" y="1825625"/>
            <a:ext cx="4115136" cy="412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81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                    Pentium Pro (1995)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588" y="1825625"/>
            <a:ext cx="6850487" cy="4858510"/>
          </a:xfrm>
        </p:spPr>
        <p:txBody>
          <a:bodyPr/>
          <a:lstStyle/>
          <a:p>
            <a:pPr marL="405765" lvl="1" indent="0">
              <a:lnSpc>
                <a:spcPct val="100000"/>
              </a:lnSpc>
              <a:spcBef>
                <a:spcPts val="20"/>
              </a:spcBef>
              <a:buClr>
                <a:srgbClr val="0E6EC5"/>
              </a:buClr>
              <a:buSzPct val="85416"/>
              <a:buNone/>
              <a:tabLst>
                <a:tab pos="727075" algn="l"/>
                <a:tab pos="728345" algn="l"/>
              </a:tabLst>
            </a:pPr>
            <a:r>
              <a:rPr lang="en-US" spc="-80" dirty="0" smtClean="0">
                <a:cs typeface="Georgia"/>
              </a:rPr>
              <a:t>32-bit </a:t>
            </a:r>
            <a:r>
              <a:rPr lang="en-US" spc="-50" dirty="0">
                <a:cs typeface="Georgia"/>
              </a:rPr>
              <a:t>microprocessor, </a:t>
            </a:r>
            <a:r>
              <a:rPr lang="en-US" spc="-40" dirty="0">
                <a:cs typeface="Georgia"/>
              </a:rPr>
              <a:t>formerly </a:t>
            </a:r>
            <a:r>
              <a:rPr lang="en-US" spc="-30" dirty="0">
                <a:cs typeface="Georgia"/>
              </a:rPr>
              <a:t>code-named</a:t>
            </a:r>
            <a:r>
              <a:rPr lang="en-US" spc="85" dirty="0">
                <a:cs typeface="Georgia"/>
              </a:rPr>
              <a:t> </a:t>
            </a:r>
            <a:r>
              <a:rPr lang="en-US" spc="-65" dirty="0" smtClean="0">
                <a:cs typeface="Georgia"/>
              </a:rPr>
              <a:t>P6</a:t>
            </a:r>
          </a:p>
          <a:p>
            <a:pPr marL="405765" marR="810260" lvl="1" indent="0">
              <a:lnSpc>
                <a:spcPts val="2310"/>
              </a:lnSpc>
              <a:spcBef>
                <a:spcPts val="550"/>
              </a:spcBef>
              <a:buClr>
                <a:srgbClr val="0E6EC5"/>
              </a:buClr>
              <a:buSzPct val="85416"/>
              <a:buNone/>
              <a:tabLst>
                <a:tab pos="727075" algn="l"/>
                <a:tab pos="728345" algn="l"/>
              </a:tabLst>
            </a:pPr>
            <a:r>
              <a:rPr lang="en-US" spc="-90" dirty="0">
                <a:latin typeface="Georgia"/>
                <a:cs typeface="Georgia"/>
              </a:rPr>
              <a:t>64 </a:t>
            </a:r>
            <a:r>
              <a:rPr lang="en-US" spc="-100" dirty="0">
                <a:latin typeface="Georgia"/>
                <a:cs typeface="Georgia"/>
              </a:rPr>
              <a:t>GB </a:t>
            </a:r>
            <a:r>
              <a:rPr lang="en-US" spc="-40" dirty="0">
                <a:latin typeface="Georgia"/>
                <a:cs typeface="Georgia"/>
              </a:rPr>
              <a:t>main </a:t>
            </a:r>
            <a:r>
              <a:rPr lang="en-US" spc="-60" dirty="0">
                <a:latin typeface="Georgia"/>
                <a:cs typeface="Georgia"/>
              </a:rPr>
              <a:t>memory, </a:t>
            </a:r>
            <a:r>
              <a:rPr lang="en-US" spc="-40" dirty="0">
                <a:latin typeface="Georgia"/>
                <a:cs typeface="Georgia"/>
              </a:rPr>
              <a:t>64-bit </a:t>
            </a:r>
            <a:r>
              <a:rPr lang="en-US" spc="-35" dirty="0">
                <a:latin typeface="Georgia"/>
                <a:cs typeface="Georgia"/>
              </a:rPr>
              <a:t>data bus and </a:t>
            </a:r>
            <a:r>
              <a:rPr lang="en-US" spc="-60" dirty="0">
                <a:latin typeface="Georgia"/>
                <a:cs typeface="Georgia"/>
              </a:rPr>
              <a:t>36-bit  </a:t>
            </a:r>
            <a:r>
              <a:rPr lang="en-US" spc="-50" dirty="0">
                <a:latin typeface="Georgia"/>
                <a:cs typeface="Georgia"/>
              </a:rPr>
              <a:t>address</a:t>
            </a:r>
            <a:r>
              <a:rPr lang="en-US" spc="-30" dirty="0">
                <a:latin typeface="Georgia"/>
                <a:cs typeface="Georgia"/>
              </a:rPr>
              <a:t> </a:t>
            </a:r>
            <a:r>
              <a:rPr lang="en-US" spc="-35" dirty="0">
                <a:latin typeface="Georgia"/>
                <a:cs typeface="Georgia"/>
              </a:rPr>
              <a:t>bus</a:t>
            </a:r>
            <a:endParaRPr lang="en-US" dirty="0">
              <a:latin typeface="Georgia"/>
              <a:cs typeface="Georgia"/>
            </a:endParaRPr>
          </a:p>
          <a:p>
            <a:pPr marL="405765" marR="5080" lvl="1" indent="0">
              <a:lnSpc>
                <a:spcPts val="2300"/>
              </a:lnSpc>
              <a:spcBef>
                <a:spcPts val="575"/>
              </a:spcBef>
              <a:buClr>
                <a:srgbClr val="0E6EC5"/>
              </a:buClr>
              <a:buSzPct val="85416"/>
              <a:buNone/>
              <a:tabLst>
                <a:tab pos="727075" algn="l"/>
                <a:tab pos="728345" algn="l"/>
              </a:tabLst>
            </a:pPr>
            <a:r>
              <a:rPr lang="en-US" spc="-170" dirty="0">
                <a:latin typeface="Georgia"/>
                <a:cs typeface="Georgia"/>
              </a:rPr>
              <a:t>16 </a:t>
            </a:r>
            <a:r>
              <a:rPr lang="en-US" spc="-114" dirty="0">
                <a:latin typeface="Georgia"/>
                <a:cs typeface="Georgia"/>
              </a:rPr>
              <a:t>KB </a:t>
            </a:r>
            <a:r>
              <a:rPr lang="en-US" spc="-200" dirty="0">
                <a:latin typeface="Georgia"/>
                <a:cs typeface="Georgia"/>
              </a:rPr>
              <a:t>L1 </a:t>
            </a:r>
            <a:r>
              <a:rPr lang="en-US" spc="-15" dirty="0">
                <a:latin typeface="Georgia"/>
                <a:cs typeface="Georgia"/>
              </a:rPr>
              <a:t>cache </a:t>
            </a:r>
            <a:r>
              <a:rPr lang="en-US" spc="-25" dirty="0">
                <a:latin typeface="Georgia"/>
                <a:cs typeface="Georgia"/>
              </a:rPr>
              <a:t>(split </a:t>
            </a:r>
            <a:r>
              <a:rPr lang="en-US" spc="-40" dirty="0">
                <a:latin typeface="Georgia"/>
                <a:cs typeface="Georgia"/>
              </a:rPr>
              <a:t>instruction/data: </a:t>
            </a:r>
            <a:r>
              <a:rPr lang="en-US" spc="-145" dirty="0">
                <a:latin typeface="Georgia"/>
                <a:cs typeface="Georgia"/>
              </a:rPr>
              <a:t>8 </a:t>
            </a:r>
            <a:r>
              <a:rPr lang="en-US" spc="-114" dirty="0">
                <a:latin typeface="Georgia"/>
                <a:cs typeface="Georgia"/>
              </a:rPr>
              <a:t>KB </a:t>
            </a:r>
            <a:r>
              <a:rPr lang="en-US" spc="-20" dirty="0">
                <a:latin typeface="Georgia"/>
                <a:cs typeface="Georgia"/>
              </a:rPr>
              <a:t>each), </a:t>
            </a:r>
            <a:r>
              <a:rPr lang="en-US" spc="-140" dirty="0">
                <a:latin typeface="Georgia"/>
                <a:cs typeface="Georgia"/>
              </a:rPr>
              <a:t>256  </a:t>
            </a:r>
            <a:r>
              <a:rPr lang="en-US" spc="-114" dirty="0">
                <a:latin typeface="Georgia"/>
                <a:cs typeface="Georgia"/>
              </a:rPr>
              <a:t>KB </a:t>
            </a:r>
            <a:r>
              <a:rPr lang="en-US" spc="-155" dirty="0">
                <a:latin typeface="Georgia"/>
                <a:cs typeface="Georgia"/>
              </a:rPr>
              <a:t>L2</a:t>
            </a:r>
            <a:r>
              <a:rPr lang="en-US" spc="100" dirty="0">
                <a:latin typeface="Georgia"/>
                <a:cs typeface="Georgia"/>
              </a:rPr>
              <a:t> </a:t>
            </a:r>
            <a:r>
              <a:rPr lang="en-US" spc="-15" dirty="0" smtClean="0">
                <a:latin typeface="Georgia"/>
                <a:cs typeface="Georgia"/>
              </a:rPr>
              <a:t>cache</a:t>
            </a:r>
          </a:p>
          <a:p>
            <a:pPr marL="405765" marR="5080" lvl="1" indent="0">
              <a:lnSpc>
                <a:spcPts val="2300"/>
              </a:lnSpc>
              <a:spcBef>
                <a:spcPts val="575"/>
              </a:spcBef>
              <a:buClr>
                <a:srgbClr val="0E6EC5"/>
              </a:buClr>
              <a:buSzPct val="85416"/>
              <a:buNone/>
              <a:tabLst>
                <a:tab pos="727075" algn="l"/>
                <a:tab pos="728345" algn="l"/>
              </a:tabLst>
            </a:pPr>
            <a:endParaRPr lang="en-US" dirty="0">
              <a:latin typeface="Georgia"/>
              <a:cs typeface="Georgia"/>
            </a:endParaRPr>
          </a:p>
          <a:p>
            <a:pPr marL="405765" lvl="1" indent="0">
              <a:lnSpc>
                <a:spcPct val="100000"/>
              </a:lnSpc>
              <a:spcBef>
                <a:spcPts val="20"/>
              </a:spcBef>
              <a:buClr>
                <a:srgbClr val="0E6EC5"/>
              </a:buClr>
              <a:buSzPct val="85416"/>
              <a:buNone/>
              <a:tabLst>
                <a:tab pos="727075" algn="l"/>
                <a:tab pos="728345" algn="l"/>
              </a:tabLst>
            </a:pPr>
            <a:endParaRPr lang="en-US" spc="-65" dirty="0" smtClean="0">
              <a:cs typeface="Georgia"/>
            </a:endParaRPr>
          </a:p>
          <a:p>
            <a:pPr marL="748665" lvl="1" indent="-342900">
              <a:lnSpc>
                <a:spcPct val="100000"/>
              </a:lnSpc>
              <a:spcBef>
                <a:spcPts val="20"/>
              </a:spcBef>
              <a:buClr>
                <a:srgbClr val="0E6EC5"/>
              </a:buClr>
              <a:buSzPct val="85416"/>
              <a:tabLst>
                <a:tab pos="727075" algn="l"/>
                <a:tab pos="728345" algn="l"/>
              </a:tabLst>
            </a:pPr>
            <a:endParaRPr lang="en-US" dirty="0">
              <a:cs typeface="Georgia"/>
            </a:endParaRPr>
          </a:p>
          <a:p>
            <a:pPr marL="405765" lvl="1" indent="0">
              <a:lnSpc>
                <a:spcPct val="100000"/>
              </a:lnSpc>
              <a:spcBef>
                <a:spcPts val="20"/>
              </a:spcBef>
              <a:buClr>
                <a:srgbClr val="0E6EC5"/>
              </a:buClr>
              <a:buSzPct val="85416"/>
              <a:buNone/>
              <a:tabLst>
                <a:tab pos="727075" algn="l"/>
                <a:tab pos="728345" algn="l"/>
              </a:tabLst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71134" y="2034946"/>
            <a:ext cx="3820866" cy="393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816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Pentium II (1995)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L1 cache: 16 + 16 KB (Data + Instructions)</a:t>
            </a:r>
          </a:p>
          <a:p>
            <a:r>
              <a:rPr lang="en-IN" dirty="0"/>
              <a:t>L2 cache: 512 KB external chip on CPU module running at 100% of CPU speed.</a:t>
            </a:r>
          </a:p>
          <a:p>
            <a:r>
              <a:rPr lang="en-IN" dirty="0" smtClean="0"/>
              <a:t>Front-side </a:t>
            </a:r>
            <a:r>
              <a:rPr lang="en-IN" dirty="0"/>
              <a:t>bus: 60 or 66 MHz, GTL+</a:t>
            </a:r>
          </a:p>
          <a:p>
            <a:r>
              <a:rPr lang="en-IN" dirty="0" smtClean="0"/>
              <a:t>Fabrication</a:t>
            </a:r>
            <a:r>
              <a:rPr lang="en-IN" dirty="0"/>
              <a:t>: 0.25 µm</a:t>
            </a:r>
            <a:r>
              <a:rPr lang="en-IN" dirty="0" smtClean="0"/>
              <a:t>.</a:t>
            </a:r>
          </a:p>
          <a:p>
            <a:r>
              <a:rPr lang="en-IN" dirty="0" smtClean="0"/>
              <a:t>MMX(</a:t>
            </a:r>
            <a:r>
              <a:rPr lang="en-IN" b="1" i="1" dirty="0"/>
              <a:t>M</a:t>
            </a:r>
            <a:r>
              <a:rPr lang="en-IN" i="1" dirty="0"/>
              <a:t>ulti</a:t>
            </a:r>
            <a:r>
              <a:rPr lang="en-IN" b="1" i="1" dirty="0"/>
              <a:t>m</a:t>
            </a:r>
            <a:r>
              <a:rPr lang="en-IN" i="1" dirty="0"/>
              <a:t>edia E</a:t>
            </a:r>
            <a:r>
              <a:rPr lang="en-IN" b="1" i="1" dirty="0"/>
              <a:t>x</a:t>
            </a:r>
            <a:r>
              <a:rPr lang="en-IN" i="1" dirty="0"/>
              <a:t>tensions</a:t>
            </a:r>
            <a:r>
              <a:rPr lang="en-IN" dirty="0" smtClean="0"/>
              <a:t>) support.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82626" y="1825625"/>
            <a:ext cx="4572000" cy="424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39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            Pentium III (1999)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438363" cy="4351338"/>
          </a:xfrm>
        </p:spPr>
        <p:txBody>
          <a:bodyPr/>
          <a:lstStyle/>
          <a:p>
            <a:r>
              <a:rPr lang="en-IN" dirty="0" smtClean="0"/>
              <a:t>Clock speeds </a:t>
            </a:r>
            <a:r>
              <a:rPr lang="en-IN" dirty="0"/>
              <a:t>up to </a:t>
            </a:r>
            <a:r>
              <a:rPr lang="en-IN" dirty="0" smtClean="0"/>
              <a:t>800</a:t>
            </a:r>
            <a:r>
              <a:rPr lang="en-IN" dirty="0"/>
              <a:t> </a:t>
            </a:r>
            <a:r>
              <a:rPr lang="en-IN" dirty="0" err="1" smtClean="0"/>
              <a:t>MHz.</a:t>
            </a:r>
            <a:endParaRPr lang="en-IN" dirty="0" smtClean="0"/>
          </a:p>
          <a:p>
            <a:r>
              <a:rPr lang="en-IN" dirty="0"/>
              <a:t>included 70 new computer instructions </a:t>
            </a:r>
            <a:r>
              <a:rPr lang="en-IN" dirty="0" smtClean="0"/>
              <a:t>.</a:t>
            </a:r>
          </a:p>
          <a:p>
            <a:r>
              <a:rPr lang="en-IN" dirty="0"/>
              <a:t>Pentium III were Celeron (for low-end versions) and Xeon (for high-end versions</a:t>
            </a:r>
            <a:r>
              <a:rPr lang="en-IN" dirty="0" smtClean="0"/>
              <a:t>).</a:t>
            </a:r>
          </a:p>
          <a:p>
            <a:r>
              <a:rPr lang="en-IN" dirty="0"/>
              <a:t>256 and 512 KB </a:t>
            </a:r>
            <a:r>
              <a:rPr lang="en-IN" dirty="0" smtClean="0"/>
              <a:t> </a:t>
            </a:r>
            <a:r>
              <a:rPr lang="en-IN" dirty="0"/>
              <a:t>L2 cache </a:t>
            </a:r>
            <a:r>
              <a:rPr lang="en-IN" dirty="0" smtClean="0"/>
              <a:t>memory.</a:t>
            </a:r>
          </a:p>
          <a:p>
            <a:r>
              <a:rPr lang="en-IN" dirty="0"/>
              <a:t>133 MHz </a:t>
            </a:r>
            <a:r>
              <a:rPr lang="en-IN" dirty="0" smtClean="0"/>
              <a:t>address bus.</a:t>
            </a:r>
          </a:p>
          <a:p>
            <a:r>
              <a:rPr lang="en-IN" dirty="0"/>
              <a:t>370-pin FC-PGA2 </a:t>
            </a:r>
            <a:r>
              <a:rPr lang="en-IN" dirty="0" smtClean="0"/>
              <a:t>package.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85657" y="2125014"/>
            <a:ext cx="4606344" cy="338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54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           Pentium IV (2002)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584583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Clock speed</a:t>
            </a:r>
            <a:r>
              <a:rPr lang="en-IN" dirty="0"/>
              <a:t> that now exceeds </a:t>
            </a:r>
            <a:r>
              <a:rPr lang="en-IN" dirty="0" smtClean="0"/>
              <a:t>2 GHz.</a:t>
            </a:r>
          </a:p>
          <a:p>
            <a:r>
              <a:rPr lang="en-IN" dirty="0"/>
              <a:t>42 million transistors, 0.18-micron process, 217 sq. mm die (Willamette).</a:t>
            </a:r>
          </a:p>
          <a:p>
            <a:r>
              <a:rPr lang="en-IN" dirty="0"/>
              <a:t>55 million transistors, 0.13-micron process, 131 sq. mm die (Northwood).</a:t>
            </a:r>
          </a:p>
          <a:p>
            <a:r>
              <a:rPr lang="en-IN" dirty="0"/>
              <a:t>125 million transistors, 0.09-micron process, 112 sq. mm die (Prescott</a:t>
            </a:r>
            <a:r>
              <a:rPr lang="en-IN" dirty="0" smtClean="0"/>
              <a:t>).</a:t>
            </a:r>
          </a:p>
          <a:p>
            <a:r>
              <a:rPr lang="en-IN" dirty="0" smtClean="0"/>
              <a:t>Processor </a:t>
            </a:r>
            <a:r>
              <a:rPr lang="en-IN" dirty="0"/>
              <a:t>(front-side) bus runs at 400MHz, 533MHz, 800MHz, or 1066MHz.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991600" y="2391434"/>
            <a:ext cx="3200400" cy="321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6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          Types of Microprocessor</a:t>
            </a:r>
            <a:endParaRPr lang="en-US" sz="60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Intel 4004</a:t>
            </a:r>
          </a:p>
          <a:p>
            <a:r>
              <a:rPr lang="en-US" dirty="0" smtClean="0"/>
              <a:t>Intel 8008</a:t>
            </a:r>
          </a:p>
          <a:p>
            <a:r>
              <a:rPr lang="en-US" dirty="0" smtClean="0"/>
              <a:t>Intel 8080</a:t>
            </a:r>
          </a:p>
          <a:p>
            <a:r>
              <a:rPr lang="en-US" dirty="0" smtClean="0"/>
              <a:t>Intel 8085</a:t>
            </a:r>
          </a:p>
          <a:p>
            <a:r>
              <a:rPr lang="en-US" dirty="0" smtClean="0"/>
              <a:t>Intel 8086</a:t>
            </a:r>
          </a:p>
          <a:p>
            <a:r>
              <a:rPr lang="en-US" dirty="0" smtClean="0"/>
              <a:t>Intel 8088</a:t>
            </a:r>
          </a:p>
          <a:p>
            <a:r>
              <a:rPr lang="en-US" dirty="0" smtClean="0"/>
              <a:t>Intel 80186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Intel 80286</a:t>
            </a:r>
          </a:p>
          <a:p>
            <a:r>
              <a:rPr lang="en-US" dirty="0" smtClean="0"/>
              <a:t>Intel 80386</a:t>
            </a:r>
          </a:p>
          <a:p>
            <a:r>
              <a:rPr lang="en-US" dirty="0" smtClean="0"/>
              <a:t>Intel 80486</a:t>
            </a:r>
          </a:p>
          <a:p>
            <a:r>
              <a:rPr lang="en-US" dirty="0" smtClean="0"/>
              <a:t>Pentium</a:t>
            </a:r>
          </a:p>
          <a:p>
            <a:r>
              <a:rPr lang="en-US" dirty="0" smtClean="0"/>
              <a:t>Pentium Pro</a:t>
            </a:r>
          </a:p>
          <a:p>
            <a:r>
              <a:rPr lang="en-US" dirty="0" smtClean="0"/>
              <a:t>Pentium II</a:t>
            </a:r>
          </a:p>
          <a:p>
            <a:r>
              <a:rPr lang="en-US" dirty="0" smtClean="0"/>
              <a:t>Pentium III</a:t>
            </a:r>
          </a:p>
          <a:p>
            <a:r>
              <a:rPr lang="en-US" dirty="0" smtClean="0"/>
              <a:t>Pentium 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4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               Intel 4004(1971)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5003" y="1825625"/>
            <a:ext cx="5594797" cy="4351338"/>
          </a:xfrm>
        </p:spPr>
        <p:txBody>
          <a:bodyPr>
            <a:normAutofit fontScale="77500" lnSpcReduction="20000"/>
          </a:bodyPr>
          <a:lstStyle/>
          <a:p>
            <a:r>
              <a:rPr lang="en-US" sz="2200" dirty="0" smtClean="0"/>
              <a:t>Maximum clock speed of 740 kHz.</a:t>
            </a:r>
          </a:p>
          <a:p>
            <a:r>
              <a:rPr lang="en-US" sz="2200" dirty="0" smtClean="0"/>
              <a:t>Up to 92600 instructions per second.</a:t>
            </a:r>
          </a:p>
          <a:p>
            <a:r>
              <a:rPr lang="en-US" sz="2200" dirty="0" smtClean="0"/>
              <a:t>Separate program and data storage.</a:t>
            </a:r>
          </a:p>
          <a:p>
            <a:r>
              <a:rPr lang="en-US" sz="2200" dirty="0" smtClean="0"/>
              <a:t>12-bit addresses.</a:t>
            </a:r>
          </a:p>
          <a:p>
            <a:r>
              <a:rPr lang="en-US" sz="2200" dirty="0" smtClean="0"/>
              <a:t>8-bit instructions.</a:t>
            </a:r>
          </a:p>
          <a:p>
            <a:r>
              <a:rPr lang="en-US" sz="2200" dirty="0" smtClean="0"/>
              <a:t>4-bit microprocessor.</a:t>
            </a:r>
          </a:p>
          <a:p>
            <a:r>
              <a:rPr lang="en-US" sz="2200" dirty="0" smtClean="0"/>
              <a:t>4 KB program memory.</a:t>
            </a:r>
          </a:p>
          <a:p>
            <a:r>
              <a:rPr lang="en-US" sz="2200" dirty="0" smtClean="0"/>
              <a:t>640 bytes data memory.</a:t>
            </a:r>
          </a:p>
          <a:p>
            <a:r>
              <a:rPr lang="en-US" sz="2200" dirty="0" smtClean="0"/>
              <a:t> 3-level deep stack.</a:t>
            </a:r>
          </a:p>
          <a:p>
            <a:r>
              <a:rPr lang="en-US" sz="2200" dirty="0" smtClean="0"/>
              <a:t> No interrupts.</a:t>
            </a:r>
          </a:p>
          <a:p>
            <a:r>
              <a:rPr lang="en-US" sz="2200" dirty="0" smtClean="0"/>
              <a:t>16-pin DIP(Dual Inline Package).</a:t>
            </a:r>
          </a:p>
          <a:p>
            <a:r>
              <a:rPr lang="en-US" sz="2200" dirty="0" smtClean="0"/>
              <a:t>PMOS(P-type metal-oxide-semiconductor ) Technology.</a:t>
            </a:r>
          </a:p>
          <a:p>
            <a:r>
              <a:rPr lang="en-US" sz="2400" dirty="0"/>
              <a:t> 2,300 transistors</a:t>
            </a:r>
            <a:endParaRPr lang="en-US" sz="22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731" y="1825625"/>
            <a:ext cx="5229831" cy="4351338"/>
          </a:xfrm>
        </p:spPr>
      </p:pic>
    </p:spTree>
    <p:extLst>
      <p:ext uri="{BB962C8B-B14F-4D97-AF65-F5344CB8AC3E}">
        <p14:creationId xmlns:p14="http://schemas.microsoft.com/office/powerpoint/2010/main" val="163722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               Intel 8008(1972)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455" y="1690688"/>
            <a:ext cx="6207617" cy="4486275"/>
          </a:xfrm>
        </p:spPr>
        <p:txBody>
          <a:bodyPr/>
          <a:lstStyle/>
          <a:p>
            <a:r>
              <a:rPr lang="en-US" dirty="0" smtClean="0"/>
              <a:t>8-bit microprocessor.</a:t>
            </a:r>
          </a:p>
          <a:p>
            <a:r>
              <a:rPr lang="en-US" dirty="0" smtClean="0"/>
              <a:t>Up to 800 KHz.</a:t>
            </a:r>
          </a:p>
          <a:p>
            <a:r>
              <a:rPr lang="en-US" dirty="0" smtClean="0"/>
              <a:t>16 KB memory.</a:t>
            </a:r>
          </a:p>
          <a:p>
            <a:r>
              <a:rPr lang="en-US" dirty="0" smtClean="0"/>
              <a:t>7-level deep stack.</a:t>
            </a:r>
          </a:p>
          <a:p>
            <a:r>
              <a:rPr lang="en-US" dirty="0" smtClean="0"/>
              <a:t>8 In / 24 Out ports.</a:t>
            </a:r>
          </a:p>
          <a:p>
            <a:r>
              <a:rPr lang="en-US" dirty="0" smtClean="0"/>
              <a:t>18-pin DIP(Dual Inline Package)</a:t>
            </a:r>
          </a:p>
          <a:p>
            <a:r>
              <a:rPr lang="en-US" dirty="0" smtClean="0"/>
              <a:t>45,000 to 100,000 instructions per second .</a:t>
            </a:r>
          </a:p>
          <a:p>
            <a:r>
              <a:rPr lang="en-US" dirty="0"/>
              <a:t>3,500 </a:t>
            </a:r>
            <a:r>
              <a:rPr lang="en-US" dirty="0" smtClean="0"/>
              <a:t>transistors.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45" y="1690689"/>
            <a:ext cx="5391955" cy="4486274"/>
          </a:xfrm>
        </p:spPr>
      </p:pic>
    </p:spTree>
    <p:extLst>
      <p:ext uri="{BB962C8B-B14F-4D97-AF65-F5344CB8AC3E}">
        <p14:creationId xmlns:p14="http://schemas.microsoft.com/office/powerpoint/2010/main" val="109335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                 Intel 8080(1973)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9245" y="1825624"/>
            <a:ext cx="5834129" cy="4510781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en-US" dirty="0"/>
              <a:t>8-bit </a:t>
            </a:r>
            <a:r>
              <a:rPr lang="en-US" dirty="0" smtClean="0"/>
              <a:t>microprocessor.</a:t>
            </a:r>
            <a:endParaRPr lang="en-US" dirty="0"/>
          </a:p>
          <a:p>
            <a:pPr lvl="0"/>
            <a:r>
              <a:rPr lang="en-US" dirty="0" smtClean="0"/>
              <a:t>64 </a:t>
            </a:r>
            <a:r>
              <a:rPr lang="en-US" dirty="0"/>
              <a:t>KB </a:t>
            </a:r>
            <a:r>
              <a:rPr lang="en-US" dirty="0" smtClean="0"/>
              <a:t>RAM.</a:t>
            </a:r>
            <a:endParaRPr lang="en-US" dirty="0"/>
          </a:p>
          <a:p>
            <a:pPr lvl="0"/>
            <a:r>
              <a:rPr lang="en-US" dirty="0" smtClean="0"/>
              <a:t>Stack </a:t>
            </a:r>
            <a:r>
              <a:rPr lang="en-US" dirty="0"/>
              <a:t>in </a:t>
            </a:r>
            <a:r>
              <a:rPr lang="en-US" dirty="0" smtClean="0"/>
              <a:t>RAM.</a:t>
            </a:r>
            <a:endParaRPr lang="en-US" dirty="0"/>
          </a:p>
          <a:p>
            <a:pPr lvl="0"/>
            <a:r>
              <a:rPr lang="en-US" dirty="0" smtClean="0"/>
              <a:t>256 </a:t>
            </a:r>
            <a:r>
              <a:rPr lang="en-US" dirty="0"/>
              <a:t>I/O </a:t>
            </a:r>
            <a:r>
              <a:rPr lang="en-US" dirty="0" smtClean="0"/>
              <a:t>ports.</a:t>
            </a:r>
            <a:endParaRPr lang="en-US" dirty="0"/>
          </a:p>
          <a:p>
            <a:r>
              <a:rPr lang="en-US" dirty="0"/>
              <a:t>40-pin </a:t>
            </a:r>
            <a:r>
              <a:rPr lang="en-US" dirty="0" smtClean="0"/>
              <a:t>DIP(Dual Inline Package).</a:t>
            </a:r>
          </a:p>
          <a:p>
            <a:r>
              <a:rPr lang="en-US" dirty="0" smtClean="0"/>
              <a:t>2 MHz clock speed.</a:t>
            </a:r>
          </a:p>
          <a:p>
            <a:r>
              <a:rPr lang="en-US" dirty="0" smtClean="0"/>
              <a:t>More </a:t>
            </a:r>
            <a:r>
              <a:rPr lang="en-US" dirty="0"/>
              <a:t>than 4,500 </a:t>
            </a:r>
            <a:r>
              <a:rPr lang="en-US" dirty="0" smtClean="0"/>
              <a:t>transistors.</a:t>
            </a:r>
          </a:p>
          <a:p>
            <a:r>
              <a:rPr lang="en-US" dirty="0" smtClean="0"/>
              <a:t>N-MOS(N-type </a:t>
            </a:r>
            <a:r>
              <a:rPr lang="en-US" dirty="0"/>
              <a:t>metal-oxide-semiconductor</a:t>
            </a:r>
            <a:r>
              <a:rPr lang="en-US" dirty="0" smtClean="0"/>
              <a:t>) Technology.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9" y="1825625"/>
            <a:ext cx="5603383" cy="4351338"/>
          </a:xfrm>
        </p:spPr>
      </p:pic>
    </p:spTree>
    <p:extLst>
      <p:ext uri="{BB962C8B-B14F-4D97-AF65-F5344CB8AC3E}">
        <p14:creationId xmlns:p14="http://schemas.microsoft.com/office/powerpoint/2010/main" val="110049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               Intel 8085(1975)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668" y="1825625"/>
            <a:ext cx="5878132" cy="44721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8 bit </a:t>
            </a:r>
            <a:r>
              <a:rPr lang="en-US" dirty="0" smtClean="0"/>
              <a:t>microprocessor.</a:t>
            </a:r>
          </a:p>
          <a:p>
            <a:r>
              <a:rPr lang="en-US" dirty="0" smtClean="0"/>
              <a:t>Single </a:t>
            </a:r>
            <a:r>
              <a:rPr lang="en-US" dirty="0"/>
              <a:t>+5V </a:t>
            </a:r>
            <a:r>
              <a:rPr lang="en-US" dirty="0" smtClean="0"/>
              <a:t>DC power </a:t>
            </a:r>
            <a:r>
              <a:rPr lang="en-US" dirty="0"/>
              <a:t> </a:t>
            </a:r>
            <a:r>
              <a:rPr lang="en-US" dirty="0" smtClean="0"/>
              <a:t>supply.</a:t>
            </a:r>
          </a:p>
          <a:p>
            <a:r>
              <a:rPr lang="en-US" dirty="0" smtClean="0"/>
              <a:t>Maximum </a:t>
            </a:r>
            <a:r>
              <a:rPr lang="en-US" dirty="0"/>
              <a:t>clock frequency </a:t>
            </a:r>
            <a:r>
              <a:rPr lang="en-US" dirty="0" smtClean="0"/>
              <a:t>3MHz .</a:t>
            </a:r>
          </a:p>
          <a:p>
            <a:r>
              <a:rPr lang="en-US" dirty="0" smtClean="0"/>
              <a:t>Minimum clock frequency 500KHz.</a:t>
            </a:r>
          </a:p>
          <a:p>
            <a:r>
              <a:rPr lang="en-US" dirty="0"/>
              <a:t>64 KB </a:t>
            </a:r>
            <a:r>
              <a:rPr lang="en-US" dirty="0" smtClean="0"/>
              <a:t>RAM.</a:t>
            </a:r>
          </a:p>
          <a:p>
            <a:r>
              <a:rPr lang="en-US" dirty="0"/>
              <a:t>40-pin </a:t>
            </a:r>
            <a:r>
              <a:rPr lang="en-US" dirty="0" smtClean="0"/>
              <a:t>DIP(Dual Inline Package).</a:t>
            </a:r>
          </a:p>
          <a:p>
            <a:r>
              <a:rPr lang="en-US" dirty="0" smtClean="0"/>
              <a:t>44-pin PLCC(</a:t>
            </a:r>
            <a:r>
              <a:rPr lang="en-US" dirty="0"/>
              <a:t>Power line carrier communication</a:t>
            </a:r>
            <a:r>
              <a:rPr lang="en-US" dirty="0" smtClean="0"/>
              <a:t>).</a:t>
            </a:r>
          </a:p>
          <a:p>
            <a:r>
              <a:rPr lang="en-US" dirty="0"/>
              <a:t>6200 </a:t>
            </a:r>
            <a:r>
              <a:rPr lang="en-US" dirty="0" smtClean="0"/>
              <a:t>transistors.</a:t>
            </a:r>
          </a:p>
          <a:p>
            <a:r>
              <a:rPr lang="en-US" dirty="0"/>
              <a:t>N-MOS (n-type Metal Oxide Semiconductor) </a:t>
            </a:r>
            <a:r>
              <a:rPr lang="en-US" dirty="0" smtClean="0"/>
              <a:t>Technology.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85" y="1825625"/>
            <a:ext cx="5718219" cy="4351338"/>
          </a:xfrm>
        </p:spPr>
      </p:pic>
    </p:spTree>
    <p:extLst>
      <p:ext uri="{BB962C8B-B14F-4D97-AF65-F5344CB8AC3E}">
        <p14:creationId xmlns:p14="http://schemas.microsoft.com/office/powerpoint/2010/main" val="177386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             Intel 8086(1978)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910" y="1825625"/>
            <a:ext cx="590389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 16-bit microprocessor</a:t>
            </a:r>
            <a:r>
              <a:rPr lang="en-US" dirty="0" smtClean="0"/>
              <a:t>.</a:t>
            </a:r>
          </a:p>
          <a:p>
            <a:r>
              <a:rPr lang="en-US" dirty="0"/>
              <a:t> 20-bit address bus</a:t>
            </a:r>
            <a:r>
              <a:rPr lang="en-US" dirty="0" smtClean="0"/>
              <a:t>.</a:t>
            </a:r>
          </a:p>
          <a:p>
            <a:r>
              <a:rPr lang="en-US" dirty="0"/>
              <a:t>8086 has an instruction queue</a:t>
            </a:r>
            <a:r>
              <a:rPr lang="en-US" dirty="0" smtClean="0"/>
              <a:t>.</a:t>
            </a:r>
          </a:p>
          <a:p>
            <a:r>
              <a:rPr lang="en-US" dirty="0"/>
              <a:t>8086 supports a pipelined architecture</a:t>
            </a:r>
            <a:r>
              <a:rPr lang="en-US" dirty="0" smtClean="0"/>
              <a:t>.</a:t>
            </a:r>
          </a:p>
          <a:p>
            <a:r>
              <a:rPr lang="en-US" dirty="0"/>
              <a:t> 29,000 transistors</a:t>
            </a:r>
            <a:r>
              <a:rPr lang="en-US" dirty="0" smtClean="0"/>
              <a:t>.</a:t>
            </a:r>
          </a:p>
          <a:p>
            <a:r>
              <a:rPr lang="en-US" dirty="0"/>
              <a:t>256 vectored interrupts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1 </a:t>
            </a:r>
            <a:r>
              <a:rPr lang="en-US" dirty="0"/>
              <a:t>MB </a:t>
            </a:r>
            <a:r>
              <a:rPr lang="en-US" dirty="0" smtClean="0"/>
              <a:t>RAM.</a:t>
            </a:r>
            <a:endParaRPr lang="en-US" dirty="0"/>
          </a:p>
          <a:p>
            <a:r>
              <a:rPr lang="en-US" dirty="0" smtClean="0"/>
              <a:t>64K </a:t>
            </a:r>
            <a:r>
              <a:rPr lang="en-US" dirty="0"/>
              <a:t>I/O </a:t>
            </a:r>
            <a:r>
              <a:rPr lang="en-US" dirty="0" smtClean="0"/>
              <a:t>ports.</a:t>
            </a:r>
            <a:endParaRPr lang="en-US" dirty="0"/>
          </a:p>
          <a:p>
            <a:r>
              <a:rPr lang="en-US" dirty="0"/>
              <a:t>40-pin </a:t>
            </a:r>
            <a:r>
              <a:rPr lang="en-US" dirty="0" smtClean="0"/>
              <a:t>DIP(Dual Inline Package).</a:t>
            </a:r>
            <a:endParaRPr lang="en-US" dirty="0"/>
          </a:p>
          <a:p>
            <a:r>
              <a:rPr lang="en-US" dirty="0" smtClean="0"/>
              <a:t>56-pin QFP(</a:t>
            </a:r>
            <a:r>
              <a:rPr lang="en-US" b="1" dirty="0"/>
              <a:t>Quad Flat Package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smtClean="0"/>
              <a:t>44-pin PLCC (</a:t>
            </a:r>
            <a:r>
              <a:rPr lang="en-US" dirty="0"/>
              <a:t>Power line carrier communication</a:t>
            </a:r>
            <a:r>
              <a:rPr lang="en-US" dirty="0" smtClean="0"/>
              <a:t>).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6019800" cy="4351338"/>
          </a:xfrm>
        </p:spPr>
      </p:pic>
    </p:spTree>
    <p:extLst>
      <p:ext uri="{BB962C8B-B14F-4D97-AF65-F5344CB8AC3E}">
        <p14:creationId xmlns:p14="http://schemas.microsoft.com/office/powerpoint/2010/main" val="3820306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                Intel 8088(1979)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8-Bit Data </a:t>
            </a:r>
            <a:r>
              <a:rPr lang="en-US" dirty="0" smtClean="0"/>
              <a:t>Bus.</a:t>
            </a:r>
          </a:p>
          <a:p>
            <a:r>
              <a:rPr lang="en-US" dirty="0" smtClean="0"/>
              <a:t>16-Bit </a:t>
            </a:r>
            <a:r>
              <a:rPr lang="en-US" dirty="0"/>
              <a:t>Internal </a:t>
            </a:r>
            <a:r>
              <a:rPr lang="en-US" dirty="0" smtClean="0"/>
              <a:t>Architecture.</a:t>
            </a:r>
          </a:p>
          <a:p>
            <a:r>
              <a:rPr lang="en-US" dirty="0" smtClean="0"/>
              <a:t>Direct </a:t>
            </a:r>
            <a:r>
              <a:rPr lang="en-US" dirty="0"/>
              <a:t>Addressing Capability to 1 </a:t>
            </a:r>
            <a:r>
              <a:rPr lang="en-US" dirty="0" smtClean="0"/>
              <a:t>MB </a:t>
            </a:r>
            <a:r>
              <a:rPr lang="en-US" dirty="0"/>
              <a:t>of Memory 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Direct </a:t>
            </a:r>
            <a:r>
              <a:rPr lang="en-US" dirty="0"/>
              <a:t>Software Compatibility with 8086 CPU 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24 </a:t>
            </a:r>
            <a:r>
              <a:rPr lang="en-US" dirty="0"/>
              <a:t>Operand Addressing </a:t>
            </a:r>
            <a:r>
              <a:rPr lang="en-US" dirty="0" smtClean="0"/>
              <a:t>Modes.</a:t>
            </a:r>
          </a:p>
          <a:p>
            <a:r>
              <a:rPr lang="en-US" dirty="0"/>
              <a:t>S</a:t>
            </a:r>
            <a:r>
              <a:rPr lang="en-US" dirty="0" smtClean="0"/>
              <a:t>lower clock.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59" y="1825625"/>
            <a:ext cx="6010141" cy="4351337"/>
          </a:xfrm>
        </p:spPr>
      </p:pic>
    </p:spTree>
    <p:extLst>
      <p:ext uri="{BB962C8B-B14F-4D97-AF65-F5344CB8AC3E}">
        <p14:creationId xmlns:p14="http://schemas.microsoft.com/office/powerpoint/2010/main" val="170229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              Intel 80186(1982)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608" y="1825625"/>
            <a:ext cx="6928834" cy="4351338"/>
          </a:xfrm>
        </p:spPr>
        <p:txBody>
          <a:bodyPr/>
          <a:lstStyle/>
          <a:p>
            <a:r>
              <a:rPr lang="en-US" dirty="0"/>
              <a:t>16 – bit data </a:t>
            </a:r>
            <a:r>
              <a:rPr lang="en-US" dirty="0" smtClean="0"/>
              <a:t>bus.</a:t>
            </a:r>
          </a:p>
          <a:p>
            <a:r>
              <a:rPr lang="en-US" dirty="0" smtClean="0"/>
              <a:t>20-bit</a:t>
            </a:r>
            <a:r>
              <a:rPr lang="en-US" dirty="0"/>
              <a:t> </a:t>
            </a:r>
            <a:r>
              <a:rPr lang="en-US" dirty="0" smtClean="0"/>
              <a:t>address bus.</a:t>
            </a:r>
          </a:p>
          <a:p>
            <a:r>
              <a:rPr lang="en-US" dirty="0"/>
              <a:t>I</a:t>
            </a:r>
            <a:r>
              <a:rPr lang="en-US" dirty="0" smtClean="0"/>
              <a:t>nitial </a:t>
            </a:r>
            <a:r>
              <a:rPr lang="en-US" dirty="0"/>
              <a:t>clock rate </a:t>
            </a:r>
            <a:r>
              <a:rPr lang="en-US" dirty="0" smtClean="0"/>
              <a:t>was </a:t>
            </a:r>
            <a:r>
              <a:rPr lang="en-US" dirty="0"/>
              <a:t>6 </a:t>
            </a:r>
            <a:r>
              <a:rPr lang="en-US" dirty="0" err="1" smtClean="0"/>
              <a:t>MHz.</a:t>
            </a:r>
            <a:endParaRPr lang="en-US" dirty="0" smtClean="0"/>
          </a:p>
          <a:p>
            <a:r>
              <a:rPr lang="en-US" dirty="0" smtClean="0"/>
              <a:t>256 instructions.</a:t>
            </a:r>
          </a:p>
          <a:p>
            <a:r>
              <a:rPr lang="en-US" dirty="0" smtClean="0"/>
              <a:t>6502 registers.</a:t>
            </a:r>
          </a:p>
          <a:p>
            <a:r>
              <a:rPr lang="en-US" dirty="0" smtClean="0"/>
              <a:t>Available </a:t>
            </a:r>
            <a:r>
              <a:rPr lang="en-US" dirty="0"/>
              <a:t>in 10 MHz and 8 MHz Versions. </a:t>
            </a:r>
            <a:endParaRPr lang="en-US" dirty="0" smtClean="0"/>
          </a:p>
          <a:p>
            <a:r>
              <a:rPr lang="en-US" dirty="0" smtClean="0"/>
              <a:t>1 MB main memory.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561" y="1825625"/>
            <a:ext cx="4694439" cy="4336625"/>
          </a:xfrm>
        </p:spPr>
      </p:pic>
    </p:spTree>
    <p:extLst>
      <p:ext uri="{BB962C8B-B14F-4D97-AF65-F5344CB8AC3E}">
        <p14:creationId xmlns:p14="http://schemas.microsoft.com/office/powerpoint/2010/main" val="19774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586</Words>
  <Application>Microsoft Office PowerPoint</Application>
  <PresentationFormat>Custom</PresentationFormat>
  <Paragraphs>149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                          Microprocessor</vt:lpstr>
      <vt:lpstr>          Types of Microprocessor</vt:lpstr>
      <vt:lpstr>               Intel 4004(1971)</vt:lpstr>
      <vt:lpstr>               Intel 8008(1972)</vt:lpstr>
      <vt:lpstr>                 Intel 8080(1973)</vt:lpstr>
      <vt:lpstr>               Intel 8085(1975)</vt:lpstr>
      <vt:lpstr>             Intel 8086(1978)</vt:lpstr>
      <vt:lpstr>                Intel 8088(1979)</vt:lpstr>
      <vt:lpstr>              Intel 80186(1982)</vt:lpstr>
      <vt:lpstr>              Intel 80286(1983)</vt:lpstr>
      <vt:lpstr>               Intel 80386(1986)</vt:lpstr>
      <vt:lpstr>            Intel 80486(1989)</vt:lpstr>
      <vt:lpstr>              Pentium(1993)</vt:lpstr>
      <vt:lpstr>                    Pentium Pro (1995)</vt:lpstr>
      <vt:lpstr>Pentium II (1995)</vt:lpstr>
      <vt:lpstr>            Pentium III (1999)</vt:lpstr>
      <vt:lpstr>           Pentium IV (2002)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Microprocessor</dc:title>
  <dc:creator>M, Menaga</dc:creator>
  <cp:lastModifiedBy>Admin</cp:lastModifiedBy>
  <cp:revision>36</cp:revision>
  <dcterms:created xsi:type="dcterms:W3CDTF">2018-03-12T05:39:20Z</dcterms:created>
  <dcterms:modified xsi:type="dcterms:W3CDTF">2018-03-16T01:29:14Z</dcterms:modified>
</cp:coreProperties>
</file>