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741" r:id="rId4"/>
  </p:sldMasterIdLst>
  <p:notesMasterIdLst>
    <p:notesMasterId r:id="rId45"/>
  </p:notesMasterIdLst>
  <p:handoutMasterIdLst>
    <p:handoutMasterId r:id="rId46"/>
  </p:handoutMasterIdLst>
  <p:sldIdLst>
    <p:sldId id="256" r:id="rId5"/>
    <p:sldId id="258" r:id="rId6"/>
    <p:sldId id="259" r:id="rId7"/>
    <p:sldId id="260"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297" r:id="rId42"/>
    <p:sldId id="298" r:id="rId43"/>
    <p:sldId id="299" r:id="rId4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3B244085-A06C-4A0D-AC38-1FCCF96387FB}">
          <p14:sldIdLst>
            <p14:sldId id="256"/>
            <p14:sldId id="258"/>
            <p14:sldId id="259"/>
            <p14:sldId id="260"/>
            <p14:sldId id="262"/>
            <p14:sldId id="263"/>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4"/>
            <p14:sldId id="295"/>
            <p14:sldId id="296"/>
            <p14:sldId id="297"/>
            <p14:sldId id="298"/>
            <p14:sldId id="29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s, Jessica" initials="PJ"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E616"/>
    <a:srgbClr val="95E816"/>
    <a:srgbClr val="FFECAF"/>
    <a:srgbClr val="FECC26"/>
    <a:srgbClr val="0098CC"/>
    <a:srgbClr val="74B230"/>
    <a:srgbClr val="F3FCE4"/>
    <a:srgbClr val="FFD1D8"/>
    <a:srgbClr val="FFE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98535" autoAdjust="0"/>
  </p:normalViewPr>
  <p:slideViewPr>
    <p:cSldViewPr>
      <p:cViewPr varScale="1">
        <p:scale>
          <a:sx n="74" d="100"/>
          <a:sy n="74" d="100"/>
        </p:scale>
        <p:origin x="672" y="72"/>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p:scale>
        <a:sx n="80" d="100"/>
        <a:sy n="80" d="100"/>
      </p:scale>
      <p:origin x="0" y="0"/>
    </p:cViewPr>
  </p:sorterViewPr>
  <p:notesViewPr>
    <p:cSldViewPr>
      <p:cViewPr varScale="1">
        <p:scale>
          <a:sx n="85" d="100"/>
          <a:sy n="85" d="100"/>
        </p:scale>
        <p:origin x="-383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23/03/2018</a:t>
            </a:fld>
            <a:endParaRPr lang="pt-PT"/>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23/03/2018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680478-0C31-4162-A507-90D861EC21F1}" type="slidenum">
              <a:rPr lang="en-US" smtClean="0"/>
              <a:t>4</a:t>
            </a:fld>
            <a:endParaRPr lang="en-US"/>
          </a:p>
        </p:txBody>
      </p:sp>
    </p:spTree>
    <p:extLst>
      <p:ext uri="{BB962C8B-B14F-4D97-AF65-F5344CB8AC3E}">
        <p14:creationId xmlns:p14="http://schemas.microsoft.com/office/powerpoint/2010/main" val="291227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a:t>
            </a:r>
            <a:r>
              <a:rPr lang="en-US" baseline="0" dirty="0" smtClean="0"/>
              <a:t> file name</a:t>
            </a:r>
            <a:endParaRPr lang="en-US" dirty="0"/>
          </a:p>
        </p:txBody>
      </p:sp>
      <p:sp>
        <p:nvSpPr>
          <p:cNvPr id="4" name="Slide Number Placeholder 3"/>
          <p:cNvSpPr>
            <a:spLocks noGrp="1"/>
          </p:cNvSpPr>
          <p:nvPr>
            <p:ph type="sldNum" sz="quarter" idx="10"/>
          </p:nvPr>
        </p:nvSpPr>
        <p:spPr/>
        <p:txBody>
          <a:bodyPr/>
          <a:lstStyle/>
          <a:p>
            <a:fld id="{77ED5F53-E959-4D1E-B4DD-A9C4D9E36826}" type="slidenum">
              <a:rPr lang="en-US" smtClean="0"/>
              <a:t>35</a:t>
            </a:fld>
            <a:endParaRPr lang="en-US"/>
          </a:p>
        </p:txBody>
      </p:sp>
    </p:spTree>
    <p:extLst>
      <p:ext uri="{BB962C8B-B14F-4D97-AF65-F5344CB8AC3E}">
        <p14:creationId xmlns:p14="http://schemas.microsoft.com/office/powerpoint/2010/main" val="761634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Ls -</a:t>
            </a:r>
            <a:r>
              <a:rPr lang="en-US" dirty="0" err="1" smtClean="0"/>
              <a:t>i</a:t>
            </a:r>
            <a:endParaRPr lang="en-US" dirty="0"/>
          </a:p>
        </p:txBody>
      </p:sp>
      <p:sp>
        <p:nvSpPr>
          <p:cNvPr id="4" name="Slide Number Placeholder 3"/>
          <p:cNvSpPr>
            <a:spLocks noGrp="1"/>
          </p:cNvSpPr>
          <p:nvPr>
            <p:ph type="sldNum" sz="quarter" idx="10"/>
          </p:nvPr>
        </p:nvSpPr>
        <p:spPr/>
        <p:txBody>
          <a:bodyPr/>
          <a:lstStyle/>
          <a:p>
            <a:fld id="{77ED5F53-E959-4D1E-B4DD-A9C4D9E36826}" type="slidenum">
              <a:rPr lang="en-US" smtClean="0"/>
              <a:t>36</a:t>
            </a:fld>
            <a:endParaRPr lang="en-US"/>
          </a:p>
        </p:txBody>
      </p:sp>
    </p:spTree>
    <p:extLst>
      <p:ext uri="{BB962C8B-B14F-4D97-AF65-F5344CB8AC3E}">
        <p14:creationId xmlns:p14="http://schemas.microsoft.com/office/powerpoint/2010/main" val="11548595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 xmlns:a16="http://schemas.microsoft.com/office/drawing/2014/main" id="{829BBBD1-ECF6-4131-A3B0-11EFC39DB482}"/>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cstate="print">
            <a:extLst>
              <a:ext uri="{96DAC541-7B7A-43D3-8B79-37D633B846F1}">
                <asvg:svgBlip xmlns=""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 xmlns:a16="http://schemas.microsoft.com/office/drawing/2014/main"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166433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1808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2583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0113F8D-52D8-4246-B9BC-1A6D3EF8C72C}"/>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 xmlns:a16="http://schemas.microsoft.com/office/drawing/2014/main"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 xmlns:a16="http://schemas.microsoft.com/office/drawing/2014/main"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 xmlns:a16="http://schemas.microsoft.com/office/drawing/2014/main"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 xmlns:a16="http://schemas.microsoft.com/office/drawing/2014/main"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 xmlns:a16="http://schemas.microsoft.com/office/drawing/2014/main"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 xmlns:a16="http://schemas.microsoft.com/office/drawing/2014/main"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 xmlns:a16="http://schemas.microsoft.com/office/drawing/2014/main"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 xmlns:a16="http://schemas.microsoft.com/office/drawing/2014/main"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357477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56351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1"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9593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3">
            <a:extLst>
              <a:ext uri="{FF2B5EF4-FFF2-40B4-BE49-F238E27FC236}">
                <a16:creationId xmlns=""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9"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41146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 xmlns:a16="http://schemas.microsoft.com/office/drawing/2014/main" id="{25D6B527-14EF-4F30-9C9C-691EC4327EE7}"/>
              </a:ext>
            </a:extLst>
          </p:cNvPr>
          <p:cNvSpPr>
            <a:spLocks noGrp="1"/>
          </p:cNvSpPr>
          <p:nvPr>
            <p:ph type="pic" sz="quarter" idx="10"/>
          </p:nvPr>
        </p:nvSpPr>
        <p:spPr>
          <a:xfrm>
            <a:off x="4298310" y="-1588"/>
            <a:ext cx="7893690" cy="6859588"/>
          </a:xfrm>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 xmlns:a16="http://schemas.microsoft.com/office/drawing/2014/main" id="{B83CBA49-BBF9-4CF0-9E0B-FF67BA149660}"/>
              </a:ext>
            </a:extLst>
          </p:cNvPr>
          <p:cNvSpPr>
            <a:spLocks noGrp="1"/>
          </p:cNvSpPr>
          <p:nvPr>
            <p:ph type="body" sz="quarter" idx="11" hasCustomPrompt="1"/>
          </p:nvPr>
        </p:nvSpPr>
        <p:spPr>
          <a:xfrm>
            <a:off x="407988" y="3068960"/>
            <a:ext cx="4103688"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 xmlns:a16="http://schemas.microsoft.com/office/drawing/2014/main" id="{F4C94DDB-5E07-4F17-ABAA-3E9C5E8683A1}"/>
              </a:ext>
            </a:extLst>
          </p:cNvPr>
          <p:cNvSpPr>
            <a:spLocks noGrp="1"/>
          </p:cNvSpPr>
          <p:nvPr>
            <p:ph type="body" sz="quarter" idx="12" hasCustomPrompt="1"/>
          </p:nvPr>
        </p:nvSpPr>
        <p:spPr>
          <a:xfrm>
            <a:off x="407988" y="4040163"/>
            <a:ext cx="4103688"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9"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pic>
        <p:nvPicPr>
          <p:cNvPr id="10" name="Picture 9" descr="Our_Universcity_Logotype-01.png"/>
          <p:cNvPicPr>
            <a:picLocks noChangeAspect="1"/>
          </p:cNvPicPr>
          <p:nvPr userDrawn="1"/>
        </p:nvPicPr>
        <p:blipFill>
          <a:blip r:embed="rId4" cstate="print"/>
          <a:stretch>
            <a:fillRect/>
          </a:stretch>
        </p:blipFill>
        <p:spPr>
          <a:xfrm>
            <a:off x="407368" y="1196752"/>
            <a:ext cx="2232248" cy="538820"/>
          </a:xfrm>
          <a:prstGeom prst="rect">
            <a:avLst/>
          </a:prstGeom>
        </p:spPr>
      </p:pic>
    </p:spTree>
    <p:extLst>
      <p:ext uri="{BB962C8B-B14F-4D97-AF65-F5344CB8AC3E}">
        <p14:creationId xmlns:p14="http://schemas.microsoft.com/office/powerpoint/2010/main" val="262794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4634" userDrawn="1">
          <p15:clr>
            <a:srgbClr val="FBAE40"/>
          </p15:clr>
        </p15:guide>
        <p15:guide id="3" pos="7219" userDrawn="1">
          <p15:clr>
            <a:srgbClr val="FBAE40"/>
          </p15:clr>
        </p15:guide>
        <p15:guide id="4" orient="horz" pos="2614" userDrawn="1">
          <p15:clr>
            <a:srgbClr val="FBAE40"/>
          </p15:clr>
        </p15:guide>
        <p15:guide id="5" orient="horz" pos="3203" userDrawn="1">
          <p15:clr>
            <a:srgbClr val="FBAE40"/>
          </p15:clr>
        </p15:guide>
        <p15:guide id="6" orient="horz" pos="39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964424" y="6272784"/>
            <a:ext cx="3273552" cy="365125"/>
          </a:xfrm>
          <a:prstGeom prst="rect">
            <a:avLst/>
          </a:prstGeom>
        </p:spPr>
        <p:txBody>
          <a:bodyPr/>
          <a:lstStyle/>
          <a:p>
            <a:fld id="{EF5C07CE-FC17-420B-A0A6-0E44FD9C97D1}" type="datetime1">
              <a:rPr lang="en-US" smtClean="0"/>
              <a:t>3/23/2018</a:t>
            </a:fld>
            <a:endParaRPr lang="en-US"/>
          </a:p>
        </p:txBody>
      </p:sp>
      <p:sp>
        <p:nvSpPr>
          <p:cNvPr id="5" name="Footer Placeholder 4"/>
          <p:cNvSpPr>
            <a:spLocks noGrp="1"/>
          </p:cNvSpPr>
          <p:nvPr>
            <p:ph type="ftr" sz="quarter" idx="11"/>
          </p:nvPr>
        </p:nvSpPr>
        <p:spPr>
          <a:xfrm>
            <a:off x="1088136" y="6272784"/>
            <a:ext cx="6327648"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311128" y="6272784"/>
            <a:ext cx="640080" cy="365125"/>
          </a:xfrm>
          <a:prstGeom prst="rect">
            <a:avLst/>
          </a:prstGeom>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241454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7964424" y="6272784"/>
            <a:ext cx="3273552" cy="365125"/>
          </a:xfrm>
          <a:prstGeom prst="rect">
            <a:avLst/>
          </a:prstGeom>
        </p:spPr>
        <p:txBody>
          <a:bodyPr/>
          <a:lstStyle/>
          <a:p>
            <a:fld id="{CA2F4EA9-424F-40FE-9883-EFCBBE38A6DA}" type="datetime1">
              <a:rPr lang="en-US" smtClean="0"/>
              <a:t>3/23/2018</a:t>
            </a:fld>
            <a:endParaRPr lang="en-US"/>
          </a:p>
        </p:txBody>
      </p:sp>
      <p:sp>
        <p:nvSpPr>
          <p:cNvPr id="6" name="Footer Placeholder 5"/>
          <p:cNvSpPr>
            <a:spLocks noGrp="1"/>
          </p:cNvSpPr>
          <p:nvPr>
            <p:ph type="ftr" sz="quarter" idx="11"/>
          </p:nvPr>
        </p:nvSpPr>
        <p:spPr>
          <a:xfrm>
            <a:off x="1088136" y="6272784"/>
            <a:ext cx="6327648"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311128" y="6272784"/>
            <a:ext cx="640080" cy="365125"/>
          </a:xfrm>
          <a:prstGeom prst="rect">
            <a:avLst/>
          </a:prstGeom>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70185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9"/>
          <p:cNvSpPr>
            <a:spLocks/>
          </p:cNvSpPr>
          <p:nvPr userDrawn="1"/>
        </p:nvSpPr>
        <p:spPr bwMode="auto">
          <a:xfrm>
            <a:off x="-312712" y="0"/>
            <a:ext cx="8760296" cy="8102938"/>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29668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964424" y="6272784"/>
            <a:ext cx="3273552" cy="365125"/>
          </a:xfrm>
          <a:prstGeom prst="rect">
            <a:avLst/>
          </a:prstGeom>
        </p:spPr>
        <p:txBody>
          <a:bodyPr/>
          <a:lstStyle/>
          <a:p>
            <a:fld id="{EF5C07CE-FC17-420B-A0A6-0E44FD9C97D1}" type="datetime1">
              <a:rPr lang="en-US" smtClean="0"/>
              <a:t>3/23/2018</a:t>
            </a:fld>
            <a:endParaRPr lang="en-US"/>
          </a:p>
        </p:txBody>
      </p:sp>
      <p:sp>
        <p:nvSpPr>
          <p:cNvPr id="5" name="Footer Placeholder 4"/>
          <p:cNvSpPr>
            <a:spLocks noGrp="1"/>
          </p:cNvSpPr>
          <p:nvPr>
            <p:ph type="ftr" sz="quarter" idx="11"/>
          </p:nvPr>
        </p:nvSpPr>
        <p:spPr>
          <a:xfrm>
            <a:off x="1088136" y="6272784"/>
            <a:ext cx="6327648"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311128" y="6272784"/>
            <a:ext cx="640080" cy="365125"/>
          </a:xfrm>
          <a:prstGeom prst="rect">
            <a:avLst/>
          </a:prstGeom>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104286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7964424" y="6272784"/>
            <a:ext cx="3273552" cy="365125"/>
          </a:xfrm>
          <a:prstGeom prst="rect">
            <a:avLst/>
          </a:prstGeom>
        </p:spPr>
        <p:txBody>
          <a:bodyPr/>
          <a:lstStyle/>
          <a:p>
            <a:fld id="{CA2F4EA9-424F-40FE-9883-EFCBBE38A6DA}" type="datetime1">
              <a:rPr lang="en-US" smtClean="0"/>
              <a:t>3/23/2018</a:t>
            </a:fld>
            <a:endParaRPr lang="en-US"/>
          </a:p>
        </p:txBody>
      </p:sp>
      <p:sp>
        <p:nvSpPr>
          <p:cNvPr id="6" name="Footer Placeholder 5"/>
          <p:cNvSpPr>
            <a:spLocks noGrp="1"/>
          </p:cNvSpPr>
          <p:nvPr>
            <p:ph type="ftr" sz="quarter" idx="11"/>
          </p:nvPr>
        </p:nvSpPr>
        <p:spPr>
          <a:xfrm>
            <a:off x="1088136" y="6272784"/>
            <a:ext cx="6327648"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311128" y="6272784"/>
            <a:ext cx="640080" cy="365125"/>
          </a:xfrm>
          <a:prstGeom prst="rect">
            <a:avLst/>
          </a:prstGeom>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383621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 xmlns:a16="http://schemas.microsoft.com/office/drawing/2014/main" id="{E94103CC-22C5-4F38-9B77-3524E8A553F9}"/>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 xmlns:a16="http://schemas.microsoft.com/office/drawing/2014/main"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 xmlns:a16="http://schemas.microsoft.com/office/drawing/2014/main" id="{D67A1EFD-D78D-4138-B2FE-E0A098B59C34}"/>
              </a:ext>
            </a:extLst>
          </p:cNvPr>
          <p:cNvPicPr>
            <a:picLocks noChangeAspect="1"/>
          </p:cNvPicPr>
          <p:nvPr userDrawn="1"/>
        </p:nvPicPr>
        <p:blipFill rotWithShape="1">
          <a:blip r:embed="rId4" cstate="print">
            <a:extLst>
              <a:ext uri="{96DAC541-7B7A-43D3-8B79-37D633B846F1}">
                <asvg:svgBlip xmlns="" xmlns:asvg="http://schemas.microsoft.com/office/drawing/2016/SVG/main"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923991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4.svg"/><Relationship Id="rId5" Type="http://schemas.openxmlformats.org/officeDocument/2006/relationships/slideLayout" Target="../slideLayouts/slideLayout13.xml"/><Relationship Id="rId10" Type="http://schemas.openxmlformats.org/officeDocument/2006/relationships/image" Target="../media/image2.png"/><Relationship Id="rId4" Type="http://schemas.openxmlformats.org/officeDocument/2006/relationships/slideLayout" Target="../slideLayouts/slideLayout12.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 id="2147483721" r:id="rId2"/>
    <p:sldLayoutId id="2147483720" r:id="rId3"/>
    <p:sldLayoutId id="2147483813" r:id="rId4"/>
    <p:sldLayoutId id="214748381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cstate="print">
            <a:extLst>
              <a:ext uri="{96DAC541-7B7A-43D3-8B79-37D633B846F1}">
                <asvg:svgBlip xmlns="" xmlns:asvg="http://schemas.microsoft.com/office/drawing/2016/SVG/main" r:embed="rId6"/>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32" r:id="rId1"/>
    <p:sldLayoutId id="2147483815" r:id="rId2"/>
    <p:sldLayoutId id="2147483816"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0" cstate="print">
            <a:extLst>
              <a:ext uri="{96DAC541-7B7A-43D3-8B79-37D633B846F1}">
                <asvg:svgBlip xmlns="" xmlns:asvg="http://schemas.microsoft.com/office/drawing/2016/SVG/main" r:embed="rId11"/>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86" r:id="rId1"/>
    <p:sldLayoutId id="2147483722" r:id="rId2"/>
    <p:sldLayoutId id="2147483672" r:id="rId3"/>
    <p:sldLayoutId id="2147483811" r:id="rId4"/>
    <p:sldLayoutId id="2147483781" r:id="rId5"/>
    <p:sldLayoutId id="2147483780" r:id="rId6"/>
    <p:sldLayoutId id="2147483734" r:id="rId7"/>
    <p:sldLayoutId id="2147483735"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Rectangle 5"/>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7" name="Rectangle 6"/>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8" name="Rectangle 7"/>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9" name="Rectangle 8"/>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7" name="Rectangle 16"/>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8" name="Rectangle 17"/>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9" name="Rectangle 18"/>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20" name="Rectangle 19"/>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21" name="Rectangle 20"/>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22" name="Rectangle 21"/>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3" name="Rectangle 22"/>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4" name="Rectangle 23"/>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5" name="Rectangle 24"/>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6" name="Rectangle 25"/>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7" name="Rectangle 26"/>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8" name="Rectangle 27"/>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9" name="Rectangle 28"/>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30" name="Rectangle 29"/>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31" name="Rectangle 30"/>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FILE SYSTEM IN LINUX</a:t>
            </a:r>
            <a:endParaRPr lang="en-US" dirty="0"/>
          </a:p>
        </p:txBody>
      </p:sp>
      <p:sp>
        <p:nvSpPr>
          <p:cNvPr id="3" name="Text Placeholder 2"/>
          <p:cNvSpPr>
            <a:spLocks noGrp="1"/>
          </p:cNvSpPr>
          <p:nvPr>
            <p:ph type="body" sz="quarter" idx="11"/>
          </p:nvPr>
        </p:nvSpPr>
        <p:spPr/>
        <p:txBody>
          <a:bodyPr>
            <a:noAutofit/>
          </a:bodyPr>
          <a:lstStyle/>
          <a:p>
            <a:r>
              <a:rPr lang="en-US" sz="2000" dirty="0" smtClean="0"/>
              <a:t>GROUP 2</a:t>
            </a:r>
          </a:p>
          <a:p>
            <a:r>
              <a:rPr lang="en-US" sz="2000" dirty="0" smtClean="0"/>
              <a:t>CAPGEMINI INDIA PVT LIMITED</a:t>
            </a:r>
          </a:p>
          <a:p>
            <a:r>
              <a:rPr lang="en-US" sz="2000" dirty="0" smtClean="0"/>
              <a:t>24/3/2018</a:t>
            </a:r>
            <a:endParaRPr lang="en-US" sz="2000" dirty="0"/>
          </a:p>
        </p:txBody>
      </p:sp>
    </p:spTree>
    <p:extLst>
      <p:ext uri="{BB962C8B-B14F-4D97-AF65-F5344CB8AC3E}">
        <p14:creationId xmlns:p14="http://schemas.microsoft.com/office/powerpoint/2010/main" val="4248268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anose="02020603050405020304" pitchFamily="18" charset="0"/>
                <a:cs typeface="Times New Roman" panose="02020603050405020304" pitchFamily="18" charset="0"/>
              </a:rPr>
              <a:t>EXT 2</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285750" lvl="0" indent="-28575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Ext2 stands for second extended file system.</a:t>
            </a:r>
          </a:p>
          <a:p>
            <a:pPr marL="285750" lvl="0" indent="-28575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was introduced in 1993. Developed by </a:t>
            </a:r>
            <a:r>
              <a:rPr lang="en-US" sz="2400" dirty="0" smtClean="0">
                <a:latin typeface="Times New Roman" panose="02020603050405020304" pitchFamily="18" charset="0"/>
                <a:cs typeface="Times New Roman" panose="02020603050405020304" pitchFamily="18" charset="0"/>
              </a:rPr>
              <a:t>Remy </a:t>
            </a:r>
            <a:r>
              <a:rPr lang="en-US" sz="2400" dirty="0">
                <a:latin typeface="Times New Roman" panose="02020603050405020304" pitchFamily="18" charset="0"/>
                <a:cs typeface="Times New Roman" panose="02020603050405020304" pitchFamily="18" charset="0"/>
              </a:rPr>
              <a:t>Card.</a:t>
            </a:r>
          </a:p>
          <a:p>
            <a:pPr marL="285750" lvl="0" indent="-28575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was developed to overcome the limitation of the original </a:t>
            </a:r>
            <a:r>
              <a:rPr lang="en-US" sz="2400" dirty="0" smtClean="0">
                <a:latin typeface="Times New Roman" panose="02020603050405020304" pitchFamily="18" charset="0"/>
                <a:cs typeface="Times New Roman" panose="02020603050405020304" pitchFamily="18" charset="0"/>
              </a:rPr>
              <a:t>Ext </a:t>
            </a:r>
            <a:r>
              <a:rPr lang="en-US" sz="2400" dirty="0">
                <a:latin typeface="Times New Roman" panose="02020603050405020304" pitchFamily="18" charset="0"/>
                <a:cs typeface="Times New Roman" panose="02020603050405020304" pitchFamily="18" charset="0"/>
              </a:rPr>
              <a:t>file system.</a:t>
            </a:r>
          </a:p>
          <a:p>
            <a:pPr marL="285750" lvl="0" indent="-28575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Ext2 does not have journaling feature.</a:t>
            </a:r>
          </a:p>
          <a:p>
            <a:pPr marL="285750" lvl="0" indent="-28575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 flash drives, </a:t>
            </a:r>
            <a:r>
              <a:rPr lang="en-US" sz="2400" dirty="0" smtClean="0">
                <a:latin typeface="Times New Roman" panose="02020603050405020304" pitchFamily="18" charset="0"/>
                <a:cs typeface="Times New Roman" panose="02020603050405020304" pitchFamily="18" charset="0"/>
              </a:rPr>
              <a:t>USB </a:t>
            </a:r>
            <a:r>
              <a:rPr lang="en-US" sz="2400" dirty="0">
                <a:latin typeface="Times New Roman" panose="02020603050405020304" pitchFamily="18" charset="0"/>
                <a:cs typeface="Times New Roman" panose="02020603050405020304" pitchFamily="18" charset="0"/>
              </a:rPr>
              <a:t>drives, ext2 is recommended, as it doesn’t need to do the over head of journaling.</a:t>
            </a:r>
          </a:p>
          <a:p>
            <a:pPr marL="285750" lvl="0" indent="-28575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To speed up access, the ext2fs uses a technique called a "fast symbolic link." </a:t>
            </a:r>
          </a:p>
          <a:p>
            <a:pPr marL="285750" lvl="0" indent="-28575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Maximum individual file size can be from 16 GB to 2 TB</a:t>
            </a:r>
          </a:p>
          <a:p>
            <a:pPr marL="285750" lvl="0" indent="-28575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Overall ext2 file system size can be from 2 TB to 32 TB</a:t>
            </a:r>
          </a:p>
          <a:p>
            <a:pPr>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B40E3C-1BBE-4437-9DF1-36BFA7B8881D}" type="slidenum">
              <a:rPr lang="en-US" smtClean="0"/>
              <a:t>10</a:t>
            </a:fld>
            <a:endParaRPr lang="en-US"/>
          </a:p>
        </p:txBody>
      </p:sp>
    </p:spTree>
    <p:extLst>
      <p:ext uri="{BB962C8B-B14F-4D97-AF65-F5344CB8AC3E}">
        <p14:creationId xmlns:p14="http://schemas.microsoft.com/office/powerpoint/2010/main" val="346965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anose="02020603050405020304" pitchFamily="18" charset="0"/>
                <a:cs typeface="Times New Roman" panose="02020603050405020304" pitchFamily="18" charset="0"/>
              </a:rPr>
              <a:t>EXT 3</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3067" y="1277989"/>
            <a:ext cx="11370945" cy="4486224"/>
          </a:xfrm>
        </p:spPr>
        <p:txBody>
          <a:bodyPr>
            <a:normAutofit fontScale="92500" lnSpcReduction="10000"/>
          </a:bodyPr>
          <a:lstStyle/>
          <a:p>
            <a:pPr marL="285750" lvl="0" indent="-28575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Ext3 stands for third extended file system.</a:t>
            </a:r>
          </a:p>
          <a:p>
            <a:pPr marL="285750" lvl="0" indent="-28575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was introduced in 2001. Developed by Stephen Tweedie.</a:t>
            </a:r>
          </a:p>
          <a:p>
            <a:pPr marL="285750" lvl="0" indent="-28575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Starting from Linux Kernel 2.4.15 ext3 was available.</a:t>
            </a:r>
          </a:p>
          <a:p>
            <a:pPr marL="285750" lvl="0" indent="-28575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main benefit of ext3 is that it allows journaling.</a:t>
            </a:r>
          </a:p>
          <a:p>
            <a:pPr marL="285750" lvl="0" indent="-28575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Maximum individual file size can be from 16 GB to 2 </a:t>
            </a:r>
            <a:r>
              <a:rPr lang="en-US" sz="2400" dirty="0" smtClean="0">
                <a:latin typeface="Times New Roman" panose="02020603050405020304" pitchFamily="18" charset="0"/>
                <a:cs typeface="Times New Roman" panose="02020603050405020304" pitchFamily="18" charset="0"/>
              </a:rPr>
              <a:t>TB.</a:t>
            </a:r>
            <a:endParaRPr lang="en-US" sz="2400" dirty="0">
              <a:latin typeface="Times New Roman" panose="02020603050405020304" pitchFamily="18" charset="0"/>
              <a:cs typeface="Times New Roman" panose="02020603050405020304" pitchFamily="18" charset="0"/>
            </a:endParaRPr>
          </a:p>
          <a:p>
            <a:pPr marL="285750" lvl="0" indent="-28575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Overall ext3 file system size can be from 2 TB to 32 </a:t>
            </a:r>
            <a:r>
              <a:rPr lang="en-US" sz="2400" dirty="0" smtClean="0">
                <a:latin typeface="Times New Roman" panose="02020603050405020304" pitchFamily="18" charset="0"/>
                <a:cs typeface="Times New Roman" panose="02020603050405020304" pitchFamily="18" charset="0"/>
              </a:rPr>
              <a:t>TB.</a:t>
            </a:r>
            <a:endParaRPr lang="en-US" sz="2400" dirty="0">
              <a:latin typeface="Times New Roman" panose="02020603050405020304" pitchFamily="18" charset="0"/>
              <a:cs typeface="Times New Roman" panose="02020603050405020304" pitchFamily="18" charset="0"/>
            </a:endParaRPr>
          </a:p>
          <a:p>
            <a:pPr marL="285750" lvl="0" indent="-28575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three types of journaling available in ext3 file system.</a:t>
            </a:r>
          </a:p>
          <a:p>
            <a:pPr marL="285750" lvl="0" indent="-28575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Journal – Metadata and content are saved in the journal.</a:t>
            </a:r>
          </a:p>
          <a:p>
            <a:pPr marL="285750" lvl="0" indent="-28575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Ordered – Only metadata is saved in the journal. Metadata are journaled only after writing the content to disk. This is the default.</a:t>
            </a:r>
          </a:p>
          <a:p>
            <a:pPr marL="285750" lvl="0" indent="-285750">
              <a:lnSpc>
                <a:spcPct val="10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Write back </a:t>
            </a:r>
            <a:r>
              <a:rPr lang="en-US" sz="2400" dirty="0">
                <a:latin typeface="Times New Roman" panose="02020603050405020304" pitchFamily="18" charset="0"/>
                <a:cs typeface="Times New Roman" panose="02020603050405020304" pitchFamily="18" charset="0"/>
              </a:rPr>
              <a:t>– Only metadata is saved in the journal. Metadata might be journaled either before or after the content is written to the disk.</a:t>
            </a:r>
          </a:p>
          <a:p>
            <a:pPr marL="285750" indent="-285750">
              <a:lnSpc>
                <a:spcPct val="10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B40E3C-1BBE-4437-9DF1-36BFA7B8881D}" type="slidenum">
              <a:rPr lang="en-US" smtClean="0"/>
              <a:t>11</a:t>
            </a:fld>
            <a:endParaRPr lang="en-US"/>
          </a:p>
        </p:txBody>
      </p:sp>
    </p:spTree>
    <p:extLst>
      <p:ext uri="{BB962C8B-B14F-4D97-AF65-F5344CB8AC3E}">
        <p14:creationId xmlns:p14="http://schemas.microsoft.com/office/powerpoint/2010/main" val="264484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2800" dirty="0" smtClean="0">
                <a:latin typeface="Times New Roman" panose="02020603050405020304" pitchFamily="18" charset="0"/>
                <a:cs typeface="Times New Roman" panose="02020603050405020304" pitchFamily="18" charset="0"/>
              </a:rPr>
              <a:t>  EXT 2 VS EXT 3</a:t>
            </a:r>
            <a:endParaRPr lang="en-US"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6542" y="1412776"/>
            <a:ext cx="5256584" cy="4467176"/>
          </a:xfrm>
          <a:prstGeom prst="rect">
            <a:avLst/>
          </a:prstGeom>
        </p:spPr>
      </p:pic>
      <p:sp>
        <p:nvSpPr>
          <p:cNvPr id="2" name="Slide Number Placeholder 1"/>
          <p:cNvSpPr>
            <a:spLocks noGrp="1"/>
          </p:cNvSpPr>
          <p:nvPr>
            <p:ph type="sldNum" sz="quarter" idx="12"/>
          </p:nvPr>
        </p:nvSpPr>
        <p:spPr/>
        <p:txBody>
          <a:bodyPr/>
          <a:lstStyle/>
          <a:p>
            <a:fld id="{D7B40E3C-1BBE-4437-9DF1-36BFA7B8881D}" type="slidenum">
              <a:rPr lang="en-US" smtClean="0"/>
              <a:t>12</a:t>
            </a:fld>
            <a:endParaRPr lang="en-US"/>
          </a:p>
        </p:txBody>
      </p:sp>
    </p:spTree>
    <p:extLst>
      <p:ext uri="{BB962C8B-B14F-4D97-AF65-F5344CB8AC3E}">
        <p14:creationId xmlns:p14="http://schemas.microsoft.com/office/powerpoint/2010/main" val="187488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anose="02020603050405020304" pitchFamily="18" charset="0"/>
                <a:cs typeface="Times New Roman" panose="02020603050405020304" pitchFamily="18" charset="0"/>
              </a:rPr>
              <a:t>EXT 4</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42900" lvl="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Ext4 stands for fourth extended file system.</a:t>
            </a:r>
          </a:p>
          <a:p>
            <a:pPr marL="342900" lvl="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was introduced in 2008.</a:t>
            </a:r>
          </a:p>
          <a:p>
            <a:pPr marL="342900" lvl="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Starting from Linux Kernel 2.6.19 ext4 was available.</a:t>
            </a:r>
          </a:p>
          <a:p>
            <a:pPr marL="342900" lvl="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Supports huge individual file size and overall file system size.</a:t>
            </a:r>
          </a:p>
          <a:p>
            <a:pPr marL="342900" lvl="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Maximum individual file size can be from 16 GB to 16 TB</a:t>
            </a:r>
          </a:p>
          <a:p>
            <a:pPr marL="342900" lvl="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Overall maximum ext4 file system size is 1 EB (</a:t>
            </a:r>
            <a:r>
              <a:rPr lang="en-US" sz="2400" dirty="0" err="1">
                <a:latin typeface="Times New Roman" panose="02020603050405020304" pitchFamily="18" charset="0"/>
                <a:cs typeface="Times New Roman" panose="02020603050405020304" pitchFamily="18" charset="0"/>
              </a:rPr>
              <a:t>exabyte</a:t>
            </a:r>
            <a:r>
              <a:rPr lang="en-US" sz="2400" dirty="0">
                <a:latin typeface="Times New Roman" panose="02020603050405020304" pitchFamily="18" charset="0"/>
                <a:cs typeface="Times New Roman" panose="02020603050405020304" pitchFamily="18" charset="0"/>
              </a:rPr>
              <a:t>). 1 EB = 1024 PB (petabyte). 1 PB = 1024 TB (terabyte).</a:t>
            </a:r>
          </a:p>
          <a:p>
            <a:pPr marL="342900" lvl="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ext4, you also have the option of turning the journaling feature “off”.</a:t>
            </a:r>
          </a:p>
          <a:p>
            <a:pPr marL="342900" lvl="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You can also mount an existing ext3 fs as ext4 fs without having to upgrade it.</a:t>
            </a:r>
          </a:p>
          <a:p>
            <a:pPr marL="342900" indent="-342900">
              <a:lnSpc>
                <a:spcPct val="10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B40E3C-1BBE-4437-9DF1-36BFA7B8881D}" type="slidenum">
              <a:rPr lang="en-US" smtClean="0"/>
              <a:t>13</a:t>
            </a:fld>
            <a:endParaRPr lang="en-US"/>
          </a:p>
        </p:txBody>
      </p:sp>
    </p:spTree>
    <p:extLst>
      <p:ext uri="{BB962C8B-B14F-4D97-AF65-F5344CB8AC3E}">
        <p14:creationId xmlns:p14="http://schemas.microsoft.com/office/powerpoint/2010/main" val="215280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FEATUERS IN EXT4 </a:t>
            </a:r>
            <a:endParaRPr lang="en-US" dirty="0"/>
          </a:p>
        </p:txBody>
      </p:sp>
      <p:sp>
        <p:nvSpPr>
          <p:cNvPr id="3" name="Content Placeholder 2"/>
          <p:cNvSpPr>
            <a:spLocks noGrp="1"/>
          </p:cNvSpPr>
          <p:nvPr>
            <p:ph idx="1"/>
          </p:nvPr>
        </p:nvSpPr>
        <p:spPr/>
        <p:txBody>
          <a:bodyPr>
            <a:normAutofit/>
          </a:bodyPr>
          <a:lstStyle/>
          <a:p>
            <a:pPr marL="0" indent="0">
              <a:lnSpc>
                <a:spcPct val="100000"/>
              </a:lnSpc>
              <a:buNone/>
            </a:pPr>
            <a:r>
              <a:rPr lang="en-US" sz="2800" dirty="0">
                <a:latin typeface="Times New Roman" panose="02020603050405020304" pitchFamily="18" charset="0"/>
                <a:cs typeface="Times New Roman" panose="02020603050405020304" pitchFamily="18" charset="0"/>
              </a:rPr>
              <a:t>There are some new features introduced in ext4:</a:t>
            </a:r>
          </a:p>
          <a:p>
            <a:pPr marL="457200" lvl="0" indent="-457200">
              <a:lnSpc>
                <a:spcPct val="1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Multi block </a:t>
            </a:r>
            <a:r>
              <a:rPr lang="en-US" sz="2800" dirty="0">
                <a:latin typeface="Times New Roman" panose="02020603050405020304" pitchFamily="18" charset="0"/>
                <a:cs typeface="Times New Roman" panose="02020603050405020304" pitchFamily="18" charset="0"/>
              </a:rPr>
              <a:t>allocation.</a:t>
            </a:r>
          </a:p>
          <a:p>
            <a:pPr marL="457200" lvl="0" indent="-457200">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delayed allocation.</a:t>
            </a:r>
          </a:p>
          <a:p>
            <a:pPr marL="457200" lvl="0" indent="-457200">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journal checksum.</a:t>
            </a:r>
          </a:p>
          <a:p>
            <a:pPr marL="457200" lvl="0" indent="-457200">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These features improves the performance and reliability of the filesystem when compared to ext3.</a:t>
            </a:r>
          </a:p>
          <a:p>
            <a:pPr marL="0" indent="0">
              <a:lnSpc>
                <a:spcPct val="100000"/>
              </a:lnSpc>
              <a:buNone/>
            </a:pPr>
            <a:endParaRPr lang="en-US"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7B40E3C-1BBE-4437-9DF1-36BFA7B8881D}" type="slidenum">
              <a:rPr lang="en-US" smtClean="0"/>
              <a:t>14</a:t>
            </a:fld>
            <a:endParaRPr lang="en-US"/>
          </a:p>
        </p:txBody>
      </p:sp>
    </p:spTree>
    <p:extLst>
      <p:ext uri="{BB962C8B-B14F-4D97-AF65-F5344CB8AC3E}">
        <p14:creationId xmlns:p14="http://schemas.microsoft.com/office/powerpoint/2010/main" val="66723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2800" dirty="0" smtClean="0">
                <a:latin typeface="Times New Roman" panose="02020603050405020304" pitchFamily="18" charset="0"/>
                <a:cs typeface="Times New Roman" panose="02020603050405020304" pitchFamily="18" charset="0"/>
              </a:rPr>
              <a:t>         DISK ARRANGEMENT ( ALLOCATING )</a:t>
            </a:r>
            <a:endParaRPr lang="en-US" sz="28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413068" y="1412776"/>
            <a:ext cx="11106044" cy="4759424"/>
          </a:xfrm>
        </p:spPr>
        <p:txBody>
          <a:bodyPr>
            <a:noAutofit/>
          </a:bodyPr>
          <a:lstStyle/>
          <a:p>
            <a:pPr marL="342900" indent="-342900">
              <a:lnSpc>
                <a:spcPct val="10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Allocate filesystems and swap space to separate partitions or disks Boot files. </a:t>
            </a:r>
          </a:p>
          <a:p>
            <a:pPr marL="342900" indent="-342900">
              <a:lnSpc>
                <a:spcPct val="10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Some files must be accessible to the BIOS, UEFI, or boot loader at boot time. </a:t>
            </a:r>
          </a:p>
          <a:p>
            <a:pPr marL="342900" indent="-342900">
              <a:lnSpc>
                <a:spcPct val="10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Multiple hard drives. </a:t>
            </a:r>
          </a:p>
          <a:p>
            <a:pPr marL="342900" indent="-342900">
              <a:lnSpc>
                <a:spcPct val="10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Potential overflow. </a:t>
            </a:r>
          </a:p>
          <a:p>
            <a:pPr marL="342900" indent="-342900">
              <a:lnSpc>
                <a:spcPct val="10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Quotas. </a:t>
            </a:r>
          </a:p>
        </p:txBody>
      </p:sp>
      <p:pic>
        <p:nvPicPr>
          <p:cNvPr id="8" name="Content Placeholder 7"/>
          <p:cNvPicPr>
            <a:picLocks noGrp="1" noChangeAspect="1"/>
          </p:cNvPicPr>
          <p:nvPr>
            <p:ph sz="half" idx="2"/>
          </p:nvPr>
        </p:nvPicPr>
        <p:blipFill>
          <a:blip r:embed="rId2"/>
          <a:stretch>
            <a:fillRect/>
          </a:stretch>
        </p:blipFill>
        <p:spPr>
          <a:xfrm>
            <a:off x="4871864" y="2492896"/>
            <a:ext cx="5287450" cy="34632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p:cNvSpPr>
            <a:spLocks noGrp="1"/>
          </p:cNvSpPr>
          <p:nvPr>
            <p:ph type="sldNum" sz="quarter" idx="12"/>
          </p:nvPr>
        </p:nvSpPr>
        <p:spPr/>
        <p:txBody>
          <a:bodyPr/>
          <a:lstStyle/>
          <a:p>
            <a:fld id="{D7B40E3C-1BBE-4437-9DF1-36BFA7B8881D}" type="slidenum">
              <a:rPr lang="en-US" smtClean="0"/>
              <a:t>15</a:t>
            </a:fld>
            <a:endParaRPr lang="en-US"/>
          </a:p>
        </p:txBody>
      </p:sp>
    </p:spTree>
    <p:extLst>
      <p:ext uri="{BB962C8B-B14F-4D97-AF65-F5344CB8AC3E}">
        <p14:creationId xmlns:p14="http://schemas.microsoft.com/office/powerpoint/2010/main" val="2387184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anose="02020603050405020304" pitchFamily="18" charset="0"/>
                <a:cs typeface="Times New Roman" panose="02020603050405020304" pitchFamily="18" charset="0"/>
              </a:rPr>
              <a:t>         DISK ARRANGEMENT ( PARTITION)</a:t>
            </a:r>
            <a:endParaRPr lang="en-US" sz="28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Only two partition root and swap on hard drive.</a:t>
            </a:r>
          </a:p>
          <a:p>
            <a:pPr marL="0" indent="0">
              <a:buNone/>
            </a:pPr>
            <a:r>
              <a:rPr lang="en-US" sz="2400" dirty="0" smtClean="0">
                <a:latin typeface="Times New Roman" panose="02020603050405020304" pitchFamily="18" charset="0"/>
                <a:cs typeface="Times New Roman" panose="02020603050405020304" pitchFamily="18" charset="0"/>
              </a:rPr>
              <a:t>Directories are created under root.</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stretch>
            <a:fillRect/>
          </a:stretch>
        </p:blipFill>
        <p:spPr>
          <a:xfrm>
            <a:off x="6530554" y="1916832"/>
            <a:ext cx="4754562" cy="34799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Slide Number Placeholder 2"/>
          <p:cNvSpPr>
            <a:spLocks noGrp="1"/>
          </p:cNvSpPr>
          <p:nvPr>
            <p:ph type="sldNum" sz="quarter" idx="12"/>
          </p:nvPr>
        </p:nvSpPr>
        <p:spPr/>
        <p:txBody>
          <a:bodyPr/>
          <a:lstStyle/>
          <a:p>
            <a:fld id="{D7B40E3C-1BBE-4437-9DF1-36BFA7B8881D}" type="slidenum">
              <a:rPr lang="en-US" smtClean="0"/>
              <a:t>16</a:t>
            </a:fld>
            <a:endParaRPr lang="en-US"/>
          </a:p>
        </p:txBody>
      </p:sp>
    </p:spTree>
    <p:extLst>
      <p:ext uri="{BB962C8B-B14F-4D97-AF65-F5344CB8AC3E}">
        <p14:creationId xmlns:p14="http://schemas.microsoft.com/office/powerpoint/2010/main" val="26425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anose="02020603050405020304" pitchFamily="18" charset="0"/>
                <a:cs typeface="Times New Roman" panose="02020603050405020304" pitchFamily="18" charset="0"/>
              </a:rPr>
              <a:t>      DISK MANAGEMENT ( DYNAMIC)</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lstStyle/>
          <a:p>
            <a:pPr marL="0" indent="0">
              <a:buNone/>
            </a:pPr>
            <a:r>
              <a:rPr lang="en-US" sz="2400" dirty="0" smtClean="0">
                <a:latin typeface="Times New Roman" panose="02020603050405020304" pitchFamily="18" charset="0"/>
                <a:cs typeface="Times New Roman" panose="02020603050405020304" pitchFamily="18" charset="0"/>
              </a:rPr>
              <a:t>Improve </a:t>
            </a:r>
            <a:r>
              <a:rPr lang="en-US" sz="2400" dirty="0">
                <a:latin typeface="Times New Roman" panose="02020603050405020304" pitchFamily="18" charset="0"/>
                <a:cs typeface="Times New Roman" panose="02020603050405020304" pitchFamily="18" charset="0"/>
              </a:rPr>
              <a:t>performance with a striped volume across multiple </a:t>
            </a:r>
            <a:r>
              <a:rPr lang="en-US" sz="2400" dirty="0" smtClean="0">
                <a:latin typeface="Times New Roman" panose="02020603050405020304" pitchFamily="18" charset="0"/>
                <a:cs typeface="Times New Roman" panose="02020603050405020304" pitchFamily="18" charset="0"/>
              </a:rPr>
              <a:t>disks</a:t>
            </a:r>
            <a:r>
              <a:rPr lang="en-US" dirty="0" smtClean="0">
                <a:latin typeface="+mj-lt"/>
              </a:rPr>
              <a:t>.</a:t>
            </a:r>
          </a:p>
          <a:p>
            <a:pPr marL="0" indent="0">
              <a:buNone/>
            </a:pPr>
            <a:endParaRPr lang="en-US" dirty="0"/>
          </a:p>
        </p:txBody>
      </p:sp>
      <p:pic>
        <p:nvPicPr>
          <p:cNvPr id="5" name="Content Placeholder 4"/>
          <p:cNvPicPr>
            <a:picLocks noGrp="1" noChangeAspect="1"/>
          </p:cNvPicPr>
          <p:nvPr>
            <p:ph sz="half" idx="2"/>
          </p:nvPr>
        </p:nvPicPr>
        <p:blipFill>
          <a:blip r:embed="rId2"/>
          <a:stretch>
            <a:fillRect/>
          </a:stretch>
        </p:blipFill>
        <p:spPr>
          <a:xfrm>
            <a:off x="5954834" y="2216585"/>
            <a:ext cx="4754562" cy="3066692"/>
          </a:xfrm>
          <a:prstGeom prst="rect">
            <a:avLst/>
          </a:prstGeom>
        </p:spPr>
      </p:pic>
      <p:sp>
        <p:nvSpPr>
          <p:cNvPr id="4" name="Slide Number Placeholder 3"/>
          <p:cNvSpPr>
            <a:spLocks noGrp="1"/>
          </p:cNvSpPr>
          <p:nvPr>
            <p:ph type="sldNum" sz="quarter" idx="12"/>
          </p:nvPr>
        </p:nvSpPr>
        <p:spPr/>
        <p:txBody>
          <a:bodyPr/>
          <a:lstStyle/>
          <a:p>
            <a:fld id="{D7B40E3C-1BBE-4437-9DF1-36BFA7B8881D}" type="slidenum">
              <a:rPr lang="en-US" smtClean="0"/>
              <a:t>17</a:t>
            </a:fld>
            <a:endParaRPr lang="en-US"/>
          </a:p>
        </p:txBody>
      </p:sp>
    </p:spTree>
    <p:extLst>
      <p:ext uri="{BB962C8B-B14F-4D97-AF65-F5344CB8AC3E}">
        <p14:creationId xmlns:p14="http://schemas.microsoft.com/office/powerpoint/2010/main" val="258806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anose="02020603050405020304" pitchFamily="18" charset="0"/>
                <a:cs typeface="Times New Roman" panose="02020603050405020304" pitchFamily="18" charset="0"/>
              </a:rPr>
              <a:t>        DISK MANAGEMENT ( BASIC ) </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00000"/>
              </a:lnSpc>
              <a:buNone/>
            </a:pPr>
            <a:r>
              <a:rPr lang="en-US" sz="2400" dirty="0" smtClean="0">
                <a:latin typeface="Times New Roman" panose="02020603050405020304" pitchFamily="18" charset="0"/>
                <a:cs typeface="Times New Roman" panose="02020603050405020304" pitchFamily="18" charset="0"/>
              </a:rPr>
              <a:t>Linux disk management includes several important tasks such as adding or removing storage devices, creating and deleting partitions, mounting partitions on appropriate directories and making file system in partitions.</a:t>
            </a:r>
          </a:p>
          <a:p>
            <a:pPr marL="0" indent="0">
              <a:lnSpc>
                <a:spcPct val="100000"/>
              </a:lnSpc>
              <a:buNone/>
            </a:pPr>
            <a:r>
              <a:rPr lang="en-US" sz="2400" dirty="0">
                <a:latin typeface="Times New Roman" panose="02020603050405020304" pitchFamily="18" charset="0"/>
                <a:cs typeface="Times New Roman" panose="02020603050405020304" pitchFamily="18" charset="0"/>
              </a:rPr>
              <a:t>Improve performance with a striped volume across </a:t>
            </a:r>
            <a:r>
              <a:rPr lang="en-US" sz="2400" dirty="0" smtClean="0">
                <a:latin typeface="Times New Roman" panose="02020603050405020304" pitchFamily="18" charset="0"/>
                <a:cs typeface="Times New Roman" panose="02020603050405020304" pitchFamily="18" charset="0"/>
              </a:rPr>
              <a:t>single disks.</a:t>
            </a: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B40E3C-1BBE-4437-9DF1-36BFA7B8881D}" type="slidenum">
              <a:rPr lang="en-US" smtClean="0"/>
              <a:t>18</a:t>
            </a:fld>
            <a:endParaRPr lang="en-US"/>
          </a:p>
        </p:txBody>
      </p:sp>
    </p:spTree>
    <p:extLst>
      <p:ext uri="{BB962C8B-B14F-4D97-AF65-F5344CB8AC3E}">
        <p14:creationId xmlns:p14="http://schemas.microsoft.com/office/powerpoint/2010/main" val="406372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smtClean="0">
                <a:latin typeface="Times New Roman" panose="02020603050405020304" pitchFamily="18" charset="0"/>
                <a:cs typeface="Times New Roman" panose="02020603050405020304" pitchFamily="18" charset="0"/>
              </a:rPr>
              <a:t>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             MOUNTING A FILESYSTEM</a:t>
            </a:r>
            <a:br>
              <a:rPr lang="en-US" sz="2800" b="1" dirty="0" smtClean="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7034" y="1577126"/>
            <a:ext cx="10515600" cy="4396976"/>
          </a:xfrm>
        </p:spPr>
        <p:txBody>
          <a:bodyPr>
            <a:normAutofit/>
          </a:bodyPr>
          <a:lstStyle/>
          <a:p>
            <a:pPr marL="0" indent="0" fontAlgn="base">
              <a:lnSpc>
                <a:spcPct val="100000"/>
              </a:lnSpc>
              <a:buNone/>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mount</a:t>
            </a:r>
            <a:r>
              <a:rPr lang="en-US" sz="2400" dirty="0">
                <a:latin typeface="Times New Roman" panose="02020603050405020304" pitchFamily="18" charset="0"/>
                <a:cs typeface="Times New Roman" panose="02020603050405020304" pitchFamily="18" charset="0"/>
              </a:rPr>
              <a:t> command mounts a storage device </a:t>
            </a:r>
            <a:r>
              <a:rPr lang="en-US" sz="2400" dirty="0" smtClean="0">
                <a:latin typeface="Times New Roman" panose="02020603050405020304" pitchFamily="18" charset="0"/>
                <a:cs typeface="Times New Roman" panose="02020603050405020304" pitchFamily="18" charset="0"/>
              </a:rPr>
              <a:t>or </a:t>
            </a:r>
            <a:r>
              <a:rPr lang="en-US" sz="2400" b="1" dirty="0" smtClean="0">
                <a:latin typeface="Times New Roman" panose="02020603050405020304" pitchFamily="18" charset="0"/>
                <a:cs typeface="Times New Roman" panose="02020603050405020304" pitchFamily="18" charset="0"/>
              </a:rPr>
              <a:t>filesystem</a:t>
            </a:r>
            <a:r>
              <a:rPr lang="en-US" sz="2400" dirty="0">
                <a:latin typeface="Times New Roman" panose="02020603050405020304" pitchFamily="18" charset="0"/>
                <a:cs typeface="Times New Roman" panose="02020603050405020304" pitchFamily="18" charset="0"/>
              </a:rPr>
              <a:t>, making it accessible and attaching it to an existing directory structure</a:t>
            </a:r>
            <a:r>
              <a:rPr lang="en-US" sz="2400" dirty="0" smtClean="0">
                <a:latin typeface="Times New Roman" panose="02020603050405020304" pitchFamily="18" charset="0"/>
                <a:cs typeface="Times New Roman" panose="02020603050405020304" pitchFamily="18" charset="0"/>
              </a:rPr>
              <a:t>.</a:t>
            </a:r>
          </a:p>
          <a:p>
            <a:pPr marL="0" indent="0" fontAlgn="base">
              <a:lnSpc>
                <a:spcPct val="100000"/>
              </a:lnSpc>
              <a:buNone/>
            </a:pPr>
            <a:r>
              <a:rPr lang="en-US" sz="2400" b="1" dirty="0" smtClean="0">
                <a:latin typeface="Times New Roman" panose="02020603050405020304" pitchFamily="18" charset="0"/>
                <a:cs typeface="Times New Roman" panose="02020603050405020304" pitchFamily="18" charset="0"/>
              </a:rPr>
              <a:t>                                        $mount</a:t>
            </a:r>
          </a:p>
          <a:p>
            <a:pPr marL="0" indent="0" fontAlgn="base">
              <a:lnSpc>
                <a:spcPct val="100000"/>
              </a:lnSpc>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When you type this at a command prompt, this command will display all the mounted devices, the filesystem type it is mounted as, and the mount point. The mount point being local directory that is assigned to a filesystem during the process of mounting.</a:t>
            </a:r>
          </a:p>
        </p:txBody>
      </p:sp>
      <p:sp>
        <p:nvSpPr>
          <p:cNvPr id="4" name="Slide Number Placeholder 3"/>
          <p:cNvSpPr>
            <a:spLocks noGrp="1"/>
          </p:cNvSpPr>
          <p:nvPr>
            <p:ph type="sldNum" sz="quarter" idx="12"/>
          </p:nvPr>
        </p:nvSpPr>
        <p:spPr/>
        <p:txBody>
          <a:bodyPr/>
          <a:lstStyle/>
          <a:p>
            <a:fld id="{D7B40E3C-1BBE-4437-9DF1-36BFA7B8881D}" type="slidenum">
              <a:rPr lang="en-US" smtClean="0"/>
              <a:t>19</a:t>
            </a:fld>
            <a:endParaRPr lang="en-US"/>
          </a:p>
        </p:txBody>
      </p:sp>
    </p:spTree>
    <p:extLst>
      <p:ext uri="{BB962C8B-B14F-4D97-AF65-F5344CB8AC3E}">
        <p14:creationId xmlns:p14="http://schemas.microsoft.com/office/powerpoint/2010/main" val="3466792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GROUP MEMBERS</a:t>
            </a:r>
            <a:endParaRPr lang="en-US" dirty="0"/>
          </a:p>
        </p:txBody>
      </p:sp>
      <p:sp>
        <p:nvSpPr>
          <p:cNvPr id="3" name="Content Placeholder 2"/>
          <p:cNvSpPr>
            <a:spLocks noGrp="1"/>
          </p:cNvSpPr>
          <p:nvPr>
            <p:ph idx="1"/>
          </p:nvPr>
        </p:nvSpPr>
        <p:spPr/>
        <p:txBody>
          <a:bodyPr numCol="2">
            <a:noAutofit/>
          </a:bodyPr>
          <a:lstStyle/>
          <a:p>
            <a:pPr algn="just">
              <a:lnSpc>
                <a:spcPct val="150000"/>
              </a:lnSpc>
            </a:pPr>
            <a:r>
              <a:rPr lang="en-US" sz="2400" dirty="0" smtClean="0">
                <a:latin typeface="Times" pitchFamily="18" charset="0"/>
              </a:rPr>
              <a:t>Menaga                                      -093959</a:t>
            </a:r>
          </a:p>
          <a:p>
            <a:pPr algn="just">
              <a:lnSpc>
                <a:spcPct val="150000"/>
              </a:lnSpc>
            </a:pPr>
            <a:r>
              <a:rPr lang="en-US" sz="2400" dirty="0" smtClean="0">
                <a:latin typeface="Times" pitchFamily="18" charset="0"/>
              </a:rPr>
              <a:t>Navya Rani                                -093953</a:t>
            </a:r>
          </a:p>
          <a:p>
            <a:pPr algn="just">
              <a:lnSpc>
                <a:spcPct val="150000"/>
              </a:lnSpc>
            </a:pPr>
            <a:r>
              <a:rPr lang="en-US" sz="2400" dirty="0" smtClean="0">
                <a:latin typeface="Times" pitchFamily="18" charset="0"/>
              </a:rPr>
              <a:t>Ayub Nadaf                                -094047 </a:t>
            </a:r>
          </a:p>
          <a:p>
            <a:pPr algn="just">
              <a:lnSpc>
                <a:spcPct val="150000"/>
              </a:lnSpc>
            </a:pPr>
            <a:r>
              <a:rPr lang="en-US" sz="2400" dirty="0" smtClean="0">
                <a:latin typeface="Times" pitchFamily="18" charset="0"/>
              </a:rPr>
              <a:t>Prem </a:t>
            </a:r>
            <a:r>
              <a:rPr lang="en-US" sz="2400" dirty="0">
                <a:latin typeface="Times" pitchFamily="18" charset="0"/>
              </a:rPr>
              <a:t>S</a:t>
            </a:r>
            <a:r>
              <a:rPr lang="en-US" sz="2400" dirty="0" smtClean="0">
                <a:latin typeface="Times" pitchFamily="18" charset="0"/>
              </a:rPr>
              <a:t>ingh </a:t>
            </a:r>
            <a:r>
              <a:rPr lang="en-US" sz="2400" dirty="0" err="1" smtClean="0">
                <a:latin typeface="Times" pitchFamily="18" charset="0"/>
              </a:rPr>
              <a:t>Rawat</a:t>
            </a:r>
            <a:r>
              <a:rPr lang="en-US" sz="2400" dirty="0" smtClean="0">
                <a:latin typeface="Times" pitchFamily="18" charset="0"/>
              </a:rPr>
              <a:t>                     -093999</a:t>
            </a:r>
          </a:p>
          <a:p>
            <a:pPr algn="just">
              <a:lnSpc>
                <a:spcPct val="150000"/>
              </a:lnSpc>
            </a:pPr>
            <a:r>
              <a:rPr lang="en-US" sz="2400" dirty="0" smtClean="0">
                <a:latin typeface="Times" pitchFamily="18" charset="0"/>
              </a:rPr>
              <a:t>Mohammad Abdul Jabbar          -093958</a:t>
            </a:r>
          </a:p>
          <a:p>
            <a:pPr algn="just">
              <a:lnSpc>
                <a:spcPct val="150000"/>
              </a:lnSpc>
            </a:pPr>
            <a:r>
              <a:rPr lang="en-US" sz="2400" dirty="0" smtClean="0">
                <a:latin typeface="Times" pitchFamily="18" charset="0"/>
              </a:rPr>
              <a:t>Raj Subash B                              -093964</a:t>
            </a:r>
          </a:p>
          <a:p>
            <a:pPr marL="0" indent="0">
              <a:buNone/>
            </a:pPr>
            <a:endParaRPr lang="en-US" sz="2400" dirty="0">
              <a:latin typeface="Times" pitchFamily="18" charset="0"/>
            </a:endParaRPr>
          </a:p>
        </p:txBody>
      </p:sp>
      <p:sp>
        <p:nvSpPr>
          <p:cNvPr id="4" name="Slide Number Placeholder 3"/>
          <p:cNvSpPr>
            <a:spLocks noGrp="1"/>
          </p:cNvSpPr>
          <p:nvPr>
            <p:ph type="sldNum" sz="quarter" idx="12"/>
          </p:nvPr>
        </p:nvSpPr>
        <p:spPr/>
        <p:txBody>
          <a:bodyPr/>
          <a:lstStyle/>
          <a:p>
            <a:fld id="{D7B40E3C-1BBE-4437-9DF1-36BFA7B8881D}" type="slidenum">
              <a:rPr lang="en-US" smtClean="0"/>
              <a:t>2</a:t>
            </a:fld>
            <a:endParaRPr lang="en-US"/>
          </a:p>
        </p:txBody>
      </p:sp>
    </p:spTree>
    <p:extLst>
      <p:ext uri="{BB962C8B-B14F-4D97-AF65-F5344CB8AC3E}">
        <p14:creationId xmlns:p14="http://schemas.microsoft.com/office/powerpoint/2010/main" val="334351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14175"/>
            <a:ext cx="10058400" cy="1609344"/>
          </a:xfrm>
        </p:spPr>
        <p:txBody>
          <a:bodyPr/>
          <a:lstStyle/>
          <a:p>
            <a:pPr algn="ctr"/>
            <a:r>
              <a:rPr lang="en-US" dirty="0"/>
              <a:t>File &amp; Directory Names </a:t>
            </a:r>
            <a:br>
              <a:rPr lang="en-US" dirty="0"/>
            </a:br>
            <a:endParaRPr lang="en-US" dirty="0"/>
          </a:p>
        </p:txBody>
      </p:sp>
      <p:sp>
        <p:nvSpPr>
          <p:cNvPr id="3" name="Content Placeholder 2"/>
          <p:cNvSpPr>
            <a:spLocks noGrp="1"/>
          </p:cNvSpPr>
          <p:nvPr>
            <p:ph idx="1"/>
          </p:nvPr>
        </p:nvSpPr>
        <p:spPr>
          <a:xfrm>
            <a:off x="1069848" y="1352282"/>
            <a:ext cx="10058400" cy="4819918"/>
          </a:xfrm>
        </p:spPr>
        <p:txBody>
          <a:bodyPr>
            <a:normAutofit/>
          </a:bodyPr>
          <a:lstStyle/>
          <a:p>
            <a:pPr marL="342900" lvl="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 file names are case </a:t>
            </a:r>
            <a:r>
              <a:rPr lang="en-US" sz="2400" dirty="0" smtClean="0">
                <a:latin typeface="Times New Roman" panose="02020603050405020304" pitchFamily="18" charset="0"/>
                <a:cs typeface="Times New Roman" panose="02020603050405020304" pitchFamily="18" charset="0"/>
              </a:rPr>
              <a:t>sensitive.</a:t>
            </a:r>
            <a:endParaRPr lang="en-US" sz="2400" dirty="0">
              <a:latin typeface="Times New Roman" panose="02020603050405020304" pitchFamily="18" charset="0"/>
              <a:cs typeface="Times New Roman" panose="02020603050405020304" pitchFamily="18" charset="0"/>
            </a:endParaRPr>
          </a:p>
          <a:p>
            <a:pPr marL="342900" lvl="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You can use upper and lowercase letters, numbers, “.” (dot), and “_” (underscore) symbols.</a:t>
            </a:r>
          </a:p>
          <a:p>
            <a:pPr marL="342900" lvl="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You can use other special characters such as blank </a:t>
            </a:r>
            <a:r>
              <a:rPr lang="en-US" sz="2400" dirty="0" smtClean="0">
                <a:latin typeface="Times New Roman" panose="02020603050405020304" pitchFamily="18" charset="0"/>
                <a:cs typeface="Times New Roman" panose="02020603050405020304" pitchFamily="18" charset="0"/>
              </a:rPr>
              <a:t>space.</a:t>
            </a:r>
          </a:p>
          <a:p>
            <a:pPr marL="342900" lvl="0" indent="-342900">
              <a:lnSpc>
                <a:spcPct val="10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short, filenames may contain any character except / (root directory), which is reserved as the separator between files and directories in a pathname. </a:t>
            </a:r>
          </a:p>
          <a:p>
            <a:pPr marL="342900" lvl="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 need to use . (dot) in a filename. </a:t>
            </a:r>
            <a:r>
              <a:rPr lang="en-US" sz="2400" dirty="0" smtClean="0">
                <a:latin typeface="Times New Roman" panose="02020603050405020304" pitchFamily="18" charset="0"/>
                <a:cs typeface="Times New Roman" panose="02020603050405020304" pitchFamily="18" charset="0"/>
              </a:rPr>
              <a:t>Some time dot improves readability of filenames. And you can use dot based filename extension to identify file. </a:t>
            </a:r>
          </a:p>
          <a:p>
            <a:pPr marL="342900" lvl="0" indent="-342900">
              <a:lnSpc>
                <a:spcPct val="10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Most </a:t>
            </a:r>
            <a:r>
              <a:rPr lang="en-US" sz="2400" dirty="0">
                <a:latin typeface="Times New Roman" panose="02020603050405020304" pitchFamily="18" charset="0"/>
                <a:cs typeface="Times New Roman" panose="02020603050405020304" pitchFamily="18" charset="0"/>
              </a:rPr>
              <a:t>modern Linux and UNIX limit filename to 255 characters (255 bytes). </a:t>
            </a:r>
            <a:endParaRPr lang="en-US" sz="2400" dirty="0" smtClean="0">
              <a:latin typeface="Times New Roman" panose="02020603050405020304" pitchFamily="18" charset="0"/>
              <a:cs typeface="Times New Roman" panose="02020603050405020304" pitchFamily="18" charset="0"/>
            </a:endParaRPr>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20</a:t>
            </a:fld>
            <a:endParaRPr lang="en-US"/>
          </a:p>
        </p:txBody>
      </p:sp>
    </p:spTree>
    <p:extLst>
      <p:ext uri="{BB962C8B-B14F-4D97-AF65-F5344CB8AC3E}">
        <p14:creationId xmlns:p14="http://schemas.microsoft.com/office/powerpoint/2010/main" val="157691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PATH</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A path is a unique location to a file or a folder in a file system of an OS. A path to a file is a combination of / and alpha-numeric characters.</a:t>
            </a:r>
          </a:p>
          <a:p>
            <a:pPr>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B40E3C-1BBE-4437-9DF1-36BFA7B8881D}" type="slidenum">
              <a:rPr lang="en-US" smtClean="0"/>
              <a:t>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776" y="2420888"/>
            <a:ext cx="5267325" cy="3219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5701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anose="02020603050405020304" pitchFamily="18" charset="0"/>
                <a:cs typeface="Times New Roman" panose="02020603050405020304" pitchFamily="18" charset="0"/>
              </a:rPr>
              <a:t>WHAT IS AN ABSOLUTE PATH?</a:t>
            </a:r>
            <a:br>
              <a:rPr lang="en-US" sz="2800"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An absolute path is defined as the specifying the location of a file or directory from the root directory(/). In other words we can say absolute path is a complete path from start of actual filesystem from / directory.</a:t>
            </a:r>
          </a:p>
          <a:p>
            <a:pPr>
              <a:lnSpc>
                <a:spcPct val="100000"/>
              </a:lnSpc>
            </a:pPr>
            <a:r>
              <a:rPr lang="en-US" sz="2400" b="1" i="1" dirty="0">
                <a:latin typeface="Times New Roman" panose="02020603050405020304" pitchFamily="18" charset="0"/>
                <a:cs typeface="Times New Roman" panose="02020603050405020304" pitchFamily="18" charset="0"/>
              </a:rPr>
              <a:t>Some examples of absolute path:</a:t>
            </a:r>
          </a:p>
          <a:p>
            <a:pPr>
              <a:lnSpc>
                <a:spcPct val="100000"/>
              </a:lnSpc>
            </a:pPr>
            <a:r>
              <a:rPr kumimoji="0" lang="en-US" altLang="en-US" sz="2400" b="1"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1" i="0" u="none" strike="noStrike" cap="none" normalizeH="0" baseline="0" dirty="0" err="1"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var</a:t>
            </a:r>
            <a:r>
              <a:rPr kumimoji="0" lang="en-US" altLang="en-US" sz="2400" b="1"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1"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ftp</a:t>
            </a:r>
            <a:r>
              <a:rPr kumimoji="0" lang="en-US" altLang="en-US" sz="2400" b="1"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/pub</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a:lnSpc>
                <a:spcPct val="100000"/>
              </a:lnSpc>
            </a:pPr>
            <a:r>
              <a:rPr lang="en-US" altLang="en-US" sz="2400" b="1" dirty="0" smtClean="0">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1" i="0" u="none" strike="noStrike" cap="none" normalizeH="0" baseline="0" dirty="0" err="1"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etc</a:t>
            </a:r>
            <a:r>
              <a:rPr kumimoji="0" lang="en-US" altLang="en-US" sz="2400" b="1"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1" i="0" u="none" strike="noStrike" cap="none" normalizeH="0" baseline="0" dirty="0" err="1"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samba.smb.conf</a:t>
            </a:r>
            <a:endParaRPr kumimoji="0" lang="en-US" altLang="en-US" sz="2400" b="1"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r>
              <a:rPr kumimoji="0" lang="en-US" altLang="en-US" sz="2400" b="1"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boot/grub/</a:t>
            </a:r>
            <a:r>
              <a:rPr kumimoji="0" lang="en-US" altLang="en-US" sz="2400" b="1" i="0" u="none" strike="noStrike" cap="none" normalizeH="0" baseline="0" dirty="0" err="1"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grub.conf</a:t>
            </a:r>
            <a:endParaRPr kumimoji="0" lang="en-US" altLang="en-US" sz="2400" b="1"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If you see all these paths started from / directory which is a root directory for every Linux/Unix machines.</a:t>
            </a:r>
          </a:p>
          <a:p>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22</a:t>
            </a:fld>
            <a:endParaRPr lang="en-US"/>
          </a:p>
        </p:txBody>
      </p:sp>
      <p:sp>
        <p:nvSpPr>
          <p:cNvPr id="10" name="Rectangle 7"/>
          <p:cNvSpPr>
            <a:spLocks noChangeArrowheads="1"/>
          </p:cNvSpPr>
          <p:nvPr/>
        </p:nvSpPr>
        <p:spPr bwMode="auto">
          <a:xfrm>
            <a:off x="152400" y="192022"/>
            <a:ext cx="65" cy="3779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998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923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WHAT IS THE RELATIVE PATH?</a:t>
            </a:r>
            <a:br>
              <a:rPr lang="en-US" sz="2800" b="1"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Relative path is defined as path related to the present working directory(</a:t>
            </a:r>
            <a:r>
              <a:rPr lang="en-US" sz="2400" dirty="0" err="1">
                <a:latin typeface="Times New Roman" panose="02020603050405020304" pitchFamily="18" charset="0"/>
                <a:cs typeface="Times New Roman" panose="02020603050405020304" pitchFamily="18" charset="0"/>
              </a:rPr>
              <a:t>pwd</a:t>
            </a:r>
            <a:r>
              <a:rPr lang="en-US" sz="2400" dirty="0">
                <a:latin typeface="Times New Roman" panose="02020603050405020304" pitchFamily="18" charset="0"/>
                <a:cs typeface="Times New Roman" panose="02020603050405020304" pitchFamily="18" charset="0"/>
              </a:rPr>
              <a:t>). Suppose I am located in /</a:t>
            </a:r>
            <a:r>
              <a:rPr lang="en-US" sz="2400" dirty="0" err="1" smtClean="0">
                <a:latin typeface="Times New Roman" panose="02020603050405020304" pitchFamily="18" charset="0"/>
                <a:cs typeface="Times New Roman" panose="02020603050405020304" pitchFamily="18" charset="0"/>
              </a:rPr>
              <a:t>var</a:t>
            </a:r>
            <a:r>
              <a:rPr lang="en-US" sz="2400" dirty="0" smtClean="0">
                <a:latin typeface="Times New Roman" panose="02020603050405020304" pitchFamily="18" charset="0"/>
                <a:cs typeface="Times New Roman" panose="02020603050405020304" pitchFamily="18" charset="0"/>
              </a:rPr>
              <a:t>/log </a:t>
            </a:r>
            <a:r>
              <a:rPr lang="en-US" sz="2400" dirty="0">
                <a:latin typeface="Times New Roman" panose="02020603050405020304" pitchFamily="18" charset="0"/>
                <a:cs typeface="Times New Roman" panose="02020603050405020304" pitchFamily="18" charset="0"/>
              </a:rPr>
              <a:t>and I want to change directory to /</a:t>
            </a:r>
            <a:r>
              <a:rPr lang="en-US" sz="2400" dirty="0" err="1">
                <a:latin typeface="Times New Roman" panose="02020603050405020304" pitchFamily="18" charset="0"/>
                <a:cs typeface="Times New Roman" panose="02020603050405020304" pitchFamily="18" charset="0"/>
              </a:rPr>
              <a:t>var</a:t>
            </a:r>
            <a:r>
              <a:rPr lang="en-US" sz="2400" dirty="0">
                <a:latin typeface="Times New Roman" panose="02020603050405020304" pitchFamily="18" charset="0"/>
                <a:cs typeface="Times New Roman" panose="02020603050405020304" pitchFamily="18" charset="0"/>
              </a:rPr>
              <a:t>/log/kernel. I can use relative path concept to change directory to </a:t>
            </a:r>
            <a:r>
              <a:rPr lang="en-US" sz="2400" dirty="0" smtClean="0">
                <a:latin typeface="Times New Roman" panose="02020603050405020304" pitchFamily="18" charset="0"/>
                <a:cs typeface="Times New Roman" panose="02020603050405020304" pitchFamily="18" charset="0"/>
              </a:rPr>
              <a:t>kernel </a:t>
            </a:r>
            <a:r>
              <a:rPr lang="en-US" sz="2400" dirty="0">
                <a:latin typeface="Times New Roman" panose="02020603050405020304" pitchFamily="18" charset="0"/>
                <a:cs typeface="Times New Roman" panose="02020603050405020304" pitchFamily="18" charset="0"/>
              </a:rPr>
              <a:t>changing directory to /</a:t>
            </a:r>
            <a:r>
              <a:rPr lang="en-US" sz="2400" dirty="0" err="1">
                <a:latin typeface="Times New Roman" panose="02020603050405020304" pitchFamily="18" charset="0"/>
                <a:cs typeface="Times New Roman" panose="02020603050405020304" pitchFamily="18" charset="0"/>
              </a:rPr>
              <a:t>var</a:t>
            </a:r>
            <a:r>
              <a:rPr lang="en-US" sz="2400" dirty="0">
                <a:latin typeface="Times New Roman" panose="02020603050405020304" pitchFamily="18" charset="0"/>
                <a:cs typeface="Times New Roman" panose="02020603050405020304" pitchFamily="18" charset="0"/>
              </a:rPr>
              <a:t>/log/kernel by using relative path concept.</a:t>
            </a:r>
          </a:p>
          <a:p>
            <a:pPr>
              <a:lnSpc>
                <a:spcPct val="100000"/>
              </a:lnSpc>
            </a:pPr>
            <a:r>
              <a:rPr kumimoji="0" lang="en-US" altLang="en-US" sz="2400" b="1"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cd kernel</a:t>
            </a:r>
          </a:p>
          <a:p>
            <a:pPr>
              <a:lnSpc>
                <a:spcPct val="100000"/>
              </a:lnSpc>
            </a:pPr>
            <a:r>
              <a:rPr lang="en-US" sz="2400" b="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If you observe there is no / before kernel which indicates </a:t>
            </a:r>
            <a:r>
              <a:rPr lang="en-US" sz="2400" dirty="0" err="1">
                <a:latin typeface="Times New Roman" panose="02020603050405020304" pitchFamily="18" charset="0"/>
                <a:cs typeface="Times New Roman" panose="02020603050405020304" pitchFamily="18" charset="0"/>
              </a:rPr>
              <a:t>itâs</a:t>
            </a:r>
            <a:r>
              <a:rPr lang="en-US" sz="2400" dirty="0">
                <a:latin typeface="Times New Roman" panose="02020603050405020304" pitchFamily="18" charset="0"/>
                <a:cs typeface="Times New Roman" panose="02020603050405020304" pitchFamily="18" charset="0"/>
              </a:rPr>
              <a:t> a relative directory to present working directory</a:t>
            </a:r>
            <a:r>
              <a:rPr lang="en-US" sz="2400" dirty="0" smtClean="0">
                <a:latin typeface="Times New Roman" panose="02020603050405020304" pitchFamily="18" charset="0"/>
                <a:cs typeface="Times New Roman" panose="02020603050405020304" pitchFamily="18" charset="0"/>
              </a:rPr>
              <a:t>.</a:t>
            </a:r>
          </a:p>
          <a:p>
            <a:pPr>
              <a:lnSpc>
                <a:spcPct val="100000"/>
              </a:lnSpc>
            </a:pPr>
            <a:r>
              <a:rPr lang="en-US" sz="2400" dirty="0">
                <a:latin typeface="Times New Roman" panose="02020603050405020304" pitchFamily="18" charset="0"/>
                <a:cs typeface="Times New Roman" panose="02020603050405020304" pitchFamily="18" charset="0"/>
              </a:rPr>
              <a:t>Changing directory to /</a:t>
            </a:r>
            <a:r>
              <a:rPr lang="en-US" sz="2400" dirty="0" err="1">
                <a:latin typeface="Times New Roman" panose="02020603050405020304" pitchFamily="18" charset="0"/>
                <a:cs typeface="Times New Roman" panose="02020603050405020304" pitchFamily="18" charset="0"/>
              </a:rPr>
              <a:t>var</a:t>
            </a:r>
            <a:r>
              <a:rPr lang="en-US" sz="2400" dirty="0">
                <a:latin typeface="Times New Roman" panose="02020603050405020304" pitchFamily="18" charset="0"/>
                <a:cs typeface="Times New Roman" panose="02020603050405020304" pitchFamily="18" charset="0"/>
              </a:rPr>
              <a:t>/log/kernel using absolute path concept.</a:t>
            </a:r>
          </a:p>
          <a:p>
            <a:pPr>
              <a:lnSpc>
                <a:spcPct val="100000"/>
              </a:lnSpc>
            </a:pPr>
            <a:r>
              <a:rPr kumimoji="0" lang="en-US" altLang="en-US" sz="2400" b="1"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cd /</a:t>
            </a:r>
            <a:r>
              <a:rPr kumimoji="0" lang="en-US" altLang="en-US" sz="2400" b="1" i="0" u="none" strike="noStrike" cap="none" normalizeH="0" baseline="0" dirty="0" err="1"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var</a:t>
            </a:r>
            <a:r>
              <a:rPr kumimoji="0" lang="en-US" altLang="en-US" sz="2400" b="1"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/log/kernel</a:t>
            </a:r>
            <a:endParaRPr lang="en-US" sz="2400" dirty="0" smtClean="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7B40E3C-1BBE-4437-9DF1-36BFA7B8881D}" type="slidenum">
              <a:rPr lang="en-US" smtClean="0"/>
              <a:t>23</a:t>
            </a:fld>
            <a:endParaRPr lang="en-US"/>
          </a:p>
        </p:txBody>
      </p:sp>
      <p:sp>
        <p:nvSpPr>
          <p:cNvPr id="4" name="Rectangle 1"/>
          <p:cNvSpPr>
            <a:spLocks noChangeArrowheads="1"/>
          </p:cNvSpPr>
          <p:nvPr/>
        </p:nvSpPr>
        <p:spPr bwMode="auto">
          <a:xfrm>
            <a:off x="0" y="39622"/>
            <a:ext cx="65" cy="3779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998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0194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anose="02020603050405020304" pitchFamily="18" charset="0"/>
                <a:cs typeface="Times New Roman" panose="02020603050405020304" pitchFamily="18" charset="0"/>
              </a:rPr>
              <a:t>LISTING DIRECTORY CONTENTS</a:t>
            </a:r>
            <a:br>
              <a:rPr lang="en-US" sz="2800"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00000"/>
              </a:lnSpc>
            </a:pPr>
            <a:r>
              <a:rPr lang="en-US" sz="2400" b="1" dirty="0" smtClean="0">
                <a:latin typeface="Times New Roman" panose="02020603050405020304" pitchFamily="18" charset="0"/>
                <a:cs typeface="Times New Roman" panose="02020603050405020304" pitchFamily="18" charset="0"/>
              </a:rPr>
              <a:t>ls:</a:t>
            </a:r>
          </a:p>
          <a:p>
            <a:pPr>
              <a:lnSpc>
                <a:spcPct val="100000"/>
              </a:lnSpc>
            </a:pPr>
            <a:r>
              <a:rPr lang="en-US" sz="2400" dirty="0">
                <a:latin typeface="Times New Roman" panose="02020603050405020304" pitchFamily="18" charset="0"/>
                <a:cs typeface="Times New Roman" panose="02020603050405020304" pitchFamily="18" charset="0"/>
              </a:rPr>
              <a:t>You can list the contents of a directory with </a:t>
            </a:r>
            <a:r>
              <a:rPr lang="en-US" sz="2400" b="1" dirty="0">
                <a:latin typeface="Times New Roman" panose="02020603050405020304" pitchFamily="18" charset="0"/>
                <a:cs typeface="Times New Roman" panose="02020603050405020304" pitchFamily="18" charset="0"/>
              </a:rPr>
              <a:t>ls</a:t>
            </a:r>
            <a:r>
              <a:rPr lang="en-US" sz="2400" dirty="0">
                <a:latin typeface="Times New Roman" panose="02020603050405020304" pitchFamily="18" charset="0"/>
                <a:cs typeface="Times New Roman" panose="02020603050405020304" pitchFamily="18" charset="0"/>
              </a:rPr>
              <a:t>.</a:t>
            </a:r>
          </a:p>
          <a:p>
            <a:pPr>
              <a:lnSpc>
                <a:spcPct val="100000"/>
              </a:lnSpc>
            </a:pPr>
            <a:r>
              <a:rPr lang="en-US" sz="2400" dirty="0">
                <a:latin typeface="Times New Roman" panose="02020603050405020304" pitchFamily="18" charset="0"/>
                <a:cs typeface="Times New Roman" panose="02020603050405020304" pitchFamily="18" charset="0"/>
              </a:rPr>
              <a:t>paul@debian8:~$ </a:t>
            </a:r>
            <a:r>
              <a:rPr lang="en-US" sz="2400" b="1" dirty="0">
                <a:latin typeface="Times New Roman" panose="02020603050405020304" pitchFamily="18" charset="0"/>
                <a:cs typeface="Times New Roman" panose="02020603050405020304" pitchFamily="18" charset="0"/>
              </a:rPr>
              <a:t>ls</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allfiles.txt dmesg.txt services stuff summer.txt</a:t>
            </a:r>
          </a:p>
          <a:p>
            <a:pPr>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B40E3C-1BBE-4437-9DF1-36BFA7B8881D}" type="slidenum">
              <a:rPr lang="en-US" smtClean="0"/>
              <a:t>24</a:t>
            </a:fld>
            <a:endParaRPr lang="en-US"/>
          </a:p>
        </p:txBody>
      </p:sp>
    </p:spTree>
    <p:extLst>
      <p:ext uri="{BB962C8B-B14F-4D97-AF65-F5344CB8AC3E}">
        <p14:creationId xmlns:p14="http://schemas.microsoft.com/office/powerpoint/2010/main" val="197105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anose="02020603050405020304" pitchFamily="18" charset="0"/>
                <a:cs typeface="Times New Roman" panose="02020603050405020304" pitchFamily="18" charset="0"/>
              </a:rPr>
              <a:t> LIST</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00000"/>
              </a:lnSpc>
            </a:pPr>
            <a:r>
              <a:rPr lang="en-US" sz="2400" b="1" dirty="0">
                <a:latin typeface="Times New Roman" panose="02020603050405020304" pitchFamily="18" charset="0"/>
                <a:cs typeface="Times New Roman" panose="02020603050405020304" pitchFamily="18" charset="0"/>
              </a:rPr>
              <a:t>ls -a</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A frequently used option with ls is </a:t>
            </a:r>
            <a:r>
              <a:rPr lang="en-US" sz="2400" b="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to show all files. Showing all files means including</a:t>
            </a:r>
          </a:p>
          <a:p>
            <a:pPr>
              <a:lnSpc>
                <a:spcPct val="100000"/>
              </a:lnSpc>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hidden files</a:t>
            </a:r>
            <a:r>
              <a:rPr lang="en-US" sz="2400" dirty="0">
                <a:latin typeface="Times New Roman" panose="02020603050405020304" pitchFamily="18" charset="0"/>
                <a:cs typeface="Times New Roman" panose="02020603050405020304" pitchFamily="18" charset="0"/>
              </a:rPr>
              <a:t>. When a file name on a Linux file system starts with a dot, it is considered</a:t>
            </a:r>
          </a:p>
          <a:p>
            <a:pPr>
              <a:lnSpc>
                <a:spcPct val="100000"/>
              </a:lnSpc>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hidden file </a:t>
            </a:r>
            <a:r>
              <a:rPr lang="en-US" sz="2400" dirty="0">
                <a:latin typeface="Times New Roman" panose="02020603050405020304" pitchFamily="18" charset="0"/>
                <a:cs typeface="Times New Roman" panose="02020603050405020304" pitchFamily="18" charset="0"/>
              </a:rPr>
              <a:t>and it doesn't show up in regular file listings.</a:t>
            </a:r>
          </a:p>
          <a:p>
            <a:pPr marL="0" indent="0">
              <a:lnSpc>
                <a:spcPct val="100000"/>
              </a:lnSpc>
              <a:buNone/>
            </a:pPr>
            <a:r>
              <a:rPr lang="en-US" sz="2400" dirty="0">
                <a:latin typeface="Times New Roman" panose="02020603050405020304" pitchFamily="18" charset="0"/>
                <a:cs typeface="Times New Roman" panose="02020603050405020304" pitchFamily="18" charset="0"/>
              </a:rPr>
              <a:t>paul@debian8:~$ </a:t>
            </a:r>
            <a:r>
              <a:rPr lang="en-US" sz="2400" b="1" dirty="0">
                <a:latin typeface="Times New Roman" panose="02020603050405020304" pitchFamily="18" charset="0"/>
                <a:cs typeface="Times New Roman" panose="02020603050405020304" pitchFamily="18" charset="0"/>
              </a:rPr>
              <a:t>ls</a:t>
            </a:r>
            <a:endParaRPr lang="en-US" sz="2400" dirty="0">
              <a:latin typeface="Times New Roman" panose="02020603050405020304" pitchFamily="18" charset="0"/>
              <a:cs typeface="Times New Roman" panose="02020603050405020304" pitchFamily="18" charset="0"/>
            </a:endParaRPr>
          </a:p>
          <a:p>
            <a:pPr marL="0" indent="0">
              <a:lnSpc>
                <a:spcPct val="100000"/>
              </a:lnSpc>
              <a:buNone/>
            </a:pPr>
            <a:r>
              <a:rPr lang="en-US" sz="2400" dirty="0">
                <a:latin typeface="Times New Roman" panose="02020603050405020304" pitchFamily="18" charset="0"/>
                <a:cs typeface="Times New Roman" panose="02020603050405020304" pitchFamily="18" charset="0"/>
              </a:rPr>
              <a:t>allfiles.txt dmesg.txt services stuff summer.txt</a:t>
            </a:r>
          </a:p>
          <a:p>
            <a:pPr marL="0" indent="0">
              <a:lnSpc>
                <a:spcPct val="100000"/>
              </a:lnSpc>
              <a:buNone/>
            </a:pPr>
            <a:r>
              <a:rPr lang="en-US" sz="2400" dirty="0">
                <a:latin typeface="Times New Roman" panose="02020603050405020304" pitchFamily="18" charset="0"/>
                <a:cs typeface="Times New Roman" panose="02020603050405020304" pitchFamily="18" charset="0"/>
              </a:rPr>
              <a:t>paul@debian8:~$ </a:t>
            </a:r>
            <a:r>
              <a:rPr lang="en-US" sz="2400" b="1" dirty="0">
                <a:latin typeface="Times New Roman" panose="02020603050405020304" pitchFamily="18" charset="0"/>
                <a:cs typeface="Times New Roman" panose="02020603050405020304" pitchFamily="18" charset="0"/>
              </a:rPr>
              <a:t>ls -a</a:t>
            </a:r>
            <a:endParaRPr lang="en-US" sz="2400" dirty="0">
              <a:latin typeface="Times New Roman" panose="02020603050405020304" pitchFamily="18" charset="0"/>
              <a:cs typeface="Times New Roman" panose="02020603050405020304" pitchFamily="18" charset="0"/>
            </a:endParaRPr>
          </a:p>
          <a:p>
            <a:pPr marL="0" indent="0">
              <a:lnSpc>
                <a:spcPct val="100000"/>
              </a:lnSpc>
              <a:buNone/>
            </a:pPr>
            <a:r>
              <a:rPr lang="en-US" sz="2400" dirty="0">
                <a:latin typeface="Times New Roman" panose="02020603050405020304" pitchFamily="18" charset="0"/>
                <a:cs typeface="Times New Roman" panose="02020603050405020304" pitchFamily="18" charset="0"/>
              </a:rPr>
              <a:t>. allfiles.txt .</a:t>
            </a:r>
            <a:r>
              <a:rPr lang="en-US" sz="2400" dirty="0" err="1">
                <a:latin typeface="Times New Roman" panose="02020603050405020304" pitchFamily="18" charset="0"/>
                <a:cs typeface="Times New Roman" panose="02020603050405020304" pitchFamily="18" charset="0"/>
              </a:rPr>
              <a:t>bash_profile</a:t>
            </a:r>
            <a:r>
              <a:rPr lang="en-US" sz="2400" dirty="0">
                <a:latin typeface="Times New Roman" panose="02020603050405020304" pitchFamily="18" charset="0"/>
                <a:cs typeface="Times New Roman" panose="02020603050405020304" pitchFamily="18" charset="0"/>
              </a:rPr>
              <a:t> dmesg.txt .</a:t>
            </a:r>
            <a:r>
              <a:rPr lang="en-US" sz="2400" dirty="0" err="1">
                <a:latin typeface="Times New Roman" panose="02020603050405020304" pitchFamily="18" charset="0"/>
                <a:cs typeface="Times New Roman" panose="02020603050405020304" pitchFamily="18" charset="0"/>
              </a:rPr>
              <a:t>lesshst</a:t>
            </a:r>
            <a:r>
              <a:rPr lang="en-US" sz="2400" dirty="0">
                <a:latin typeface="Times New Roman" panose="02020603050405020304" pitchFamily="18" charset="0"/>
                <a:cs typeface="Times New Roman" panose="02020603050405020304" pitchFamily="18" charset="0"/>
              </a:rPr>
              <a:t> stuff</a:t>
            </a:r>
          </a:p>
          <a:p>
            <a:pPr marL="0" indent="0">
              <a:lnSpc>
                <a:spcPct val="100000"/>
              </a:lnSpc>
              <a:buNone/>
            </a:pPr>
            <a:r>
              <a:rPr lang="en-US" sz="2400" dirty="0" smtClean="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bash_history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bashrc</a:t>
            </a:r>
            <a:r>
              <a:rPr lang="en-US" sz="2400" dirty="0">
                <a:latin typeface="Times New Roman" panose="02020603050405020304" pitchFamily="18" charset="0"/>
                <a:cs typeface="Times New Roman" panose="02020603050405020304" pitchFamily="18" charset="0"/>
              </a:rPr>
              <a:t> services .</a:t>
            </a:r>
            <a:r>
              <a:rPr lang="en-US" sz="2400" dirty="0" err="1">
                <a:latin typeface="Times New Roman" panose="02020603050405020304" pitchFamily="18" charset="0"/>
                <a:cs typeface="Times New Roman" panose="02020603050405020304" pitchFamily="18" charset="0"/>
              </a:rPr>
              <a:t>ssh</a:t>
            </a:r>
            <a:r>
              <a:rPr lang="en-US" sz="2400" dirty="0">
                <a:latin typeface="Times New Roman" panose="02020603050405020304" pitchFamily="18" charset="0"/>
                <a:cs typeface="Times New Roman" panose="02020603050405020304" pitchFamily="18" charset="0"/>
              </a:rPr>
              <a:t> summer.txt</a:t>
            </a:r>
          </a:p>
          <a:p>
            <a:pPr>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B40E3C-1BBE-4437-9DF1-36BFA7B8881D}" type="slidenum">
              <a:rPr lang="en-US" smtClean="0"/>
              <a:t>25</a:t>
            </a:fld>
            <a:endParaRPr lang="en-US"/>
          </a:p>
        </p:txBody>
      </p:sp>
    </p:spTree>
    <p:extLst>
      <p:ext uri="{BB962C8B-B14F-4D97-AF65-F5344CB8AC3E}">
        <p14:creationId xmlns:p14="http://schemas.microsoft.com/office/powerpoint/2010/main" val="404954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anose="02020603050405020304" pitchFamily="18" charset="0"/>
                <a:cs typeface="Times New Roman" panose="02020603050405020304" pitchFamily="18" charset="0"/>
              </a:rPr>
              <a:t>MOVING, RENAMING FILES &amp; DIRECTORIES </a:t>
            </a:r>
            <a:br>
              <a:rPr lang="en-US" sz="2800"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3067" y="1124745"/>
            <a:ext cx="11370945" cy="4639468"/>
          </a:xfrm>
        </p:spPr>
        <p:txBody>
          <a:bodyPr>
            <a:normAutofit/>
          </a:bodyPr>
          <a:lstStyle/>
          <a:p>
            <a:pPr>
              <a:lnSpc>
                <a:spcPct val="110000"/>
              </a:lnSpc>
            </a:pPr>
            <a:r>
              <a:rPr lang="en-US" sz="2400" dirty="0" err="1" smtClean="0">
                <a:latin typeface="Times New Roman" panose="02020603050405020304" pitchFamily="18" charset="0"/>
                <a:cs typeface="Times New Roman" panose="02020603050405020304" pitchFamily="18" charset="0"/>
              </a:rPr>
              <a:t>rm</a:t>
            </a:r>
            <a:r>
              <a:rPr lang="en-US" sz="2400" dirty="0" smtClean="0">
                <a:latin typeface="Times New Roman" panose="02020603050405020304" pitchFamily="18" charset="0"/>
                <a:cs typeface="Times New Roman" panose="02020603050405020304" pitchFamily="18" charset="0"/>
              </a:rPr>
              <a:t> &amp; </a:t>
            </a:r>
            <a:r>
              <a:rPr lang="en-US" sz="2400" b="1" dirty="0" err="1">
                <a:latin typeface="Times New Roman" panose="02020603050405020304" pitchFamily="18" charset="0"/>
                <a:cs typeface="Times New Roman" panose="02020603050405020304" pitchFamily="18" charset="0"/>
              </a:rPr>
              <a:t>rm</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rf</a:t>
            </a:r>
            <a:endParaRPr lang="en-US" sz="2400" dirty="0" smtClean="0">
              <a:latin typeface="Times New Roman" panose="02020603050405020304" pitchFamily="18" charset="0"/>
              <a:cs typeface="Times New Roman" panose="02020603050405020304" pitchFamily="18" charset="0"/>
            </a:endParaRPr>
          </a:p>
          <a:p>
            <a:pPr>
              <a:lnSpc>
                <a:spcPct val="110000"/>
              </a:lnSpc>
            </a:pPr>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you no longer need a file, use </a:t>
            </a:r>
            <a:r>
              <a:rPr lang="en-US" sz="2400" b="1" dirty="0" err="1">
                <a:latin typeface="Times New Roman" panose="02020603050405020304" pitchFamily="18" charset="0"/>
                <a:cs typeface="Times New Roman" panose="02020603050405020304" pitchFamily="18" charset="0"/>
              </a:rPr>
              <a:t>rm</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remove it. Unlike some graphical user interfaces,</a:t>
            </a:r>
          </a:p>
          <a:p>
            <a:pPr>
              <a:lnSpc>
                <a:spcPct val="110000"/>
              </a:lnSpc>
            </a:pPr>
            <a:r>
              <a:rPr lang="en-US" sz="2400" dirty="0">
                <a:latin typeface="Times New Roman" panose="02020603050405020304" pitchFamily="18" charset="0"/>
                <a:cs typeface="Times New Roman" panose="02020603050405020304" pitchFamily="18" charset="0"/>
              </a:rPr>
              <a:t>the command line in general does not have a </a:t>
            </a:r>
            <a:r>
              <a:rPr lang="en-US" sz="2400" b="1" dirty="0">
                <a:latin typeface="Times New Roman" panose="02020603050405020304" pitchFamily="18" charset="0"/>
                <a:cs typeface="Times New Roman" panose="02020603050405020304" pitchFamily="18" charset="0"/>
              </a:rPr>
              <a:t>waste bin </a:t>
            </a:r>
            <a:r>
              <a:rPr lang="en-US" sz="2400" dirty="0">
                <a:latin typeface="Times New Roman" panose="02020603050405020304" pitchFamily="18" charset="0"/>
                <a:cs typeface="Times New Roman" panose="02020603050405020304" pitchFamily="18" charset="0"/>
              </a:rPr>
              <a:t>or </a:t>
            </a:r>
            <a:r>
              <a:rPr lang="en-US" sz="2400" b="1" dirty="0">
                <a:latin typeface="Times New Roman" panose="02020603050405020304" pitchFamily="18" charset="0"/>
                <a:cs typeface="Times New Roman" panose="02020603050405020304" pitchFamily="18" charset="0"/>
              </a:rPr>
              <a:t>trash can </a:t>
            </a:r>
            <a:r>
              <a:rPr lang="en-US" sz="2400" dirty="0">
                <a:latin typeface="Times New Roman" panose="02020603050405020304" pitchFamily="18" charset="0"/>
                <a:cs typeface="Times New Roman" panose="02020603050405020304" pitchFamily="18" charset="0"/>
              </a:rPr>
              <a:t>to recover files. When</a:t>
            </a:r>
          </a:p>
          <a:p>
            <a:pPr>
              <a:lnSpc>
                <a:spcPct val="110000"/>
              </a:lnSpc>
            </a:pPr>
            <a:r>
              <a:rPr lang="en-US" sz="2400" dirty="0">
                <a:latin typeface="Times New Roman" panose="02020603050405020304" pitchFamily="18" charset="0"/>
                <a:cs typeface="Times New Roman" panose="02020603050405020304" pitchFamily="18" charset="0"/>
              </a:rPr>
              <a:t>you use </a:t>
            </a:r>
            <a:r>
              <a:rPr lang="en-US" sz="2400" b="1" dirty="0" err="1">
                <a:latin typeface="Times New Roman" panose="02020603050405020304" pitchFamily="18" charset="0"/>
                <a:cs typeface="Times New Roman" panose="02020603050405020304" pitchFamily="18" charset="0"/>
              </a:rPr>
              <a:t>rm</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remove a file, the file is gone. Therefore, be careful when removing files!</a:t>
            </a:r>
          </a:p>
          <a:p>
            <a:pPr>
              <a:lnSpc>
                <a:spcPct val="110000"/>
              </a:lnSpc>
            </a:pPr>
            <a:r>
              <a:rPr lang="en-US" sz="2400" dirty="0" smtClean="0">
                <a:latin typeface="Times New Roman" panose="02020603050405020304" pitchFamily="18" charset="0"/>
                <a:cs typeface="Times New Roman" panose="02020603050405020304" pitchFamily="18" charset="0"/>
              </a:rPr>
              <a:t>paul@debian7:~$ </a:t>
            </a:r>
            <a:r>
              <a:rPr lang="en-US" sz="2400" b="1" dirty="0" err="1" smtClean="0">
                <a:latin typeface="Times New Roman" panose="02020603050405020304" pitchFamily="18" charset="0"/>
                <a:cs typeface="Times New Roman" panose="02020603050405020304" pitchFamily="18" charset="0"/>
              </a:rPr>
              <a:t>rm</a:t>
            </a:r>
            <a:r>
              <a:rPr lang="en-US" sz="2400" b="1" dirty="0" smtClean="0">
                <a:latin typeface="Times New Roman" panose="02020603050405020304" pitchFamily="18" charset="0"/>
                <a:cs typeface="Times New Roman" panose="02020603050405020304" pitchFamily="18" charset="0"/>
              </a:rPr>
              <a:t> BigBattle.txt</a:t>
            </a:r>
          </a:p>
          <a:p>
            <a:pPr>
              <a:lnSpc>
                <a:spcPct val="110000"/>
              </a:lnSpc>
            </a:pPr>
            <a:r>
              <a:rPr lang="en-US" sz="2400" dirty="0" smtClean="0">
                <a:latin typeface="Times New Roman" panose="02020603050405020304" pitchFamily="18" charset="0"/>
                <a:cs typeface="Times New Roman" panose="02020603050405020304" pitchFamily="18" charset="0"/>
              </a:rPr>
              <a:t>paul@debian7</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rf</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test</a:t>
            </a:r>
          </a:p>
          <a:p>
            <a:pPr>
              <a:lnSpc>
                <a:spcPct val="100000"/>
              </a:lnSpc>
            </a:pPr>
            <a:endParaRPr lang="en-US" sz="2400" b="1" dirty="0" smtClean="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B40E3C-1BBE-4437-9DF1-36BFA7B8881D}" type="slidenum">
              <a:rPr lang="en-US" smtClean="0"/>
              <a:t>26</a:t>
            </a:fld>
            <a:endParaRPr lang="en-US"/>
          </a:p>
        </p:txBody>
      </p:sp>
    </p:spTree>
    <p:extLst>
      <p:ext uri="{BB962C8B-B14F-4D97-AF65-F5344CB8AC3E}">
        <p14:creationId xmlns:p14="http://schemas.microsoft.com/office/powerpoint/2010/main" val="385485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NAUTILAS</a:t>
            </a:r>
            <a:endParaRPr lang="en-US" dirty="0"/>
          </a:p>
        </p:txBody>
      </p:sp>
      <p:sp>
        <p:nvSpPr>
          <p:cNvPr id="3" name="Content Placeholder 2"/>
          <p:cNvSpPr>
            <a:spLocks noGrp="1"/>
          </p:cNvSpPr>
          <p:nvPr>
            <p:ph idx="1"/>
          </p:nvPr>
        </p:nvSpPr>
        <p:spPr/>
        <p:txBody>
          <a:bodyPr/>
          <a:lstStyle/>
          <a:p>
            <a:pPr marL="342900" indent="-342900">
              <a:lnSpc>
                <a:spcPct val="11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Most people will be used to using graphical tools to copy files from their disks. </a:t>
            </a:r>
            <a:endParaRPr lang="en-US" sz="2400" dirty="0" smtClean="0">
              <a:latin typeface="Times New Roman" panose="02020603050405020304" pitchFamily="18" charset="0"/>
              <a:cs typeface="Times New Roman" panose="02020603050405020304" pitchFamily="18" charset="0"/>
            </a:endParaRPr>
          </a:p>
          <a:p>
            <a:pPr marL="342900" indent="-342900">
              <a:lnSpc>
                <a:spcPct val="11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you are used to using Windows then you will be aware of a tool called Windows Explorer which makes it very easy.</a:t>
            </a:r>
          </a:p>
          <a:p>
            <a:pPr marL="342900" indent="-342900">
              <a:lnSpc>
                <a:spcPct val="11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Windows Explorer is a tool known as a file manager and Linux has a number of different file managers</a:t>
            </a:r>
          </a:p>
          <a:p>
            <a:pPr marL="342900" indent="-342900">
              <a:lnSpc>
                <a:spcPct val="11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This file </a:t>
            </a:r>
            <a:r>
              <a:rPr lang="en-US" sz="2400" dirty="0">
                <a:latin typeface="Times New Roman" panose="02020603050405020304" pitchFamily="18" charset="0"/>
                <a:cs typeface="Times New Roman" panose="02020603050405020304" pitchFamily="18" charset="0"/>
              </a:rPr>
              <a:t>manager is called Nautilus.</a:t>
            </a:r>
          </a:p>
          <a:p>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27</a:t>
            </a:fld>
            <a:endParaRPr lang="en-US"/>
          </a:p>
        </p:txBody>
      </p:sp>
    </p:spTree>
    <p:extLst>
      <p:ext uri="{BB962C8B-B14F-4D97-AF65-F5344CB8AC3E}">
        <p14:creationId xmlns:p14="http://schemas.microsoft.com/office/powerpoint/2010/main" val="243084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FILE STRUCTURE IN LINUX</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0498" y="1279502"/>
            <a:ext cx="6048672" cy="46267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p:cNvSpPr>
            <a:spLocks noGrp="1"/>
          </p:cNvSpPr>
          <p:nvPr>
            <p:ph type="sldNum" sz="quarter" idx="12"/>
          </p:nvPr>
        </p:nvSpPr>
        <p:spPr/>
        <p:txBody>
          <a:bodyPr/>
          <a:lstStyle/>
          <a:p>
            <a:fld id="{D7B40E3C-1BBE-4437-9DF1-36BFA7B8881D}" type="slidenum">
              <a:rPr lang="en-US" smtClean="0"/>
              <a:t>28</a:t>
            </a:fld>
            <a:endParaRPr lang="en-US"/>
          </a:p>
        </p:txBody>
      </p:sp>
    </p:spTree>
    <p:extLst>
      <p:ext uri="{BB962C8B-B14F-4D97-AF65-F5344CB8AC3E}">
        <p14:creationId xmlns:p14="http://schemas.microsoft.com/office/powerpoint/2010/main" val="172866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FILE STRUCTURE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00000"/>
              </a:lnSpc>
              <a:buNone/>
            </a:pPr>
            <a:r>
              <a:rPr lang="en-US" sz="2400" b="1" u="sng" dirty="0">
                <a:latin typeface="Times New Roman" panose="02020603050405020304" pitchFamily="18" charset="0"/>
                <a:cs typeface="Times New Roman" panose="02020603050405020304" pitchFamily="18" charset="0"/>
              </a:rPr>
              <a:t>1. / – Root</a:t>
            </a:r>
          </a:p>
          <a:p>
            <a:pPr>
              <a:lnSpc>
                <a:spcPct val="100000"/>
              </a:lnSpc>
            </a:pPr>
            <a:r>
              <a:rPr lang="en-US" sz="2400" dirty="0">
                <a:latin typeface="Times New Roman" panose="02020603050405020304" pitchFamily="18" charset="0"/>
                <a:cs typeface="Times New Roman" panose="02020603050405020304" pitchFamily="18" charset="0"/>
              </a:rPr>
              <a:t>Every single file and directory starts from the root directory.</a:t>
            </a:r>
          </a:p>
          <a:p>
            <a:pPr>
              <a:lnSpc>
                <a:spcPct val="100000"/>
              </a:lnSpc>
            </a:pPr>
            <a:r>
              <a:rPr lang="en-US" sz="2400" dirty="0">
                <a:latin typeface="Times New Roman" panose="02020603050405020304" pitchFamily="18" charset="0"/>
                <a:cs typeface="Times New Roman" panose="02020603050405020304" pitchFamily="18" charset="0"/>
              </a:rPr>
              <a:t>Only root user has write privilege under this directory.</a:t>
            </a:r>
          </a:p>
          <a:p>
            <a:pPr>
              <a:lnSpc>
                <a:spcPct val="100000"/>
              </a:lnSpc>
            </a:pPr>
            <a:r>
              <a:rPr lang="en-US" sz="2400" dirty="0">
                <a:latin typeface="Times New Roman" panose="02020603050405020304" pitchFamily="18" charset="0"/>
                <a:cs typeface="Times New Roman" panose="02020603050405020304" pitchFamily="18" charset="0"/>
              </a:rPr>
              <a:t>Please note that /root is root user’s home directory, which is not same as /.</a:t>
            </a:r>
          </a:p>
          <a:p>
            <a:pPr marL="0" indent="0">
              <a:lnSpc>
                <a:spcPct val="100000"/>
              </a:lnSpc>
              <a:buNone/>
            </a:pPr>
            <a:r>
              <a:rPr lang="en-US" sz="2400" b="1" u="sng" dirty="0" smtClean="0">
                <a:latin typeface="Times New Roman" panose="02020603050405020304" pitchFamily="18" charset="0"/>
                <a:cs typeface="Times New Roman" panose="02020603050405020304" pitchFamily="18" charset="0"/>
              </a:rPr>
              <a:t>2</a:t>
            </a:r>
            <a:r>
              <a:rPr lang="en-US" sz="2400" b="1" u="sng" dirty="0">
                <a:latin typeface="Times New Roman" panose="02020603050405020304" pitchFamily="18" charset="0"/>
                <a:cs typeface="Times New Roman" panose="02020603050405020304" pitchFamily="18" charset="0"/>
              </a:rPr>
              <a:t>. /bin – User Binaries</a:t>
            </a:r>
          </a:p>
          <a:p>
            <a:pPr>
              <a:lnSpc>
                <a:spcPct val="100000"/>
              </a:lnSpc>
            </a:pPr>
            <a:r>
              <a:rPr lang="en-US" sz="2400" dirty="0">
                <a:latin typeface="Times New Roman" panose="02020603050405020304" pitchFamily="18" charset="0"/>
                <a:cs typeface="Times New Roman" panose="02020603050405020304" pitchFamily="18" charset="0"/>
              </a:rPr>
              <a:t>Contains binary executables.</a:t>
            </a:r>
          </a:p>
          <a:p>
            <a:pPr>
              <a:lnSpc>
                <a:spcPct val="100000"/>
              </a:lnSpc>
            </a:pPr>
            <a:r>
              <a:rPr lang="en-US" sz="2400" dirty="0">
                <a:latin typeface="Times New Roman" panose="02020603050405020304" pitchFamily="18" charset="0"/>
                <a:cs typeface="Times New Roman" panose="02020603050405020304" pitchFamily="18" charset="0"/>
              </a:rPr>
              <a:t>Common </a:t>
            </a:r>
            <a:r>
              <a:rPr lang="en-US" sz="2400" dirty="0" err="1">
                <a:latin typeface="Times New Roman" panose="02020603050405020304" pitchFamily="18" charset="0"/>
                <a:cs typeface="Times New Roman" panose="02020603050405020304" pitchFamily="18" charset="0"/>
              </a:rPr>
              <a:t>linux</a:t>
            </a:r>
            <a:r>
              <a:rPr lang="en-US" sz="2400" dirty="0">
                <a:latin typeface="Times New Roman" panose="02020603050405020304" pitchFamily="18" charset="0"/>
                <a:cs typeface="Times New Roman" panose="02020603050405020304" pitchFamily="18" charset="0"/>
              </a:rPr>
              <a:t> commands you need to use in single-user modes are located under this directory.</a:t>
            </a:r>
          </a:p>
          <a:p>
            <a:pPr>
              <a:lnSpc>
                <a:spcPct val="100000"/>
              </a:lnSpc>
            </a:pPr>
            <a:r>
              <a:rPr lang="en-US" sz="2400" dirty="0">
                <a:latin typeface="Times New Roman" panose="02020603050405020304" pitchFamily="18" charset="0"/>
                <a:cs typeface="Times New Roman" panose="02020603050405020304" pitchFamily="18" charset="0"/>
              </a:rPr>
              <a:t>Commands used by all the users of the system are located here.</a:t>
            </a:r>
          </a:p>
          <a:p>
            <a:pPr>
              <a:lnSpc>
                <a:spcPct val="100000"/>
              </a:lnSpc>
            </a:pPr>
            <a:r>
              <a:rPr lang="en-US" sz="2400" dirty="0">
                <a:latin typeface="Times New Roman" panose="02020603050405020304" pitchFamily="18" charset="0"/>
                <a:cs typeface="Times New Roman" panose="02020603050405020304" pitchFamily="18" charset="0"/>
              </a:rPr>
              <a:t>For example: </a:t>
            </a:r>
            <a:r>
              <a:rPr lang="en-US" sz="2400" dirty="0" err="1">
                <a:latin typeface="Times New Roman" panose="02020603050405020304" pitchFamily="18" charset="0"/>
                <a:cs typeface="Times New Roman" panose="02020603050405020304" pitchFamily="18" charset="0"/>
              </a:rPr>
              <a:t>ps</a:t>
            </a:r>
            <a:r>
              <a:rPr lang="en-US" sz="2400" dirty="0">
                <a:latin typeface="Times New Roman" panose="02020603050405020304" pitchFamily="18" charset="0"/>
                <a:cs typeface="Times New Roman" panose="02020603050405020304" pitchFamily="18" charset="0"/>
              </a:rPr>
              <a:t>, ls, ping, grep, cp.</a:t>
            </a:r>
          </a:p>
        </p:txBody>
      </p:sp>
      <p:sp>
        <p:nvSpPr>
          <p:cNvPr id="4" name="Slide Number Placeholder 3"/>
          <p:cNvSpPr>
            <a:spLocks noGrp="1"/>
          </p:cNvSpPr>
          <p:nvPr>
            <p:ph type="sldNum" sz="quarter" idx="12"/>
          </p:nvPr>
        </p:nvSpPr>
        <p:spPr/>
        <p:txBody>
          <a:bodyPr/>
          <a:lstStyle/>
          <a:p>
            <a:fld id="{D7B40E3C-1BBE-4437-9DF1-36BFA7B8881D}" type="slidenum">
              <a:rPr lang="en-US" smtClean="0"/>
              <a:t>29</a:t>
            </a:fld>
            <a:endParaRPr lang="en-US"/>
          </a:p>
        </p:txBody>
      </p:sp>
    </p:spTree>
    <p:extLst>
      <p:ext uri="{BB962C8B-B14F-4D97-AF65-F5344CB8AC3E}">
        <p14:creationId xmlns:p14="http://schemas.microsoft.com/office/powerpoint/2010/main" val="129927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FILE</a:t>
            </a:r>
            <a:endParaRPr lang="en-US" dirty="0"/>
          </a:p>
        </p:txBody>
      </p:sp>
      <p:sp>
        <p:nvSpPr>
          <p:cNvPr id="3" name="Content Placeholder 2"/>
          <p:cNvSpPr>
            <a:spLocks noGrp="1"/>
          </p:cNvSpPr>
          <p:nvPr>
            <p:ph idx="1"/>
          </p:nvPr>
        </p:nvSpPr>
        <p:spPr/>
        <p:txBody>
          <a:bodyPr>
            <a:normAutofit/>
          </a:bodyPr>
          <a:lstStyle/>
          <a:p>
            <a:pPr marL="342900" indent="-342900">
              <a:lnSpc>
                <a:spcPct val="100000"/>
              </a:lnSpc>
              <a:buFont typeface="Arial" panose="020B0604020202020204" pitchFamily="34" charset="0"/>
              <a:buChar char="•"/>
            </a:pPr>
            <a:r>
              <a:rPr lang="en-US" sz="2400" dirty="0">
                <a:latin typeface="Times" pitchFamily="18" charset="0"/>
              </a:rPr>
              <a:t>The regular </a:t>
            </a:r>
            <a:r>
              <a:rPr lang="en-US" sz="2400" b="1" dirty="0">
                <a:latin typeface="Times" pitchFamily="18" charset="0"/>
              </a:rPr>
              <a:t>file</a:t>
            </a:r>
            <a:r>
              <a:rPr lang="en-US" sz="2400" dirty="0">
                <a:latin typeface="Times" pitchFamily="18" charset="0"/>
              </a:rPr>
              <a:t> is a most common </a:t>
            </a:r>
            <a:r>
              <a:rPr lang="en-US" sz="2400" b="1" dirty="0">
                <a:latin typeface="Times" pitchFamily="18" charset="0"/>
              </a:rPr>
              <a:t>file</a:t>
            </a:r>
            <a:r>
              <a:rPr lang="en-US" sz="2400" dirty="0">
                <a:latin typeface="Times" pitchFamily="18" charset="0"/>
              </a:rPr>
              <a:t> </a:t>
            </a:r>
            <a:r>
              <a:rPr lang="en-US" sz="2400" b="1" dirty="0">
                <a:latin typeface="Times" pitchFamily="18" charset="0"/>
              </a:rPr>
              <a:t>type</a:t>
            </a:r>
            <a:r>
              <a:rPr lang="en-US" sz="2400" dirty="0">
                <a:latin typeface="Times" pitchFamily="18" charset="0"/>
              </a:rPr>
              <a:t> found on the </a:t>
            </a:r>
            <a:r>
              <a:rPr lang="en-US" sz="2400" b="1" dirty="0">
                <a:latin typeface="Times" pitchFamily="18" charset="0"/>
              </a:rPr>
              <a:t>Linux</a:t>
            </a:r>
            <a:r>
              <a:rPr lang="en-US" sz="2400" dirty="0">
                <a:latin typeface="Times" pitchFamily="18" charset="0"/>
              </a:rPr>
              <a:t> system. </a:t>
            </a:r>
            <a:endParaRPr lang="en-US" sz="2400" dirty="0" smtClean="0">
              <a:latin typeface="Times" pitchFamily="18" charset="0"/>
            </a:endParaRPr>
          </a:p>
          <a:p>
            <a:pPr marL="342900" indent="-342900">
              <a:lnSpc>
                <a:spcPct val="100000"/>
              </a:lnSpc>
              <a:buFont typeface="Arial" panose="020B0604020202020204" pitchFamily="34" charset="0"/>
              <a:buChar char="•"/>
            </a:pPr>
            <a:r>
              <a:rPr lang="en-US" sz="2400" dirty="0" smtClean="0">
                <a:latin typeface="Times" pitchFamily="18" charset="0"/>
              </a:rPr>
              <a:t>It </a:t>
            </a:r>
            <a:r>
              <a:rPr lang="en-US" sz="2400" dirty="0">
                <a:latin typeface="Times" pitchFamily="18" charset="0"/>
              </a:rPr>
              <a:t>governs all different </a:t>
            </a:r>
            <a:r>
              <a:rPr lang="en-US" sz="2400" b="1" dirty="0">
                <a:latin typeface="Times" pitchFamily="18" charset="0"/>
              </a:rPr>
              <a:t>files</a:t>
            </a:r>
            <a:r>
              <a:rPr lang="en-US" sz="2400" dirty="0">
                <a:latin typeface="Times" pitchFamily="18" charset="0"/>
              </a:rPr>
              <a:t> such us text </a:t>
            </a:r>
            <a:r>
              <a:rPr lang="en-US" sz="2400" b="1" dirty="0">
                <a:latin typeface="Times" pitchFamily="18" charset="0"/>
              </a:rPr>
              <a:t>files</a:t>
            </a:r>
            <a:r>
              <a:rPr lang="en-US" sz="2400" dirty="0">
                <a:latin typeface="Times" pitchFamily="18" charset="0"/>
              </a:rPr>
              <a:t>, images, binary </a:t>
            </a:r>
            <a:r>
              <a:rPr lang="en-US" sz="2400" b="1" dirty="0">
                <a:latin typeface="Times" pitchFamily="18" charset="0"/>
              </a:rPr>
              <a:t>files</a:t>
            </a:r>
            <a:r>
              <a:rPr lang="en-US" sz="2400" dirty="0">
                <a:latin typeface="Times" pitchFamily="18" charset="0"/>
              </a:rPr>
              <a:t>, shared libraries, etc</a:t>
            </a:r>
            <a:r>
              <a:rPr lang="en-US" sz="2400" dirty="0" smtClean="0">
                <a:latin typeface="Times" pitchFamily="18" charset="0"/>
              </a:rPr>
              <a:t>.</a:t>
            </a:r>
            <a:endParaRPr lang="en-US" sz="2400" dirty="0">
              <a:latin typeface="Times" pitchFamily="18" charset="0"/>
            </a:endParaRPr>
          </a:p>
          <a:p>
            <a:pPr marL="342900" indent="-342900">
              <a:lnSpc>
                <a:spcPct val="100000"/>
              </a:lnSpc>
              <a:buFont typeface="Arial" panose="020B0604020202020204" pitchFamily="34" charset="0"/>
              <a:buChar char="•"/>
            </a:pPr>
            <a:r>
              <a:rPr lang="en-US" sz="2400" dirty="0">
                <a:latin typeface="Times" pitchFamily="18" charset="0"/>
              </a:rPr>
              <a:t>Most files are just files, called </a:t>
            </a:r>
            <a:r>
              <a:rPr lang="en-US" sz="2400" i="1" dirty="0">
                <a:latin typeface="Times" pitchFamily="18" charset="0"/>
              </a:rPr>
              <a:t>regular</a:t>
            </a:r>
            <a:r>
              <a:rPr lang="en-US" sz="2400" dirty="0">
                <a:latin typeface="Times" pitchFamily="18" charset="0"/>
              </a:rPr>
              <a:t> </a:t>
            </a:r>
            <a:r>
              <a:rPr lang="en-US" sz="2400" dirty="0" smtClean="0">
                <a:latin typeface="Times" pitchFamily="18" charset="0"/>
              </a:rPr>
              <a:t>files.</a:t>
            </a:r>
          </a:p>
          <a:p>
            <a:pPr marL="342900" indent="-342900">
              <a:lnSpc>
                <a:spcPct val="100000"/>
              </a:lnSpc>
              <a:buFont typeface="Arial" panose="020B0604020202020204" pitchFamily="34" charset="0"/>
              <a:buChar char="•"/>
            </a:pPr>
            <a:r>
              <a:rPr lang="en-US" sz="2400" dirty="0">
                <a:latin typeface="Times" pitchFamily="18" charset="0"/>
              </a:rPr>
              <a:t>T</a:t>
            </a:r>
            <a:r>
              <a:rPr lang="en-US" sz="2400" dirty="0" smtClean="0">
                <a:latin typeface="Times" pitchFamily="18" charset="0"/>
              </a:rPr>
              <a:t>hey </a:t>
            </a:r>
            <a:r>
              <a:rPr lang="en-US" sz="2400" dirty="0">
                <a:latin typeface="Times" pitchFamily="18" charset="0"/>
              </a:rPr>
              <a:t>contain normal data, for example text files, executable files or programs, input for or output from a program</a:t>
            </a:r>
          </a:p>
        </p:txBody>
      </p:sp>
      <p:sp>
        <p:nvSpPr>
          <p:cNvPr id="4" name="Slide Number Placeholder 3"/>
          <p:cNvSpPr>
            <a:spLocks noGrp="1"/>
          </p:cNvSpPr>
          <p:nvPr>
            <p:ph type="sldNum" sz="quarter" idx="12"/>
          </p:nvPr>
        </p:nvSpPr>
        <p:spPr/>
        <p:txBody>
          <a:bodyPr/>
          <a:lstStyle/>
          <a:p>
            <a:fld id="{D7B40E3C-1BBE-4437-9DF1-36BFA7B8881D}" type="slidenum">
              <a:rPr lang="en-US" smtClean="0"/>
              <a:t>3</a:t>
            </a:fld>
            <a:endParaRPr lang="en-US"/>
          </a:p>
        </p:txBody>
      </p:sp>
    </p:spTree>
    <p:extLst>
      <p:ext uri="{BB962C8B-B14F-4D97-AF65-F5344CB8AC3E}">
        <p14:creationId xmlns:p14="http://schemas.microsoft.com/office/powerpoint/2010/main" val="50875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FILE STRUCTURE</a:t>
            </a:r>
            <a:endParaRPr lang="en-US" dirty="0"/>
          </a:p>
        </p:txBody>
      </p:sp>
      <p:sp>
        <p:nvSpPr>
          <p:cNvPr id="3" name="Content Placeholder 2"/>
          <p:cNvSpPr>
            <a:spLocks noGrp="1"/>
          </p:cNvSpPr>
          <p:nvPr>
            <p:ph idx="1"/>
          </p:nvPr>
        </p:nvSpPr>
        <p:spPr/>
        <p:txBody>
          <a:bodyPr>
            <a:normAutofit/>
          </a:bodyPr>
          <a:lstStyle/>
          <a:p>
            <a:pPr marL="0" indent="0">
              <a:lnSpc>
                <a:spcPct val="100000"/>
              </a:lnSpc>
              <a:buNone/>
            </a:pPr>
            <a:r>
              <a:rPr lang="en-US" sz="2400" b="1" u="sng" dirty="0">
                <a:latin typeface="Times New Roman" panose="02020603050405020304" pitchFamily="18" charset="0"/>
                <a:cs typeface="Times New Roman" panose="02020603050405020304" pitchFamily="18" charset="0"/>
              </a:rPr>
              <a:t>3. /</a:t>
            </a:r>
            <a:r>
              <a:rPr lang="en-US" sz="2400" b="1" u="sng" dirty="0" err="1">
                <a:latin typeface="Times New Roman" panose="02020603050405020304" pitchFamily="18" charset="0"/>
                <a:cs typeface="Times New Roman" panose="02020603050405020304" pitchFamily="18" charset="0"/>
              </a:rPr>
              <a:t>sbin</a:t>
            </a:r>
            <a:r>
              <a:rPr lang="en-US" sz="2400" b="1" u="sng" dirty="0">
                <a:latin typeface="Times New Roman" panose="02020603050405020304" pitchFamily="18" charset="0"/>
                <a:cs typeface="Times New Roman" panose="02020603050405020304" pitchFamily="18" charset="0"/>
              </a:rPr>
              <a:t> – System Binaries</a:t>
            </a:r>
          </a:p>
          <a:p>
            <a:pPr>
              <a:lnSpc>
                <a:spcPct val="100000"/>
              </a:lnSpc>
            </a:pPr>
            <a:r>
              <a:rPr lang="en-US" sz="2400" dirty="0">
                <a:latin typeface="Times New Roman" panose="02020603050405020304" pitchFamily="18" charset="0"/>
                <a:cs typeface="Times New Roman" panose="02020603050405020304" pitchFamily="18" charset="0"/>
              </a:rPr>
              <a:t>Just like /bin, /</a:t>
            </a:r>
            <a:r>
              <a:rPr lang="en-US" sz="2400" dirty="0" err="1">
                <a:latin typeface="Times New Roman" panose="02020603050405020304" pitchFamily="18" charset="0"/>
                <a:cs typeface="Times New Roman" panose="02020603050405020304" pitchFamily="18" charset="0"/>
              </a:rPr>
              <a:t>sbin</a:t>
            </a:r>
            <a:r>
              <a:rPr lang="en-US" sz="2400" dirty="0">
                <a:latin typeface="Times New Roman" panose="02020603050405020304" pitchFamily="18" charset="0"/>
                <a:cs typeface="Times New Roman" panose="02020603050405020304" pitchFamily="18" charset="0"/>
              </a:rPr>
              <a:t> also contains binary executables.</a:t>
            </a:r>
          </a:p>
          <a:p>
            <a:pPr>
              <a:lnSpc>
                <a:spcPct val="100000"/>
              </a:lnSpc>
            </a:pPr>
            <a:r>
              <a:rPr lang="en-US" sz="2400" dirty="0">
                <a:latin typeface="Times New Roman" panose="02020603050405020304" pitchFamily="18" charset="0"/>
                <a:cs typeface="Times New Roman" panose="02020603050405020304" pitchFamily="18" charset="0"/>
              </a:rPr>
              <a:t>But, the </a:t>
            </a:r>
            <a:r>
              <a:rPr lang="en-US" sz="2400" dirty="0" err="1">
                <a:latin typeface="Times New Roman" panose="02020603050405020304" pitchFamily="18" charset="0"/>
                <a:cs typeface="Times New Roman" panose="02020603050405020304" pitchFamily="18" charset="0"/>
              </a:rPr>
              <a:t>linux</a:t>
            </a:r>
            <a:r>
              <a:rPr lang="en-US" sz="2400" dirty="0">
                <a:latin typeface="Times New Roman" panose="02020603050405020304" pitchFamily="18" charset="0"/>
                <a:cs typeface="Times New Roman" panose="02020603050405020304" pitchFamily="18" charset="0"/>
              </a:rPr>
              <a:t> commands located under this directory are used typically by system </a:t>
            </a:r>
            <a:r>
              <a:rPr lang="en-US" sz="2400" dirty="0" err="1">
                <a:latin typeface="Times New Roman" panose="02020603050405020304" pitchFamily="18" charset="0"/>
                <a:cs typeface="Times New Roman" panose="02020603050405020304" pitchFamily="18" charset="0"/>
              </a:rPr>
              <a:t>aministrator</a:t>
            </a:r>
            <a:r>
              <a:rPr lang="en-US" sz="2400" dirty="0">
                <a:latin typeface="Times New Roman" panose="02020603050405020304" pitchFamily="18" charset="0"/>
                <a:cs typeface="Times New Roman" panose="02020603050405020304" pitchFamily="18" charset="0"/>
              </a:rPr>
              <a:t>, for system</a:t>
            </a:r>
          </a:p>
          <a:p>
            <a:pPr>
              <a:lnSpc>
                <a:spcPct val="100000"/>
              </a:lnSpc>
            </a:pPr>
            <a:r>
              <a:rPr lang="en-US" sz="2400" dirty="0">
                <a:latin typeface="Times New Roman" panose="02020603050405020304" pitchFamily="18" charset="0"/>
                <a:cs typeface="Times New Roman" panose="02020603050405020304" pitchFamily="18" charset="0"/>
              </a:rPr>
              <a:t>maintenance purpose.</a:t>
            </a:r>
          </a:p>
          <a:p>
            <a:pPr>
              <a:lnSpc>
                <a:spcPct val="100000"/>
              </a:lnSpc>
            </a:pPr>
            <a:r>
              <a:rPr lang="en-US" sz="2400" dirty="0">
                <a:latin typeface="Times New Roman" panose="02020603050405020304" pitchFamily="18" charset="0"/>
                <a:cs typeface="Times New Roman" panose="02020603050405020304" pitchFamily="18" charset="0"/>
              </a:rPr>
              <a:t>For example: </a:t>
            </a:r>
            <a:r>
              <a:rPr lang="en-US" sz="2400" dirty="0" err="1">
                <a:latin typeface="Times New Roman" panose="02020603050405020304" pitchFamily="18" charset="0"/>
                <a:cs typeface="Times New Roman" panose="02020603050405020304" pitchFamily="18" charset="0"/>
              </a:rPr>
              <a:t>iptables</a:t>
            </a:r>
            <a:r>
              <a:rPr lang="en-US" sz="2400" dirty="0">
                <a:latin typeface="Times New Roman" panose="02020603050405020304" pitchFamily="18" charset="0"/>
                <a:cs typeface="Times New Roman" panose="02020603050405020304" pitchFamily="18" charset="0"/>
              </a:rPr>
              <a:t>, reboot, </a:t>
            </a:r>
            <a:r>
              <a:rPr lang="en-US" sz="2400" dirty="0" err="1">
                <a:latin typeface="Times New Roman" panose="02020603050405020304" pitchFamily="18" charset="0"/>
                <a:cs typeface="Times New Roman" panose="02020603050405020304" pitchFamily="18" charset="0"/>
              </a:rPr>
              <a:t>fdisk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ifconfig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swapon</a:t>
            </a:r>
            <a:endParaRPr lang="en-US" sz="2400" dirty="0">
              <a:latin typeface="Times New Roman" panose="02020603050405020304" pitchFamily="18" charset="0"/>
              <a:cs typeface="Times New Roman" panose="02020603050405020304" pitchFamily="18" charset="0"/>
            </a:endParaRPr>
          </a:p>
          <a:p>
            <a:pPr marL="0" indent="0">
              <a:lnSpc>
                <a:spcPct val="100000"/>
              </a:lnSpc>
              <a:buNone/>
            </a:pPr>
            <a:r>
              <a:rPr lang="en-US" sz="2400" b="1" u="sng" dirty="0">
                <a:latin typeface="Times New Roman" panose="02020603050405020304" pitchFamily="18" charset="0"/>
                <a:cs typeface="Times New Roman" panose="02020603050405020304" pitchFamily="18" charset="0"/>
              </a:rPr>
              <a:t>4. /etc – Configuration Files</a:t>
            </a:r>
          </a:p>
          <a:p>
            <a:pPr>
              <a:lnSpc>
                <a:spcPct val="100000"/>
              </a:lnSpc>
            </a:pPr>
            <a:r>
              <a:rPr lang="en-US" sz="2400" dirty="0">
                <a:latin typeface="Times New Roman" panose="02020603050405020304" pitchFamily="18" charset="0"/>
                <a:cs typeface="Times New Roman" panose="02020603050405020304" pitchFamily="18" charset="0"/>
              </a:rPr>
              <a:t>Contains configuration files required by all programs.</a:t>
            </a:r>
          </a:p>
          <a:p>
            <a:pPr>
              <a:lnSpc>
                <a:spcPct val="100000"/>
              </a:lnSpc>
            </a:pPr>
            <a:r>
              <a:rPr lang="en-US" sz="2400" dirty="0">
                <a:latin typeface="Times New Roman" panose="02020603050405020304" pitchFamily="18" charset="0"/>
                <a:cs typeface="Times New Roman" panose="02020603050405020304" pitchFamily="18" charset="0"/>
              </a:rPr>
              <a:t>This also contains startup and shutdown shell scripts used to start/stop individual programs.</a:t>
            </a:r>
          </a:p>
          <a:p>
            <a:pPr>
              <a:lnSpc>
                <a:spcPct val="100000"/>
              </a:lnSpc>
            </a:pPr>
            <a:r>
              <a:rPr lang="en-US" sz="2400" dirty="0">
                <a:latin typeface="Times New Roman" panose="02020603050405020304" pitchFamily="18" charset="0"/>
                <a:cs typeface="Times New Roman" panose="02020603050405020304" pitchFamily="18" charset="0"/>
              </a:rPr>
              <a:t>For example: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resolv.conf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logrotate.conf</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B40E3C-1BBE-4437-9DF1-36BFA7B8881D}" type="slidenum">
              <a:rPr lang="en-US" smtClean="0"/>
              <a:t>30</a:t>
            </a:fld>
            <a:endParaRPr lang="en-US"/>
          </a:p>
        </p:txBody>
      </p:sp>
    </p:spTree>
    <p:extLst>
      <p:ext uri="{BB962C8B-B14F-4D97-AF65-F5344CB8AC3E}">
        <p14:creationId xmlns:p14="http://schemas.microsoft.com/office/powerpoint/2010/main" val="123088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FILE STRUCTURE</a:t>
            </a:r>
            <a:endParaRPr lang="en-US" dirty="0"/>
          </a:p>
        </p:txBody>
      </p:sp>
      <p:sp>
        <p:nvSpPr>
          <p:cNvPr id="3" name="Content Placeholder 2"/>
          <p:cNvSpPr>
            <a:spLocks noGrp="1"/>
          </p:cNvSpPr>
          <p:nvPr>
            <p:ph idx="1"/>
          </p:nvPr>
        </p:nvSpPr>
        <p:spPr/>
        <p:txBody>
          <a:bodyPr>
            <a:normAutofit lnSpcReduction="10000"/>
          </a:bodyPr>
          <a:lstStyle/>
          <a:p>
            <a:pPr marL="0" indent="0">
              <a:lnSpc>
                <a:spcPct val="100000"/>
              </a:lnSpc>
              <a:buNone/>
            </a:pPr>
            <a:r>
              <a:rPr lang="en-US" sz="2400" b="1" u="sng" dirty="0">
                <a:latin typeface="Times New Roman" panose="02020603050405020304" pitchFamily="18" charset="0"/>
                <a:cs typeface="Times New Roman" panose="02020603050405020304" pitchFamily="18" charset="0"/>
              </a:rPr>
              <a:t>5. /dev – Device Files</a:t>
            </a:r>
          </a:p>
          <a:p>
            <a:pPr>
              <a:lnSpc>
                <a:spcPct val="100000"/>
              </a:lnSpc>
            </a:pPr>
            <a:r>
              <a:rPr lang="en-US" sz="2400" dirty="0">
                <a:latin typeface="Times New Roman" panose="02020603050405020304" pitchFamily="18" charset="0"/>
                <a:cs typeface="Times New Roman" panose="02020603050405020304" pitchFamily="18" charset="0"/>
              </a:rPr>
              <a:t>Contains device files.</a:t>
            </a:r>
          </a:p>
          <a:p>
            <a:pPr>
              <a:lnSpc>
                <a:spcPct val="100000"/>
              </a:lnSpc>
            </a:pPr>
            <a:r>
              <a:rPr lang="en-US" sz="2400" dirty="0">
                <a:latin typeface="Times New Roman" panose="02020603050405020304" pitchFamily="18" charset="0"/>
                <a:cs typeface="Times New Roman" panose="02020603050405020304" pitchFamily="18" charset="0"/>
              </a:rPr>
              <a:t>These include terminal devices, </a:t>
            </a:r>
            <a:r>
              <a:rPr lang="en-US" sz="2400" dirty="0" err="1">
                <a:latin typeface="Times New Roman" panose="02020603050405020304" pitchFamily="18" charset="0"/>
                <a:cs typeface="Times New Roman" panose="02020603050405020304" pitchFamily="18" charset="0"/>
              </a:rPr>
              <a:t>usb</a:t>
            </a:r>
            <a:r>
              <a:rPr lang="en-US" sz="2400" dirty="0">
                <a:latin typeface="Times New Roman" panose="02020603050405020304" pitchFamily="18" charset="0"/>
                <a:cs typeface="Times New Roman" panose="02020603050405020304" pitchFamily="18" charset="0"/>
              </a:rPr>
              <a:t>, or any device attached to the system.</a:t>
            </a:r>
          </a:p>
          <a:p>
            <a:pPr>
              <a:lnSpc>
                <a:spcPct val="100000"/>
              </a:lnSpc>
            </a:pPr>
            <a:r>
              <a:rPr lang="en-US" sz="2400" dirty="0">
                <a:latin typeface="Times New Roman" panose="02020603050405020304" pitchFamily="18" charset="0"/>
                <a:cs typeface="Times New Roman" panose="02020603050405020304" pitchFamily="18" charset="0"/>
              </a:rPr>
              <a:t>For example: /dev/tty1, /</a:t>
            </a:r>
            <a:r>
              <a:rPr lang="en-US" sz="2400" dirty="0" smtClean="0">
                <a:latin typeface="Times New Roman" panose="02020603050405020304" pitchFamily="18" charset="0"/>
                <a:cs typeface="Times New Roman" panose="02020603050405020304" pitchFamily="18" charset="0"/>
              </a:rPr>
              <a:t>dev/usbmon0</a:t>
            </a:r>
            <a:endParaRPr lang="en-US" sz="2400" dirty="0">
              <a:latin typeface="Times New Roman" panose="02020603050405020304" pitchFamily="18" charset="0"/>
              <a:cs typeface="Times New Roman" panose="02020603050405020304" pitchFamily="18" charset="0"/>
            </a:endParaRPr>
          </a:p>
          <a:p>
            <a:pPr marL="0" indent="0">
              <a:lnSpc>
                <a:spcPct val="100000"/>
              </a:lnSpc>
              <a:buNone/>
            </a:pPr>
            <a:r>
              <a:rPr lang="en-US" sz="2400" b="1" u="sng" dirty="0">
                <a:latin typeface="Times New Roman" panose="02020603050405020304" pitchFamily="18" charset="0"/>
                <a:cs typeface="Times New Roman" panose="02020603050405020304" pitchFamily="18" charset="0"/>
              </a:rPr>
              <a:t>6. /proc – Process Information</a:t>
            </a:r>
          </a:p>
          <a:p>
            <a:pPr>
              <a:lnSpc>
                <a:spcPct val="100000"/>
              </a:lnSpc>
            </a:pPr>
            <a:r>
              <a:rPr lang="en-US" sz="2400" dirty="0">
                <a:latin typeface="Times New Roman" panose="02020603050405020304" pitchFamily="18" charset="0"/>
                <a:cs typeface="Times New Roman" panose="02020603050405020304" pitchFamily="18" charset="0"/>
              </a:rPr>
              <a:t>Contains information about system process.</a:t>
            </a:r>
          </a:p>
          <a:p>
            <a:pPr>
              <a:lnSpc>
                <a:spcPct val="100000"/>
              </a:lnSpc>
            </a:pPr>
            <a:r>
              <a:rPr lang="en-US" sz="2400" dirty="0">
                <a:latin typeface="Times New Roman" panose="02020603050405020304" pitchFamily="18" charset="0"/>
                <a:cs typeface="Times New Roman" panose="02020603050405020304" pitchFamily="18" charset="0"/>
              </a:rPr>
              <a:t>This is a pseudo filesystem contains information about running process. For example: /proc/{</a:t>
            </a:r>
            <a:r>
              <a:rPr lang="en-US" sz="2400" dirty="0" err="1">
                <a:latin typeface="Times New Roman" panose="02020603050405020304" pitchFamily="18" charset="0"/>
                <a:cs typeface="Times New Roman" panose="02020603050405020304" pitchFamily="18" charset="0"/>
              </a:rPr>
              <a:t>pid</a:t>
            </a:r>
            <a:r>
              <a:rPr lang="en-US" sz="2400" dirty="0">
                <a:latin typeface="Times New Roman" panose="02020603050405020304" pitchFamily="18" charset="0"/>
                <a:cs typeface="Times New Roman" panose="02020603050405020304" pitchFamily="18" charset="0"/>
              </a:rPr>
              <a:t>}</a:t>
            </a:r>
          </a:p>
          <a:p>
            <a:pPr>
              <a:lnSpc>
                <a:spcPct val="100000"/>
              </a:lnSpc>
            </a:pPr>
            <a:r>
              <a:rPr lang="en-US" sz="2400" dirty="0">
                <a:latin typeface="Times New Roman" panose="02020603050405020304" pitchFamily="18" charset="0"/>
                <a:cs typeface="Times New Roman" panose="02020603050405020304" pitchFamily="18" charset="0"/>
              </a:rPr>
              <a:t>directory contains information about the process with that particular </a:t>
            </a:r>
            <a:r>
              <a:rPr lang="en-US" sz="2400" dirty="0" err="1">
                <a:latin typeface="Times New Roman" panose="02020603050405020304" pitchFamily="18" charset="0"/>
                <a:cs typeface="Times New Roman" panose="02020603050405020304" pitchFamily="18" charset="0"/>
              </a:rPr>
              <a:t>pid</a:t>
            </a:r>
            <a:r>
              <a:rPr lang="en-US" sz="2400" dirty="0">
                <a:latin typeface="Times New Roman" panose="02020603050405020304" pitchFamily="18" charset="0"/>
                <a:cs typeface="Times New Roman" panose="02020603050405020304" pitchFamily="18" charset="0"/>
              </a:rPr>
              <a:t>.</a:t>
            </a:r>
          </a:p>
          <a:p>
            <a:pPr>
              <a:lnSpc>
                <a:spcPct val="100000"/>
              </a:lnSpc>
            </a:pPr>
            <a:r>
              <a:rPr lang="en-US" sz="2400" dirty="0">
                <a:latin typeface="Times New Roman" panose="02020603050405020304" pitchFamily="18" charset="0"/>
                <a:cs typeface="Times New Roman" panose="02020603050405020304" pitchFamily="18" charset="0"/>
              </a:rPr>
              <a:t>This is a virtual filesystem with text information about system resources. For example: /</a:t>
            </a:r>
            <a:r>
              <a:rPr lang="en-US" sz="2400" dirty="0" smtClean="0">
                <a:latin typeface="Times New Roman" panose="02020603050405020304" pitchFamily="18" charset="0"/>
                <a:cs typeface="Times New Roman" panose="02020603050405020304" pitchFamily="18" charset="0"/>
              </a:rPr>
              <a:t>proc/uptime.</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B40E3C-1BBE-4437-9DF1-36BFA7B8881D}" type="slidenum">
              <a:rPr lang="en-US" smtClean="0"/>
              <a:t>31</a:t>
            </a:fld>
            <a:endParaRPr lang="en-US"/>
          </a:p>
        </p:txBody>
      </p:sp>
    </p:spTree>
    <p:extLst>
      <p:ext uri="{BB962C8B-B14F-4D97-AF65-F5344CB8AC3E}">
        <p14:creationId xmlns:p14="http://schemas.microsoft.com/office/powerpoint/2010/main" val="187304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FILE STRUCTURE</a:t>
            </a:r>
            <a:endParaRPr lang="en-US" dirty="0"/>
          </a:p>
        </p:txBody>
      </p:sp>
      <p:sp>
        <p:nvSpPr>
          <p:cNvPr id="3" name="Content Placeholder 2"/>
          <p:cNvSpPr>
            <a:spLocks noGrp="1"/>
          </p:cNvSpPr>
          <p:nvPr>
            <p:ph idx="1"/>
          </p:nvPr>
        </p:nvSpPr>
        <p:spPr>
          <a:xfrm>
            <a:off x="838200" y="1838504"/>
            <a:ext cx="10515600" cy="4351338"/>
          </a:xfrm>
        </p:spPr>
        <p:txBody>
          <a:bodyPr>
            <a:normAutofit/>
          </a:bodyPr>
          <a:lstStyle/>
          <a:p>
            <a:pPr marL="0" indent="0">
              <a:lnSpc>
                <a:spcPct val="100000"/>
              </a:lnSpc>
              <a:buNone/>
            </a:pPr>
            <a:r>
              <a:rPr lang="en-US" sz="2400" b="1" u="sng" dirty="0">
                <a:latin typeface="Times New Roman" panose="02020603050405020304" pitchFamily="18" charset="0"/>
                <a:cs typeface="Times New Roman" panose="02020603050405020304" pitchFamily="18" charset="0"/>
              </a:rPr>
              <a:t>7. /</a:t>
            </a:r>
            <a:r>
              <a:rPr lang="en-US" sz="2400" b="1" u="sng" dirty="0" err="1">
                <a:latin typeface="Times New Roman" panose="02020603050405020304" pitchFamily="18" charset="0"/>
                <a:cs typeface="Times New Roman" panose="02020603050405020304" pitchFamily="18" charset="0"/>
              </a:rPr>
              <a:t>var</a:t>
            </a:r>
            <a:r>
              <a:rPr lang="en-US" sz="2400" b="1" u="sng" dirty="0">
                <a:latin typeface="Times New Roman" panose="02020603050405020304" pitchFamily="18" charset="0"/>
                <a:cs typeface="Times New Roman" panose="02020603050405020304" pitchFamily="18" charset="0"/>
              </a:rPr>
              <a:t> – Variable Files</a:t>
            </a:r>
          </a:p>
          <a:p>
            <a:pPr>
              <a:lnSpc>
                <a:spcPct val="100000"/>
              </a:lnSpc>
            </a:pPr>
            <a:r>
              <a:rPr lang="en-US" sz="2400" dirty="0" err="1">
                <a:latin typeface="Times New Roman" panose="02020603050405020304" pitchFamily="18" charset="0"/>
                <a:cs typeface="Times New Roman" panose="02020603050405020304" pitchFamily="18" charset="0"/>
              </a:rPr>
              <a:t>var</a:t>
            </a:r>
            <a:r>
              <a:rPr lang="en-US" sz="2400" dirty="0">
                <a:latin typeface="Times New Roman" panose="02020603050405020304" pitchFamily="18" charset="0"/>
                <a:cs typeface="Times New Roman" panose="02020603050405020304" pitchFamily="18" charset="0"/>
              </a:rPr>
              <a:t> stands for variable files.</a:t>
            </a:r>
          </a:p>
          <a:p>
            <a:pPr>
              <a:lnSpc>
                <a:spcPct val="100000"/>
              </a:lnSpc>
            </a:pPr>
            <a:r>
              <a:rPr lang="en-US" sz="2400" dirty="0">
                <a:latin typeface="Times New Roman" panose="02020603050405020304" pitchFamily="18" charset="0"/>
                <a:cs typeface="Times New Roman" panose="02020603050405020304" pitchFamily="18" charset="0"/>
              </a:rPr>
              <a:t>Content of the files that are expected to grow can be found under this directory.</a:t>
            </a:r>
          </a:p>
          <a:p>
            <a:pPr>
              <a:lnSpc>
                <a:spcPct val="100000"/>
              </a:lnSpc>
            </a:pPr>
            <a:r>
              <a:rPr lang="en-US" sz="2400" dirty="0">
                <a:latin typeface="Times New Roman" panose="02020603050405020304" pitchFamily="18" charset="0"/>
                <a:cs typeface="Times New Roman" panose="02020603050405020304" pitchFamily="18" charset="0"/>
              </a:rPr>
              <a:t>This includes — system log files (/</a:t>
            </a:r>
            <a:r>
              <a:rPr lang="en-US" sz="2400" dirty="0" err="1">
                <a:latin typeface="Times New Roman" panose="02020603050405020304" pitchFamily="18" charset="0"/>
                <a:cs typeface="Times New Roman" panose="02020603050405020304" pitchFamily="18" charset="0"/>
              </a:rPr>
              <a:t>var</a:t>
            </a:r>
            <a:r>
              <a:rPr lang="en-US" sz="2400" dirty="0">
                <a:latin typeface="Times New Roman" panose="02020603050405020304" pitchFamily="18" charset="0"/>
                <a:cs typeface="Times New Roman" panose="02020603050405020304" pitchFamily="18" charset="0"/>
              </a:rPr>
              <a:t>/log); packages and database files (/</a:t>
            </a:r>
            <a:r>
              <a:rPr lang="en-US" sz="2400" dirty="0" err="1">
                <a:latin typeface="Times New Roman" panose="02020603050405020304" pitchFamily="18" charset="0"/>
                <a:cs typeface="Times New Roman" panose="02020603050405020304" pitchFamily="18" charset="0"/>
              </a:rPr>
              <a:t>var</a:t>
            </a:r>
            <a:r>
              <a:rPr lang="en-US" sz="2400" dirty="0">
                <a:latin typeface="Times New Roman" panose="02020603050405020304" pitchFamily="18" charset="0"/>
                <a:cs typeface="Times New Roman" panose="02020603050405020304" pitchFamily="18" charset="0"/>
              </a:rPr>
              <a:t>/lib); emails (/</a:t>
            </a:r>
            <a:r>
              <a:rPr lang="en-US" sz="2400" dirty="0" err="1">
                <a:latin typeface="Times New Roman" panose="02020603050405020304" pitchFamily="18" charset="0"/>
                <a:cs typeface="Times New Roman" panose="02020603050405020304" pitchFamily="18" charset="0"/>
              </a:rPr>
              <a:t>var</a:t>
            </a:r>
            <a:r>
              <a:rPr lang="en-US" sz="2400" dirty="0">
                <a:latin typeface="Times New Roman" panose="02020603050405020304" pitchFamily="18" charset="0"/>
                <a:cs typeface="Times New Roman" panose="02020603050405020304" pitchFamily="18" charset="0"/>
              </a:rPr>
              <a:t>/mail); print</a:t>
            </a:r>
          </a:p>
          <a:p>
            <a:pPr>
              <a:lnSpc>
                <a:spcPct val="100000"/>
              </a:lnSpc>
            </a:pPr>
            <a:r>
              <a:rPr lang="en-US" sz="2400" dirty="0">
                <a:latin typeface="Times New Roman" panose="02020603050405020304" pitchFamily="18" charset="0"/>
                <a:cs typeface="Times New Roman" panose="02020603050405020304" pitchFamily="18" charset="0"/>
              </a:rPr>
              <a:t>queues (/</a:t>
            </a:r>
            <a:r>
              <a:rPr lang="en-US" sz="2400" dirty="0" err="1">
                <a:latin typeface="Times New Roman" panose="02020603050405020304" pitchFamily="18" charset="0"/>
                <a:cs typeface="Times New Roman" panose="02020603050405020304" pitchFamily="18" charset="0"/>
              </a:rPr>
              <a:t>var</a:t>
            </a:r>
            <a:r>
              <a:rPr lang="en-US" sz="2400" dirty="0">
                <a:latin typeface="Times New Roman" panose="02020603050405020304" pitchFamily="18" charset="0"/>
                <a:cs typeface="Times New Roman" panose="02020603050405020304" pitchFamily="18" charset="0"/>
              </a:rPr>
              <a:t>/spool); lock files (/</a:t>
            </a:r>
            <a:r>
              <a:rPr lang="en-US" sz="2400" dirty="0" err="1">
                <a:latin typeface="Times New Roman" panose="02020603050405020304" pitchFamily="18" charset="0"/>
                <a:cs typeface="Times New Roman" panose="02020603050405020304" pitchFamily="18" charset="0"/>
              </a:rPr>
              <a:t>var</a:t>
            </a:r>
            <a:r>
              <a:rPr lang="en-US" sz="2400" dirty="0">
                <a:latin typeface="Times New Roman" panose="02020603050405020304" pitchFamily="18" charset="0"/>
                <a:cs typeface="Times New Roman" panose="02020603050405020304" pitchFamily="18" charset="0"/>
              </a:rPr>
              <a:t>/lock); temp files needed across reboots (/</a:t>
            </a:r>
            <a:r>
              <a:rPr lang="en-US" sz="2400" dirty="0" err="1">
                <a:latin typeface="Times New Roman" panose="02020603050405020304" pitchFamily="18" charset="0"/>
                <a:cs typeface="Times New Roman" panose="02020603050405020304" pitchFamily="18" charset="0"/>
              </a:rPr>
              <a:t>var</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tmp</a:t>
            </a:r>
            <a:r>
              <a:rPr lang="en-US" sz="2400" dirty="0">
                <a:latin typeface="Times New Roman" panose="02020603050405020304" pitchFamily="18" charset="0"/>
                <a:cs typeface="Times New Roman" panose="02020603050405020304" pitchFamily="18" charset="0"/>
              </a:rPr>
              <a:t>);</a:t>
            </a:r>
          </a:p>
          <a:p>
            <a:pPr marL="0" indent="0">
              <a:lnSpc>
                <a:spcPct val="100000"/>
              </a:lnSpc>
              <a:buNone/>
            </a:pPr>
            <a:r>
              <a:rPr lang="en-US" sz="2400" b="1" u="sng" dirty="0">
                <a:latin typeface="Times New Roman" panose="02020603050405020304" pitchFamily="18" charset="0"/>
                <a:cs typeface="Times New Roman" panose="02020603050405020304" pitchFamily="18" charset="0"/>
              </a:rPr>
              <a:t>8. /</a:t>
            </a:r>
            <a:r>
              <a:rPr lang="en-US" sz="2400" b="1" u="sng" dirty="0" err="1">
                <a:latin typeface="Times New Roman" panose="02020603050405020304" pitchFamily="18" charset="0"/>
                <a:cs typeface="Times New Roman" panose="02020603050405020304" pitchFamily="18" charset="0"/>
              </a:rPr>
              <a:t>tmp</a:t>
            </a:r>
            <a:r>
              <a:rPr lang="en-US" sz="2400" b="1" u="sng" dirty="0">
                <a:latin typeface="Times New Roman" panose="02020603050405020304" pitchFamily="18" charset="0"/>
                <a:cs typeface="Times New Roman" panose="02020603050405020304" pitchFamily="18" charset="0"/>
              </a:rPr>
              <a:t> – Temporary Files</a:t>
            </a:r>
          </a:p>
          <a:p>
            <a:pPr>
              <a:lnSpc>
                <a:spcPct val="100000"/>
              </a:lnSpc>
            </a:pPr>
            <a:r>
              <a:rPr lang="en-US" sz="2400" dirty="0">
                <a:latin typeface="Times New Roman" panose="02020603050405020304" pitchFamily="18" charset="0"/>
                <a:cs typeface="Times New Roman" panose="02020603050405020304" pitchFamily="18" charset="0"/>
              </a:rPr>
              <a:t>Directory that contains temporary files created by system and users.</a:t>
            </a:r>
          </a:p>
          <a:p>
            <a:pPr>
              <a:lnSpc>
                <a:spcPct val="100000"/>
              </a:lnSpc>
            </a:pPr>
            <a:r>
              <a:rPr lang="en-US" sz="2400" dirty="0">
                <a:latin typeface="Times New Roman" panose="02020603050405020304" pitchFamily="18" charset="0"/>
                <a:cs typeface="Times New Roman" panose="02020603050405020304" pitchFamily="18" charset="0"/>
              </a:rPr>
              <a:t>Files under this directory are deleted when system is rebooted.</a:t>
            </a:r>
          </a:p>
        </p:txBody>
      </p:sp>
      <p:sp>
        <p:nvSpPr>
          <p:cNvPr id="4" name="Slide Number Placeholder 3"/>
          <p:cNvSpPr>
            <a:spLocks noGrp="1"/>
          </p:cNvSpPr>
          <p:nvPr>
            <p:ph type="sldNum" sz="quarter" idx="12"/>
          </p:nvPr>
        </p:nvSpPr>
        <p:spPr/>
        <p:txBody>
          <a:bodyPr/>
          <a:lstStyle/>
          <a:p>
            <a:fld id="{D7B40E3C-1BBE-4437-9DF1-36BFA7B8881D}" type="slidenum">
              <a:rPr lang="en-US" smtClean="0"/>
              <a:t>32</a:t>
            </a:fld>
            <a:endParaRPr lang="en-US"/>
          </a:p>
        </p:txBody>
      </p:sp>
    </p:spTree>
    <p:extLst>
      <p:ext uri="{BB962C8B-B14F-4D97-AF65-F5344CB8AC3E}">
        <p14:creationId xmlns:p14="http://schemas.microsoft.com/office/powerpoint/2010/main" val="3122380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FILE STRUCTURE</a:t>
            </a:r>
            <a:endParaRPr lang="en-US" dirty="0"/>
          </a:p>
        </p:txBody>
      </p:sp>
      <p:sp>
        <p:nvSpPr>
          <p:cNvPr id="3" name="Content Placeholder 2"/>
          <p:cNvSpPr>
            <a:spLocks noGrp="1"/>
          </p:cNvSpPr>
          <p:nvPr>
            <p:ph idx="1"/>
          </p:nvPr>
        </p:nvSpPr>
        <p:spPr>
          <a:xfrm>
            <a:off x="413067" y="1277989"/>
            <a:ext cx="11370945" cy="4486224"/>
          </a:xfrm>
        </p:spPr>
        <p:txBody>
          <a:bodyPr>
            <a:normAutofit fontScale="92500" lnSpcReduction="10000"/>
          </a:bodyPr>
          <a:lstStyle/>
          <a:p>
            <a:pPr marL="0" indent="0">
              <a:lnSpc>
                <a:spcPct val="100000"/>
              </a:lnSpc>
              <a:buNone/>
            </a:pPr>
            <a:r>
              <a:rPr lang="en-US" sz="2400" b="1" u="sng" dirty="0">
                <a:latin typeface="Times New Roman" panose="02020603050405020304" pitchFamily="18" charset="0"/>
                <a:cs typeface="Times New Roman" panose="02020603050405020304" pitchFamily="18" charset="0"/>
              </a:rPr>
              <a:t>9. /</a:t>
            </a:r>
            <a:r>
              <a:rPr lang="en-US" sz="2400" b="1" u="sng" dirty="0" err="1">
                <a:latin typeface="Times New Roman" panose="02020603050405020304" pitchFamily="18" charset="0"/>
                <a:cs typeface="Times New Roman" panose="02020603050405020304" pitchFamily="18" charset="0"/>
              </a:rPr>
              <a:t>usr</a:t>
            </a:r>
            <a:r>
              <a:rPr lang="en-US" sz="2400" b="1" u="sng" dirty="0">
                <a:latin typeface="Times New Roman" panose="02020603050405020304" pitchFamily="18" charset="0"/>
                <a:cs typeface="Times New Roman" panose="02020603050405020304" pitchFamily="18" charset="0"/>
              </a:rPr>
              <a:t> – User Programs</a:t>
            </a:r>
          </a:p>
          <a:p>
            <a:pPr>
              <a:lnSpc>
                <a:spcPct val="100000"/>
              </a:lnSpc>
            </a:pPr>
            <a:r>
              <a:rPr lang="en-US" sz="2400" dirty="0">
                <a:latin typeface="Times New Roman" panose="02020603050405020304" pitchFamily="18" charset="0"/>
                <a:cs typeface="Times New Roman" panose="02020603050405020304" pitchFamily="18" charset="0"/>
              </a:rPr>
              <a:t>Contains binaries, libraries, documentation, and source-code for second level programs.</a:t>
            </a:r>
          </a:p>
          <a:p>
            <a:pPr>
              <a:lnSpc>
                <a:spcPct val="100000"/>
              </a:lnSpc>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usr</a:t>
            </a:r>
            <a:r>
              <a:rPr lang="en-US" sz="2400" dirty="0">
                <a:latin typeface="Times New Roman" panose="02020603050405020304" pitchFamily="18" charset="0"/>
                <a:cs typeface="Times New Roman" panose="02020603050405020304" pitchFamily="18" charset="0"/>
              </a:rPr>
              <a:t>/bin contains binary files for user programs. If you can’t find a user binary under /bin, look </a:t>
            </a:r>
            <a:r>
              <a:rPr lang="en-US" sz="2400" dirty="0" smtClean="0">
                <a:latin typeface="Times New Roman" panose="02020603050405020304" pitchFamily="18" charset="0"/>
                <a:cs typeface="Times New Roman" panose="02020603050405020304" pitchFamily="18" charset="0"/>
              </a:rPr>
              <a:t>under/</a:t>
            </a:r>
            <a:r>
              <a:rPr lang="en-US" sz="2400" dirty="0" err="1" smtClean="0">
                <a:latin typeface="Times New Roman" panose="02020603050405020304" pitchFamily="18" charset="0"/>
                <a:cs typeface="Times New Roman" panose="02020603050405020304" pitchFamily="18" charset="0"/>
              </a:rPr>
              <a:t>usr</a:t>
            </a:r>
            <a:r>
              <a:rPr lang="en-US" sz="2400" dirty="0" smtClean="0">
                <a:latin typeface="Times New Roman" panose="02020603050405020304" pitchFamily="18" charset="0"/>
                <a:cs typeface="Times New Roman" panose="02020603050405020304" pitchFamily="18" charset="0"/>
              </a:rPr>
              <a:t>/bin</a:t>
            </a:r>
            <a:r>
              <a:rPr lang="en-US" sz="2400" dirty="0">
                <a:latin typeface="Times New Roman" panose="02020603050405020304" pitchFamily="18" charset="0"/>
                <a:cs typeface="Times New Roman" panose="02020603050405020304" pitchFamily="18" charset="0"/>
              </a:rPr>
              <a:t>. For example: at, </a:t>
            </a:r>
            <a:r>
              <a:rPr lang="en-US" sz="2400" dirty="0" err="1">
                <a:latin typeface="Times New Roman" panose="02020603050405020304" pitchFamily="18" charset="0"/>
                <a:cs typeface="Times New Roman" panose="02020603050405020304" pitchFamily="18" charset="0"/>
              </a:rPr>
              <a:t>awk</a:t>
            </a:r>
            <a:r>
              <a:rPr lang="en-US" sz="2400" dirty="0">
                <a:latin typeface="Times New Roman" panose="02020603050405020304" pitchFamily="18" charset="0"/>
                <a:cs typeface="Times New Roman" panose="02020603050405020304" pitchFamily="18" charset="0"/>
              </a:rPr>
              <a:t>, cc, less, </a:t>
            </a:r>
            <a:r>
              <a:rPr lang="en-US" sz="2400" dirty="0" err="1">
                <a:latin typeface="Times New Roman" panose="02020603050405020304" pitchFamily="18" charset="0"/>
                <a:cs typeface="Times New Roman" panose="02020603050405020304" pitchFamily="18" charset="0"/>
              </a:rPr>
              <a:t>scp</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usr</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sbin</a:t>
            </a:r>
            <a:r>
              <a:rPr lang="en-US" sz="2400" dirty="0">
                <a:latin typeface="Times New Roman" panose="02020603050405020304" pitchFamily="18" charset="0"/>
                <a:cs typeface="Times New Roman" panose="02020603050405020304" pitchFamily="18" charset="0"/>
              </a:rPr>
              <a:t> contains binary files for system administrators. If you can’t find a system binary under /</a:t>
            </a:r>
            <a:r>
              <a:rPr lang="en-US" sz="2400" dirty="0" err="1" smtClean="0">
                <a:latin typeface="Times New Roman" panose="02020603050405020304" pitchFamily="18" charset="0"/>
                <a:cs typeface="Times New Roman" panose="02020603050405020304" pitchFamily="18" charset="0"/>
              </a:rPr>
              <a:t>sbin</a:t>
            </a:r>
            <a:r>
              <a:rPr lang="en-US" sz="2400" dirty="0" smtClean="0">
                <a:latin typeface="Times New Roman" panose="02020603050405020304" pitchFamily="18" charset="0"/>
                <a:cs typeface="Times New Roman" panose="02020603050405020304" pitchFamily="18" charset="0"/>
              </a:rPr>
              <a:t>, look </a:t>
            </a:r>
            <a:r>
              <a:rPr lang="en-US" sz="2400" dirty="0">
                <a:latin typeface="Times New Roman" panose="02020603050405020304" pitchFamily="18" charset="0"/>
                <a:cs typeface="Times New Roman" panose="02020603050405020304" pitchFamily="18" charset="0"/>
              </a:rPr>
              <a:t>under /</a:t>
            </a:r>
            <a:r>
              <a:rPr lang="en-US" sz="2400" dirty="0" err="1">
                <a:latin typeface="Times New Roman" panose="02020603050405020304" pitchFamily="18" charset="0"/>
                <a:cs typeface="Times New Roman" panose="02020603050405020304" pitchFamily="18" charset="0"/>
              </a:rPr>
              <a:t>usr</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sbin</a:t>
            </a:r>
            <a:r>
              <a:rPr lang="en-US" sz="2400" dirty="0">
                <a:latin typeface="Times New Roman" panose="02020603050405020304" pitchFamily="18" charset="0"/>
                <a:cs typeface="Times New Roman" panose="02020603050405020304" pitchFamily="18" charset="0"/>
              </a:rPr>
              <a:t>. For example: </a:t>
            </a:r>
            <a:r>
              <a:rPr lang="en-US" sz="2400" dirty="0" err="1">
                <a:latin typeface="Times New Roman" panose="02020603050405020304" pitchFamily="18" charset="0"/>
                <a:cs typeface="Times New Roman" panose="02020603050405020304" pitchFamily="18" charset="0"/>
              </a:rPr>
              <a:t>atd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cron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sshd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useradd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userdel</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smtClean="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usr</a:t>
            </a:r>
            <a:r>
              <a:rPr lang="en-US" sz="2400" dirty="0">
                <a:latin typeface="Times New Roman" panose="02020603050405020304" pitchFamily="18" charset="0"/>
                <a:cs typeface="Times New Roman" panose="02020603050405020304" pitchFamily="18" charset="0"/>
              </a:rPr>
              <a:t>/lib contains libraries for /</a:t>
            </a:r>
            <a:r>
              <a:rPr lang="en-US" sz="2400" dirty="0" err="1">
                <a:latin typeface="Times New Roman" panose="02020603050405020304" pitchFamily="18" charset="0"/>
                <a:cs typeface="Times New Roman" panose="02020603050405020304" pitchFamily="18" charset="0"/>
              </a:rPr>
              <a:t>usr</a:t>
            </a:r>
            <a:r>
              <a:rPr lang="en-US" sz="2400" dirty="0">
                <a:latin typeface="Times New Roman" panose="02020603050405020304" pitchFamily="18" charset="0"/>
                <a:cs typeface="Times New Roman" panose="02020603050405020304" pitchFamily="18" charset="0"/>
              </a:rPr>
              <a:t>/bin and /</a:t>
            </a:r>
            <a:r>
              <a:rPr lang="en-US" sz="2400" dirty="0" err="1">
                <a:latin typeface="Times New Roman" panose="02020603050405020304" pitchFamily="18" charset="0"/>
                <a:cs typeface="Times New Roman" panose="02020603050405020304" pitchFamily="18" charset="0"/>
              </a:rPr>
              <a:t>usr</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sbin</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usr</a:t>
            </a:r>
            <a:r>
              <a:rPr lang="en-US" sz="2400" dirty="0">
                <a:latin typeface="Times New Roman" panose="02020603050405020304" pitchFamily="18" charset="0"/>
                <a:cs typeface="Times New Roman" panose="02020603050405020304" pitchFamily="18" charset="0"/>
              </a:rPr>
              <a:t>/local contains users programs that you install from source. For example, when you install apache </a:t>
            </a:r>
            <a:r>
              <a:rPr lang="en-US" sz="2400" dirty="0" err="1" smtClean="0">
                <a:latin typeface="Times New Roman" panose="02020603050405020304" pitchFamily="18" charset="0"/>
                <a:cs typeface="Times New Roman" panose="02020603050405020304" pitchFamily="18" charset="0"/>
              </a:rPr>
              <a:t>fromsource</a:t>
            </a:r>
            <a:r>
              <a:rPr lang="en-US" sz="2400" dirty="0">
                <a:latin typeface="Times New Roman" panose="02020603050405020304" pitchFamily="18" charset="0"/>
                <a:cs typeface="Times New Roman" panose="02020603050405020304" pitchFamily="18" charset="0"/>
              </a:rPr>
              <a:t>, it goes under /</a:t>
            </a:r>
            <a:r>
              <a:rPr lang="en-US" sz="2400" dirty="0" err="1">
                <a:latin typeface="Times New Roman" panose="02020603050405020304" pitchFamily="18" charset="0"/>
                <a:cs typeface="Times New Roman" panose="02020603050405020304" pitchFamily="18" charset="0"/>
              </a:rPr>
              <a:t>usr</a:t>
            </a:r>
            <a:r>
              <a:rPr lang="en-US" sz="2400" dirty="0">
                <a:latin typeface="Times New Roman" panose="02020603050405020304" pitchFamily="18" charset="0"/>
                <a:cs typeface="Times New Roman" panose="02020603050405020304" pitchFamily="18" charset="0"/>
              </a:rPr>
              <a:t>/local/apache2</a:t>
            </a:r>
          </a:p>
          <a:p>
            <a:pPr marL="0" indent="0">
              <a:lnSpc>
                <a:spcPct val="100000"/>
              </a:lnSpc>
              <a:buNone/>
            </a:pPr>
            <a:r>
              <a:rPr lang="en-US" sz="2400" b="1" u="sng" dirty="0">
                <a:latin typeface="Times New Roman" panose="02020603050405020304" pitchFamily="18" charset="0"/>
                <a:cs typeface="Times New Roman" panose="02020603050405020304" pitchFamily="18" charset="0"/>
              </a:rPr>
              <a:t>10. /home – Home Directories</a:t>
            </a:r>
          </a:p>
          <a:p>
            <a:pPr>
              <a:lnSpc>
                <a:spcPct val="100000"/>
              </a:lnSpc>
            </a:pPr>
            <a:r>
              <a:rPr lang="en-US" sz="2400" dirty="0">
                <a:latin typeface="Times New Roman" panose="02020603050405020304" pitchFamily="18" charset="0"/>
                <a:cs typeface="Times New Roman" panose="02020603050405020304" pitchFamily="18" charset="0"/>
              </a:rPr>
              <a:t>Home directories for all users to store their personal files.</a:t>
            </a:r>
          </a:p>
          <a:p>
            <a:pPr>
              <a:lnSpc>
                <a:spcPct val="100000"/>
              </a:lnSpc>
            </a:pPr>
            <a:r>
              <a:rPr lang="en-US" sz="2400" dirty="0">
                <a:latin typeface="Times New Roman" panose="02020603050405020304" pitchFamily="18" charset="0"/>
                <a:cs typeface="Times New Roman" panose="02020603050405020304" pitchFamily="18" charset="0"/>
              </a:rPr>
              <a:t>For example: /home/john, /home/</a:t>
            </a:r>
            <a:r>
              <a:rPr lang="en-US" sz="2400" dirty="0" err="1">
                <a:latin typeface="Times New Roman" panose="02020603050405020304" pitchFamily="18" charset="0"/>
                <a:cs typeface="Times New Roman" panose="02020603050405020304" pitchFamily="18" charset="0"/>
              </a:rPr>
              <a:t>nikita</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B40E3C-1BBE-4437-9DF1-36BFA7B8881D}" type="slidenum">
              <a:rPr lang="en-US" smtClean="0"/>
              <a:t>33</a:t>
            </a:fld>
            <a:endParaRPr lang="en-US"/>
          </a:p>
        </p:txBody>
      </p:sp>
    </p:spTree>
    <p:extLst>
      <p:ext uri="{BB962C8B-B14F-4D97-AF65-F5344CB8AC3E}">
        <p14:creationId xmlns:p14="http://schemas.microsoft.com/office/powerpoint/2010/main" val="83762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FILE STRUCTURE</a:t>
            </a:r>
            <a:endParaRPr lang="en-US" dirty="0"/>
          </a:p>
        </p:txBody>
      </p:sp>
      <p:sp>
        <p:nvSpPr>
          <p:cNvPr id="3" name="Content Placeholder 2"/>
          <p:cNvSpPr>
            <a:spLocks noGrp="1"/>
          </p:cNvSpPr>
          <p:nvPr>
            <p:ph idx="1"/>
          </p:nvPr>
        </p:nvSpPr>
        <p:spPr/>
        <p:txBody>
          <a:bodyPr>
            <a:normAutofit/>
          </a:bodyPr>
          <a:lstStyle/>
          <a:p>
            <a:pPr marL="0" indent="0">
              <a:lnSpc>
                <a:spcPct val="100000"/>
              </a:lnSpc>
              <a:buNone/>
            </a:pPr>
            <a:r>
              <a:rPr lang="en-US" sz="2400" b="1" u="sng" dirty="0">
                <a:latin typeface="Times New Roman" panose="02020603050405020304" pitchFamily="18" charset="0"/>
                <a:cs typeface="Times New Roman" panose="02020603050405020304" pitchFamily="18" charset="0"/>
              </a:rPr>
              <a:t>11. /boot – Boot Loader Files</a:t>
            </a:r>
          </a:p>
          <a:p>
            <a:pPr>
              <a:lnSpc>
                <a:spcPct val="100000"/>
              </a:lnSpc>
            </a:pPr>
            <a:r>
              <a:rPr lang="en-US" sz="2400" dirty="0">
                <a:latin typeface="Times New Roman" panose="02020603050405020304" pitchFamily="18" charset="0"/>
                <a:cs typeface="Times New Roman" panose="02020603050405020304" pitchFamily="18" charset="0"/>
              </a:rPr>
              <a:t>Contains boot loader related files.</a:t>
            </a:r>
          </a:p>
          <a:p>
            <a:pPr>
              <a:lnSpc>
                <a:spcPct val="100000"/>
              </a:lnSpc>
            </a:pPr>
            <a:r>
              <a:rPr lang="en-US" sz="2400" dirty="0">
                <a:latin typeface="Times New Roman" panose="02020603050405020304" pitchFamily="18" charset="0"/>
                <a:cs typeface="Times New Roman" panose="02020603050405020304" pitchFamily="18" charset="0"/>
              </a:rPr>
              <a:t>Kernel </a:t>
            </a:r>
            <a:r>
              <a:rPr lang="en-US" sz="2400" dirty="0" err="1">
                <a:latin typeface="Times New Roman" panose="02020603050405020304" pitchFamily="18" charset="0"/>
                <a:cs typeface="Times New Roman" panose="02020603050405020304" pitchFamily="18" charset="0"/>
              </a:rPr>
              <a:t>initrd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vmlinux</a:t>
            </a:r>
            <a:r>
              <a:rPr lang="en-US" sz="2400" dirty="0">
                <a:latin typeface="Times New Roman" panose="02020603050405020304" pitchFamily="18" charset="0"/>
                <a:cs typeface="Times New Roman" panose="02020603050405020304" pitchFamily="18" charset="0"/>
              </a:rPr>
              <a:t>, grub files are located under /boot</a:t>
            </a:r>
          </a:p>
          <a:p>
            <a:pPr>
              <a:lnSpc>
                <a:spcPct val="100000"/>
              </a:lnSpc>
            </a:pPr>
            <a:r>
              <a:rPr lang="en-US" sz="2400" dirty="0">
                <a:latin typeface="Times New Roman" panose="02020603050405020304" pitchFamily="18" charset="0"/>
                <a:cs typeface="Times New Roman" panose="02020603050405020304" pitchFamily="18" charset="0"/>
              </a:rPr>
              <a:t>For example: initrd.img-2.6.32-24-generic, vmlinuz-2.6.32-24-generic</a:t>
            </a:r>
          </a:p>
          <a:p>
            <a:pPr marL="0" indent="0">
              <a:lnSpc>
                <a:spcPct val="100000"/>
              </a:lnSpc>
              <a:buNone/>
            </a:pPr>
            <a:r>
              <a:rPr lang="en-US" sz="2400" b="1" u="sng" dirty="0">
                <a:latin typeface="Times New Roman" panose="02020603050405020304" pitchFamily="18" charset="0"/>
                <a:cs typeface="Times New Roman" panose="02020603050405020304" pitchFamily="18" charset="0"/>
              </a:rPr>
              <a:t>12. /lib – System Libraries</a:t>
            </a:r>
          </a:p>
          <a:p>
            <a:pPr>
              <a:lnSpc>
                <a:spcPct val="100000"/>
              </a:lnSpc>
            </a:pPr>
            <a:r>
              <a:rPr lang="en-US" sz="2400" dirty="0">
                <a:latin typeface="Times New Roman" panose="02020603050405020304" pitchFamily="18" charset="0"/>
                <a:cs typeface="Times New Roman" panose="02020603050405020304" pitchFamily="18" charset="0"/>
              </a:rPr>
              <a:t>Contains library files that supports the binaries located under /bin and /</a:t>
            </a:r>
            <a:r>
              <a:rPr lang="en-US" sz="2400" dirty="0" err="1">
                <a:latin typeface="Times New Roman" panose="02020603050405020304" pitchFamily="18" charset="0"/>
                <a:cs typeface="Times New Roman" panose="02020603050405020304" pitchFamily="18" charset="0"/>
              </a:rPr>
              <a:t>sbin</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Library filenames are either </a:t>
            </a:r>
            <a:r>
              <a:rPr lang="en-US" sz="2400" dirty="0" err="1">
                <a:latin typeface="Times New Roman" panose="02020603050405020304" pitchFamily="18" charset="0"/>
                <a:cs typeface="Times New Roman" panose="02020603050405020304" pitchFamily="18" charset="0"/>
              </a:rPr>
              <a:t>ld</a:t>
            </a:r>
            <a:r>
              <a:rPr lang="en-US" sz="2400" dirty="0">
                <a:latin typeface="Times New Roman" panose="02020603050405020304" pitchFamily="18" charset="0"/>
                <a:cs typeface="Times New Roman" panose="02020603050405020304" pitchFamily="18" charset="0"/>
              </a:rPr>
              <a:t>* or lib*.so.*</a:t>
            </a:r>
          </a:p>
          <a:p>
            <a:pPr>
              <a:lnSpc>
                <a:spcPct val="100000"/>
              </a:lnSpc>
            </a:pPr>
            <a:r>
              <a:rPr lang="en-US" sz="2400" dirty="0">
                <a:latin typeface="Times New Roman" panose="02020603050405020304" pitchFamily="18" charset="0"/>
                <a:cs typeface="Times New Roman" panose="02020603050405020304" pitchFamily="18" charset="0"/>
              </a:rPr>
              <a:t>For example: ld-2.11.1.so, libncurses.so.5.7</a:t>
            </a:r>
          </a:p>
        </p:txBody>
      </p:sp>
      <p:sp>
        <p:nvSpPr>
          <p:cNvPr id="4" name="Slide Number Placeholder 3"/>
          <p:cNvSpPr>
            <a:spLocks noGrp="1"/>
          </p:cNvSpPr>
          <p:nvPr>
            <p:ph type="sldNum" sz="quarter" idx="12"/>
          </p:nvPr>
        </p:nvSpPr>
        <p:spPr/>
        <p:txBody>
          <a:bodyPr/>
          <a:lstStyle/>
          <a:p>
            <a:fld id="{D7B40E3C-1BBE-4437-9DF1-36BFA7B8881D}" type="slidenum">
              <a:rPr lang="en-US" smtClean="0"/>
              <a:t>34</a:t>
            </a:fld>
            <a:endParaRPr lang="en-US"/>
          </a:p>
        </p:txBody>
      </p:sp>
    </p:spTree>
    <p:extLst>
      <p:ext uri="{BB962C8B-B14F-4D97-AF65-F5344CB8AC3E}">
        <p14:creationId xmlns:p14="http://schemas.microsoft.com/office/powerpoint/2010/main" val="322885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668"/>
            <a:ext cx="10515600" cy="1325563"/>
          </a:xfrm>
        </p:spPr>
        <p:txBody>
          <a:bodyPr/>
          <a:lstStyle/>
          <a:p>
            <a:pPr algn="ctr"/>
            <a:r>
              <a:rPr lang="en-US" dirty="0" smtClean="0">
                <a:latin typeface="Times New Roman" panose="02020603050405020304" pitchFamily="18" charset="0"/>
                <a:cs typeface="Times New Roman" panose="02020603050405020304" pitchFamily="18" charset="0"/>
              </a:rPr>
              <a:t>INODE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20231"/>
            <a:ext cx="10515600" cy="4756732"/>
          </a:xfrm>
        </p:spPr>
        <p:txBody>
          <a:bodyPr>
            <a:normAutofit/>
          </a:bodyPr>
          <a:lstStyle/>
          <a:p>
            <a:pPr>
              <a:lnSpc>
                <a:spcPct val="100000"/>
              </a:lnSpc>
            </a:pPr>
            <a:r>
              <a:rPr lang="en-US" sz="2400" dirty="0" smtClean="0">
                <a:latin typeface="Times New Roman" panose="02020603050405020304" pitchFamily="18" charset="0"/>
                <a:cs typeface="Times New Roman" panose="02020603050405020304" pitchFamily="18" charset="0"/>
              </a:rPr>
              <a:t>An </a:t>
            </a:r>
            <a:r>
              <a:rPr lang="en-US" sz="2400" i="1" dirty="0" smtClean="0">
                <a:latin typeface="Times New Roman" panose="02020603050405020304" pitchFamily="18" charset="0"/>
                <a:cs typeface="Times New Roman" panose="02020603050405020304" pitchFamily="18" charset="0"/>
              </a:rPr>
              <a:t>inode</a:t>
            </a:r>
            <a:r>
              <a:rPr lang="en-US" sz="2400" dirty="0" smtClean="0">
                <a:latin typeface="Times New Roman" panose="02020603050405020304" pitchFamily="18" charset="0"/>
                <a:cs typeface="Times New Roman" panose="02020603050405020304" pitchFamily="18" charset="0"/>
              </a:rPr>
              <a:t> is a </a:t>
            </a:r>
            <a:r>
              <a:rPr lang="en-US" sz="2400" i="1" dirty="0" smtClean="0">
                <a:latin typeface="Times New Roman" panose="02020603050405020304" pitchFamily="18" charset="0"/>
                <a:cs typeface="Times New Roman" panose="02020603050405020304" pitchFamily="18" charset="0"/>
              </a:rPr>
              <a:t>data structure</a:t>
            </a:r>
            <a:r>
              <a:rPr lang="en-US" sz="2400" dirty="0" smtClean="0">
                <a:latin typeface="Times New Roman" panose="02020603050405020304" pitchFamily="18" charset="0"/>
                <a:cs typeface="Times New Roman" panose="02020603050405020304" pitchFamily="18" charset="0"/>
              </a:rPr>
              <a:t> on a </a:t>
            </a:r>
            <a:r>
              <a:rPr lang="en-US" sz="2400" i="1" dirty="0" smtClean="0">
                <a:latin typeface="Times New Roman" panose="02020603050405020304" pitchFamily="18" charset="0"/>
                <a:cs typeface="Times New Roman" panose="02020603050405020304" pitchFamily="18" charset="0"/>
              </a:rPr>
              <a:t>filesystem</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on Linux</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that stores all the information about a </a:t>
            </a:r>
            <a:r>
              <a:rPr lang="en-US" sz="2400" i="1" dirty="0" smtClean="0">
                <a:latin typeface="Times New Roman" panose="02020603050405020304" pitchFamily="18" charset="0"/>
                <a:cs typeface="Times New Roman" panose="02020603050405020304" pitchFamily="18" charset="0"/>
              </a:rPr>
              <a:t>file</a:t>
            </a:r>
            <a:r>
              <a:rPr lang="en-US" sz="2400" dirty="0" smtClean="0">
                <a:latin typeface="Times New Roman" panose="02020603050405020304" pitchFamily="18" charset="0"/>
                <a:cs typeface="Times New Roman" panose="02020603050405020304" pitchFamily="18" charset="0"/>
              </a:rPr>
              <a:t> except its name and its actual data. </a:t>
            </a:r>
          </a:p>
          <a:p>
            <a:pPr>
              <a:lnSpc>
                <a:spcPct val="100000"/>
              </a:lnSpc>
            </a:pPr>
            <a:r>
              <a:rPr lang="en-US" sz="2400" dirty="0" smtClean="0">
                <a:latin typeface="Times New Roman" panose="02020603050405020304" pitchFamily="18" charset="0"/>
                <a:cs typeface="Times New Roman" panose="02020603050405020304" pitchFamily="18" charset="0"/>
              </a:rPr>
              <a:t>The metadata includes </a:t>
            </a:r>
          </a:p>
          <a:p>
            <a:pPr marL="514350" indent="-514350">
              <a:lnSpc>
                <a:spcPct val="100000"/>
              </a:lnSpc>
              <a:buAutoNum type="arabicParenBoth"/>
            </a:pP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 size of the file . </a:t>
            </a:r>
          </a:p>
          <a:p>
            <a:pPr marL="514350" indent="-514350">
              <a:lnSpc>
                <a:spcPct val="100000"/>
              </a:lnSpc>
              <a:buAutoNum type="arabicParenBoth"/>
            </a:pPr>
            <a:r>
              <a:rPr lang="en-US" sz="2400" dirty="0" smtClean="0">
                <a:latin typeface="Times New Roman" panose="02020603050405020304" pitchFamily="18" charset="0"/>
                <a:cs typeface="Times New Roman" panose="02020603050405020304" pitchFamily="18" charset="0"/>
              </a:rPr>
              <a:t>The file's owner and group.</a:t>
            </a:r>
          </a:p>
          <a:p>
            <a:pPr marL="514350" indent="-514350">
              <a:lnSpc>
                <a:spcPct val="100000"/>
              </a:lnSpc>
              <a:buAutoNum type="arabicParenBoth" startAt="3"/>
            </a:pPr>
            <a:r>
              <a:rPr lang="en-US" sz="2400" dirty="0" smtClean="0">
                <a:latin typeface="Times New Roman" panose="02020603050405020304" pitchFamily="18" charset="0"/>
                <a:cs typeface="Times New Roman" panose="02020603050405020304" pitchFamily="18" charset="0"/>
              </a:rPr>
              <a:t>The file's access </a:t>
            </a:r>
            <a:r>
              <a:rPr lang="en-US" sz="2400" i="1" dirty="0" smtClean="0">
                <a:latin typeface="Times New Roman" panose="02020603050405020304" pitchFamily="18" charset="0"/>
                <a:cs typeface="Times New Roman" panose="02020603050405020304" pitchFamily="18" charset="0"/>
              </a:rPr>
              <a:t>permissions.</a:t>
            </a:r>
          </a:p>
          <a:p>
            <a:pPr marL="514350" indent="-514350">
              <a:lnSpc>
                <a:spcPct val="100000"/>
              </a:lnSpc>
              <a:buAutoNum type="arabicParenBoth" startAt="3"/>
            </a:pPr>
            <a:r>
              <a:rPr lang="en-US" sz="2400" dirty="0" smtClean="0">
                <a:latin typeface="Times New Roman" panose="02020603050405020304" pitchFamily="18" charset="0"/>
                <a:cs typeface="Times New Roman" panose="02020603050405020304" pitchFamily="18" charset="0"/>
              </a:rPr>
              <a:t>Timestamps. </a:t>
            </a:r>
          </a:p>
          <a:p>
            <a:pPr marL="514350" indent="-514350">
              <a:lnSpc>
                <a:spcPct val="100000"/>
              </a:lnSpc>
              <a:buAutoNum type="arabicParenBoth" startAt="3"/>
            </a:pPr>
            <a:r>
              <a:rPr lang="en-US" sz="2400" dirty="0" smtClean="0">
                <a:latin typeface="Times New Roman" panose="02020603050405020304" pitchFamily="18" charset="0"/>
                <a:cs typeface="Times New Roman" panose="02020603050405020304" pitchFamily="18" charset="0"/>
              </a:rPr>
              <a:t>Reference number of </a:t>
            </a:r>
            <a:r>
              <a:rPr lang="en-US" sz="2400" dirty="0" err="1" smtClean="0">
                <a:latin typeface="Times New Roman" panose="02020603050405020304" pitchFamily="18" charset="0"/>
                <a:cs typeface="Times New Roman" panose="02020603050405020304" pitchFamily="18" charset="0"/>
              </a:rPr>
              <a:t>hardlinks</a:t>
            </a:r>
            <a:r>
              <a:rPr lang="en-US" sz="2400" dirty="0" smtClean="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D7B40E3C-1BBE-4437-9DF1-36BFA7B8881D}" type="slidenum">
              <a:rPr lang="en-US" smtClean="0"/>
              <a:t>35</a:t>
            </a:fld>
            <a:endParaRPr lang="en-US"/>
          </a:p>
        </p:txBody>
      </p:sp>
    </p:spTree>
    <p:extLst>
      <p:ext uri="{BB962C8B-B14F-4D97-AF65-F5344CB8AC3E}">
        <p14:creationId xmlns:p14="http://schemas.microsoft.com/office/powerpoint/2010/main" val="225503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INODE TABLE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73783" y="1412776"/>
            <a:ext cx="5249196" cy="43514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p:cNvSpPr>
            <a:spLocks noGrp="1"/>
          </p:cNvSpPr>
          <p:nvPr>
            <p:ph type="sldNum" sz="quarter" idx="12"/>
          </p:nvPr>
        </p:nvSpPr>
        <p:spPr/>
        <p:txBody>
          <a:bodyPr/>
          <a:lstStyle/>
          <a:p>
            <a:fld id="{D7B40E3C-1BBE-4437-9DF1-36BFA7B8881D}" type="slidenum">
              <a:rPr lang="en-US" smtClean="0"/>
              <a:t>36</a:t>
            </a:fld>
            <a:endParaRPr lang="en-US"/>
          </a:p>
        </p:txBody>
      </p:sp>
    </p:spTree>
    <p:extLst>
      <p:ext uri="{BB962C8B-B14F-4D97-AF65-F5344CB8AC3E}">
        <p14:creationId xmlns:p14="http://schemas.microsoft.com/office/powerpoint/2010/main" val="222775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18" y="0"/>
            <a:ext cx="10515600" cy="1325563"/>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COPY INODE</a:t>
            </a:r>
            <a:endParaRPr lang="en-US" sz="28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703512" y="1196752"/>
            <a:ext cx="8559609" cy="46805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Slide Number Placeholder 2"/>
          <p:cNvSpPr>
            <a:spLocks noGrp="1"/>
          </p:cNvSpPr>
          <p:nvPr>
            <p:ph type="sldNum" sz="quarter" idx="12"/>
          </p:nvPr>
        </p:nvSpPr>
        <p:spPr/>
        <p:txBody>
          <a:bodyPr/>
          <a:lstStyle/>
          <a:p>
            <a:fld id="{D7B40E3C-1BBE-4437-9DF1-36BFA7B8881D}" type="slidenum">
              <a:rPr lang="en-US" smtClean="0"/>
              <a:t>37</a:t>
            </a:fld>
            <a:endParaRPr lang="en-US"/>
          </a:p>
        </p:txBody>
      </p:sp>
    </p:spTree>
    <p:extLst>
      <p:ext uri="{BB962C8B-B14F-4D97-AF65-F5344CB8AC3E}">
        <p14:creationId xmlns:p14="http://schemas.microsoft.com/office/powerpoint/2010/main" val="378456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80654" y="2507673"/>
            <a:ext cx="10030691" cy="2923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MOVE INODE</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25563"/>
            <a:ext cx="10515600" cy="4851400"/>
          </a:xfrm>
        </p:spPr>
        <p:txBody>
          <a:bodyPr/>
          <a:lstStyle/>
          <a:p>
            <a:pPr>
              <a:lnSpc>
                <a:spcPct val="100000"/>
              </a:lnSpc>
            </a:pPr>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moving within a filesystem, the inode does not change, only the directory mapping of the inode is changed, the actual data on the hard disk (contents of the file) does not move</a:t>
            </a:r>
            <a:r>
              <a:rPr lang="en-US" sz="2400" dirty="0" smtClean="0">
                <a:latin typeface="Times New Roman" panose="02020603050405020304" pitchFamily="18" charset="0"/>
                <a:cs typeface="Times New Roman" panose="02020603050405020304" pitchFamily="18" charset="0"/>
              </a:rPr>
              <a:t>.</a:t>
            </a:r>
          </a:p>
          <a:p>
            <a:pPr marL="0" indent="0">
              <a:buNone/>
            </a:pPr>
            <a:r>
              <a:rPr lang="en-US" dirty="0" smtClean="0"/>
              <a:t>    </a:t>
            </a:r>
          </a:p>
          <a:p>
            <a:pPr marL="0" indent="0">
              <a:lnSpc>
                <a:spcPct val="10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ls -li samplefile.txt 2497 -rw------- 1 raghu </a:t>
            </a:r>
            <a:r>
              <a:rPr lang="en-US" sz="2400" dirty="0" err="1">
                <a:latin typeface="Times New Roman" panose="02020603050405020304" pitchFamily="18" charset="0"/>
                <a:cs typeface="Times New Roman" panose="02020603050405020304" pitchFamily="18" charset="0"/>
              </a:rPr>
              <a:t>raghu</a:t>
            </a:r>
            <a:r>
              <a:rPr lang="en-US" sz="2400" dirty="0">
                <a:latin typeface="Times New Roman" panose="02020603050405020304" pitchFamily="18" charset="0"/>
                <a:cs typeface="Times New Roman" panose="02020603050405020304" pitchFamily="18" charset="0"/>
              </a:rPr>
              <a:t> 22 Jun 25 20:12 </a:t>
            </a:r>
            <a:r>
              <a:rPr lang="en-US" sz="2400" dirty="0" smtClean="0">
                <a:latin typeface="Times New Roman" panose="02020603050405020304" pitchFamily="18" charset="0"/>
                <a:cs typeface="Times New Roman" panose="02020603050405020304" pitchFamily="18" charset="0"/>
              </a:rPr>
              <a:t>         </a:t>
            </a:r>
          </a:p>
          <a:p>
            <a:pPr marL="0" indent="0">
              <a:lnSpc>
                <a:spcPct val="10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samplefile.txt  </a:t>
            </a:r>
          </a:p>
          <a:p>
            <a:pPr marL="0" indent="0">
              <a:lnSpc>
                <a:spcPct val="100000"/>
              </a:lnSpc>
              <a:buNone/>
            </a:pP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mv samplefile.txt </a:t>
            </a:r>
            <a:r>
              <a:rPr lang="en-US" sz="2400" dirty="0" smtClean="0">
                <a:latin typeface="Times New Roman" panose="02020603050405020304" pitchFamily="18" charset="0"/>
                <a:cs typeface="Times New Roman" panose="02020603050405020304" pitchFamily="18" charset="0"/>
              </a:rPr>
              <a:t>..</a:t>
            </a:r>
          </a:p>
          <a:p>
            <a:pPr marL="0" indent="0">
              <a:lnSpc>
                <a:spcPct val="100000"/>
              </a:lnSpc>
              <a:buNone/>
            </a:pP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ls -li ../samplefile.txt 2497 -rw------- 1 raghu </a:t>
            </a:r>
            <a:r>
              <a:rPr lang="en-US" sz="2400" dirty="0" err="1">
                <a:latin typeface="Times New Roman" panose="02020603050405020304" pitchFamily="18" charset="0"/>
                <a:cs typeface="Times New Roman" panose="02020603050405020304" pitchFamily="18" charset="0"/>
              </a:rPr>
              <a:t>raghu</a:t>
            </a:r>
            <a:r>
              <a:rPr lang="en-US" sz="2400" dirty="0">
                <a:latin typeface="Times New Roman" panose="02020603050405020304" pitchFamily="18" charset="0"/>
                <a:cs typeface="Times New Roman" panose="02020603050405020304" pitchFamily="18" charset="0"/>
              </a:rPr>
              <a:t> 22 Jun 25 20:12 </a:t>
            </a:r>
            <a:r>
              <a:rPr lang="en-US" sz="2400" dirty="0" smtClean="0">
                <a:latin typeface="Times New Roman" panose="02020603050405020304" pitchFamily="18" charset="0"/>
                <a:cs typeface="Times New Roman" panose="02020603050405020304" pitchFamily="18" charset="0"/>
              </a:rPr>
              <a:t>  </a:t>
            </a:r>
          </a:p>
          <a:p>
            <a:pPr marL="0" indent="0">
              <a:lnSpc>
                <a:spcPct val="10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samplefile.txt</a:t>
            </a:r>
          </a:p>
        </p:txBody>
      </p:sp>
      <p:sp>
        <p:nvSpPr>
          <p:cNvPr id="5" name="Slide Number Placeholder 4"/>
          <p:cNvSpPr>
            <a:spLocks noGrp="1"/>
          </p:cNvSpPr>
          <p:nvPr>
            <p:ph type="sldNum" sz="quarter" idx="12"/>
          </p:nvPr>
        </p:nvSpPr>
        <p:spPr/>
        <p:txBody>
          <a:bodyPr/>
          <a:lstStyle/>
          <a:p>
            <a:fld id="{D7B40E3C-1BBE-4437-9DF1-36BFA7B8881D}" type="slidenum">
              <a:rPr lang="en-US" smtClean="0"/>
              <a:t>38</a:t>
            </a:fld>
            <a:endParaRPr lang="en-US"/>
          </a:p>
        </p:txBody>
      </p:sp>
    </p:spTree>
    <p:extLst>
      <p:ext uri="{BB962C8B-B14F-4D97-AF65-F5344CB8AC3E}">
        <p14:creationId xmlns:p14="http://schemas.microsoft.com/office/powerpoint/2010/main" val="2412735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anose="02020603050405020304" pitchFamily="18" charset="0"/>
                <a:cs typeface="Times New Roman" panose="02020603050405020304" pitchFamily="18" charset="0"/>
              </a:rPr>
              <a:t>REMOVE INODE</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00000"/>
              </a:lnSpc>
            </a:pPr>
            <a:r>
              <a:rPr lang="en-US" sz="2400" dirty="0" smtClean="0">
                <a:latin typeface="Times New Roman" panose="02020603050405020304" pitchFamily="18" charset="0"/>
                <a:cs typeface="Times New Roman" panose="02020603050405020304" pitchFamily="18" charset="0"/>
              </a:rPr>
              <a:t>First find out file inode number with any one of the following command:</a:t>
            </a:r>
          </a:p>
          <a:p>
            <a:pPr marL="0" indent="0">
              <a:lnSpc>
                <a:spcPct val="100000"/>
              </a:lnSpc>
              <a:buNone/>
            </a:pPr>
            <a:r>
              <a:rPr lang="en-US" sz="2400" dirty="0" smtClean="0">
                <a:latin typeface="Times New Roman" panose="02020603050405020304" pitchFamily="18" charset="0"/>
                <a:cs typeface="Times New Roman" panose="02020603050405020304" pitchFamily="18" charset="0"/>
              </a:rPr>
              <a:t>stat {file-name}</a:t>
            </a:r>
          </a:p>
          <a:p>
            <a:pPr marL="0" indent="0">
              <a:lnSpc>
                <a:spcPct val="100000"/>
              </a:lnSpc>
              <a:buNone/>
            </a:pPr>
            <a:r>
              <a:rPr lang="en-US" sz="2400" dirty="0" smtClean="0">
                <a:latin typeface="Times New Roman" panose="02020603050405020304" pitchFamily="18" charset="0"/>
                <a:cs typeface="Times New Roman" panose="02020603050405020304" pitchFamily="18" charset="0"/>
              </a:rPr>
              <a:t>OR</a:t>
            </a:r>
          </a:p>
          <a:p>
            <a:pPr marL="0" indent="0">
              <a:lnSpc>
                <a:spcPct val="100000"/>
              </a:lnSpc>
              <a:buNone/>
            </a:pPr>
            <a:r>
              <a:rPr lang="en-US" sz="2400" dirty="0" smtClean="0">
                <a:latin typeface="Times New Roman" panose="02020603050405020304" pitchFamily="18" charset="0"/>
                <a:cs typeface="Times New Roman" panose="02020603050405020304" pitchFamily="18" charset="0"/>
              </a:rPr>
              <a:t>ls -</a:t>
            </a:r>
            <a:r>
              <a:rPr lang="en-US" sz="2400" dirty="0" err="1" smtClean="0">
                <a:latin typeface="Times New Roman" panose="02020603050405020304" pitchFamily="18" charset="0"/>
                <a:cs typeface="Times New Roman" panose="02020603050405020304" pitchFamily="18" charset="0"/>
              </a:rPr>
              <a:t>il</a:t>
            </a:r>
            <a:r>
              <a:rPr lang="en-US" sz="2400" dirty="0" smtClean="0">
                <a:latin typeface="Times New Roman" panose="02020603050405020304" pitchFamily="18" charset="0"/>
                <a:cs typeface="Times New Roman" panose="02020603050405020304" pitchFamily="18" charset="0"/>
              </a:rPr>
              <a:t> {file-name}</a:t>
            </a:r>
          </a:p>
          <a:p>
            <a:pPr>
              <a:lnSpc>
                <a:spcPct val="100000"/>
              </a:lnSpc>
            </a:pPr>
            <a:r>
              <a:rPr lang="en-US" sz="2400" b="1" dirty="0" smtClean="0">
                <a:latin typeface="Times New Roman" panose="02020603050405020304" pitchFamily="18" charset="0"/>
                <a:cs typeface="Times New Roman" panose="02020603050405020304" pitchFamily="18" charset="0"/>
              </a:rPr>
              <a:t>Use find command to remove file:</a:t>
            </a:r>
          </a:p>
          <a:p>
            <a:pPr marL="0" indent="0">
              <a:lnSpc>
                <a:spcPct val="100000"/>
              </a:lnSpc>
              <a:buNone/>
            </a:pPr>
            <a:r>
              <a:rPr lang="en-US" sz="2400" dirty="0" smtClean="0">
                <a:latin typeface="Times New Roman" panose="02020603050405020304" pitchFamily="18" charset="0"/>
                <a:cs typeface="Times New Roman" panose="02020603050405020304" pitchFamily="18" charset="0"/>
              </a:rPr>
              <a:t>Use find command as follows to find and remove a file:</a:t>
            </a:r>
          </a:p>
          <a:p>
            <a:pPr marL="0" indent="0">
              <a:lnSpc>
                <a:spcPct val="100000"/>
              </a:lnSpc>
              <a:buNone/>
            </a:pPr>
            <a:r>
              <a:rPr lang="en-US" sz="2400" dirty="0" smtClean="0">
                <a:latin typeface="Times New Roman" panose="02020603050405020304" pitchFamily="18" charset="0"/>
                <a:cs typeface="Times New Roman" panose="02020603050405020304" pitchFamily="18" charset="0"/>
              </a:rPr>
              <a:t>find . -</a:t>
            </a:r>
            <a:r>
              <a:rPr lang="en-US" sz="2400" dirty="0" err="1" smtClean="0">
                <a:latin typeface="Times New Roman" panose="02020603050405020304" pitchFamily="18" charset="0"/>
                <a:cs typeface="Times New Roman" panose="02020603050405020304" pitchFamily="18" charset="0"/>
              </a:rPr>
              <a:t>inum</a:t>
            </a:r>
            <a:r>
              <a:rPr lang="en-US" sz="2400" dirty="0" smtClean="0">
                <a:latin typeface="Times New Roman" panose="02020603050405020304" pitchFamily="18" charset="0"/>
                <a:cs typeface="Times New Roman" panose="02020603050405020304" pitchFamily="18" charset="0"/>
              </a:rPr>
              <a:t> [inode-number] -exec </a:t>
            </a:r>
            <a:r>
              <a:rPr lang="en-US" sz="2400" dirty="0" err="1" smtClean="0">
                <a:latin typeface="Times New Roman" panose="02020603050405020304" pitchFamily="18" charset="0"/>
                <a:cs typeface="Times New Roman" panose="02020603050405020304" pitchFamily="18" charset="0"/>
              </a:rPr>
              <a:t>rm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 \;</a:t>
            </a:r>
          </a:p>
          <a:p>
            <a:pPr marL="0" indent="0">
              <a:lnSpc>
                <a:spcPct val="100000"/>
              </a:lnSpc>
              <a:buNone/>
            </a:pPr>
            <a:r>
              <a:rPr lang="en-US" sz="2400" dirty="0" smtClean="0">
                <a:latin typeface="Times New Roman" panose="02020603050405020304" pitchFamily="18" charset="0"/>
                <a:cs typeface="Times New Roman" panose="02020603050405020304" pitchFamily="18" charset="0"/>
              </a:rPr>
              <a:t>When prompted for confirmation, press Y to confirm removal of the file</a:t>
            </a:r>
          </a:p>
          <a:p>
            <a:pPr>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B40E3C-1BBE-4437-9DF1-36BFA7B8881D}" type="slidenum">
              <a:rPr lang="en-US" smtClean="0"/>
              <a:t>39</a:t>
            </a:fld>
            <a:endParaRPr lang="en-US"/>
          </a:p>
        </p:txBody>
      </p:sp>
    </p:spTree>
    <p:extLst>
      <p:ext uri="{BB962C8B-B14F-4D97-AF65-F5344CB8AC3E}">
        <p14:creationId xmlns:p14="http://schemas.microsoft.com/office/powerpoint/2010/main" val="1076048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508"/>
            <a:ext cx="10515600" cy="1325563"/>
          </a:xfrm>
        </p:spPr>
        <p:txBody>
          <a:bodyPr>
            <a:normAutofit/>
          </a:bodyPr>
          <a:lstStyle/>
          <a:p>
            <a:pPr algn="ctr"/>
            <a:r>
              <a:rPr lang="en-US" sz="2800" b="1" dirty="0" smtClean="0">
                <a:latin typeface="Times" pitchFamily="18" charset="0"/>
              </a:rPr>
              <a:t>DIRECTORY</a:t>
            </a:r>
            <a:endParaRPr lang="en-US" sz="2800" dirty="0">
              <a:latin typeface="Times" pitchFamily="18" charset="0"/>
            </a:endParaRPr>
          </a:p>
        </p:txBody>
      </p:sp>
      <p:sp>
        <p:nvSpPr>
          <p:cNvPr id="3" name="Content Placeholder 2"/>
          <p:cNvSpPr>
            <a:spLocks noGrp="1"/>
          </p:cNvSpPr>
          <p:nvPr>
            <p:ph idx="1"/>
          </p:nvPr>
        </p:nvSpPr>
        <p:spPr>
          <a:xfrm>
            <a:off x="838200" y="1155924"/>
            <a:ext cx="10515600" cy="4351338"/>
          </a:xfrm>
        </p:spPr>
        <p:txBody>
          <a:bodyPr>
            <a:normAutofit/>
          </a:bodyPr>
          <a:lstStyle/>
          <a:p>
            <a:r>
              <a:rPr lang="en-US" sz="2400" dirty="0" smtClean="0">
                <a:latin typeface="Times" pitchFamily="18" charset="0"/>
              </a:rPr>
              <a:t>A </a:t>
            </a:r>
            <a:r>
              <a:rPr lang="en-US" sz="2400" b="1" dirty="0" smtClean="0">
                <a:latin typeface="Times" pitchFamily="18" charset="0"/>
              </a:rPr>
              <a:t>directory</a:t>
            </a:r>
            <a:r>
              <a:rPr lang="en-US" sz="2400" dirty="0" smtClean="0">
                <a:latin typeface="Times" pitchFamily="18" charset="0"/>
              </a:rPr>
              <a:t> is a location for storing files on your computer. Directories are found in a hierarchical file system, such as Linux, MS-DOS, OS/2, and Unix.</a:t>
            </a:r>
            <a:endParaRPr lang="en-US" sz="2400" dirty="0">
              <a:latin typeface="Times" pitchFamily="18" charset="0"/>
            </a:endParaRPr>
          </a:p>
        </p:txBody>
      </p:sp>
      <p:sp>
        <p:nvSpPr>
          <p:cNvPr id="5" name="Slide Number Placeholder 4"/>
          <p:cNvSpPr>
            <a:spLocks noGrp="1"/>
          </p:cNvSpPr>
          <p:nvPr>
            <p:ph type="sldNum" sz="quarter" idx="12"/>
          </p:nvPr>
        </p:nvSpPr>
        <p:spPr/>
        <p:txBody>
          <a:bodyPr/>
          <a:lstStyle/>
          <a:p>
            <a:fld id="{D7B40E3C-1BBE-4437-9DF1-36BFA7B8881D}" type="slidenum">
              <a:rPr lang="en-US" smtClean="0"/>
              <a:t>4</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5981" y="1916832"/>
            <a:ext cx="3100037" cy="3818434"/>
          </a:xfrm>
          <a:prstGeom prst="rect">
            <a:avLst/>
          </a:prstGeom>
        </p:spPr>
      </p:pic>
    </p:spTree>
    <p:extLst>
      <p:ext uri="{BB962C8B-B14F-4D97-AF65-F5344CB8AC3E}">
        <p14:creationId xmlns:p14="http://schemas.microsoft.com/office/powerpoint/2010/main" val="256943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86510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pitchFamily="18" charset="0"/>
              </a:rPr>
              <a:t>BOOT BLOCK</a:t>
            </a:r>
            <a:endParaRPr lang="en-US" sz="2800" dirty="0">
              <a:latin typeface="Times" pitchFamily="18" charset="0"/>
            </a:endParaRPr>
          </a:p>
        </p:txBody>
      </p:sp>
      <p:sp>
        <p:nvSpPr>
          <p:cNvPr id="3" name="Content Placeholder 2"/>
          <p:cNvSpPr>
            <a:spLocks noGrp="1"/>
          </p:cNvSpPr>
          <p:nvPr>
            <p:ph idx="1"/>
          </p:nvPr>
        </p:nvSpPr>
        <p:spPr/>
        <p:txBody>
          <a:bodyPr>
            <a:normAutofit/>
          </a:bodyPr>
          <a:lstStyle/>
          <a:p>
            <a:pPr>
              <a:lnSpc>
                <a:spcPct val="100000"/>
              </a:lnSpc>
            </a:pPr>
            <a:r>
              <a:rPr lang="en-US" sz="2400" dirty="0" smtClean="0">
                <a:effectLst/>
                <a:latin typeface="Times New Roman" panose="02020603050405020304" pitchFamily="18" charset="0"/>
                <a:cs typeface="Times New Roman" panose="02020603050405020304" pitchFamily="18" charset="0"/>
              </a:rPr>
              <a:t>An area of a disk having information for loading the operating system that is needed to start a computer.</a:t>
            </a:r>
            <a:endParaRPr lang="en-US" sz="2400" dirty="0" smtClean="0">
              <a:latin typeface="Times New Roman" panose="02020603050405020304" pitchFamily="18" charset="0"/>
              <a:cs typeface="Times New Roman" panose="02020603050405020304" pitchFamily="18" charset="0"/>
            </a:endParaRPr>
          </a:p>
          <a:p>
            <a:pPr>
              <a:lnSpc>
                <a:spcPct val="100000"/>
              </a:lnSpc>
            </a:pPr>
            <a:r>
              <a:rPr lang="en-US" sz="2400" dirty="0" smtClean="0">
                <a:latin typeface="Times New Roman" panose="02020603050405020304" pitchFamily="18" charset="0"/>
                <a:cs typeface="Times New Roman" panose="02020603050405020304" pitchFamily="18" charset="0"/>
              </a:rPr>
              <a:t>Boot Block(s) Blocks on a Linux (and often a Unix) filesystem are 1024 bytes in length, but may be longer or shorter. The blocks are normally a power of 2 in size (1024 is 2 to the 10th power). </a:t>
            </a:r>
          </a:p>
          <a:p>
            <a:pPr>
              <a:lnSpc>
                <a:spcPct val="100000"/>
              </a:lnSpc>
            </a:pPr>
            <a:r>
              <a:rPr lang="en-US" sz="2400" dirty="0" smtClean="0">
                <a:latin typeface="Times New Roman" panose="02020603050405020304" pitchFamily="18" charset="0"/>
                <a:cs typeface="Times New Roman" panose="02020603050405020304" pitchFamily="18" charset="0"/>
              </a:rPr>
              <a:t>Some systems use 512 bytes (2 to the 9th) but 2048 and 4096 are also seen.</a:t>
            </a: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B40E3C-1BBE-4437-9DF1-36BFA7B8881D}" type="slidenum">
              <a:rPr lang="en-US" smtClean="0"/>
              <a:t>5</a:t>
            </a:fld>
            <a:endParaRPr lang="en-US"/>
          </a:p>
        </p:txBody>
      </p:sp>
    </p:spTree>
    <p:extLst>
      <p:ext uri="{BB962C8B-B14F-4D97-AF65-F5344CB8AC3E}">
        <p14:creationId xmlns:p14="http://schemas.microsoft.com/office/powerpoint/2010/main" val="318737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528" y="230272"/>
            <a:ext cx="10515600" cy="1325563"/>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SUPERBLOCK</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68801"/>
            <a:ext cx="10515600" cy="5193361"/>
          </a:xfrm>
        </p:spPr>
        <p:txBody>
          <a:bodyPr>
            <a:normAutofit fontScale="92500" lnSpcReduction="20000"/>
          </a:bodyPr>
          <a:lstStyle/>
          <a:p>
            <a:pPr>
              <a:lnSpc>
                <a:spcPct val="100000"/>
              </a:lnSpc>
            </a:pPr>
            <a:r>
              <a:rPr lang="en-US" sz="2400" dirty="0" smtClean="0">
                <a:latin typeface="Times New Roman" panose="02020603050405020304" pitchFamily="18" charset="0"/>
                <a:cs typeface="Times New Roman" panose="02020603050405020304" pitchFamily="18" charset="0"/>
              </a:rPr>
              <a:t>Each file system is different and they have type like ext2, ext3 etc. Further each file system has size like 5 GB, 10 GB and status such as mount status. </a:t>
            </a:r>
          </a:p>
          <a:p>
            <a:pPr>
              <a:lnSpc>
                <a:spcPct val="100000"/>
              </a:lnSpc>
            </a:pPr>
            <a:r>
              <a:rPr lang="en-US" sz="2400" dirty="0" smtClean="0">
                <a:latin typeface="Times New Roman" panose="02020603050405020304" pitchFamily="18" charset="0"/>
                <a:cs typeface="Times New Roman" panose="02020603050405020304" pitchFamily="18" charset="0"/>
              </a:rPr>
              <a:t>In short each file system has a superblock, which contains information about file system such as:</a:t>
            </a:r>
          </a:p>
          <a:p>
            <a:pPr lvl="1">
              <a:lnSpc>
                <a:spcPct val="100000"/>
              </a:lnSpc>
            </a:pPr>
            <a:endParaRPr lang="en-US" sz="2400" dirty="0" smtClean="0">
              <a:latin typeface="Times New Roman" panose="02020603050405020304" pitchFamily="18" charset="0"/>
              <a:cs typeface="Times New Roman" panose="02020603050405020304" pitchFamily="18" charset="0"/>
            </a:endParaRPr>
          </a:p>
          <a:p>
            <a:pPr lvl="1">
              <a:lnSpc>
                <a:spcPct val="100000"/>
              </a:lnSpc>
            </a:pPr>
            <a:r>
              <a:rPr lang="en-US" sz="2400" dirty="0" smtClean="0">
                <a:latin typeface="Times New Roman" panose="02020603050405020304" pitchFamily="18" charset="0"/>
                <a:cs typeface="Times New Roman" panose="02020603050405020304" pitchFamily="18" charset="0"/>
              </a:rPr>
              <a:t>File system type</a:t>
            </a:r>
          </a:p>
          <a:p>
            <a:pPr lvl="1">
              <a:lnSpc>
                <a:spcPct val="100000"/>
              </a:lnSpc>
            </a:pPr>
            <a:r>
              <a:rPr lang="en-US" sz="2400" dirty="0" smtClean="0">
                <a:latin typeface="Times New Roman" panose="02020603050405020304" pitchFamily="18" charset="0"/>
                <a:cs typeface="Times New Roman" panose="02020603050405020304" pitchFamily="18" charset="0"/>
              </a:rPr>
              <a:t>Size</a:t>
            </a:r>
          </a:p>
          <a:p>
            <a:pPr lvl="1">
              <a:lnSpc>
                <a:spcPct val="100000"/>
              </a:lnSpc>
            </a:pPr>
            <a:r>
              <a:rPr lang="en-US" sz="2400" dirty="0" smtClean="0">
                <a:latin typeface="Times New Roman" panose="02020603050405020304" pitchFamily="18" charset="0"/>
                <a:cs typeface="Times New Roman" panose="02020603050405020304" pitchFamily="18" charset="0"/>
              </a:rPr>
              <a:t>Status</a:t>
            </a:r>
          </a:p>
          <a:p>
            <a:pPr lvl="1">
              <a:lnSpc>
                <a:spcPct val="100000"/>
              </a:lnSpc>
            </a:pPr>
            <a:r>
              <a:rPr lang="en-US" sz="2400" dirty="0" smtClean="0">
                <a:latin typeface="Times New Roman" panose="02020603050405020304" pitchFamily="18" charset="0"/>
                <a:cs typeface="Times New Roman" panose="02020603050405020304" pitchFamily="18" charset="0"/>
              </a:rPr>
              <a:t>Information about other metadata structures</a:t>
            </a:r>
          </a:p>
          <a:p>
            <a:pPr>
              <a:lnSpc>
                <a:spcPct val="100000"/>
              </a:lnSpc>
            </a:pPr>
            <a:endParaRPr lang="en-US" sz="2400" dirty="0" smtClean="0">
              <a:latin typeface="Times New Roman" panose="02020603050405020304" pitchFamily="18" charset="0"/>
              <a:cs typeface="Times New Roman" panose="02020603050405020304" pitchFamily="18" charset="0"/>
            </a:endParaRPr>
          </a:p>
          <a:p>
            <a:pPr>
              <a:lnSpc>
                <a:spcPct val="100000"/>
              </a:lnSpc>
            </a:pPr>
            <a:r>
              <a:rPr lang="en-US" sz="2400" dirty="0" smtClean="0">
                <a:latin typeface="Times New Roman" panose="02020603050405020304" pitchFamily="18" charset="0"/>
                <a:cs typeface="Times New Roman" panose="02020603050405020304" pitchFamily="18" charset="0"/>
              </a:rPr>
              <a:t>If this information lost, you are in trouble (data loss) so Linux maintains multiple redundant copies of the superblock in every file system. This is very important in many emergency situation,</a:t>
            </a:r>
          </a:p>
          <a:p>
            <a:pPr>
              <a:lnSpc>
                <a:spcPct val="100000"/>
              </a:lnSpc>
            </a:pPr>
            <a:r>
              <a:rPr lang="en-US" sz="2400" dirty="0" smtClean="0">
                <a:latin typeface="Times New Roman" panose="02020603050405020304" pitchFamily="18" charset="0"/>
                <a:cs typeface="Times New Roman" panose="02020603050405020304" pitchFamily="18" charset="0"/>
              </a:rPr>
              <a:t> for example you can use backup copies to restore damaged primary super block. Following command displays primary and backup superblock location on /dev/sda3:</a:t>
            </a:r>
          </a:p>
          <a:p>
            <a:pPr>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B40E3C-1BBE-4437-9DF1-36BFA7B8881D}" type="slidenum">
              <a:rPr lang="en-US" smtClean="0"/>
              <a:t>6</a:t>
            </a:fld>
            <a:endParaRPr lang="en-US"/>
          </a:p>
        </p:txBody>
      </p:sp>
    </p:spTree>
    <p:extLst>
      <p:ext uri="{BB962C8B-B14F-4D97-AF65-F5344CB8AC3E}">
        <p14:creationId xmlns:p14="http://schemas.microsoft.com/office/powerpoint/2010/main" val="174690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anose="02020603050405020304" pitchFamily="18" charset="0"/>
                <a:cs typeface="Times New Roman" panose="02020603050405020304" pitchFamily="18" charset="0"/>
              </a:rPr>
              <a:t>DATA BLOCK</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00000"/>
              </a:lnSpc>
            </a:pPr>
            <a:endParaRPr lang="en-US" sz="2400" dirty="0" smtClean="0">
              <a:latin typeface="Times New Roman" panose="02020603050405020304" pitchFamily="18" charset="0"/>
              <a:cs typeface="Times New Roman" panose="02020603050405020304" pitchFamily="18" charset="0"/>
            </a:endParaRPr>
          </a:p>
          <a:p>
            <a:pPr>
              <a:lnSpc>
                <a:spcPct val="100000"/>
              </a:lnSpc>
            </a:pPr>
            <a:r>
              <a:rPr lang="en-US" sz="2400" dirty="0" smtClean="0">
                <a:latin typeface="Times New Roman" panose="02020603050405020304" pitchFamily="18" charset="0"/>
                <a:cs typeface="Times New Roman" panose="02020603050405020304" pitchFamily="18" charset="0"/>
              </a:rPr>
              <a:t>Data block is the block which contain data.</a:t>
            </a:r>
          </a:p>
          <a:p>
            <a:pPr>
              <a:lnSpc>
                <a:spcPct val="100000"/>
              </a:lnSpc>
            </a:pPr>
            <a:r>
              <a:rPr lang="en-US" sz="2400" dirty="0" smtClean="0">
                <a:latin typeface="Times New Roman" panose="02020603050405020304" pitchFamily="18" charset="0"/>
                <a:cs typeface="Times New Roman" panose="02020603050405020304" pitchFamily="18" charset="0"/>
              </a:rPr>
              <a:t>Some common characteristics:</a:t>
            </a:r>
          </a:p>
          <a:p>
            <a:pPr lvl="1">
              <a:lnSpc>
                <a:spcPct val="100000"/>
              </a:lnSpc>
            </a:pPr>
            <a:r>
              <a:rPr lang="en-US" sz="2400" dirty="0" smtClean="0">
                <a:latin typeface="Times New Roman" panose="02020603050405020304" pitchFamily="18" charset="0"/>
                <a:cs typeface="Times New Roman" panose="02020603050405020304" pitchFamily="18" charset="0"/>
              </a:rPr>
              <a:t>They can link to each other, for reuse and instancing. </a:t>
            </a:r>
          </a:p>
          <a:p>
            <a:pPr marL="4763" lvl="1" indent="0">
              <a:lnSpc>
                <a:spcPct val="10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(child/parent, object/object-data, with modifiers and constraints too).</a:t>
            </a:r>
          </a:p>
          <a:p>
            <a:pPr lvl="1">
              <a:lnSpc>
                <a:spcPct val="100000"/>
              </a:lnSpc>
            </a:pPr>
            <a:r>
              <a:rPr lang="en-US" sz="2400" dirty="0" smtClean="0">
                <a:latin typeface="Times New Roman" panose="02020603050405020304" pitchFamily="18" charset="0"/>
                <a:cs typeface="Times New Roman" panose="02020603050405020304" pitchFamily="18" charset="0"/>
              </a:rPr>
              <a:t>Their names are unique.</a:t>
            </a:r>
          </a:p>
          <a:p>
            <a:pPr lvl="1">
              <a:lnSpc>
                <a:spcPct val="100000"/>
              </a:lnSpc>
            </a:pPr>
            <a:r>
              <a:rPr lang="en-US" sz="2400" dirty="0" smtClean="0">
                <a:latin typeface="Times New Roman" panose="02020603050405020304" pitchFamily="18" charset="0"/>
                <a:cs typeface="Times New Roman" panose="02020603050405020304" pitchFamily="18" charset="0"/>
              </a:rPr>
              <a:t>They can be added/removed/edited/duplicated.</a:t>
            </a:r>
          </a:p>
          <a:p>
            <a:pPr lvl="1">
              <a:lnSpc>
                <a:spcPct val="100000"/>
              </a:lnSpc>
            </a:pPr>
            <a:r>
              <a:rPr lang="en-US" sz="2400" dirty="0" smtClean="0">
                <a:latin typeface="Times New Roman" panose="02020603050405020304" pitchFamily="18" charset="0"/>
                <a:cs typeface="Times New Roman" panose="02020603050405020304" pitchFamily="18" charset="0"/>
              </a:rPr>
              <a:t>They can be linked between files (only enabled for a limited set of data-blocks).</a:t>
            </a:r>
          </a:p>
          <a:p>
            <a:pPr>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B40E3C-1BBE-4437-9DF1-36BFA7B8881D}" type="slidenum">
              <a:rPr lang="en-US" smtClean="0"/>
              <a:t>7</a:t>
            </a:fld>
            <a:endParaRPr lang="en-US"/>
          </a:p>
        </p:txBody>
      </p:sp>
    </p:spTree>
    <p:extLst>
      <p:ext uri="{BB962C8B-B14F-4D97-AF65-F5344CB8AC3E}">
        <p14:creationId xmlns:p14="http://schemas.microsoft.com/office/powerpoint/2010/main" val="260090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JOURNALING FILE SYSTEM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42900" indent="-342900">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journaling file system is a file system that keeps track of changes not yet committed to the file system's main part by recording the intentions of such changes in a data structure known as a "journal", which is usually a circular log. </a:t>
            </a:r>
            <a:endParaRPr lang="en-US" sz="2400" dirty="0" smtClean="0">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the event of a system crash or power failure, such file systems can be brought back online more quickly with lower likelihood of becoming corrupted.</a:t>
            </a:r>
          </a:p>
        </p:txBody>
      </p:sp>
      <p:sp>
        <p:nvSpPr>
          <p:cNvPr id="4" name="Slide Number Placeholder 3"/>
          <p:cNvSpPr>
            <a:spLocks noGrp="1"/>
          </p:cNvSpPr>
          <p:nvPr>
            <p:ph type="sldNum" sz="quarter" idx="12"/>
          </p:nvPr>
        </p:nvSpPr>
        <p:spPr/>
        <p:txBody>
          <a:bodyPr/>
          <a:lstStyle/>
          <a:p>
            <a:fld id="{D7B40E3C-1BBE-4437-9DF1-36BFA7B8881D}" type="slidenum">
              <a:rPr lang="en-US" smtClean="0"/>
              <a:t>8</a:t>
            </a:fld>
            <a:endParaRPr lang="en-US"/>
          </a:p>
        </p:txBody>
      </p:sp>
    </p:spTree>
    <p:extLst>
      <p:ext uri="{BB962C8B-B14F-4D97-AF65-F5344CB8AC3E}">
        <p14:creationId xmlns:p14="http://schemas.microsoft.com/office/powerpoint/2010/main" val="3411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anose="02020603050405020304" pitchFamily="18" charset="0"/>
                <a:cs typeface="Times New Roman" panose="02020603050405020304" pitchFamily="18" charset="0"/>
              </a:rPr>
              <a:t>FILE SYSTEM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42900" indent="-342900">
              <a:lnSpc>
                <a:spcPct val="100000"/>
              </a:lnSpc>
              <a:buFont typeface="Arial" panose="020B0604020202020204" pitchFamily="34" charset="0"/>
              <a:buChar char="•"/>
            </a:pPr>
            <a:r>
              <a:rPr lang="en-US" sz="2400" dirty="0" smtClean="0"/>
              <a:t>EXT2</a:t>
            </a:r>
          </a:p>
          <a:p>
            <a:pPr marL="342900" indent="-342900">
              <a:lnSpc>
                <a:spcPct val="100000"/>
              </a:lnSpc>
              <a:buFont typeface="Arial" panose="020B0604020202020204" pitchFamily="34" charset="0"/>
              <a:buChar char="•"/>
            </a:pPr>
            <a:r>
              <a:rPr lang="en-US" sz="2400" dirty="0" smtClean="0"/>
              <a:t>EXT3</a:t>
            </a:r>
          </a:p>
          <a:p>
            <a:pPr marL="342900" indent="-342900">
              <a:lnSpc>
                <a:spcPct val="100000"/>
              </a:lnSpc>
              <a:buFont typeface="Arial" panose="020B0604020202020204" pitchFamily="34" charset="0"/>
              <a:buChar char="•"/>
            </a:pPr>
            <a:r>
              <a:rPr lang="en-US" sz="2400" dirty="0" smtClean="0"/>
              <a:t>EXT4</a:t>
            </a:r>
            <a:endParaRPr lang="en-US" sz="2400" dirty="0"/>
          </a:p>
        </p:txBody>
      </p:sp>
      <p:sp>
        <p:nvSpPr>
          <p:cNvPr id="4" name="Slide Number Placeholder 3"/>
          <p:cNvSpPr>
            <a:spLocks noGrp="1"/>
          </p:cNvSpPr>
          <p:nvPr>
            <p:ph type="sldNum" sz="quarter" idx="12"/>
          </p:nvPr>
        </p:nvSpPr>
        <p:spPr/>
        <p:txBody>
          <a:bodyPr/>
          <a:lstStyle/>
          <a:p>
            <a:fld id="{D7B40E3C-1BBE-4437-9DF1-36BFA7B8881D}" type="slidenum">
              <a:rPr lang="en-US" smtClean="0"/>
              <a:t>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776" y="1435944"/>
            <a:ext cx="4831499" cy="37874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34485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apgemini_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Capgemini_Template</Template>
  <TotalTime>21641</TotalTime>
  <Words>2471</Words>
  <Application>Microsoft Office PowerPoint</Application>
  <PresentationFormat>Widescreen</PresentationFormat>
  <Paragraphs>286</Paragraphs>
  <Slides>40</Slides>
  <Notes>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40</vt:i4>
      </vt:variant>
    </vt:vector>
  </HeadingPairs>
  <TitlesOfParts>
    <vt:vector size="50" baseType="lpstr">
      <vt:lpstr>Arial</vt:lpstr>
      <vt:lpstr>Calibri</vt:lpstr>
      <vt:lpstr>Times</vt:lpstr>
      <vt:lpstr>Times New Roman</vt:lpstr>
      <vt:lpstr>Verdana</vt:lpstr>
      <vt:lpstr>Wingdings</vt:lpstr>
      <vt:lpstr>Capgemini_Template</vt:lpstr>
      <vt:lpstr>Section slides</vt:lpstr>
      <vt:lpstr>Content Layouts</vt:lpstr>
      <vt:lpstr>Content and Image Layouts</vt:lpstr>
      <vt:lpstr>PowerPoint Presentation</vt:lpstr>
      <vt:lpstr>GROUP MEMBERS</vt:lpstr>
      <vt:lpstr>FILE</vt:lpstr>
      <vt:lpstr>DIRECTORY</vt:lpstr>
      <vt:lpstr>BOOT BLOCK</vt:lpstr>
      <vt:lpstr>SUPERBLOCK</vt:lpstr>
      <vt:lpstr>DATA BLOCK</vt:lpstr>
      <vt:lpstr>JOURNALING FILE SYSTEM</vt:lpstr>
      <vt:lpstr>FILE SYSTEM</vt:lpstr>
      <vt:lpstr>EXT 2</vt:lpstr>
      <vt:lpstr>EXT 3</vt:lpstr>
      <vt:lpstr>  EXT 2 VS EXT 3</vt:lpstr>
      <vt:lpstr>EXT 4</vt:lpstr>
      <vt:lpstr>FEATUERS IN EXT4 </vt:lpstr>
      <vt:lpstr>         DISK ARRANGEMENT ( ALLOCATING )</vt:lpstr>
      <vt:lpstr>         DISK ARRANGEMENT ( PARTITION)</vt:lpstr>
      <vt:lpstr>      DISK MANAGEMENT ( DYNAMIC)</vt:lpstr>
      <vt:lpstr>        DISK MANAGEMENT ( BASIC ) </vt:lpstr>
      <vt:lpstr>                                MOUNTING A FILESYSTEM </vt:lpstr>
      <vt:lpstr>File &amp; Directory Names  </vt:lpstr>
      <vt:lpstr>PATH</vt:lpstr>
      <vt:lpstr>WHAT IS AN ABSOLUTE PATH? </vt:lpstr>
      <vt:lpstr>WHAT IS THE RELATIVE PATH? </vt:lpstr>
      <vt:lpstr>LISTING DIRECTORY CONTENTS </vt:lpstr>
      <vt:lpstr> LIST</vt:lpstr>
      <vt:lpstr>MOVING, RENAMING FILES &amp; DIRECTORIES  </vt:lpstr>
      <vt:lpstr>NAUTILAS</vt:lpstr>
      <vt:lpstr>FILE STRUCTURE IN LINUX</vt:lpstr>
      <vt:lpstr>FILE STRUCTURE</vt:lpstr>
      <vt:lpstr>FILE STRUCTURE</vt:lpstr>
      <vt:lpstr>FILE STRUCTURE</vt:lpstr>
      <vt:lpstr>FILE STRUCTURE</vt:lpstr>
      <vt:lpstr>FILE STRUCTURE</vt:lpstr>
      <vt:lpstr>FILE STRUCTURE</vt:lpstr>
      <vt:lpstr>INODE</vt:lpstr>
      <vt:lpstr>INODE TABLE</vt:lpstr>
      <vt:lpstr>COPY INODE</vt:lpstr>
      <vt:lpstr>MOVE INODE</vt:lpstr>
      <vt:lpstr>REMOVE INODE</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Tomasz Cwiklinski</dc:creator>
  <cp:lastModifiedBy>Administrator</cp:lastModifiedBy>
  <cp:revision>168</cp:revision>
  <dcterms:created xsi:type="dcterms:W3CDTF">2017-10-18T07:07:16Z</dcterms:created>
  <dcterms:modified xsi:type="dcterms:W3CDTF">2018-03-23T13:10:32Z</dcterms:modified>
</cp:coreProperties>
</file>