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8" r:id="rId4"/>
    <p:sldId id="270" r:id="rId5"/>
    <p:sldId id="272" r:id="rId6"/>
    <p:sldId id="269" r:id="rId7"/>
    <p:sldId id="273" r:id="rId8"/>
    <p:sldId id="264" r:id="rId9"/>
    <p:sldId id="274" r:id="rId10"/>
    <p:sldId id="261" r:id="rId11"/>
    <p:sldId id="283" r:id="rId12"/>
    <p:sldId id="277" r:id="rId13"/>
    <p:sldId id="262" r:id="rId14"/>
    <p:sldId id="278" r:id="rId15"/>
    <p:sldId id="275" r:id="rId16"/>
    <p:sldId id="276" r:id="rId17"/>
    <p:sldId id="279" r:id="rId18"/>
    <p:sldId id="280" r:id="rId19"/>
    <p:sldId id="282" r:id="rId20"/>
    <p:sldId id="281" r:id="rId21"/>
    <p:sldId id="263" r:id="rId22"/>
    <p:sldId id="265" r:id="rId23"/>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Gill Sans MT" panose="020B0502020104020203" pitchFamily="34" charset="77"/>
        <a:ea typeface="+mn-ea"/>
        <a:cs typeface="+mn-cs"/>
      </a:defRPr>
    </a:lvl1pPr>
    <a:lvl2pPr marL="457200" algn="l" defTabSz="457200" rtl="0" eaLnBrk="0" fontAlgn="base" hangingPunct="0">
      <a:spcBef>
        <a:spcPct val="0"/>
      </a:spcBef>
      <a:spcAft>
        <a:spcPct val="0"/>
      </a:spcAft>
      <a:defRPr kern="1200">
        <a:solidFill>
          <a:schemeClr val="tx1"/>
        </a:solidFill>
        <a:latin typeface="Gill Sans MT" panose="020B0502020104020203" pitchFamily="34" charset="77"/>
        <a:ea typeface="+mn-ea"/>
        <a:cs typeface="+mn-cs"/>
      </a:defRPr>
    </a:lvl2pPr>
    <a:lvl3pPr marL="914400" algn="l" defTabSz="457200" rtl="0" eaLnBrk="0" fontAlgn="base" hangingPunct="0">
      <a:spcBef>
        <a:spcPct val="0"/>
      </a:spcBef>
      <a:spcAft>
        <a:spcPct val="0"/>
      </a:spcAft>
      <a:defRPr kern="1200">
        <a:solidFill>
          <a:schemeClr val="tx1"/>
        </a:solidFill>
        <a:latin typeface="Gill Sans MT" panose="020B0502020104020203" pitchFamily="34" charset="77"/>
        <a:ea typeface="+mn-ea"/>
        <a:cs typeface="+mn-cs"/>
      </a:defRPr>
    </a:lvl3pPr>
    <a:lvl4pPr marL="1371600" algn="l" defTabSz="457200" rtl="0" eaLnBrk="0" fontAlgn="base" hangingPunct="0">
      <a:spcBef>
        <a:spcPct val="0"/>
      </a:spcBef>
      <a:spcAft>
        <a:spcPct val="0"/>
      </a:spcAft>
      <a:defRPr kern="1200">
        <a:solidFill>
          <a:schemeClr val="tx1"/>
        </a:solidFill>
        <a:latin typeface="Gill Sans MT" panose="020B0502020104020203" pitchFamily="34" charset="77"/>
        <a:ea typeface="+mn-ea"/>
        <a:cs typeface="+mn-cs"/>
      </a:defRPr>
    </a:lvl4pPr>
    <a:lvl5pPr marL="1828800" algn="l" defTabSz="457200" rtl="0" eaLnBrk="0" fontAlgn="base" hangingPunct="0">
      <a:spcBef>
        <a:spcPct val="0"/>
      </a:spcBef>
      <a:spcAft>
        <a:spcPct val="0"/>
      </a:spcAft>
      <a:defRPr kern="1200">
        <a:solidFill>
          <a:schemeClr val="tx1"/>
        </a:solidFill>
        <a:latin typeface="Gill Sans MT" panose="020B0502020104020203" pitchFamily="34" charset="77"/>
        <a:ea typeface="+mn-ea"/>
        <a:cs typeface="+mn-cs"/>
      </a:defRPr>
    </a:lvl5pPr>
    <a:lvl6pPr marL="2286000" algn="l" defTabSz="914400" rtl="0" eaLnBrk="1" latinLnBrk="0" hangingPunct="1">
      <a:defRPr kern="1200">
        <a:solidFill>
          <a:schemeClr val="tx1"/>
        </a:solidFill>
        <a:latin typeface="Gill Sans MT" panose="020B0502020104020203" pitchFamily="34" charset="77"/>
        <a:ea typeface="+mn-ea"/>
        <a:cs typeface="+mn-cs"/>
      </a:defRPr>
    </a:lvl6pPr>
    <a:lvl7pPr marL="2743200" algn="l" defTabSz="914400" rtl="0" eaLnBrk="1" latinLnBrk="0" hangingPunct="1">
      <a:defRPr kern="1200">
        <a:solidFill>
          <a:schemeClr val="tx1"/>
        </a:solidFill>
        <a:latin typeface="Gill Sans MT" panose="020B0502020104020203" pitchFamily="34" charset="77"/>
        <a:ea typeface="+mn-ea"/>
        <a:cs typeface="+mn-cs"/>
      </a:defRPr>
    </a:lvl7pPr>
    <a:lvl8pPr marL="3200400" algn="l" defTabSz="914400" rtl="0" eaLnBrk="1" latinLnBrk="0" hangingPunct="1">
      <a:defRPr kern="1200">
        <a:solidFill>
          <a:schemeClr val="tx1"/>
        </a:solidFill>
        <a:latin typeface="Gill Sans MT" panose="020B0502020104020203" pitchFamily="34" charset="77"/>
        <a:ea typeface="+mn-ea"/>
        <a:cs typeface="+mn-cs"/>
      </a:defRPr>
    </a:lvl8pPr>
    <a:lvl9pPr marL="3657600" algn="l" defTabSz="914400" rtl="0" eaLnBrk="1" latinLnBrk="0" hangingPunct="1">
      <a:defRPr kern="1200">
        <a:solidFill>
          <a:schemeClr val="tx1"/>
        </a:solidFill>
        <a:latin typeface="Gill Sans MT" panose="020B0502020104020203" pitchFamily="34" charset="77"/>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B3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1"/>
    <p:restoredTop sz="96035"/>
  </p:normalViewPr>
  <p:slideViewPr>
    <p:cSldViewPr snapToGrid="0">
      <p:cViewPr varScale="1">
        <p:scale>
          <a:sx n="95" d="100"/>
          <a:sy n="95" d="100"/>
        </p:scale>
        <p:origin x="1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Freeform 3" title="scalloped circle">
            <a:extLst>
              <a:ext uri="{FF2B5EF4-FFF2-40B4-BE49-F238E27FC236}">
                <a16:creationId xmlns:a16="http://schemas.microsoft.com/office/drawing/2014/main" id="{A79F84C0-1F51-501D-0CFA-159381DE2146}"/>
              </a:ext>
            </a:extLst>
          </p:cNvPr>
          <p:cNvSpPr/>
          <p:nvPr/>
        </p:nvSpPr>
        <p:spPr bwMode="auto">
          <a:xfrm>
            <a:off x="3557588" y="630238"/>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5" name="Rectangle 4" title="left edge border">
            <a:extLst>
              <a:ext uri="{FF2B5EF4-FFF2-40B4-BE49-F238E27FC236}">
                <a16:creationId xmlns:a16="http://schemas.microsoft.com/office/drawing/2014/main" id="{9DFBFFB5-E75B-7C6C-409C-6192620F4252}"/>
              </a:ext>
            </a:extLst>
          </p:cNvPr>
          <p:cNvSpPr/>
          <p:nvPr/>
        </p:nvSpPr>
        <p:spPr>
          <a:xfrm>
            <a:off x="0" y="0"/>
            <a:ext cx="284163"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GB"/>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6" name="Date Placeholder 3">
            <a:extLst>
              <a:ext uri="{FF2B5EF4-FFF2-40B4-BE49-F238E27FC236}">
                <a16:creationId xmlns:a16="http://schemas.microsoft.com/office/drawing/2014/main" id="{FE558C91-51AD-31C8-6FD1-3D238BE1F988}"/>
              </a:ext>
            </a:extLst>
          </p:cNvPr>
          <p:cNvSpPr>
            <a:spLocks noGrp="1"/>
          </p:cNvSpPr>
          <p:nvPr>
            <p:ph type="dt" sz="half" idx="10"/>
          </p:nvPr>
        </p:nvSpPr>
        <p:spPr>
          <a:xfrm>
            <a:off x="1077913" y="6375400"/>
            <a:ext cx="2330450" cy="349250"/>
          </a:xfrm>
        </p:spPr>
        <p:txBody>
          <a:bodyPr/>
          <a:lstStyle>
            <a:lvl1pPr>
              <a:defRPr baseline="0" dirty="0">
                <a:solidFill>
                  <a:schemeClr val="accent1">
                    <a:lumMod val="50000"/>
                  </a:schemeClr>
                </a:solidFill>
              </a:defRPr>
            </a:lvl1pPr>
          </a:lstStyle>
          <a:p>
            <a:pPr>
              <a:defRPr/>
            </a:pPr>
            <a:fld id="{AB06D38D-86DC-1F43-8FCF-EA11718025E3}" type="datetimeFigureOut">
              <a:rPr lang="en-US"/>
              <a:pPr>
                <a:defRPr/>
              </a:pPr>
              <a:t>2/18/2024</a:t>
            </a:fld>
            <a:endParaRPr lang="en-US"/>
          </a:p>
        </p:txBody>
      </p:sp>
      <p:sp>
        <p:nvSpPr>
          <p:cNvPr id="7" name="Footer Placeholder 4">
            <a:extLst>
              <a:ext uri="{FF2B5EF4-FFF2-40B4-BE49-F238E27FC236}">
                <a16:creationId xmlns:a16="http://schemas.microsoft.com/office/drawing/2014/main" id="{985C4A90-9C0B-B028-A4BA-E65EACBC17E4}"/>
              </a:ext>
            </a:extLst>
          </p:cNvPr>
          <p:cNvSpPr>
            <a:spLocks noGrp="1"/>
          </p:cNvSpPr>
          <p:nvPr>
            <p:ph type="ftr" sz="quarter" idx="11"/>
          </p:nvPr>
        </p:nvSpPr>
        <p:spPr>
          <a:xfrm>
            <a:off x="4179888" y="6375400"/>
            <a:ext cx="4114800" cy="346075"/>
          </a:xfrm>
        </p:spPr>
        <p:txBody>
          <a:bodyPr/>
          <a:lstStyle>
            <a:lvl1pPr>
              <a:defRPr baseline="0" dirty="0">
                <a:solidFill>
                  <a:schemeClr val="accent1">
                    <a:lumMod val="50000"/>
                  </a:schemeClr>
                </a:solidFill>
              </a:defRPr>
            </a:lvl1pPr>
          </a:lstStyle>
          <a:p>
            <a:pPr>
              <a:defRPr/>
            </a:pPr>
            <a:endParaRPr lang="en-US"/>
          </a:p>
        </p:txBody>
      </p:sp>
      <p:sp>
        <p:nvSpPr>
          <p:cNvPr id="8" name="Slide Number Placeholder 5">
            <a:extLst>
              <a:ext uri="{FF2B5EF4-FFF2-40B4-BE49-F238E27FC236}">
                <a16:creationId xmlns:a16="http://schemas.microsoft.com/office/drawing/2014/main" id="{0C82488D-791F-34E2-243D-1C351DE205BE}"/>
              </a:ext>
            </a:extLst>
          </p:cNvPr>
          <p:cNvSpPr>
            <a:spLocks noGrp="1"/>
          </p:cNvSpPr>
          <p:nvPr>
            <p:ph type="sldNum" sz="quarter" idx="12"/>
          </p:nvPr>
        </p:nvSpPr>
        <p:spPr>
          <a:xfrm>
            <a:off x="9067800" y="6375400"/>
            <a:ext cx="2328863" cy="346075"/>
          </a:xfrm>
        </p:spPr>
        <p:txBody>
          <a:bodyPr/>
          <a:lstStyle>
            <a:lvl1pPr>
              <a:defRPr baseline="0" dirty="0">
                <a:solidFill>
                  <a:schemeClr val="accent1">
                    <a:lumMod val="50000"/>
                  </a:schemeClr>
                </a:solidFill>
              </a:defRPr>
            </a:lvl1pPr>
          </a:lstStyle>
          <a:p>
            <a:pPr>
              <a:defRPr/>
            </a:pPr>
            <a:fld id="{19DDAFBC-4E4F-8C4C-96F5-92CF57547FD7}" type="slidenum">
              <a:rPr lang="en-US"/>
              <a:pPr>
                <a:defRPr/>
              </a:pPr>
              <a:t>‹#›</a:t>
            </a:fld>
            <a:endParaRPr lang="en-US"/>
          </a:p>
        </p:txBody>
      </p:sp>
    </p:spTree>
    <p:extLst>
      <p:ext uri="{BB962C8B-B14F-4D97-AF65-F5344CB8AC3E}">
        <p14:creationId xmlns:p14="http://schemas.microsoft.com/office/powerpoint/2010/main" val="1537356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a:extLst>
              <a:ext uri="{FF2B5EF4-FFF2-40B4-BE49-F238E27FC236}">
                <a16:creationId xmlns:a16="http://schemas.microsoft.com/office/drawing/2014/main" id="{A1FD6D25-2CB5-0D3E-5500-145CD5324B8C}"/>
              </a:ext>
            </a:extLst>
          </p:cNvPr>
          <p:cNvSpPr>
            <a:spLocks noGrp="1"/>
          </p:cNvSpPr>
          <p:nvPr>
            <p:ph type="dt" sz="half" idx="10"/>
          </p:nvPr>
        </p:nvSpPr>
        <p:spPr/>
        <p:txBody>
          <a:bodyPr/>
          <a:lstStyle>
            <a:lvl1pPr>
              <a:defRPr/>
            </a:lvl1pPr>
          </a:lstStyle>
          <a:p>
            <a:pPr>
              <a:defRPr/>
            </a:pPr>
            <a:fld id="{99AE1945-BEBA-6540-8EB5-22B02DD9DE1E}" type="datetimeFigureOut">
              <a:rPr lang="en-US"/>
              <a:pPr>
                <a:defRPr/>
              </a:pPr>
              <a:t>2/18/2024</a:t>
            </a:fld>
            <a:endParaRPr lang="en-US"/>
          </a:p>
        </p:txBody>
      </p:sp>
      <p:sp>
        <p:nvSpPr>
          <p:cNvPr id="5" name="Footer Placeholder 4">
            <a:extLst>
              <a:ext uri="{FF2B5EF4-FFF2-40B4-BE49-F238E27FC236}">
                <a16:creationId xmlns:a16="http://schemas.microsoft.com/office/drawing/2014/main" id="{FC0D627A-9C33-4FC9-9B2D-5615555B1B8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C04858C-ECBD-5B68-EE54-2E109FFA1D17}"/>
              </a:ext>
            </a:extLst>
          </p:cNvPr>
          <p:cNvSpPr>
            <a:spLocks noGrp="1"/>
          </p:cNvSpPr>
          <p:nvPr>
            <p:ph type="sldNum" sz="quarter" idx="12"/>
          </p:nvPr>
        </p:nvSpPr>
        <p:spPr/>
        <p:txBody>
          <a:bodyPr/>
          <a:lstStyle>
            <a:lvl1pPr>
              <a:defRPr/>
            </a:lvl1pPr>
          </a:lstStyle>
          <a:p>
            <a:pPr>
              <a:defRPr/>
            </a:pPr>
            <a:fld id="{D0905777-6476-E441-8D95-2CFDA918D5B4}" type="slidenum">
              <a:rPr lang="en-US"/>
              <a:pPr>
                <a:defRPr/>
              </a:pPr>
              <a:t>‹#›</a:t>
            </a:fld>
            <a:endParaRPr lang="en-US"/>
          </a:p>
        </p:txBody>
      </p:sp>
    </p:spTree>
    <p:extLst>
      <p:ext uri="{BB962C8B-B14F-4D97-AF65-F5344CB8AC3E}">
        <p14:creationId xmlns:p14="http://schemas.microsoft.com/office/powerpoint/2010/main" val="222729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a:extLst>
              <a:ext uri="{FF2B5EF4-FFF2-40B4-BE49-F238E27FC236}">
                <a16:creationId xmlns:a16="http://schemas.microsoft.com/office/drawing/2014/main" id="{A1B5B703-1700-1C5D-6369-70B83D81B24E}"/>
              </a:ext>
            </a:extLst>
          </p:cNvPr>
          <p:cNvSpPr>
            <a:spLocks noGrp="1"/>
          </p:cNvSpPr>
          <p:nvPr>
            <p:ph type="dt" sz="half" idx="10"/>
          </p:nvPr>
        </p:nvSpPr>
        <p:spPr/>
        <p:txBody>
          <a:bodyPr/>
          <a:lstStyle>
            <a:lvl1pPr>
              <a:defRPr/>
            </a:lvl1pPr>
          </a:lstStyle>
          <a:p>
            <a:pPr>
              <a:defRPr/>
            </a:pPr>
            <a:fld id="{489FEB2A-0AD1-3B4A-8E0A-F6221134A8EB}" type="datetimeFigureOut">
              <a:rPr lang="en-US"/>
              <a:pPr>
                <a:defRPr/>
              </a:pPr>
              <a:t>2/18/2024</a:t>
            </a:fld>
            <a:endParaRPr lang="en-US"/>
          </a:p>
        </p:txBody>
      </p:sp>
      <p:sp>
        <p:nvSpPr>
          <p:cNvPr id="5" name="Footer Placeholder 4">
            <a:extLst>
              <a:ext uri="{FF2B5EF4-FFF2-40B4-BE49-F238E27FC236}">
                <a16:creationId xmlns:a16="http://schemas.microsoft.com/office/drawing/2014/main" id="{6C1A55E0-4541-3F9F-5BE5-B7B2205FA9D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8041FED-7D64-4FF2-27F7-CF0A580F91ED}"/>
              </a:ext>
            </a:extLst>
          </p:cNvPr>
          <p:cNvSpPr>
            <a:spLocks noGrp="1"/>
          </p:cNvSpPr>
          <p:nvPr>
            <p:ph type="sldNum" sz="quarter" idx="12"/>
          </p:nvPr>
        </p:nvSpPr>
        <p:spPr/>
        <p:txBody>
          <a:bodyPr/>
          <a:lstStyle>
            <a:lvl1pPr>
              <a:defRPr/>
            </a:lvl1pPr>
          </a:lstStyle>
          <a:p>
            <a:pPr>
              <a:defRPr/>
            </a:pPr>
            <a:fld id="{62661972-E732-354B-A076-33CC606236FE}" type="slidenum">
              <a:rPr lang="en-US"/>
              <a:pPr>
                <a:defRPr/>
              </a:pPr>
              <a:t>‹#›</a:t>
            </a:fld>
            <a:endParaRPr lang="en-US"/>
          </a:p>
        </p:txBody>
      </p:sp>
    </p:spTree>
    <p:extLst>
      <p:ext uri="{BB962C8B-B14F-4D97-AF65-F5344CB8AC3E}">
        <p14:creationId xmlns:p14="http://schemas.microsoft.com/office/powerpoint/2010/main" val="1494997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a:extLst>
              <a:ext uri="{FF2B5EF4-FFF2-40B4-BE49-F238E27FC236}">
                <a16:creationId xmlns:a16="http://schemas.microsoft.com/office/drawing/2014/main" id="{B9F7823E-0166-DA57-3A10-09702703E5C0}"/>
              </a:ext>
            </a:extLst>
          </p:cNvPr>
          <p:cNvSpPr>
            <a:spLocks noGrp="1"/>
          </p:cNvSpPr>
          <p:nvPr>
            <p:ph type="dt" sz="half" idx="10"/>
          </p:nvPr>
        </p:nvSpPr>
        <p:spPr/>
        <p:txBody>
          <a:bodyPr/>
          <a:lstStyle>
            <a:lvl1pPr>
              <a:defRPr/>
            </a:lvl1pPr>
          </a:lstStyle>
          <a:p>
            <a:pPr>
              <a:defRPr/>
            </a:pPr>
            <a:fld id="{A79BDB04-8769-8048-BCEB-3BDF47F4F8DE}" type="datetimeFigureOut">
              <a:rPr lang="en-US"/>
              <a:pPr>
                <a:defRPr/>
              </a:pPr>
              <a:t>2/18/2024</a:t>
            </a:fld>
            <a:endParaRPr lang="en-US"/>
          </a:p>
        </p:txBody>
      </p:sp>
      <p:sp>
        <p:nvSpPr>
          <p:cNvPr id="5" name="Footer Placeholder 4">
            <a:extLst>
              <a:ext uri="{FF2B5EF4-FFF2-40B4-BE49-F238E27FC236}">
                <a16:creationId xmlns:a16="http://schemas.microsoft.com/office/drawing/2014/main" id="{ACE35C09-D704-135B-156E-71DAD0D1D9E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1FD4D6C-4CE3-CD35-F1F1-8185501B74AB}"/>
              </a:ext>
            </a:extLst>
          </p:cNvPr>
          <p:cNvSpPr>
            <a:spLocks noGrp="1"/>
          </p:cNvSpPr>
          <p:nvPr>
            <p:ph type="sldNum" sz="quarter" idx="12"/>
          </p:nvPr>
        </p:nvSpPr>
        <p:spPr/>
        <p:txBody>
          <a:bodyPr/>
          <a:lstStyle>
            <a:lvl1pPr>
              <a:defRPr/>
            </a:lvl1pPr>
          </a:lstStyle>
          <a:p>
            <a:pPr>
              <a:defRPr/>
            </a:pPr>
            <a:fld id="{F9C69747-6A4D-874E-81BB-B03B8E3108EB}" type="slidenum">
              <a:rPr lang="en-US"/>
              <a:pPr>
                <a:defRPr/>
              </a:pPr>
              <a:t>‹#›</a:t>
            </a:fld>
            <a:endParaRPr lang="en-US"/>
          </a:p>
        </p:txBody>
      </p:sp>
    </p:spTree>
    <p:extLst>
      <p:ext uri="{BB962C8B-B14F-4D97-AF65-F5344CB8AC3E}">
        <p14:creationId xmlns:p14="http://schemas.microsoft.com/office/powerpoint/2010/main" val="1646029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4" name="Group 6">
            <a:extLst>
              <a:ext uri="{FF2B5EF4-FFF2-40B4-BE49-F238E27FC236}">
                <a16:creationId xmlns:a16="http://schemas.microsoft.com/office/drawing/2014/main" id="{E9644C4A-29AD-FAA4-1BBF-7CB65B596F5A}"/>
              </a:ext>
            </a:extLst>
          </p:cNvPr>
          <p:cNvGrpSpPr>
            <a:grpSpLocks/>
          </p:cNvGrpSpPr>
          <p:nvPr/>
        </p:nvGrpSpPr>
        <p:grpSpPr bwMode="auto">
          <a:xfrm>
            <a:off x="0" y="0"/>
            <a:ext cx="2814638" cy="6858000"/>
            <a:chOff x="0" y="0"/>
            <a:chExt cx="2814638" cy="6858000"/>
          </a:xfrm>
        </p:grpSpPr>
        <p:sp>
          <p:nvSpPr>
            <p:cNvPr id="5" name="Freeform 6" title="left scallop shape">
              <a:extLst>
                <a:ext uri="{FF2B5EF4-FFF2-40B4-BE49-F238E27FC236}">
                  <a16:creationId xmlns:a16="http://schemas.microsoft.com/office/drawing/2014/main" id="{A9E23E1E-0627-C2BD-0FA2-AE91E6C613C1}"/>
                </a:ext>
              </a:extLst>
            </p:cNvPr>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6" name="Freeform 11" title="left scallop inline">
              <a:extLst>
                <a:ext uri="{FF2B5EF4-FFF2-40B4-BE49-F238E27FC236}">
                  <a16:creationId xmlns:a16="http://schemas.microsoft.com/office/drawing/2014/main" id="{4F757D92-B623-7C0E-C364-F6EFDC7230CD}"/>
                </a:ext>
              </a:extLst>
            </p:cNvPr>
            <p:cNvSpPr/>
            <p:nvPr/>
          </p:nvSpPr>
          <p:spPr bwMode="auto">
            <a:xfrm>
              <a:off x="874713" y="0"/>
              <a:ext cx="1646237"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
        <p:nvSpPr>
          <p:cNvPr id="2" name="Title 1"/>
          <p:cNvSpPr>
            <a:spLocks noGrp="1"/>
          </p:cNvSpPr>
          <p:nvPr>
            <p:ph type="title"/>
          </p:nvPr>
        </p:nvSpPr>
        <p:spPr>
          <a:xfrm>
            <a:off x="3242929" y="1073888"/>
            <a:ext cx="8187071" cy="4064627"/>
          </a:xfrm>
        </p:spPr>
        <p:txBody>
          <a:bodyPr anchor="b"/>
          <a:lstStyle>
            <a:lvl1pPr>
              <a:defRPr sz="8400" spc="800"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3">
            <a:extLst>
              <a:ext uri="{FF2B5EF4-FFF2-40B4-BE49-F238E27FC236}">
                <a16:creationId xmlns:a16="http://schemas.microsoft.com/office/drawing/2014/main" id="{D02320A2-B2D4-0528-1627-C5802E8C8D75}"/>
              </a:ext>
            </a:extLst>
          </p:cNvPr>
          <p:cNvSpPr>
            <a:spLocks noGrp="1"/>
          </p:cNvSpPr>
          <p:nvPr>
            <p:ph type="dt" sz="half" idx="10"/>
          </p:nvPr>
        </p:nvSpPr>
        <p:spPr>
          <a:xfrm>
            <a:off x="3236913" y="6375400"/>
            <a:ext cx="1493837" cy="349250"/>
          </a:xfrm>
        </p:spPr>
        <p:txBody>
          <a:bodyPr/>
          <a:lstStyle>
            <a:lvl1pPr>
              <a:defRPr baseline="0" dirty="0">
                <a:solidFill>
                  <a:schemeClr val="tx2"/>
                </a:solidFill>
              </a:defRPr>
            </a:lvl1pPr>
          </a:lstStyle>
          <a:p>
            <a:pPr>
              <a:defRPr/>
            </a:pPr>
            <a:fld id="{7223D921-C896-FE4E-AB7C-5526339C374B}" type="datetimeFigureOut">
              <a:rPr lang="en-US"/>
              <a:pPr>
                <a:defRPr/>
              </a:pPr>
              <a:t>2/18/2024</a:t>
            </a:fld>
            <a:endParaRPr lang="en-US"/>
          </a:p>
        </p:txBody>
      </p:sp>
      <p:sp>
        <p:nvSpPr>
          <p:cNvPr id="8" name="Footer Placeholder 4">
            <a:extLst>
              <a:ext uri="{FF2B5EF4-FFF2-40B4-BE49-F238E27FC236}">
                <a16:creationId xmlns:a16="http://schemas.microsoft.com/office/drawing/2014/main" id="{A6204187-7BA3-5F15-D50D-63DAB77EE641}"/>
              </a:ext>
            </a:extLst>
          </p:cNvPr>
          <p:cNvSpPr>
            <a:spLocks noGrp="1"/>
          </p:cNvSpPr>
          <p:nvPr>
            <p:ph type="ftr" sz="quarter" idx="11"/>
          </p:nvPr>
        </p:nvSpPr>
        <p:spPr>
          <a:xfrm>
            <a:off x="5278438" y="6375400"/>
            <a:ext cx="4114800" cy="346075"/>
          </a:xfrm>
        </p:spPr>
        <p:txBody>
          <a:bodyPr/>
          <a:lstStyle>
            <a:lvl1pPr>
              <a:defRPr baseline="0" dirty="0">
                <a:solidFill>
                  <a:schemeClr val="tx2"/>
                </a:solidFill>
              </a:defRPr>
            </a:lvl1pPr>
          </a:lstStyle>
          <a:p>
            <a:pPr>
              <a:defRPr/>
            </a:pPr>
            <a:endParaRPr lang="en-US"/>
          </a:p>
        </p:txBody>
      </p:sp>
      <p:sp>
        <p:nvSpPr>
          <p:cNvPr id="9" name="Slide Number Placeholder 5">
            <a:extLst>
              <a:ext uri="{FF2B5EF4-FFF2-40B4-BE49-F238E27FC236}">
                <a16:creationId xmlns:a16="http://schemas.microsoft.com/office/drawing/2014/main" id="{515CF87C-D47C-18A4-873F-9FBD2E1C4F69}"/>
              </a:ext>
            </a:extLst>
          </p:cNvPr>
          <p:cNvSpPr>
            <a:spLocks noGrp="1"/>
          </p:cNvSpPr>
          <p:nvPr>
            <p:ph type="sldNum" sz="quarter" idx="12"/>
          </p:nvPr>
        </p:nvSpPr>
        <p:spPr>
          <a:xfrm>
            <a:off x="9942513" y="6375400"/>
            <a:ext cx="1487487" cy="346075"/>
          </a:xfrm>
        </p:spPr>
        <p:txBody>
          <a:bodyPr/>
          <a:lstStyle>
            <a:lvl1pPr>
              <a:defRPr baseline="0" dirty="0">
                <a:solidFill>
                  <a:schemeClr val="tx2"/>
                </a:solidFill>
              </a:defRPr>
            </a:lvl1pPr>
          </a:lstStyle>
          <a:p>
            <a:pPr>
              <a:defRPr/>
            </a:pPr>
            <a:fld id="{187175A2-F6D4-044A-A3D7-3D016730716A}" type="slidenum">
              <a:rPr lang="en-US"/>
              <a:pPr>
                <a:defRPr/>
              </a:pPr>
              <a:t>‹#›</a:t>
            </a:fld>
            <a:endParaRPr lang="en-US"/>
          </a:p>
        </p:txBody>
      </p:sp>
    </p:spTree>
    <p:extLst>
      <p:ext uri="{BB962C8B-B14F-4D97-AF65-F5344CB8AC3E}">
        <p14:creationId xmlns:p14="http://schemas.microsoft.com/office/powerpoint/2010/main" val="237764498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3">
            <a:extLst>
              <a:ext uri="{FF2B5EF4-FFF2-40B4-BE49-F238E27FC236}">
                <a16:creationId xmlns:a16="http://schemas.microsoft.com/office/drawing/2014/main" id="{BAEC850E-00E3-46D3-D37A-818A172E61DC}"/>
              </a:ext>
            </a:extLst>
          </p:cNvPr>
          <p:cNvSpPr>
            <a:spLocks noGrp="1"/>
          </p:cNvSpPr>
          <p:nvPr>
            <p:ph type="dt" sz="half" idx="10"/>
          </p:nvPr>
        </p:nvSpPr>
        <p:spPr/>
        <p:txBody>
          <a:bodyPr/>
          <a:lstStyle>
            <a:lvl1pPr>
              <a:defRPr/>
            </a:lvl1pPr>
          </a:lstStyle>
          <a:p>
            <a:pPr>
              <a:defRPr/>
            </a:pPr>
            <a:fld id="{5E092C20-544F-4945-9BB2-DE8A3C6AE1CA}" type="datetimeFigureOut">
              <a:rPr lang="en-US"/>
              <a:pPr>
                <a:defRPr/>
              </a:pPr>
              <a:t>2/18/2024</a:t>
            </a:fld>
            <a:endParaRPr lang="en-US"/>
          </a:p>
        </p:txBody>
      </p:sp>
      <p:sp>
        <p:nvSpPr>
          <p:cNvPr id="6" name="Footer Placeholder 4">
            <a:extLst>
              <a:ext uri="{FF2B5EF4-FFF2-40B4-BE49-F238E27FC236}">
                <a16:creationId xmlns:a16="http://schemas.microsoft.com/office/drawing/2014/main" id="{624F5FE8-B38D-FAFB-4C72-B6B38C4D249F}"/>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B5450D8D-A196-7E7A-7FD5-6C7AC0D2C48F}"/>
              </a:ext>
            </a:extLst>
          </p:cNvPr>
          <p:cNvSpPr>
            <a:spLocks noGrp="1"/>
          </p:cNvSpPr>
          <p:nvPr>
            <p:ph type="sldNum" sz="quarter" idx="12"/>
          </p:nvPr>
        </p:nvSpPr>
        <p:spPr/>
        <p:txBody>
          <a:bodyPr/>
          <a:lstStyle>
            <a:lvl1pPr>
              <a:defRPr/>
            </a:lvl1pPr>
          </a:lstStyle>
          <a:p>
            <a:pPr>
              <a:defRPr/>
            </a:pPr>
            <a:fld id="{10972C6C-2FD3-BF4B-A524-9DCC29A7CE82}" type="slidenum">
              <a:rPr lang="en-US"/>
              <a:pPr>
                <a:defRPr/>
              </a:pPr>
              <a:t>‹#›</a:t>
            </a:fld>
            <a:endParaRPr lang="en-US"/>
          </a:p>
        </p:txBody>
      </p:sp>
    </p:spTree>
    <p:extLst>
      <p:ext uri="{BB962C8B-B14F-4D97-AF65-F5344CB8AC3E}">
        <p14:creationId xmlns:p14="http://schemas.microsoft.com/office/powerpoint/2010/main" val="1447378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GB"/>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3">
            <a:extLst>
              <a:ext uri="{FF2B5EF4-FFF2-40B4-BE49-F238E27FC236}">
                <a16:creationId xmlns:a16="http://schemas.microsoft.com/office/drawing/2014/main" id="{B7B46DC1-6900-95F8-BF46-3185CABDA9B5}"/>
              </a:ext>
            </a:extLst>
          </p:cNvPr>
          <p:cNvSpPr>
            <a:spLocks noGrp="1"/>
          </p:cNvSpPr>
          <p:nvPr>
            <p:ph type="dt" sz="half" idx="10"/>
          </p:nvPr>
        </p:nvSpPr>
        <p:spPr/>
        <p:txBody>
          <a:bodyPr/>
          <a:lstStyle>
            <a:lvl1pPr>
              <a:defRPr/>
            </a:lvl1pPr>
          </a:lstStyle>
          <a:p>
            <a:pPr>
              <a:defRPr/>
            </a:pPr>
            <a:fld id="{A0FD85E3-24EE-1C40-8CBB-7A2E5C7C1B1F}" type="datetimeFigureOut">
              <a:rPr lang="en-US"/>
              <a:pPr>
                <a:defRPr/>
              </a:pPr>
              <a:t>2/18/2024</a:t>
            </a:fld>
            <a:endParaRPr lang="en-US"/>
          </a:p>
        </p:txBody>
      </p:sp>
      <p:sp>
        <p:nvSpPr>
          <p:cNvPr id="8" name="Footer Placeholder 4">
            <a:extLst>
              <a:ext uri="{FF2B5EF4-FFF2-40B4-BE49-F238E27FC236}">
                <a16:creationId xmlns:a16="http://schemas.microsoft.com/office/drawing/2014/main" id="{89CCFF36-CF85-86EF-2C5E-455999D2966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468743B8-C007-3F81-8D90-6624C505F0D2}"/>
              </a:ext>
            </a:extLst>
          </p:cNvPr>
          <p:cNvSpPr>
            <a:spLocks noGrp="1"/>
          </p:cNvSpPr>
          <p:nvPr>
            <p:ph type="sldNum" sz="quarter" idx="12"/>
          </p:nvPr>
        </p:nvSpPr>
        <p:spPr/>
        <p:txBody>
          <a:bodyPr/>
          <a:lstStyle>
            <a:lvl1pPr>
              <a:defRPr/>
            </a:lvl1pPr>
          </a:lstStyle>
          <a:p>
            <a:pPr>
              <a:defRPr/>
            </a:pPr>
            <a:fld id="{38DDC193-9089-9147-BCCB-C3E73A6B1DA1}" type="slidenum">
              <a:rPr lang="en-US"/>
              <a:pPr>
                <a:defRPr/>
              </a:pPr>
              <a:t>‹#›</a:t>
            </a:fld>
            <a:endParaRPr lang="en-US"/>
          </a:p>
        </p:txBody>
      </p:sp>
    </p:spTree>
    <p:extLst>
      <p:ext uri="{BB962C8B-B14F-4D97-AF65-F5344CB8AC3E}">
        <p14:creationId xmlns:p14="http://schemas.microsoft.com/office/powerpoint/2010/main" val="950487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3">
            <a:extLst>
              <a:ext uri="{FF2B5EF4-FFF2-40B4-BE49-F238E27FC236}">
                <a16:creationId xmlns:a16="http://schemas.microsoft.com/office/drawing/2014/main" id="{1D95756B-B840-B8F9-4DC7-5362EBF3620A}"/>
              </a:ext>
            </a:extLst>
          </p:cNvPr>
          <p:cNvSpPr>
            <a:spLocks noGrp="1"/>
          </p:cNvSpPr>
          <p:nvPr>
            <p:ph type="dt" sz="half" idx="10"/>
          </p:nvPr>
        </p:nvSpPr>
        <p:spPr/>
        <p:txBody>
          <a:bodyPr/>
          <a:lstStyle>
            <a:lvl1pPr>
              <a:defRPr/>
            </a:lvl1pPr>
          </a:lstStyle>
          <a:p>
            <a:pPr>
              <a:defRPr/>
            </a:pPr>
            <a:fld id="{A96A5318-1325-594B-B9B1-B1FECAA5DA27}" type="datetimeFigureOut">
              <a:rPr lang="en-US"/>
              <a:pPr>
                <a:defRPr/>
              </a:pPr>
              <a:t>2/18/2024</a:t>
            </a:fld>
            <a:endParaRPr lang="en-US"/>
          </a:p>
        </p:txBody>
      </p:sp>
      <p:sp>
        <p:nvSpPr>
          <p:cNvPr id="4" name="Footer Placeholder 4">
            <a:extLst>
              <a:ext uri="{FF2B5EF4-FFF2-40B4-BE49-F238E27FC236}">
                <a16:creationId xmlns:a16="http://schemas.microsoft.com/office/drawing/2014/main" id="{C6CC3573-2D41-C7CF-06D2-987389E31370}"/>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4DB9486A-50AF-349D-DE07-51A6CE31155C}"/>
              </a:ext>
            </a:extLst>
          </p:cNvPr>
          <p:cNvSpPr>
            <a:spLocks noGrp="1"/>
          </p:cNvSpPr>
          <p:nvPr>
            <p:ph type="sldNum" sz="quarter" idx="12"/>
          </p:nvPr>
        </p:nvSpPr>
        <p:spPr/>
        <p:txBody>
          <a:bodyPr/>
          <a:lstStyle>
            <a:lvl1pPr>
              <a:defRPr/>
            </a:lvl1pPr>
          </a:lstStyle>
          <a:p>
            <a:pPr>
              <a:defRPr/>
            </a:pPr>
            <a:fld id="{888D2C92-CD07-2C4F-91D8-4522E295854C}" type="slidenum">
              <a:rPr lang="en-US"/>
              <a:pPr>
                <a:defRPr/>
              </a:pPr>
              <a:t>‹#›</a:t>
            </a:fld>
            <a:endParaRPr lang="en-US"/>
          </a:p>
        </p:txBody>
      </p:sp>
    </p:spTree>
    <p:extLst>
      <p:ext uri="{BB962C8B-B14F-4D97-AF65-F5344CB8AC3E}">
        <p14:creationId xmlns:p14="http://schemas.microsoft.com/office/powerpoint/2010/main" val="1578077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92878B07-D916-85FF-95D5-E44564AC295F}"/>
              </a:ext>
            </a:extLst>
          </p:cNvPr>
          <p:cNvSpPr>
            <a:spLocks noGrp="1"/>
          </p:cNvSpPr>
          <p:nvPr>
            <p:ph type="dt" sz="half" idx="10"/>
          </p:nvPr>
        </p:nvSpPr>
        <p:spPr/>
        <p:txBody>
          <a:bodyPr/>
          <a:lstStyle>
            <a:lvl1pPr>
              <a:defRPr/>
            </a:lvl1pPr>
          </a:lstStyle>
          <a:p>
            <a:pPr>
              <a:defRPr/>
            </a:pPr>
            <a:fld id="{B71274A1-C80F-2342-AF96-67BA0F6567DE}" type="datetimeFigureOut">
              <a:rPr lang="en-US"/>
              <a:pPr>
                <a:defRPr/>
              </a:pPr>
              <a:t>2/18/2024</a:t>
            </a:fld>
            <a:endParaRPr lang="en-US"/>
          </a:p>
        </p:txBody>
      </p:sp>
      <p:sp>
        <p:nvSpPr>
          <p:cNvPr id="3" name="Footer Placeholder 4">
            <a:extLst>
              <a:ext uri="{FF2B5EF4-FFF2-40B4-BE49-F238E27FC236}">
                <a16:creationId xmlns:a16="http://schemas.microsoft.com/office/drawing/2014/main" id="{A362BD3F-2BE3-7C24-65B3-5D65AAD71036}"/>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CC4F6EDC-3503-710C-B597-3A3BD1250C9C}"/>
              </a:ext>
            </a:extLst>
          </p:cNvPr>
          <p:cNvSpPr>
            <a:spLocks noGrp="1"/>
          </p:cNvSpPr>
          <p:nvPr>
            <p:ph type="sldNum" sz="quarter" idx="12"/>
          </p:nvPr>
        </p:nvSpPr>
        <p:spPr/>
        <p:txBody>
          <a:bodyPr/>
          <a:lstStyle>
            <a:lvl1pPr>
              <a:defRPr/>
            </a:lvl1pPr>
          </a:lstStyle>
          <a:p>
            <a:pPr>
              <a:defRPr/>
            </a:pPr>
            <a:fld id="{D182E8DD-D5D3-CC47-9130-A97B263DE173}" type="slidenum">
              <a:rPr lang="en-US"/>
              <a:pPr>
                <a:defRPr/>
              </a:pPr>
              <a:t>‹#›</a:t>
            </a:fld>
            <a:endParaRPr lang="en-US"/>
          </a:p>
        </p:txBody>
      </p:sp>
    </p:spTree>
    <p:extLst>
      <p:ext uri="{BB962C8B-B14F-4D97-AF65-F5344CB8AC3E}">
        <p14:creationId xmlns:p14="http://schemas.microsoft.com/office/powerpoint/2010/main" val="2412398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Freeform 11" title="right scallop background shape">
            <a:extLst>
              <a:ext uri="{FF2B5EF4-FFF2-40B4-BE49-F238E27FC236}">
                <a16:creationId xmlns:a16="http://schemas.microsoft.com/office/drawing/2014/main" id="{637DE706-B17B-D675-0D80-C422C8AB4053}"/>
              </a:ext>
            </a:extLst>
          </p:cNvPr>
          <p:cNvSpPr/>
          <p:nvPr/>
        </p:nvSpPr>
        <p:spPr bwMode="auto">
          <a:xfrm>
            <a:off x="7389813" y="0"/>
            <a:ext cx="4802187"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6" name="Rectangle 5" title="left edge border">
            <a:extLst>
              <a:ext uri="{FF2B5EF4-FFF2-40B4-BE49-F238E27FC236}">
                <a16:creationId xmlns:a16="http://schemas.microsoft.com/office/drawing/2014/main" id="{6EA9BA5D-8B5D-9C85-76DA-CDC7AB6D52CA}"/>
              </a:ext>
            </a:extLst>
          </p:cNvPr>
          <p:cNvSpPr/>
          <p:nvPr/>
        </p:nvSpPr>
        <p:spPr>
          <a:xfrm>
            <a:off x="0" y="0"/>
            <a:ext cx="28416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4" y="457199"/>
            <a:ext cx="3092115" cy="1196671"/>
          </a:xfrm>
        </p:spPr>
        <p:txBody>
          <a:bodyPr anchor="b"/>
          <a:lstStyle>
            <a:lvl1pPr>
              <a:lnSpc>
                <a:spcPct val="100000"/>
              </a:lnSpc>
              <a:defRPr sz="1900" b="1" i="0" cap="all" spc="300" baseline="0">
                <a:solidFill>
                  <a:schemeClr val="accent1"/>
                </a:solidFill>
                <a:latin typeface="+mn-lt"/>
              </a:defRPr>
            </a:lvl1pPr>
          </a:lstStyle>
          <a:p>
            <a:r>
              <a:rPr lang="en-GB"/>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7" name="Date Placeholder 4">
            <a:extLst>
              <a:ext uri="{FF2B5EF4-FFF2-40B4-BE49-F238E27FC236}">
                <a16:creationId xmlns:a16="http://schemas.microsoft.com/office/drawing/2014/main" id="{4E2642AF-AC71-33AA-2D9F-CA81F51B45DE}"/>
              </a:ext>
            </a:extLst>
          </p:cNvPr>
          <p:cNvSpPr>
            <a:spLocks noGrp="1"/>
          </p:cNvSpPr>
          <p:nvPr>
            <p:ph type="dt" sz="half" idx="10"/>
          </p:nvPr>
        </p:nvSpPr>
        <p:spPr>
          <a:xfrm>
            <a:off x="765175" y="6375400"/>
            <a:ext cx="1233488" cy="349250"/>
          </a:xfrm>
        </p:spPr>
        <p:txBody>
          <a:bodyPr/>
          <a:lstStyle>
            <a:lvl1pPr>
              <a:defRPr/>
            </a:lvl1pPr>
          </a:lstStyle>
          <a:p>
            <a:pPr>
              <a:defRPr/>
            </a:pPr>
            <a:fld id="{7DC3E984-7BC0-DA40-A4C0-0FDD2E0A6E70}" type="datetimeFigureOut">
              <a:rPr lang="en-US"/>
              <a:pPr>
                <a:defRPr/>
              </a:pPr>
              <a:t>2/18/2024</a:t>
            </a:fld>
            <a:endParaRPr lang="en-US"/>
          </a:p>
        </p:txBody>
      </p:sp>
      <p:sp>
        <p:nvSpPr>
          <p:cNvPr id="8" name="Footer Placeholder 5">
            <a:extLst>
              <a:ext uri="{FF2B5EF4-FFF2-40B4-BE49-F238E27FC236}">
                <a16:creationId xmlns:a16="http://schemas.microsoft.com/office/drawing/2014/main" id="{62D696E5-5E6C-8E37-8619-D5FFD2D09D8E}"/>
              </a:ext>
            </a:extLst>
          </p:cNvPr>
          <p:cNvSpPr>
            <a:spLocks noGrp="1"/>
          </p:cNvSpPr>
          <p:nvPr>
            <p:ph type="ftr" sz="quarter" idx="11"/>
          </p:nvPr>
        </p:nvSpPr>
        <p:spPr>
          <a:xfrm>
            <a:off x="2103438" y="6375400"/>
            <a:ext cx="3482975" cy="346075"/>
          </a:xfrm>
        </p:spPr>
        <p:txBody>
          <a:bodyPr/>
          <a:lstStyle>
            <a:lvl1pPr>
              <a:defRPr/>
            </a:lvl1pPr>
          </a:lstStyle>
          <a:p>
            <a:pPr>
              <a:defRPr/>
            </a:pPr>
            <a:endParaRPr lang="en-US"/>
          </a:p>
        </p:txBody>
      </p:sp>
      <p:sp>
        <p:nvSpPr>
          <p:cNvPr id="9" name="Slide Number Placeholder 6">
            <a:extLst>
              <a:ext uri="{FF2B5EF4-FFF2-40B4-BE49-F238E27FC236}">
                <a16:creationId xmlns:a16="http://schemas.microsoft.com/office/drawing/2014/main" id="{8A59C794-3E9E-B7B2-60DF-9C110CC58B00}"/>
              </a:ext>
            </a:extLst>
          </p:cNvPr>
          <p:cNvSpPr>
            <a:spLocks noGrp="1"/>
          </p:cNvSpPr>
          <p:nvPr>
            <p:ph type="sldNum" sz="quarter" idx="12"/>
          </p:nvPr>
        </p:nvSpPr>
        <p:spPr>
          <a:xfrm>
            <a:off x="5691188" y="6375400"/>
            <a:ext cx="1231900" cy="346075"/>
          </a:xfrm>
        </p:spPr>
        <p:txBody>
          <a:bodyPr/>
          <a:lstStyle>
            <a:lvl1pPr>
              <a:defRPr/>
            </a:lvl1pPr>
          </a:lstStyle>
          <a:p>
            <a:pPr>
              <a:defRPr/>
            </a:pPr>
            <a:fld id="{61181168-F476-554B-85F1-C928798AF073}" type="slidenum">
              <a:rPr lang="en-US"/>
              <a:pPr>
                <a:defRPr/>
              </a:pPr>
              <a:t>‹#›</a:t>
            </a:fld>
            <a:endParaRPr lang="en-US"/>
          </a:p>
        </p:txBody>
      </p:sp>
    </p:spTree>
    <p:extLst>
      <p:ext uri="{BB962C8B-B14F-4D97-AF65-F5344CB8AC3E}">
        <p14:creationId xmlns:p14="http://schemas.microsoft.com/office/powerpoint/2010/main" val="3904352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Freeform 11" title="right scallop background shape">
            <a:extLst>
              <a:ext uri="{FF2B5EF4-FFF2-40B4-BE49-F238E27FC236}">
                <a16:creationId xmlns:a16="http://schemas.microsoft.com/office/drawing/2014/main" id="{FA5C239A-49FE-290D-AC60-004C92A66F7D}"/>
              </a:ext>
            </a:extLst>
          </p:cNvPr>
          <p:cNvSpPr/>
          <p:nvPr/>
        </p:nvSpPr>
        <p:spPr bwMode="auto">
          <a:xfrm>
            <a:off x="7389813" y="0"/>
            <a:ext cx="4802187"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6" name="Rectangle 5" title="left edge border">
            <a:extLst>
              <a:ext uri="{FF2B5EF4-FFF2-40B4-BE49-F238E27FC236}">
                <a16:creationId xmlns:a16="http://schemas.microsoft.com/office/drawing/2014/main" id="{E2906874-DD22-F107-06CC-B6FC9F4AA3BB}"/>
              </a:ext>
            </a:extLst>
          </p:cNvPr>
          <p:cNvSpPr/>
          <p:nvPr/>
        </p:nvSpPr>
        <p:spPr>
          <a:xfrm>
            <a:off x="0" y="0"/>
            <a:ext cx="28416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83464" y="0"/>
            <a:ext cx="7355585" cy="6857999"/>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Click icon to add picture</a:t>
            </a:r>
            <a:endParaRPr lang="en-US" noProof="0" dirty="0"/>
          </a:p>
        </p:txBody>
      </p:sp>
      <p:sp>
        <p:nvSpPr>
          <p:cNvPr id="2" name="Title 1"/>
          <p:cNvSpPr>
            <a:spLocks noGrp="1"/>
          </p:cNvSpPr>
          <p:nvPr>
            <p:ph type="title"/>
          </p:nvPr>
        </p:nvSpPr>
        <p:spPr>
          <a:xfrm>
            <a:off x="8337883" y="457200"/>
            <a:ext cx="3092117" cy="1196670"/>
          </a:xfrm>
        </p:spPr>
        <p:txBody>
          <a:bodyPr anchor="b"/>
          <a:lstStyle>
            <a:lvl1pPr>
              <a:lnSpc>
                <a:spcPct val="100000"/>
              </a:lnSpc>
              <a:defRPr sz="1900" b="1" i="0" spc="300" baseline="0">
                <a:solidFill>
                  <a:schemeClr val="accent1"/>
                </a:solidFill>
                <a:latin typeface="+mn-lt"/>
              </a:defRPr>
            </a:lvl1pPr>
          </a:lstStyle>
          <a:p>
            <a:r>
              <a:rPr lang="en-GB"/>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7" name="Date Placeholder 4">
            <a:extLst>
              <a:ext uri="{FF2B5EF4-FFF2-40B4-BE49-F238E27FC236}">
                <a16:creationId xmlns:a16="http://schemas.microsoft.com/office/drawing/2014/main" id="{775B56E2-748D-9A9D-1A51-313EB476CA65}"/>
              </a:ext>
            </a:extLst>
          </p:cNvPr>
          <p:cNvSpPr>
            <a:spLocks noGrp="1"/>
          </p:cNvSpPr>
          <p:nvPr>
            <p:ph type="dt" sz="half" idx="10"/>
          </p:nvPr>
        </p:nvSpPr>
        <p:spPr>
          <a:xfrm>
            <a:off x="765175" y="6375400"/>
            <a:ext cx="1233488" cy="349250"/>
          </a:xfrm>
        </p:spPr>
        <p:txBody>
          <a:bodyPr/>
          <a:lstStyle>
            <a:lvl1pPr>
              <a:defRPr/>
            </a:lvl1pPr>
          </a:lstStyle>
          <a:p>
            <a:pPr>
              <a:defRPr/>
            </a:pPr>
            <a:fld id="{E57D15EB-620A-E946-8E41-E1C5406C6221}" type="datetimeFigureOut">
              <a:rPr lang="en-US"/>
              <a:pPr>
                <a:defRPr/>
              </a:pPr>
              <a:t>2/18/2024</a:t>
            </a:fld>
            <a:endParaRPr lang="en-US"/>
          </a:p>
        </p:txBody>
      </p:sp>
      <p:sp>
        <p:nvSpPr>
          <p:cNvPr id="8" name="Footer Placeholder 5">
            <a:extLst>
              <a:ext uri="{FF2B5EF4-FFF2-40B4-BE49-F238E27FC236}">
                <a16:creationId xmlns:a16="http://schemas.microsoft.com/office/drawing/2014/main" id="{AE8E836D-4A32-A60B-78AA-BAB7489FBBFC}"/>
              </a:ext>
            </a:extLst>
          </p:cNvPr>
          <p:cNvSpPr>
            <a:spLocks noGrp="1"/>
          </p:cNvSpPr>
          <p:nvPr>
            <p:ph type="ftr" sz="quarter" idx="11"/>
          </p:nvPr>
        </p:nvSpPr>
        <p:spPr>
          <a:xfrm>
            <a:off x="2103438" y="6375400"/>
            <a:ext cx="3482975" cy="346075"/>
          </a:xfrm>
        </p:spPr>
        <p:txBody>
          <a:bodyPr/>
          <a:lstStyle>
            <a:lvl1pPr>
              <a:defRPr/>
            </a:lvl1pPr>
          </a:lstStyle>
          <a:p>
            <a:pPr>
              <a:defRPr/>
            </a:pPr>
            <a:endParaRPr lang="en-US"/>
          </a:p>
        </p:txBody>
      </p:sp>
      <p:sp>
        <p:nvSpPr>
          <p:cNvPr id="9" name="Slide Number Placeholder 6">
            <a:extLst>
              <a:ext uri="{FF2B5EF4-FFF2-40B4-BE49-F238E27FC236}">
                <a16:creationId xmlns:a16="http://schemas.microsoft.com/office/drawing/2014/main" id="{31CA4CC2-4A7F-3553-FE21-0F5D94532619}"/>
              </a:ext>
            </a:extLst>
          </p:cNvPr>
          <p:cNvSpPr>
            <a:spLocks noGrp="1"/>
          </p:cNvSpPr>
          <p:nvPr>
            <p:ph type="sldNum" sz="quarter" idx="12"/>
          </p:nvPr>
        </p:nvSpPr>
        <p:spPr>
          <a:xfrm>
            <a:off x="5688013" y="6375400"/>
            <a:ext cx="1233487" cy="346075"/>
          </a:xfrm>
        </p:spPr>
        <p:txBody>
          <a:bodyPr/>
          <a:lstStyle>
            <a:lvl1pPr>
              <a:defRPr/>
            </a:lvl1pPr>
          </a:lstStyle>
          <a:p>
            <a:pPr>
              <a:defRPr/>
            </a:pPr>
            <a:fld id="{970B9FD3-5204-A147-ACB2-FD339D37A0B8}" type="slidenum">
              <a:rPr lang="en-US"/>
              <a:pPr>
                <a:defRPr/>
              </a:pPr>
              <a:t>‹#›</a:t>
            </a:fld>
            <a:endParaRPr lang="en-US"/>
          </a:p>
        </p:txBody>
      </p:sp>
    </p:spTree>
    <p:extLst>
      <p:ext uri="{BB962C8B-B14F-4D97-AF65-F5344CB8AC3E}">
        <p14:creationId xmlns:p14="http://schemas.microsoft.com/office/powerpoint/2010/main" val="993994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44A521-35D2-3D5A-F625-878FF840E169}"/>
              </a:ext>
            </a:extLst>
          </p:cNvPr>
          <p:cNvSpPr>
            <a:spLocks noGrp="1"/>
          </p:cNvSpPr>
          <p:nvPr>
            <p:ph type="title"/>
          </p:nvPr>
        </p:nvSpPr>
        <p:spPr>
          <a:xfrm>
            <a:off x="1250950" y="382588"/>
            <a:ext cx="10179050" cy="149225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1027" name="Text Placeholder 2">
            <a:extLst>
              <a:ext uri="{FF2B5EF4-FFF2-40B4-BE49-F238E27FC236}">
                <a16:creationId xmlns:a16="http://schemas.microsoft.com/office/drawing/2014/main" id="{D1A956FB-E1D8-3AAA-28BB-774E0EB91CB4}"/>
              </a:ext>
            </a:extLst>
          </p:cNvPr>
          <p:cNvSpPr>
            <a:spLocks noGrp="1" noChangeArrowheads="1"/>
          </p:cNvSpPr>
          <p:nvPr>
            <p:ph type="body" idx="1"/>
          </p:nvPr>
        </p:nvSpPr>
        <p:spPr bwMode="auto">
          <a:xfrm>
            <a:off x="1250950" y="2286000"/>
            <a:ext cx="1017905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endParaRPr lang="en-US" altLang="en-US"/>
          </a:p>
        </p:txBody>
      </p:sp>
      <p:sp>
        <p:nvSpPr>
          <p:cNvPr id="4" name="Date Placeholder 3">
            <a:extLst>
              <a:ext uri="{FF2B5EF4-FFF2-40B4-BE49-F238E27FC236}">
                <a16:creationId xmlns:a16="http://schemas.microsoft.com/office/drawing/2014/main" id="{4C35C703-598D-7B26-31C6-DEBD8215351A}"/>
              </a:ext>
            </a:extLst>
          </p:cNvPr>
          <p:cNvSpPr>
            <a:spLocks noGrp="1"/>
          </p:cNvSpPr>
          <p:nvPr>
            <p:ph type="dt" sz="half" idx="2"/>
          </p:nvPr>
        </p:nvSpPr>
        <p:spPr>
          <a:xfrm>
            <a:off x="1250950" y="6375400"/>
            <a:ext cx="2330450" cy="349250"/>
          </a:xfrm>
          <a:prstGeom prst="rect">
            <a:avLst/>
          </a:prstGeom>
        </p:spPr>
        <p:txBody>
          <a:bodyPr vert="horz" lIns="91440" tIns="45720" rIns="91440" bIns="45720" rtlCol="0" anchor="ctr"/>
          <a:lstStyle>
            <a:lvl1pPr algn="l" eaLnBrk="1" fontAlgn="auto" hangingPunct="1">
              <a:spcBef>
                <a:spcPts val="0"/>
              </a:spcBef>
              <a:spcAft>
                <a:spcPts val="0"/>
              </a:spcAft>
              <a:defRPr sz="1200" dirty="0">
                <a:solidFill>
                  <a:schemeClr val="tx1">
                    <a:lumMod val="65000"/>
                    <a:lumOff val="35000"/>
                  </a:schemeClr>
                </a:solidFill>
                <a:latin typeface="+mn-lt"/>
              </a:defRPr>
            </a:lvl1pPr>
          </a:lstStyle>
          <a:p>
            <a:pPr>
              <a:defRPr/>
            </a:pPr>
            <a:fld id="{70574981-516C-E646-A588-1360D23E6C60}" type="datetimeFigureOut">
              <a:rPr lang="en-US"/>
              <a:pPr>
                <a:defRPr/>
              </a:pPr>
              <a:t>2/18/2024</a:t>
            </a:fld>
            <a:endParaRPr lang="en-US"/>
          </a:p>
        </p:txBody>
      </p:sp>
      <p:sp>
        <p:nvSpPr>
          <p:cNvPr id="5" name="Footer Placeholder 4">
            <a:extLst>
              <a:ext uri="{FF2B5EF4-FFF2-40B4-BE49-F238E27FC236}">
                <a16:creationId xmlns:a16="http://schemas.microsoft.com/office/drawing/2014/main" id="{10FF1800-875B-69C8-C119-860795A59F5F}"/>
              </a:ext>
            </a:extLst>
          </p:cNvPr>
          <p:cNvSpPr>
            <a:spLocks noGrp="1"/>
          </p:cNvSpPr>
          <p:nvPr>
            <p:ph type="ftr" sz="quarter" idx="3"/>
          </p:nvPr>
        </p:nvSpPr>
        <p:spPr>
          <a:xfrm>
            <a:off x="4038600" y="6375400"/>
            <a:ext cx="4114800" cy="346075"/>
          </a:xfrm>
          <a:prstGeom prst="rect">
            <a:avLst/>
          </a:prstGeom>
        </p:spPr>
        <p:txBody>
          <a:bodyPr vert="horz" lIns="91440" tIns="45720" rIns="91440" bIns="45720" rtlCol="0" anchor="ctr"/>
          <a:lstStyle>
            <a:lvl1pPr algn="ctr" eaLnBrk="1" fontAlgn="auto" hangingPunct="1">
              <a:spcBef>
                <a:spcPts val="0"/>
              </a:spcBef>
              <a:spcAft>
                <a:spcPts val="0"/>
              </a:spcAft>
              <a:defRPr sz="1200" dirty="0">
                <a:solidFill>
                  <a:schemeClr val="tx1">
                    <a:lumMod val="65000"/>
                    <a:lumOff val="3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64FE49C9-7438-C9C3-F779-2C3E159B68F0}"/>
              </a:ext>
            </a:extLst>
          </p:cNvPr>
          <p:cNvSpPr>
            <a:spLocks noGrp="1"/>
          </p:cNvSpPr>
          <p:nvPr>
            <p:ph type="sldNum" sz="quarter" idx="4"/>
          </p:nvPr>
        </p:nvSpPr>
        <p:spPr>
          <a:xfrm>
            <a:off x="8610600" y="6375400"/>
            <a:ext cx="2819400" cy="346075"/>
          </a:xfrm>
          <a:prstGeom prst="rect">
            <a:avLst/>
          </a:prstGeom>
        </p:spPr>
        <p:txBody>
          <a:bodyPr vert="horz" lIns="91440" tIns="45720" rIns="91440" bIns="45720" rtlCol="0" anchor="ctr"/>
          <a:lstStyle>
            <a:lvl1pPr algn="r" eaLnBrk="1" fontAlgn="auto" hangingPunct="1">
              <a:spcBef>
                <a:spcPts val="0"/>
              </a:spcBef>
              <a:spcAft>
                <a:spcPts val="0"/>
              </a:spcAft>
              <a:defRPr sz="1200" dirty="0">
                <a:solidFill>
                  <a:schemeClr val="tx1">
                    <a:lumMod val="65000"/>
                    <a:lumOff val="35000"/>
                  </a:schemeClr>
                </a:solidFill>
                <a:latin typeface="+mn-lt"/>
              </a:defRPr>
            </a:lvl1pPr>
          </a:lstStyle>
          <a:p>
            <a:pPr>
              <a:defRPr/>
            </a:pPr>
            <a:fld id="{2C1F1FBA-EDDA-F246-A5D0-0C10591735AD}" type="slidenum">
              <a:rPr lang="en-US"/>
              <a:pPr>
                <a:defRPr/>
              </a:pPr>
              <a:t>‹#›</a:t>
            </a:fld>
            <a:endParaRPr lang="en-US"/>
          </a:p>
        </p:txBody>
      </p:sp>
      <p:sp>
        <p:nvSpPr>
          <p:cNvPr id="11" name="Freeform 6" title="Left scallop edge">
            <a:extLst>
              <a:ext uri="{FF2B5EF4-FFF2-40B4-BE49-F238E27FC236}">
                <a16:creationId xmlns:a16="http://schemas.microsoft.com/office/drawing/2014/main" id="{2FD696B5-D6FF-9F7C-BB04-DC0AED4B6F6C}"/>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a:extLst>
              <a:ext uri="{FF2B5EF4-FFF2-40B4-BE49-F238E27FC236}">
                <a16:creationId xmlns:a16="http://schemas.microsoft.com/office/drawing/2014/main" id="{928D8F63-FE6C-D726-2380-FAA27EAE6ED3}"/>
              </a:ext>
            </a:extLst>
          </p:cNvPr>
          <p:cNvSpPr/>
          <p:nvPr/>
        </p:nvSpPr>
        <p:spPr>
          <a:xfrm>
            <a:off x="11907838" y="0"/>
            <a:ext cx="28416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71" r:id="rId1"/>
    <p:sldLayoutId id="2147483664" r:id="rId2"/>
    <p:sldLayoutId id="2147483672" r:id="rId3"/>
    <p:sldLayoutId id="2147483665" r:id="rId4"/>
    <p:sldLayoutId id="2147483666" r:id="rId5"/>
    <p:sldLayoutId id="2147483667" r:id="rId6"/>
    <p:sldLayoutId id="2147483668" r:id="rId7"/>
    <p:sldLayoutId id="2147483673" r:id="rId8"/>
    <p:sldLayoutId id="2147483674" r:id="rId9"/>
    <p:sldLayoutId id="2147483669" r:id="rId10"/>
    <p:sldLayoutId id="2147483670" r:id="rId11"/>
  </p:sldLayoutIdLst>
  <p:txStyles>
    <p:titleStyle>
      <a:lvl1pPr algn="l" rtl="0" fontAlgn="base">
        <a:lnSpc>
          <a:spcPct val="90000"/>
        </a:lnSpc>
        <a:spcBef>
          <a:spcPct val="0"/>
        </a:spcBef>
        <a:spcAft>
          <a:spcPct val="0"/>
        </a:spcAft>
        <a:defRPr sz="5100" kern="1200" cap="all" spc="200">
          <a:solidFill>
            <a:schemeClr val="tx2"/>
          </a:solidFill>
          <a:latin typeface="+mj-lt"/>
          <a:ea typeface="+mj-ea"/>
          <a:cs typeface="+mj-cs"/>
        </a:defRPr>
      </a:lvl1pPr>
      <a:lvl2pPr algn="l" rtl="0" fontAlgn="base">
        <a:lnSpc>
          <a:spcPct val="90000"/>
        </a:lnSpc>
        <a:spcBef>
          <a:spcPct val="0"/>
        </a:spcBef>
        <a:spcAft>
          <a:spcPct val="0"/>
        </a:spcAft>
        <a:defRPr sz="5100">
          <a:solidFill>
            <a:schemeClr val="tx2"/>
          </a:solidFill>
          <a:latin typeface="Impact" panose="020B0806030902050204" pitchFamily="34" charset="0"/>
        </a:defRPr>
      </a:lvl2pPr>
      <a:lvl3pPr algn="l" rtl="0" fontAlgn="base">
        <a:lnSpc>
          <a:spcPct val="90000"/>
        </a:lnSpc>
        <a:spcBef>
          <a:spcPct val="0"/>
        </a:spcBef>
        <a:spcAft>
          <a:spcPct val="0"/>
        </a:spcAft>
        <a:defRPr sz="5100">
          <a:solidFill>
            <a:schemeClr val="tx2"/>
          </a:solidFill>
          <a:latin typeface="Impact" panose="020B0806030902050204" pitchFamily="34" charset="0"/>
        </a:defRPr>
      </a:lvl3pPr>
      <a:lvl4pPr algn="l" rtl="0" fontAlgn="base">
        <a:lnSpc>
          <a:spcPct val="90000"/>
        </a:lnSpc>
        <a:spcBef>
          <a:spcPct val="0"/>
        </a:spcBef>
        <a:spcAft>
          <a:spcPct val="0"/>
        </a:spcAft>
        <a:defRPr sz="5100">
          <a:solidFill>
            <a:schemeClr val="tx2"/>
          </a:solidFill>
          <a:latin typeface="Impact" panose="020B0806030902050204" pitchFamily="34" charset="0"/>
        </a:defRPr>
      </a:lvl4pPr>
      <a:lvl5pPr algn="l" rtl="0" fontAlgn="base">
        <a:lnSpc>
          <a:spcPct val="90000"/>
        </a:lnSpc>
        <a:spcBef>
          <a:spcPct val="0"/>
        </a:spcBef>
        <a:spcAft>
          <a:spcPct val="0"/>
        </a:spcAft>
        <a:defRPr sz="5100">
          <a:solidFill>
            <a:schemeClr val="tx2"/>
          </a:solidFill>
          <a:latin typeface="Impact" panose="020B0806030902050204" pitchFamily="34" charset="0"/>
        </a:defRPr>
      </a:lvl5pPr>
      <a:lvl6pPr marL="457200" algn="l" rtl="0" fontAlgn="base">
        <a:lnSpc>
          <a:spcPct val="90000"/>
        </a:lnSpc>
        <a:spcBef>
          <a:spcPct val="0"/>
        </a:spcBef>
        <a:spcAft>
          <a:spcPct val="0"/>
        </a:spcAft>
        <a:defRPr sz="5100">
          <a:solidFill>
            <a:schemeClr val="tx2"/>
          </a:solidFill>
          <a:latin typeface="Impact" panose="020B0806030902050204" pitchFamily="34" charset="0"/>
        </a:defRPr>
      </a:lvl6pPr>
      <a:lvl7pPr marL="914400" algn="l" rtl="0" fontAlgn="base">
        <a:lnSpc>
          <a:spcPct val="90000"/>
        </a:lnSpc>
        <a:spcBef>
          <a:spcPct val="0"/>
        </a:spcBef>
        <a:spcAft>
          <a:spcPct val="0"/>
        </a:spcAft>
        <a:defRPr sz="5100">
          <a:solidFill>
            <a:schemeClr val="tx2"/>
          </a:solidFill>
          <a:latin typeface="Impact" panose="020B0806030902050204" pitchFamily="34" charset="0"/>
        </a:defRPr>
      </a:lvl7pPr>
      <a:lvl8pPr marL="1371600" algn="l" rtl="0" fontAlgn="base">
        <a:lnSpc>
          <a:spcPct val="90000"/>
        </a:lnSpc>
        <a:spcBef>
          <a:spcPct val="0"/>
        </a:spcBef>
        <a:spcAft>
          <a:spcPct val="0"/>
        </a:spcAft>
        <a:defRPr sz="5100">
          <a:solidFill>
            <a:schemeClr val="tx2"/>
          </a:solidFill>
          <a:latin typeface="Impact" panose="020B0806030902050204" pitchFamily="34" charset="0"/>
        </a:defRPr>
      </a:lvl8pPr>
      <a:lvl9pPr marL="1828800" algn="l" rtl="0" fontAlgn="base">
        <a:lnSpc>
          <a:spcPct val="90000"/>
        </a:lnSpc>
        <a:spcBef>
          <a:spcPct val="0"/>
        </a:spcBef>
        <a:spcAft>
          <a:spcPct val="0"/>
        </a:spcAft>
        <a:defRPr sz="5100">
          <a:solidFill>
            <a:schemeClr val="tx2"/>
          </a:solidFill>
          <a:latin typeface="Impact" panose="020B0806030902050204" pitchFamily="34" charset="0"/>
        </a:defRPr>
      </a:lvl9pPr>
    </p:titleStyle>
    <p:bodyStyle>
      <a:lvl1pPr marL="228600" indent="-228600" algn="l" rtl="0" fontAlgn="base">
        <a:lnSpc>
          <a:spcPct val="110000"/>
        </a:lnSpc>
        <a:spcBef>
          <a:spcPts val="700"/>
        </a:spcBef>
        <a:spcAft>
          <a:spcPct val="0"/>
        </a:spcAft>
        <a:buClr>
          <a:schemeClr val="tx2"/>
        </a:buClr>
        <a:buFont typeface="Arial" panose="020B0604020202020204" pitchFamily="34" charset="0"/>
        <a:buChar char="•"/>
        <a:defRPr sz="2000" kern="1200">
          <a:solidFill>
            <a:srgbClr val="595959"/>
          </a:solidFill>
          <a:latin typeface="+mn-lt"/>
          <a:ea typeface="+mn-ea"/>
          <a:cs typeface="+mn-cs"/>
        </a:defRPr>
      </a:lvl1pPr>
      <a:lvl2pPr marL="685800" indent="-228600" algn="l" rtl="0" fontAlgn="base">
        <a:lnSpc>
          <a:spcPct val="110000"/>
        </a:lnSpc>
        <a:spcBef>
          <a:spcPts val="700"/>
        </a:spcBef>
        <a:spcAft>
          <a:spcPct val="0"/>
        </a:spcAft>
        <a:buClr>
          <a:schemeClr val="tx2"/>
        </a:buClr>
        <a:buFont typeface="Gill Sans MT" panose="020B0502020104020203" pitchFamily="34" charset="77"/>
        <a:buChar char="–"/>
        <a:defRPr kern="1200">
          <a:solidFill>
            <a:srgbClr val="595959"/>
          </a:solidFill>
          <a:latin typeface="+mn-lt"/>
          <a:ea typeface="+mn-ea"/>
          <a:cs typeface="+mn-cs"/>
        </a:defRPr>
      </a:lvl2pPr>
      <a:lvl3pPr marL="1143000" indent="-228600" algn="l" rtl="0" fontAlgn="base">
        <a:lnSpc>
          <a:spcPct val="110000"/>
        </a:lnSpc>
        <a:spcBef>
          <a:spcPts val="700"/>
        </a:spcBef>
        <a:spcAft>
          <a:spcPct val="0"/>
        </a:spcAft>
        <a:buClr>
          <a:schemeClr val="tx2"/>
        </a:buClr>
        <a:buFont typeface="Arial" panose="020B0604020202020204" pitchFamily="34" charset="0"/>
        <a:buChar char="•"/>
        <a:defRPr sz="1600" kern="1200">
          <a:solidFill>
            <a:srgbClr val="595959"/>
          </a:solidFill>
          <a:latin typeface="+mn-lt"/>
          <a:ea typeface="+mn-ea"/>
          <a:cs typeface="+mn-cs"/>
        </a:defRPr>
      </a:lvl3pPr>
      <a:lvl4pPr marL="1600200" indent="-228600" algn="l" rtl="0" fontAlgn="base">
        <a:lnSpc>
          <a:spcPct val="110000"/>
        </a:lnSpc>
        <a:spcBef>
          <a:spcPts val="700"/>
        </a:spcBef>
        <a:spcAft>
          <a:spcPct val="0"/>
        </a:spcAft>
        <a:buClr>
          <a:schemeClr val="tx2"/>
        </a:buClr>
        <a:buFont typeface="Gill Sans MT" panose="020B0502020104020203" pitchFamily="34" charset="77"/>
        <a:buChar char="–"/>
        <a:defRPr sz="1400" kern="1200">
          <a:solidFill>
            <a:srgbClr val="595959"/>
          </a:solidFill>
          <a:latin typeface="+mn-lt"/>
          <a:ea typeface="+mn-ea"/>
          <a:cs typeface="+mn-cs"/>
        </a:defRPr>
      </a:lvl4pPr>
      <a:lvl5pPr marL="2057400" indent="-228600" algn="l" rtl="0" fontAlgn="base">
        <a:lnSpc>
          <a:spcPct val="110000"/>
        </a:lnSpc>
        <a:spcBef>
          <a:spcPts val="700"/>
        </a:spcBef>
        <a:spcAft>
          <a:spcPct val="0"/>
        </a:spcAft>
        <a:buClr>
          <a:schemeClr val="tx2"/>
        </a:buClr>
        <a:buFont typeface="Arial" panose="020B0604020202020204" pitchFamily="34" charset="0"/>
        <a:buChar char="•"/>
        <a:defRPr sz="1400" kern="1200">
          <a:solidFill>
            <a:srgbClr val="595959"/>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7F1A3-C28C-608E-787C-8F35F359C57C}"/>
              </a:ext>
            </a:extLst>
          </p:cNvPr>
          <p:cNvSpPr>
            <a:spLocks noGrp="1"/>
          </p:cNvSpPr>
          <p:nvPr>
            <p:ph type="ctrTitle"/>
          </p:nvPr>
        </p:nvSpPr>
        <p:spPr>
          <a:xfrm>
            <a:off x="1077913" y="1098550"/>
            <a:ext cx="10318750" cy="3963307"/>
          </a:xfrm>
        </p:spPr>
        <p:txBody>
          <a:bodyPr/>
          <a:lstStyle/>
          <a:p>
            <a:pPr fontAlgn="auto">
              <a:spcAft>
                <a:spcPts val="0"/>
              </a:spcAft>
              <a:defRPr/>
            </a:pPr>
            <a:r>
              <a:rPr lang="en-US" dirty="0">
                <a:solidFill>
                  <a:schemeClr val="accent5">
                    <a:lumMod val="50000"/>
                  </a:schemeClr>
                </a:solidFill>
              </a:rPr>
              <a:t>COOKR HACKATHON</a:t>
            </a:r>
          </a:p>
        </p:txBody>
      </p:sp>
      <p:sp>
        <p:nvSpPr>
          <p:cNvPr id="5" name="TextBox 4">
            <a:extLst>
              <a:ext uri="{FF2B5EF4-FFF2-40B4-BE49-F238E27FC236}">
                <a16:creationId xmlns:a16="http://schemas.microsoft.com/office/drawing/2014/main" id="{FDC22BB9-B599-2C7B-F966-7EC584217344}"/>
              </a:ext>
            </a:extLst>
          </p:cNvPr>
          <p:cNvSpPr txBox="1"/>
          <p:nvPr/>
        </p:nvSpPr>
        <p:spPr>
          <a:xfrm>
            <a:off x="8469087" y="5299501"/>
            <a:ext cx="3551934" cy="1200329"/>
          </a:xfrm>
          <a:prstGeom prst="rect">
            <a:avLst/>
          </a:prstGeom>
          <a:noFill/>
        </p:spPr>
        <p:txBody>
          <a:bodyPr wrap="none" rtlCol="0">
            <a:spAutoFit/>
          </a:bodyPr>
          <a:lstStyle/>
          <a:p>
            <a:r>
              <a:rPr lang="en-US" dirty="0"/>
              <a:t>SUBMITTED BY</a:t>
            </a:r>
          </a:p>
          <a:p>
            <a:endParaRPr lang="en-US" dirty="0"/>
          </a:p>
          <a:p>
            <a:r>
              <a:rPr lang="en-US" dirty="0"/>
              <a:t>1.MENAKA  A(CSE) -71772117309</a:t>
            </a:r>
          </a:p>
          <a:p>
            <a:r>
              <a:rPr lang="en-US" dirty="0"/>
              <a:t>2.HASHINI B A (IT) -71772118115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E86D0-D317-29C6-E951-E90251CDD07B}"/>
              </a:ext>
            </a:extLst>
          </p:cNvPr>
          <p:cNvSpPr>
            <a:spLocks noGrp="1"/>
          </p:cNvSpPr>
          <p:nvPr>
            <p:ph type="title"/>
          </p:nvPr>
        </p:nvSpPr>
        <p:spPr>
          <a:xfrm>
            <a:off x="1250950" y="589416"/>
            <a:ext cx="10179050" cy="651555"/>
          </a:xfrm>
        </p:spPr>
        <p:txBody>
          <a:bodyPr>
            <a:normAutofit fontScale="90000"/>
          </a:bodyPr>
          <a:lstStyle/>
          <a:p>
            <a:pPr fontAlgn="auto">
              <a:spcAft>
                <a:spcPts val="0"/>
              </a:spcAft>
              <a:defRPr/>
            </a:pPr>
            <a:r>
              <a:rPr lang="en-US" dirty="0">
                <a:solidFill>
                  <a:schemeClr val="accent5">
                    <a:lumMod val="50000"/>
                  </a:schemeClr>
                </a:solidFill>
              </a:rPr>
              <a:t>PREPROCESSING</a:t>
            </a:r>
          </a:p>
        </p:txBody>
      </p:sp>
      <p:sp>
        <p:nvSpPr>
          <p:cNvPr id="3" name="Content Placeholder 2">
            <a:extLst>
              <a:ext uri="{FF2B5EF4-FFF2-40B4-BE49-F238E27FC236}">
                <a16:creationId xmlns:a16="http://schemas.microsoft.com/office/drawing/2014/main" id="{C55A40EF-552D-D908-86C0-24882550232B}"/>
              </a:ext>
            </a:extLst>
          </p:cNvPr>
          <p:cNvSpPr>
            <a:spLocks noGrp="1"/>
          </p:cNvSpPr>
          <p:nvPr>
            <p:ph idx="1"/>
          </p:nvPr>
        </p:nvSpPr>
        <p:spPr>
          <a:xfrm>
            <a:off x="1381579" y="1926772"/>
            <a:ext cx="10179050" cy="3594100"/>
          </a:xfrm>
        </p:spPr>
        <p:txBody>
          <a:bodyPr rtlCol="0">
            <a:normAutofit fontScale="70000" lnSpcReduction="20000"/>
          </a:bodyPr>
          <a:lstStyle/>
          <a:p>
            <a:pPr marL="0" indent="0" fontAlgn="auto">
              <a:spcAft>
                <a:spcPts val="0"/>
              </a:spcAft>
              <a:buNone/>
              <a:defRPr/>
            </a:pPr>
            <a:r>
              <a:rPr lang="en-US" sz="3600" dirty="0">
                <a:solidFill>
                  <a:schemeClr val="tx1">
                    <a:lumMod val="65000"/>
                    <a:lumOff val="35000"/>
                  </a:schemeClr>
                </a:solidFill>
              </a:rPr>
              <a:t> Extract relevant information from the dataset (XLS file) such as ingredients, preparation method, key ingredients, nutrient values, etc.</a:t>
            </a:r>
          </a:p>
          <a:p>
            <a:pPr marL="0" indent="0" fontAlgn="auto">
              <a:spcAft>
                <a:spcPts val="0"/>
              </a:spcAft>
              <a:buNone/>
              <a:defRPr/>
            </a:pPr>
            <a:r>
              <a:rPr lang="en-US" sz="3600" dirty="0">
                <a:solidFill>
                  <a:schemeClr val="tx1">
                    <a:lumMod val="65000"/>
                    <a:lumOff val="35000"/>
                  </a:schemeClr>
                </a:solidFill>
              </a:rPr>
              <a:t>   - Text processing for dish names (removing stop words, stemming, etc.).</a:t>
            </a:r>
          </a:p>
          <a:p>
            <a:pPr marL="0" indent="0" fontAlgn="auto">
              <a:spcAft>
                <a:spcPts val="0"/>
              </a:spcAft>
              <a:buNone/>
              <a:defRPr/>
            </a:pPr>
            <a:endParaRPr lang="en-US" sz="3600" dirty="0">
              <a:solidFill>
                <a:schemeClr val="tx1">
                  <a:lumMod val="65000"/>
                  <a:lumOff val="35000"/>
                </a:schemeClr>
              </a:solidFill>
            </a:endParaRPr>
          </a:p>
          <a:p>
            <a:pPr marL="0" indent="0" fontAlgn="auto">
              <a:spcAft>
                <a:spcPts val="0"/>
              </a:spcAft>
              <a:buNone/>
              <a:defRPr/>
            </a:pPr>
            <a:r>
              <a:rPr lang="en-US" sz="3600" dirty="0">
                <a:solidFill>
                  <a:schemeClr val="tx1">
                    <a:lumMod val="65000"/>
                    <a:lumOff val="35000"/>
                  </a:schemeClr>
                </a:solidFill>
              </a:rPr>
              <a:t> Algorithms:</a:t>
            </a:r>
          </a:p>
          <a:p>
            <a:pPr marL="0" indent="0" fontAlgn="auto">
              <a:spcAft>
                <a:spcPts val="0"/>
              </a:spcAft>
              <a:buNone/>
              <a:defRPr/>
            </a:pPr>
            <a:r>
              <a:rPr lang="en-US" sz="3600" dirty="0">
                <a:solidFill>
                  <a:schemeClr val="tx1">
                    <a:lumMod val="65000"/>
                    <a:lumOff val="35000"/>
                  </a:schemeClr>
                </a:solidFill>
              </a:rPr>
              <a:t>     - For text processing: Natural Language Processing (NLP) techniques, such as tokenization, can be used. Libraries like NLTK or </a:t>
            </a:r>
            <a:r>
              <a:rPr lang="en-US" sz="3600" dirty="0" err="1">
                <a:solidFill>
                  <a:schemeClr val="tx1">
                    <a:lumMod val="65000"/>
                    <a:lumOff val="35000"/>
                  </a:schemeClr>
                </a:solidFill>
              </a:rPr>
              <a:t>SpaCy</a:t>
            </a:r>
            <a:r>
              <a:rPr lang="en-US" sz="3600" dirty="0">
                <a:solidFill>
                  <a:schemeClr val="tx1">
                    <a:lumMod val="65000"/>
                    <a:lumOff val="35000"/>
                  </a:schemeClr>
                </a:solidFill>
              </a:rPr>
              <a:t> can help.</a:t>
            </a:r>
          </a:p>
          <a:p>
            <a:pPr marL="0" indent="0" fontAlgn="auto">
              <a:spcAft>
                <a:spcPts val="0"/>
              </a:spcAft>
              <a:buNone/>
              <a:defRPr/>
            </a:pPr>
            <a:endParaRPr lang="en-US" sz="3600" dirty="0">
              <a:solidFill>
                <a:schemeClr val="tx1">
                  <a:lumMod val="65000"/>
                  <a:lumOff val="35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7257D-7684-A254-9804-A0E57C70EEF6}"/>
              </a:ext>
            </a:extLst>
          </p:cNvPr>
          <p:cNvSpPr>
            <a:spLocks noGrp="1"/>
          </p:cNvSpPr>
          <p:nvPr>
            <p:ph type="title"/>
          </p:nvPr>
        </p:nvSpPr>
        <p:spPr/>
        <p:txBody>
          <a:bodyPr/>
          <a:lstStyle/>
          <a:p>
            <a:r>
              <a:rPr lang="en-US" dirty="0">
                <a:solidFill>
                  <a:schemeClr val="accent5">
                    <a:lumMod val="50000"/>
                  </a:schemeClr>
                </a:solidFill>
              </a:rPr>
              <a:t>Pre processing</a:t>
            </a:r>
          </a:p>
        </p:txBody>
      </p:sp>
      <p:sp>
        <p:nvSpPr>
          <p:cNvPr id="3" name="Content Placeholder 2">
            <a:extLst>
              <a:ext uri="{FF2B5EF4-FFF2-40B4-BE49-F238E27FC236}">
                <a16:creationId xmlns:a16="http://schemas.microsoft.com/office/drawing/2014/main" id="{92CF2EF3-F285-1A2E-D492-E16052B3A93B}"/>
              </a:ext>
            </a:extLst>
          </p:cNvPr>
          <p:cNvSpPr>
            <a:spLocks noGrp="1"/>
          </p:cNvSpPr>
          <p:nvPr>
            <p:ph idx="1"/>
          </p:nvPr>
        </p:nvSpPr>
        <p:spPr>
          <a:xfrm>
            <a:off x="1250950" y="1299411"/>
            <a:ext cx="10179050" cy="5462336"/>
          </a:xfrm>
        </p:spPr>
        <p:txBody>
          <a:bodyPr/>
          <a:lstStyle/>
          <a:p>
            <a:pPr marL="0" indent="0">
              <a:buNone/>
            </a:pPr>
            <a:r>
              <a:rPr lang="en-US" dirty="0"/>
              <a:t>1.Tokenization:</a:t>
            </a:r>
          </a:p>
          <a:p>
            <a:pPr marL="0" indent="0">
              <a:buNone/>
            </a:pPr>
            <a:r>
              <a:rPr lang="en-US" dirty="0"/>
              <a:t>  Definition: Tokenization is the process of breaking down text into smaller units, usually words or phrases (tokens)</a:t>
            </a:r>
          </a:p>
          <a:p>
            <a:pPr marL="0" indent="0">
              <a:buNone/>
            </a:pPr>
            <a:endParaRPr lang="en-US" dirty="0"/>
          </a:p>
          <a:p>
            <a:pPr marL="0" indent="0">
              <a:buNone/>
            </a:pPr>
            <a:r>
              <a:rPr lang="en-US" dirty="0"/>
              <a:t>2.Text Similarity:</a:t>
            </a:r>
          </a:p>
          <a:p>
            <a:pPr marL="0" indent="0">
              <a:buNone/>
            </a:pPr>
            <a:r>
              <a:rPr lang="en-US" dirty="0"/>
              <a:t>  Definition: Measures the similarity between two texts.</a:t>
            </a:r>
          </a:p>
          <a:p>
            <a:pPr marL="0" indent="0">
              <a:buNone/>
            </a:pPr>
            <a:endParaRPr lang="en-US" dirty="0"/>
          </a:p>
          <a:p>
            <a:pPr marL="0" indent="0">
              <a:buNone/>
            </a:pPr>
            <a:r>
              <a:rPr lang="en-US" dirty="0"/>
              <a:t>3.Text Classification:</a:t>
            </a:r>
          </a:p>
          <a:p>
            <a:pPr marL="0" indent="0">
              <a:buNone/>
            </a:pPr>
            <a:r>
              <a:rPr lang="en-US" dirty="0"/>
              <a:t> Definition: Assigns predefined categories to text based on its content.</a:t>
            </a:r>
          </a:p>
          <a:p>
            <a:pPr marL="0" indent="0">
              <a:buNone/>
            </a:pPr>
            <a:endParaRPr lang="en-US" dirty="0"/>
          </a:p>
          <a:p>
            <a:pPr marL="0" indent="0">
              <a:buNone/>
            </a:pPr>
            <a:r>
              <a:rPr lang="en-US" dirty="0"/>
              <a:t>4. Named Entity Recognition (NER):</a:t>
            </a:r>
          </a:p>
          <a:p>
            <a:pPr marL="0" indent="0">
              <a:buNone/>
            </a:pPr>
            <a:r>
              <a:rPr lang="en-US" dirty="0"/>
              <a:t>  Definition: NER identifies and classifies entities (e.g., names of people, locations, organizations) in text.</a:t>
            </a:r>
          </a:p>
          <a:p>
            <a:pPr marL="0" indent="0">
              <a:buNone/>
            </a:pPr>
            <a:endParaRPr lang="en-US" dirty="0"/>
          </a:p>
        </p:txBody>
      </p:sp>
    </p:spTree>
    <p:extLst>
      <p:ext uri="{BB962C8B-B14F-4D97-AF65-F5344CB8AC3E}">
        <p14:creationId xmlns:p14="http://schemas.microsoft.com/office/powerpoint/2010/main" val="1098651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F9EC6-2469-1324-FC88-3A124B885F0C}"/>
              </a:ext>
            </a:extLst>
          </p:cNvPr>
          <p:cNvSpPr>
            <a:spLocks noGrp="1"/>
          </p:cNvSpPr>
          <p:nvPr>
            <p:ph type="title"/>
          </p:nvPr>
        </p:nvSpPr>
        <p:spPr/>
        <p:txBody>
          <a:bodyPr/>
          <a:lstStyle/>
          <a:p>
            <a:r>
              <a:rPr lang="en-US" dirty="0">
                <a:solidFill>
                  <a:schemeClr val="accent5">
                    <a:lumMod val="50000"/>
                  </a:schemeClr>
                </a:solidFill>
              </a:rPr>
              <a:t>CUISINE CATEGORIZATION</a:t>
            </a:r>
          </a:p>
        </p:txBody>
      </p:sp>
      <p:sp>
        <p:nvSpPr>
          <p:cNvPr id="3" name="Content Placeholder 2">
            <a:extLst>
              <a:ext uri="{FF2B5EF4-FFF2-40B4-BE49-F238E27FC236}">
                <a16:creationId xmlns:a16="http://schemas.microsoft.com/office/drawing/2014/main" id="{454DB8E7-F9C7-546A-D532-FE9968DED6EF}"/>
              </a:ext>
            </a:extLst>
          </p:cNvPr>
          <p:cNvSpPr>
            <a:spLocks noGrp="1"/>
          </p:cNvSpPr>
          <p:nvPr>
            <p:ph idx="1"/>
          </p:nvPr>
        </p:nvSpPr>
        <p:spPr>
          <a:xfrm>
            <a:off x="1250950" y="2068286"/>
            <a:ext cx="10407650" cy="3712028"/>
          </a:xfrm>
        </p:spPr>
        <p:txBody>
          <a:bodyPr/>
          <a:lstStyle/>
          <a:p>
            <a:r>
              <a:rPr lang="en-US" sz="2800" dirty="0"/>
              <a:t>  Use the extracted ingredients to categorize the cuisine of the dish.</a:t>
            </a:r>
          </a:p>
          <a:p>
            <a:r>
              <a:rPr lang="en-US" sz="2800" dirty="0"/>
              <a:t>  Algorithms that work well for text classification tasks, such as Naive Bayes or Support Vector Machines, can be effective.</a:t>
            </a:r>
          </a:p>
          <a:p>
            <a:endParaRPr lang="en-US" sz="2800" dirty="0"/>
          </a:p>
          <a:p>
            <a:pPr marL="0" indent="0">
              <a:buNone/>
            </a:pPr>
            <a:r>
              <a:rPr lang="en-US" sz="2800" dirty="0"/>
              <a:t>Algorithms:</a:t>
            </a:r>
          </a:p>
          <a:p>
            <a:pPr marL="0" indent="0">
              <a:buNone/>
            </a:pPr>
            <a:r>
              <a:rPr lang="en-US" sz="2800" dirty="0"/>
              <a:t> Naive Bayes Classifier or Support Vector Machines for text classification.</a:t>
            </a:r>
          </a:p>
          <a:p>
            <a:endParaRPr lang="en-US" dirty="0"/>
          </a:p>
        </p:txBody>
      </p:sp>
    </p:spTree>
    <p:extLst>
      <p:ext uri="{BB962C8B-B14F-4D97-AF65-F5344CB8AC3E}">
        <p14:creationId xmlns:p14="http://schemas.microsoft.com/office/powerpoint/2010/main" val="1078776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F79F5E-E225-0B8B-A337-D7742133617B}"/>
              </a:ext>
            </a:extLst>
          </p:cNvPr>
          <p:cNvSpPr>
            <a:spLocks noGrp="1"/>
          </p:cNvSpPr>
          <p:nvPr>
            <p:ph idx="1"/>
          </p:nvPr>
        </p:nvSpPr>
        <p:spPr>
          <a:xfrm>
            <a:off x="1250950" y="1540042"/>
            <a:ext cx="10179050" cy="5264102"/>
          </a:xfrm>
        </p:spPr>
        <p:txBody>
          <a:bodyPr rtlCol="0">
            <a:noAutofit/>
          </a:bodyPr>
          <a:lstStyle/>
          <a:p>
            <a:pPr marL="0" indent="0" fontAlgn="auto">
              <a:spcAft>
                <a:spcPts val="0"/>
              </a:spcAft>
              <a:buNone/>
              <a:defRPr/>
            </a:pPr>
            <a:r>
              <a:rPr lang="en-US" sz="1400" dirty="0">
                <a:solidFill>
                  <a:schemeClr val="tx1">
                    <a:lumMod val="65000"/>
                    <a:lumOff val="35000"/>
                  </a:schemeClr>
                </a:solidFill>
              </a:rPr>
              <a:t>TRAINING:</a:t>
            </a:r>
            <a:r>
              <a:rPr lang="en-US" sz="1100" dirty="0">
                <a:solidFill>
                  <a:schemeClr val="tx1">
                    <a:lumMod val="65000"/>
                    <a:lumOff val="35000"/>
                  </a:schemeClr>
                </a:solidFill>
              </a:rPr>
              <a:t> </a:t>
            </a:r>
            <a:r>
              <a:rPr lang="en-US" sz="1400" dirty="0">
                <a:solidFill>
                  <a:schemeClr val="tx1">
                    <a:lumMod val="65000"/>
                    <a:lumOff val="35000"/>
                  </a:schemeClr>
                </a:solidFill>
              </a:rPr>
              <a:t>The Naive Bayes Classifier works well for text classification. For training, you provide a dataset with food names and their corresponding categories</a:t>
            </a:r>
            <a:r>
              <a:rPr lang="en-US" sz="1100" dirty="0">
                <a:solidFill>
                  <a:schemeClr val="tx1">
                    <a:lumMod val="65000"/>
                    <a:lumOff val="35000"/>
                  </a:schemeClr>
                </a:solidFill>
              </a:rPr>
              <a:t>.</a:t>
            </a:r>
          </a:p>
          <a:p>
            <a:pPr marL="0" indent="0" fontAlgn="auto">
              <a:spcAft>
                <a:spcPts val="0"/>
              </a:spcAft>
              <a:buNone/>
              <a:defRPr/>
            </a:pPr>
            <a:r>
              <a:rPr lang="en-US" sz="1100" dirty="0">
                <a:solidFill>
                  <a:schemeClr val="tx1">
                    <a:lumMod val="65000"/>
                    <a:lumOff val="35000"/>
                  </a:schemeClr>
                </a:solidFill>
              </a:rPr>
              <a:t>     Example:</a:t>
            </a:r>
          </a:p>
          <a:p>
            <a:pPr marL="0" indent="0" fontAlgn="auto">
              <a:spcAft>
                <a:spcPts val="0"/>
              </a:spcAft>
              <a:buNone/>
              <a:defRPr/>
            </a:pPr>
            <a:r>
              <a:rPr lang="en-US" sz="1100" dirty="0">
                <a:solidFill>
                  <a:schemeClr val="tx1">
                    <a:lumMod val="65000"/>
                    <a:lumOff val="35000"/>
                  </a:schemeClr>
                </a:solidFill>
              </a:rPr>
              <a:t>        Training Data</a:t>
            </a:r>
          </a:p>
          <a:p>
            <a:pPr marL="0" indent="0" fontAlgn="auto">
              <a:spcAft>
                <a:spcPts val="0"/>
              </a:spcAft>
              <a:buNone/>
              <a:defRPr/>
            </a:pPr>
            <a:r>
              <a:rPr lang="en-US" sz="1100" dirty="0">
                <a:solidFill>
                  <a:schemeClr val="tx1">
                    <a:lumMod val="65000"/>
                    <a:lumOff val="35000"/>
                  </a:schemeClr>
                </a:solidFill>
              </a:rPr>
              <a:t>            Food Name          | Category</a:t>
            </a:r>
          </a:p>
          <a:p>
            <a:pPr marL="0" indent="0" fontAlgn="auto">
              <a:spcAft>
                <a:spcPts val="0"/>
              </a:spcAft>
              <a:buNone/>
              <a:defRPr/>
            </a:pPr>
            <a:r>
              <a:rPr lang="en-US" sz="1100" dirty="0">
                <a:solidFill>
                  <a:schemeClr val="tx1">
                    <a:lumMod val="65000"/>
                    <a:lumOff val="35000"/>
                  </a:schemeClr>
                </a:solidFill>
              </a:rPr>
              <a:t>            ---------------------------------------</a:t>
            </a:r>
          </a:p>
          <a:p>
            <a:pPr marL="0" indent="0" fontAlgn="auto">
              <a:spcAft>
                <a:spcPts val="0"/>
              </a:spcAft>
              <a:buNone/>
              <a:defRPr/>
            </a:pPr>
            <a:r>
              <a:rPr lang="en-US" sz="1100" dirty="0">
                <a:solidFill>
                  <a:schemeClr val="tx1">
                    <a:lumMod val="65000"/>
                    <a:lumOff val="35000"/>
                  </a:schemeClr>
                </a:solidFill>
              </a:rPr>
              <a:t>            Idly                       | South Indian</a:t>
            </a:r>
          </a:p>
          <a:p>
            <a:pPr marL="0" indent="0" fontAlgn="auto">
              <a:spcAft>
                <a:spcPts val="0"/>
              </a:spcAft>
              <a:buNone/>
              <a:defRPr/>
            </a:pPr>
            <a:r>
              <a:rPr lang="en-US" sz="1100" dirty="0">
                <a:solidFill>
                  <a:schemeClr val="tx1">
                    <a:lumMod val="65000"/>
                    <a:lumOff val="35000"/>
                  </a:schemeClr>
                </a:solidFill>
              </a:rPr>
              <a:t>            Chicken Vindaloo  | North Indian</a:t>
            </a:r>
          </a:p>
          <a:p>
            <a:pPr marL="0" indent="0" fontAlgn="auto">
              <a:spcAft>
                <a:spcPts val="0"/>
              </a:spcAft>
              <a:buNone/>
              <a:defRPr/>
            </a:pPr>
            <a:r>
              <a:rPr lang="en-US" sz="1100" dirty="0">
                <a:solidFill>
                  <a:schemeClr val="tx1">
                    <a:lumMod val="65000"/>
                    <a:lumOff val="35000"/>
                  </a:schemeClr>
                </a:solidFill>
              </a:rPr>
              <a:t>            Ragi </a:t>
            </a:r>
            <a:r>
              <a:rPr lang="en-US" sz="1100" dirty="0" err="1">
                <a:solidFill>
                  <a:schemeClr val="tx1">
                    <a:lumMod val="65000"/>
                    <a:lumOff val="35000"/>
                  </a:schemeClr>
                </a:solidFill>
              </a:rPr>
              <a:t>Dosa</a:t>
            </a:r>
            <a:r>
              <a:rPr lang="en-US" sz="1100" dirty="0">
                <a:solidFill>
                  <a:schemeClr val="tx1">
                    <a:lumMod val="65000"/>
                    <a:lumOff val="35000"/>
                  </a:schemeClr>
                </a:solidFill>
              </a:rPr>
              <a:t>             | South Indian</a:t>
            </a:r>
          </a:p>
          <a:p>
            <a:pPr marL="0" indent="0" fontAlgn="auto">
              <a:spcAft>
                <a:spcPts val="0"/>
              </a:spcAft>
              <a:buNone/>
              <a:defRPr/>
            </a:pPr>
            <a:r>
              <a:rPr lang="en-US" sz="1100" dirty="0">
                <a:solidFill>
                  <a:schemeClr val="tx1">
                    <a:lumMod val="65000"/>
                    <a:lumOff val="35000"/>
                  </a:schemeClr>
                </a:solidFill>
              </a:rPr>
              <a:t> </a:t>
            </a:r>
            <a:r>
              <a:rPr lang="en-US" sz="1400" dirty="0">
                <a:solidFill>
                  <a:schemeClr val="tx1">
                    <a:lumMod val="65000"/>
                    <a:lumOff val="35000"/>
                  </a:schemeClr>
                </a:solidFill>
              </a:rPr>
              <a:t>Training the Model: The algorithm learns the probability of each category given the food name.</a:t>
            </a:r>
          </a:p>
          <a:p>
            <a:pPr marL="0" indent="0" fontAlgn="auto">
              <a:spcAft>
                <a:spcPts val="0"/>
              </a:spcAft>
              <a:buNone/>
              <a:defRPr/>
            </a:pPr>
            <a:r>
              <a:rPr lang="en-US" sz="1400" dirty="0">
                <a:solidFill>
                  <a:schemeClr val="tx1">
                    <a:lumMod val="65000"/>
                    <a:lumOff val="35000"/>
                  </a:schemeClr>
                </a:solidFill>
              </a:rPr>
              <a:t> Prediction When a new food name is given, the algorithm calculates the probability of each category and assigns the category with the highest probability.</a:t>
            </a:r>
          </a:p>
          <a:p>
            <a:pPr marL="0" indent="0" fontAlgn="auto">
              <a:spcAft>
                <a:spcPts val="0"/>
              </a:spcAft>
              <a:buNone/>
              <a:defRPr/>
            </a:pPr>
            <a:r>
              <a:rPr lang="en-US" sz="1400" dirty="0">
                <a:solidFill>
                  <a:schemeClr val="tx1">
                    <a:lumMod val="65000"/>
                    <a:lumOff val="35000"/>
                  </a:schemeClr>
                </a:solidFill>
              </a:rPr>
              <a:t>    Example</a:t>
            </a:r>
          </a:p>
          <a:p>
            <a:pPr marL="0" indent="0" fontAlgn="auto">
              <a:spcAft>
                <a:spcPts val="0"/>
              </a:spcAft>
              <a:buNone/>
              <a:defRPr/>
            </a:pPr>
            <a:r>
              <a:rPr lang="en-US" sz="1100" dirty="0">
                <a:solidFill>
                  <a:schemeClr val="tx1">
                    <a:lumMod val="65000"/>
                    <a:lumOff val="35000"/>
                  </a:schemeClr>
                </a:solidFill>
              </a:rPr>
              <a:t>        Test Data:</a:t>
            </a:r>
          </a:p>
          <a:p>
            <a:pPr marL="0" indent="0" fontAlgn="auto">
              <a:spcAft>
                <a:spcPts val="0"/>
              </a:spcAft>
              <a:buNone/>
              <a:defRPr/>
            </a:pPr>
            <a:r>
              <a:rPr lang="en-US" sz="1100" dirty="0">
                <a:solidFill>
                  <a:schemeClr val="tx1">
                    <a:lumMod val="65000"/>
                    <a:lumOff val="35000"/>
                  </a:schemeClr>
                </a:solidFill>
              </a:rPr>
              <a:t>            </a:t>
            </a:r>
          </a:p>
          <a:p>
            <a:pPr marL="0" indent="0" fontAlgn="auto">
              <a:spcAft>
                <a:spcPts val="0"/>
              </a:spcAft>
              <a:buNone/>
              <a:defRPr/>
            </a:pPr>
            <a:r>
              <a:rPr lang="en-US" sz="1100" dirty="0">
                <a:solidFill>
                  <a:schemeClr val="tx1">
                    <a:lumMod val="65000"/>
                    <a:lumOff val="35000"/>
                  </a:schemeClr>
                </a:solidFill>
              </a:rPr>
              <a:t>            Food Name        | Predicted Category</a:t>
            </a:r>
          </a:p>
          <a:p>
            <a:pPr marL="0" indent="0" fontAlgn="auto">
              <a:spcAft>
                <a:spcPts val="0"/>
              </a:spcAft>
              <a:buNone/>
              <a:defRPr/>
            </a:pPr>
            <a:r>
              <a:rPr lang="en-US" sz="1100" dirty="0">
                <a:solidFill>
                  <a:schemeClr val="tx1">
                    <a:lumMod val="65000"/>
                    <a:lumOff val="35000"/>
                  </a:schemeClr>
                </a:solidFill>
              </a:rPr>
              <a:t>            ------------------------------------</a:t>
            </a:r>
          </a:p>
          <a:p>
            <a:pPr marL="0" indent="0" fontAlgn="auto">
              <a:spcAft>
                <a:spcPts val="0"/>
              </a:spcAft>
              <a:buNone/>
              <a:defRPr/>
            </a:pPr>
            <a:r>
              <a:rPr lang="en-US" sz="1100" dirty="0">
                <a:solidFill>
                  <a:schemeClr val="tx1">
                    <a:lumMod val="65000"/>
                    <a:lumOff val="35000"/>
                  </a:schemeClr>
                </a:solidFill>
              </a:rPr>
              <a:t>            Masala </a:t>
            </a:r>
            <a:r>
              <a:rPr lang="en-US" sz="1100" dirty="0" err="1">
                <a:solidFill>
                  <a:schemeClr val="tx1">
                    <a:lumMod val="65000"/>
                    <a:lumOff val="35000"/>
                  </a:schemeClr>
                </a:solidFill>
              </a:rPr>
              <a:t>Dosa</a:t>
            </a:r>
            <a:r>
              <a:rPr lang="en-US" sz="1100" dirty="0">
                <a:solidFill>
                  <a:schemeClr val="tx1">
                    <a:lumMod val="65000"/>
                    <a:lumOff val="35000"/>
                  </a:schemeClr>
                </a:solidFill>
              </a:rPr>
              <a:t>      | South Indian</a:t>
            </a:r>
          </a:p>
        </p:txBody>
      </p:sp>
      <p:sp>
        <p:nvSpPr>
          <p:cNvPr id="5" name="Title 4">
            <a:extLst>
              <a:ext uri="{FF2B5EF4-FFF2-40B4-BE49-F238E27FC236}">
                <a16:creationId xmlns:a16="http://schemas.microsoft.com/office/drawing/2014/main" id="{C9F034D5-FAB1-6073-071E-0CFBFEA23799}"/>
              </a:ext>
            </a:extLst>
          </p:cNvPr>
          <p:cNvSpPr>
            <a:spLocks noGrp="1"/>
          </p:cNvSpPr>
          <p:nvPr>
            <p:ph type="title"/>
          </p:nvPr>
        </p:nvSpPr>
        <p:spPr>
          <a:xfrm>
            <a:off x="1250950" y="382588"/>
            <a:ext cx="10179050" cy="760412"/>
          </a:xfrm>
        </p:spPr>
        <p:txBody>
          <a:bodyPr>
            <a:normAutofit fontScale="90000"/>
          </a:bodyPr>
          <a:lstStyle/>
          <a:p>
            <a:r>
              <a:rPr lang="en-US" dirty="0">
                <a:solidFill>
                  <a:schemeClr val="accent5">
                    <a:lumMod val="50000"/>
                  </a:schemeClr>
                </a:solidFill>
              </a:rPr>
              <a:t>NAIVE BAYES</a:t>
            </a:r>
            <a:br>
              <a:rPr lang="en-US" dirty="0"/>
            </a:b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D8C64-8610-88CD-04C1-2B62A62EF16C}"/>
              </a:ext>
            </a:extLst>
          </p:cNvPr>
          <p:cNvSpPr>
            <a:spLocks noGrp="1"/>
          </p:cNvSpPr>
          <p:nvPr>
            <p:ph type="title"/>
          </p:nvPr>
        </p:nvSpPr>
        <p:spPr/>
        <p:txBody>
          <a:bodyPr/>
          <a:lstStyle/>
          <a:p>
            <a:r>
              <a:rPr lang="en-US" dirty="0">
                <a:solidFill>
                  <a:schemeClr val="accent5">
                    <a:lumMod val="50000"/>
                  </a:schemeClr>
                </a:solidFill>
              </a:rPr>
              <a:t>STYLE OF PREPARATION</a:t>
            </a:r>
          </a:p>
        </p:txBody>
      </p:sp>
      <p:sp>
        <p:nvSpPr>
          <p:cNvPr id="3" name="Content Placeholder 2">
            <a:extLst>
              <a:ext uri="{FF2B5EF4-FFF2-40B4-BE49-F238E27FC236}">
                <a16:creationId xmlns:a16="http://schemas.microsoft.com/office/drawing/2014/main" id="{9682AF74-67F9-9E0F-C023-33FA8398E030}"/>
              </a:ext>
            </a:extLst>
          </p:cNvPr>
          <p:cNvSpPr>
            <a:spLocks noGrp="1"/>
          </p:cNvSpPr>
          <p:nvPr>
            <p:ph idx="1"/>
          </p:nvPr>
        </p:nvSpPr>
        <p:spPr/>
        <p:txBody>
          <a:bodyPr/>
          <a:lstStyle/>
          <a:p>
            <a:r>
              <a:rPr lang="en-US" dirty="0"/>
              <a:t>Analyze the preparation method to determine the style (baked, fried, etc.).</a:t>
            </a:r>
          </a:p>
          <a:p>
            <a:r>
              <a:rPr lang="en-US" dirty="0"/>
              <a:t> Decision Trees or Random Forests can be suitable for this, as they handle both categorical and numerical features well.</a:t>
            </a:r>
          </a:p>
          <a:p>
            <a:pPr marL="0" indent="0">
              <a:buNone/>
            </a:pPr>
            <a:endParaRPr lang="en-US" dirty="0"/>
          </a:p>
          <a:p>
            <a:pPr marL="0" indent="0">
              <a:buNone/>
            </a:pPr>
            <a:r>
              <a:rPr lang="en-US" dirty="0"/>
              <a:t>   Algorithms:</a:t>
            </a:r>
          </a:p>
          <a:p>
            <a:r>
              <a:rPr lang="en-US" dirty="0"/>
              <a:t> Decision Trees or Random Forests for classification based on mixed features.</a:t>
            </a:r>
          </a:p>
          <a:p>
            <a:endParaRPr lang="en-US" dirty="0"/>
          </a:p>
        </p:txBody>
      </p:sp>
    </p:spTree>
    <p:extLst>
      <p:ext uri="{BB962C8B-B14F-4D97-AF65-F5344CB8AC3E}">
        <p14:creationId xmlns:p14="http://schemas.microsoft.com/office/powerpoint/2010/main" val="18063427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FE341-D116-0476-C5D8-98C333FEA729}"/>
              </a:ext>
            </a:extLst>
          </p:cNvPr>
          <p:cNvSpPr>
            <a:spLocks noGrp="1"/>
          </p:cNvSpPr>
          <p:nvPr>
            <p:ph type="title"/>
          </p:nvPr>
        </p:nvSpPr>
        <p:spPr>
          <a:xfrm>
            <a:off x="1250950" y="382589"/>
            <a:ext cx="10179050" cy="746124"/>
          </a:xfrm>
        </p:spPr>
        <p:txBody>
          <a:bodyPr>
            <a:normAutofit fontScale="90000"/>
          </a:bodyPr>
          <a:lstStyle/>
          <a:p>
            <a:r>
              <a:rPr lang="en-US" sz="3100" dirty="0">
                <a:solidFill>
                  <a:schemeClr val="accent5">
                    <a:lumMod val="50000"/>
                  </a:schemeClr>
                </a:solidFill>
              </a:rPr>
              <a:t>DECISION tree</a:t>
            </a:r>
            <a:br>
              <a:rPr lang="en-US" dirty="0"/>
            </a:br>
            <a:endParaRPr lang="en-US" dirty="0"/>
          </a:p>
        </p:txBody>
      </p:sp>
      <p:sp>
        <p:nvSpPr>
          <p:cNvPr id="3" name="Content Placeholder 2">
            <a:extLst>
              <a:ext uri="{FF2B5EF4-FFF2-40B4-BE49-F238E27FC236}">
                <a16:creationId xmlns:a16="http://schemas.microsoft.com/office/drawing/2014/main" id="{82AEF3DB-5062-B08A-E8A6-E12DCF4CC30F}"/>
              </a:ext>
            </a:extLst>
          </p:cNvPr>
          <p:cNvSpPr>
            <a:spLocks noGrp="1"/>
          </p:cNvSpPr>
          <p:nvPr>
            <p:ph idx="1"/>
          </p:nvPr>
        </p:nvSpPr>
        <p:spPr>
          <a:xfrm>
            <a:off x="1118603" y="902368"/>
            <a:ext cx="10179050" cy="5847347"/>
          </a:xfrm>
        </p:spPr>
        <p:txBody>
          <a:bodyPr/>
          <a:lstStyle/>
          <a:p>
            <a:pPr marL="0" indent="0">
              <a:buNone/>
            </a:pPr>
            <a:r>
              <a:rPr lang="en-US" sz="1400" dirty="0"/>
              <a:t>Decision Trees learn by splitting the data based on features. For training, you provide a dataset with food features (e.g., spice level, cuisine) and their corresponding categories.</a:t>
            </a:r>
          </a:p>
          <a:p>
            <a:pPr marL="0" indent="0">
              <a:buNone/>
            </a:pPr>
            <a:r>
              <a:rPr lang="en-US" sz="1400" dirty="0"/>
              <a:t>Example:</a:t>
            </a:r>
          </a:p>
          <a:p>
            <a:pPr marL="0" indent="0">
              <a:buNone/>
            </a:pPr>
            <a:r>
              <a:rPr lang="en-US" sz="1400" dirty="0"/>
              <a:t>Training Data</a:t>
            </a:r>
          </a:p>
          <a:p>
            <a:pPr marL="0" indent="0">
              <a:buNone/>
            </a:pPr>
            <a:r>
              <a:rPr lang="en-US" sz="1400" dirty="0"/>
              <a:t>         </a:t>
            </a:r>
            <a:r>
              <a:rPr lang="en-US" sz="1600" dirty="0"/>
              <a:t>Food Name                       | Spice Level                    | Cuisine                  | Category</a:t>
            </a:r>
          </a:p>
          <a:p>
            <a:pPr marL="0" indent="0">
              <a:buNone/>
            </a:pPr>
            <a:r>
              <a:rPr lang="en-US" sz="1600" dirty="0"/>
              <a:t>        --------------------------------------------------------</a:t>
            </a:r>
          </a:p>
          <a:p>
            <a:pPr marL="0" indent="0">
              <a:buNone/>
            </a:pPr>
            <a:r>
              <a:rPr lang="en-US" sz="1600" dirty="0"/>
              <a:t>          Idly                                 | Low                              | South Indian          | Breakfast</a:t>
            </a:r>
          </a:p>
          <a:p>
            <a:pPr marL="0" indent="0">
              <a:buNone/>
            </a:pPr>
            <a:r>
              <a:rPr lang="en-US" sz="1600" dirty="0"/>
              <a:t>          Chicken Vindaloo.             | High                              | North Indian         | Non-Veg</a:t>
            </a:r>
          </a:p>
          <a:p>
            <a:pPr marL="0" indent="0">
              <a:buNone/>
            </a:pPr>
            <a:r>
              <a:rPr lang="en-US" sz="1600" dirty="0"/>
              <a:t>          Ragi </a:t>
            </a:r>
            <a:r>
              <a:rPr lang="en-US" sz="1600" dirty="0" err="1"/>
              <a:t>Dosa</a:t>
            </a:r>
            <a:r>
              <a:rPr lang="en-US" sz="1600" dirty="0"/>
              <a:t>                        | Medium                         | South Indian          | Diabetic Friendly</a:t>
            </a:r>
          </a:p>
          <a:p>
            <a:pPr marL="0" indent="0">
              <a:buNone/>
            </a:pPr>
            <a:r>
              <a:rPr lang="en-US" sz="1600" dirty="0"/>
              <a:t>            </a:t>
            </a:r>
          </a:p>
          <a:p>
            <a:pPr marL="0" indent="0">
              <a:buNone/>
            </a:pPr>
            <a:r>
              <a:rPr lang="en-US" sz="1400" dirty="0"/>
              <a:t>        Training the Model:* The tree splits based on features to classify each food item.</a:t>
            </a:r>
          </a:p>
          <a:p>
            <a:pPr marL="0" indent="0">
              <a:buNone/>
            </a:pPr>
            <a:r>
              <a:rPr lang="en-US" sz="1400" dirty="0"/>
              <a:t>Prediction: When a new food item is given, it traverses the tree to predict the category based on features.</a:t>
            </a:r>
          </a:p>
          <a:p>
            <a:pPr marL="0" indent="0">
              <a:buNone/>
            </a:pPr>
            <a:r>
              <a:rPr lang="en-US" sz="1400" dirty="0"/>
              <a:t>Example                 </a:t>
            </a:r>
          </a:p>
          <a:p>
            <a:pPr marL="0" indent="0">
              <a:buNone/>
            </a:pPr>
            <a:r>
              <a:rPr lang="en-US" sz="1400" dirty="0"/>
              <a:t>           </a:t>
            </a:r>
            <a:r>
              <a:rPr lang="en-US" sz="1600" dirty="0"/>
              <a:t>Food Name                       | Spice Level.                    | Cuisine                | Predicted Category</a:t>
            </a:r>
          </a:p>
          <a:p>
            <a:pPr marL="0" indent="0">
              <a:buNone/>
            </a:pPr>
            <a:r>
              <a:rPr lang="en-US" sz="1600" dirty="0"/>
              <a:t>            --------------------------------------------------------------</a:t>
            </a:r>
          </a:p>
          <a:p>
            <a:pPr marL="0" indent="0">
              <a:buNone/>
            </a:pPr>
            <a:r>
              <a:rPr lang="en-US" sz="1600" dirty="0"/>
              <a:t>            Masala </a:t>
            </a:r>
            <a:r>
              <a:rPr lang="en-US" sz="1600" dirty="0" err="1"/>
              <a:t>Dosa</a:t>
            </a:r>
            <a:r>
              <a:rPr lang="en-US" sz="1600" dirty="0"/>
              <a:t>                     | Medium                        | South Indian.        | Breakfast          </a:t>
            </a:r>
          </a:p>
          <a:p>
            <a:endParaRPr lang="en-US" sz="1400" dirty="0"/>
          </a:p>
          <a:p>
            <a:endParaRPr lang="en-US" dirty="0"/>
          </a:p>
        </p:txBody>
      </p:sp>
    </p:spTree>
    <p:extLst>
      <p:ext uri="{BB962C8B-B14F-4D97-AF65-F5344CB8AC3E}">
        <p14:creationId xmlns:p14="http://schemas.microsoft.com/office/powerpoint/2010/main" val="2726694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E4A68-711C-C5C0-C165-DC9747C5E3D2}"/>
              </a:ext>
            </a:extLst>
          </p:cNvPr>
          <p:cNvSpPr>
            <a:spLocks noGrp="1"/>
          </p:cNvSpPr>
          <p:nvPr>
            <p:ph type="title"/>
          </p:nvPr>
        </p:nvSpPr>
        <p:spPr/>
        <p:txBody>
          <a:bodyPr/>
          <a:lstStyle/>
          <a:p>
            <a:r>
              <a:rPr lang="en-US" dirty="0" err="1">
                <a:solidFill>
                  <a:schemeClr val="accent5">
                    <a:lumMod val="50000"/>
                  </a:schemeClr>
                </a:solidFill>
              </a:rPr>
              <a:t>RaNDOM</a:t>
            </a:r>
            <a:r>
              <a:rPr lang="en-US" dirty="0">
                <a:solidFill>
                  <a:schemeClr val="accent5">
                    <a:lumMod val="50000"/>
                  </a:schemeClr>
                </a:solidFill>
              </a:rPr>
              <a:t> FOREST</a:t>
            </a:r>
          </a:p>
        </p:txBody>
      </p:sp>
      <p:sp>
        <p:nvSpPr>
          <p:cNvPr id="3" name="Content Placeholder 2">
            <a:extLst>
              <a:ext uri="{FF2B5EF4-FFF2-40B4-BE49-F238E27FC236}">
                <a16:creationId xmlns:a16="http://schemas.microsoft.com/office/drawing/2014/main" id="{7AE5B874-7CC3-8D1C-95E3-B0FA129C32A0}"/>
              </a:ext>
            </a:extLst>
          </p:cNvPr>
          <p:cNvSpPr>
            <a:spLocks noGrp="1"/>
          </p:cNvSpPr>
          <p:nvPr>
            <p:ph idx="1"/>
          </p:nvPr>
        </p:nvSpPr>
        <p:spPr>
          <a:xfrm>
            <a:off x="1250950" y="1262743"/>
            <a:ext cx="10179050" cy="5342594"/>
          </a:xfrm>
        </p:spPr>
        <p:txBody>
          <a:bodyPr/>
          <a:lstStyle/>
          <a:p>
            <a:pPr marL="0" indent="0">
              <a:buNone/>
            </a:pPr>
            <a:r>
              <a:rPr lang="en-US" sz="2400" dirty="0"/>
              <a:t>Training: Random Forest is an ensemble of decision trees. You provide a dataset similar to Decision Trees.</a:t>
            </a:r>
          </a:p>
          <a:p>
            <a:pPr marL="0" indent="0">
              <a:buNone/>
            </a:pPr>
            <a:r>
              <a:rPr lang="en-US" sz="2400" dirty="0"/>
              <a:t>Used Prediction: </a:t>
            </a:r>
          </a:p>
          <a:p>
            <a:pPr marL="0" indent="0">
              <a:buNone/>
            </a:pPr>
            <a:r>
              <a:rPr lang="en-US" sz="2400" dirty="0"/>
              <a:t>It predicts based on the majority vote of multiple decision trees.</a:t>
            </a:r>
          </a:p>
          <a:p>
            <a:pPr marL="0" indent="0">
              <a:buNone/>
            </a:pPr>
            <a:r>
              <a:rPr lang="en-US" sz="2400" dirty="0"/>
              <a:t>          Example:</a:t>
            </a:r>
          </a:p>
          <a:p>
            <a:pPr marL="0" indent="0">
              <a:buNone/>
            </a:pPr>
            <a:r>
              <a:rPr lang="en-US" sz="2400" dirty="0"/>
              <a:t>    </a:t>
            </a:r>
          </a:p>
          <a:p>
            <a:pPr marL="0" indent="0">
              <a:buNone/>
            </a:pPr>
            <a:r>
              <a:rPr lang="en-US" sz="2400" dirty="0"/>
              <a:t>           Food Name        | Spice Level | Cuisine        | Predicted Category</a:t>
            </a:r>
          </a:p>
          <a:p>
            <a:pPr marL="0" indent="0">
              <a:buNone/>
            </a:pPr>
            <a:r>
              <a:rPr lang="en-US" sz="2400" dirty="0"/>
              <a:t>            --------------------------------------------------------------</a:t>
            </a:r>
          </a:p>
          <a:p>
            <a:pPr marL="0" indent="0">
              <a:buNone/>
            </a:pPr>
            <a:r>
              <a:rPr lang="en-US" sz="2400" dirty="0"/>
              <a:t>            Masala </a:t>
            </a:r>
            <a:r>
              <a:rPr lang="en-US" sz="2400" dirty="0" err="1"/>
              <a:t>Dosa</a:t>
            </a:r>
            <a:r>
              <a:rPr lang="en-US" sz="2400" dirty="0"/>
              <a:t>      | Medium      | South Indian.  | Breakfast</a:t>
            </a:r>
          </a:p>
          <a:p>
            <a:pPr marL="0" indent="0">
              <a:buNone/>
            </a:pPr>
            <a:r>
              <a:rPr lang="en-US" sz="2400" dirty="0"/>
              <a:t> </a:t>
            </a:r>
          </a:p>
        </p:txBody>
      </p:sp>
    </p:spTree>
    <p:extLst>
      <p:ext uri="{BB962C8B-B14F-4D97-AF65-F5344CB8AC3E}">
        <p14:creationId xmlns:p14="http://schemas.microsoft.com/office/powerpoint/2010/main" val="445430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B41C9-07CE-6C42-35F6-127443F905FD}"/>
              </a:ext>
            </a:extLst>
          </p:cNvPr>
          <p:cNvSpPr>
            <a:spLocks noGrp="1"/>
          </p:cNvSpPr>
          <p:nvPr>
            <p:ph type="title"/>
          </p:nvPr>
        </p:nvSpPr>
        <p:spPr>
          <a:xfrm>
            <a:off x="1006475" y="457033"/>
            <a:ext cx="10179050" cy="1492250"/>
          </a:xfrm>
        </p:spPr>
        <p:txBody>
          <a:bodyPr/>
          <a:lstStyle/>
          <a:p>
            <a:r>
              <a:rPr lang="en-US" dirty="0">
                <a:solidFill>
                  <a:schemeClr val="accent5">
                    <a:lumMod val="50000"/>
                  </a:schemeClr>
                </a:solidFill>
              </a:rPr>
              <a:t>NUTRIENT VALUE CLASSIFICATION</a:t>
            </a:r>
          </a:p>
        </p:txBody>
      </p:sp>
      <p:sp>
        <p:nvSpPr>
          <p:cNvPr id="3" name="Content Placeholder 2">
            <a:extLst>
              <a:ext uri="{FF2B5EF4-FFF2-40B4-BE49-F238E27FC236}">
                <a16:creationId xmlns:a16="http://schemas.microsoft.com/office/drawing/2014/main" id="{16BFF28C-63E2-665B-24AB-0FD3A44F0E0F}"/>
              </a:ext>
            </a:extLst>
          </p:cNvPr>
          <p:cNvSpPr>
            <a:spLocks noGrp="1"/>
          </p:cNvSpPr>
          <p:nvPr>
            <p:ph idx="1"/>
          </p:nvPr>
        </p:nvSpPr>
        <p:spPr>
          <a:xfrm>
            <a:off x="1250950" y="1203158"/>
            <a:ext cx="10179050" cy="4676942"/>
          </a:xfrm>
        </p:spPr>
        <p:txBody>
          <a:bodyPr/>
          <a:lstStyle/>
          <a:p>
            <a:pPr marL="0" indent="0">
              <a:buNone/>
            </a:pPr>
            <a:endParaRPr lang="en-US" dirty="0"/>
          </a:p>
          <a:p>
            <a:r>
              <a:rPr lang="en-US" sz="2800" dirty="0"/>
              <a:t>   Use the key ingredients to calculate the nutrient values.</a:t>
            </a:r>
          </a:p>
          <a:p>
            <a:r>
              <a:rPr lang="en-US" sz="2800" dirty="0"/>
              <a:t>   Regression algorithms, such as Linear Regression, can be applied for this numerical prediction task.</a:t>
            </a:r>
          </a:p>
          <a:p>
            <a:endParaRPr lang="en-US" sz="2800" dirty="0"/>
          </a:p>
          <a:p>
            <a:pPr marL="0" indent="0">
              <a:buNone/>
            </a:pPr>
            <a:r>
              <a:rPr lang="en-US" sz="2800" dirty="0"/>
              <a:t>Algorithms:</a:t>
            </a:r>
          </a:p>
          <a:p>
            <a:r>
              <a:rPr lang="en-US" sz="2800" dirty="0"/>
              <a:t>     Linear Regression for predicting nutrient values based on key ingredients</a:t>
            </a:r>
            <a:r>
              <a:rPr lang="en-US" dirty="0"/>
              <a:t>.</a:t>
            </a:r>
          </a:p>
          <a:p>
            <a:endParaRPr lang="en-US" dirty="0"/>
          </a:p>
        </p:txBody>
      </p:sp>
    </p:spTree>
    <p:extLst>
      <p:ext uri="{BB962C8B-B14F-4D97-AF65-F5344CB8AC3E}">
        <p14:creationId xmlns:p14="http://schemas.microsoft.com/office/powerpoint/2010/main" val="3313290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6C54C-AA28-F275-8DA2-FF78EF6581BE}"/>
              </a:ext>
            </a:extLst>
          </p:cNvPr>
          <p:cNvSpPr>
            <a:spLocks noGrp="1"/>
          </p:cNvSpPr>
          <p:nvPr>
            <p:ph type="title"/>
          </p:nvPr>
        </p:nvSpPr>
        <p:spPr/>
        <p:txBody>
          <a:bodyPr/>
          <a:lstStyle/>
          <a:p>
            <a:r>
              <a:rPr lang="en-US" dirty="0">
                <a:solidFill>
                  <a:schemeClr val="accent5">
                    <a:lumMod val="50000"/>
                  </a:schemeClr>
                </a:solidFill>
              </a:rPr>
              <a:t>AGE GROUP DIET SUGESTION</a:t>
            </a:r>
          </a:p>
        </p:txBody>
      </p:sp>
      <p:sp>
        <p:nvSpPr>
          <p:cNvPr id="3" name="Content Placeholder 2">
            <a:extLst>
              <a:ext uri="{FF2B5EF4-FFF2-40B4-BE49-F238E27FC236}">
                <a16:creationId xmlns:a16="http://schemas.microsoft.com/office/drawing/2014/main" id="{6012EF78-A2B4-E50D-2AC5-BC91FBB3B270}"/>
              </a:ext>
            </a:extLst>
          </p:cNvPr>
          <p:cNvSpPr>
            <a:spLocks noGrp="1"/>
          </p:cNvSpPr>
          <p:nvPr>
            <p:ph idx="1"/>
          </p:nvPr>
        </p:nvSpPr>
        <p:spPr>
          <a:xfrm>
            <a:off x="1250950" y="1528011"/>
            <a:ext cx="10179050" cy="4352089"/>
          </a:xfrm>
        </p:spPr>
        <p:txBody>
          <a:bodyPr/>
          <a:lstStyle/>
          <a:p>
            <a:r>
              <a:rPr lang="en-US" sz="2800" dirty="0"/>
              <a:t>Based on the calculated nutrient values, categorize the dish for different age groups.</a:t>
            </a:r>
          </a:p>
          <a:p>
            <a:r>
              <a:rPr lang="en-US" sz="2800" dirty="0"/>
              <a:t>Clustering algorithms, such as K-Means, can help group dishes based on nutrient profiles.</a:t>
            </a:r>
          </a:p>
          <a:p>
            <a:endParaRPr lang="en-US" sz="2800" dirty="0"/>
          </a:p>
          <a:p>
            <a:pPr marL="0" indent="0">
              <a:buNone/>
            </a:pPr>
            <a:r>
              <a:rPr lang="en-US" sz="2800" dirty="0"/>
              <a:t>Algorithms:</a:t>
            </a:r>
          </a:p>
          <a:p>
            <a:r>
              <a:rPr lang="en-US" sz="2800" dirty="0"/>
              <a:t>     K-Means Clustering for grouping dishes based on nutrient values.</a:t>
            </a:r>
          </a:p>
          <a:p>
            <a:endParaRPr lang="en-US" dirty="0"/>
          </a:p>
        </p:txBody>
      </p:sp>
    </p:spTree>
    <p:extLst>
      <p:ext uri="{BB962C8B-B14F-4D97-AF65-F5344CB8AC3E}">
        <p14:creationId xmlns:p14="http://schemas.microsoft.com/office/powerpoint/2010/main" val="20600646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F7141-CF91-E23E-9387-4EB066D7CC7A}"/>
              </a:ext>
            </a:extLst>
          </p:cNvPr>
          <p:cNvSpPr>
            <a:spLocks noGrp="1"/>
          </p:cNvSpPr>
          <p:nvPr>
            <p:ph type="title"/>
          </p:nvPr>
        </p:nvSpPr>
        <p:spPr>
          <a:xfrm>
            <a:off x="1250950" y="429533"/>
            <a:ext cx="10179050" cy="1492250"/>
          </a:xfrm>
        </p:spPr>
        <p:txBody>
          <a:bodyPr/>
          <a:lstStyle/>
          <a:p>
            <a:r>
              <a:rPr lang="en-US" dirty="0">
                <a:solidFill>
                  <a:schemeClr val="accent5">
                    <a:lumMod val="50000"/>
                  </a:schemeClr>
                </a:solidFill>
              </a:rPr>
              <a:t>K CLUSTERING</a:t>
            </a:r>
          </a:p>
        </p:txBody>
      </p:sp>
      <p:sp>
        <p:nvSpPr>
          <p:cNvPr id="3" name="Content Placeholder 2">
            <a:extLst>
              <a:ext uri="{FF2B5EF4-FFF2-40B4-BE49-F238E27FC236}">
                <a16:creationId xmlns:a16="http://schemas.microsoft.com/office/drawing/2014/main" id="{73BD6368-2D88-BB11-2396-7F61FF978FFB}"/>
              </a:ext>
            </a:extLst>
          </p:cNvPr>
          <p:cNvSpPr>
            <a:spLocks noGrp="1"/>
          </p:cNvSpPr>
          <p:nvPr>
            <p:ph idx="1"/>
          </p:nvPr>
        </p:nvSpPr>
        <p:spPr>
          <a:xfrm>
            <a:off x="1250950" y="1175658"/>
            <a:ext cx="10179050" cy="5682342"/>
          </a:xfrm>
        </p:spPr>
        <p:txBody>
          <a:bodyPr/>
          <a:lstStyle/>
          <a:p>
            <a:pPr marL="0" indent="0">
              <a:buNone/>
            </a:pPr>
            <a:r>
              <a:rPr lang="en-US" sz="1600" dirty="0"/>
              <a:t>Training: KNN doesn’t explicitly train. It memorizes the training data</a:t>
            </a:r>
            <a:r>
              <a:rPr lang="en-US" sz="1400" dirty="0"/>
              <a:t>.</a:t>
            </a:r>
          </a:p>
          <a:p>
            <a:pPr marL="0" indent="0">
              <a:buNone/>
            </a:pPr>
            <a:r>
              <a:rPr lang="en-US" sz="1400" dirty="0"/>
              <a:t>    Example:</a:t>
            </a:r>
          </a:p>
          <a:p>
            <a:pPr marL="0" indent="0">
              <a:buNone/>
            </a:pPr>
            <a:r>
              <a:rPr lang="en-US" sz="1400" dirty="0"/>
              <a:t>        Training Data:</a:t>
            </a:r>
          </a:p>
          <a:p>
            <a:pPr marL="0" indent="0">
              <a:buNone/>
            </a:pPr>
            <a:r>
              <a:rPr lang="en-US" sz="1600" dirty="0"/>
              <a:t>             Food Name          | Feature 1         | Feature 2 | ... | Category</a:t>
            </a:r>
          </a:p>
          <a:p>
            <a:pPr marL="0" indent="0">
              <a:buNone/>
            </a:pPr>
            <a:r>
              <a:rPr lang="en-US" sz="1600" dirty="0"/>
              <a:t>            ---------------------------------------------------------</a:t>
            </a:r>
          </a:p>
          <a:p>
            <a:pPr marL="0" indent="0">
              <a:buNone/>
            </a:pPr>
            <a:r>
              <a:rPr lang="en-US" sz="1600" dirty="0"/>
              <a:t>            Idly                      | Value 1             | Value 2   | ... | South Indian</a:t>
            </a:r>
          </a:p>
          <a:p>
            <a:pPr marL="0" indent="0">
              <a:buNone/>
            </a:pPr>
            <a:r>
              <a:rPr lang="en-US" sz="1600" dirty="0"/>
              <a:t>            Chicken Vindaloo  | Value 1             | Value 2   | ... | North Indian</a:t>
            </a:r>
          </a:p>
          <a:p>
            <a:pPr marL="0" indent="0">
              <a:buNone/>
            </a:pPr>
            <a:r>
              <a:rPr lang="en-US" sz="1600" dirty="0"/>
              <a:t>           Ragi </a:t>
            </a:r>
            <a:r>
              <a:rPr lang="en-US" sz="1600" dirty="0" err="1"/>
              <a:t>Dosa</a:t>
            </a:r>
            <a:r>
              <a:rPr lang="en-US" sz="1600" dirty="0"/>
              <a:t>              | Value 1             | Value 2   | ... | South Indian</a:t>
            </a:r>
          </a:p>
          <a:p>
            <a:pPr marL="0" indent="0">
              <a:buNone/>
            </a:pPr>
            <a:r>
              <a:rPr lang="en-US" sz="1600" dirty="0"/>
              <a:t>Prediction: It finds the k-nearest items in the training set and predicts based on majority voting</a:t>
            </a:r>
            <a:r>
              <a:rPr lang="en-US" sz="1400" dirty="0"/>
              <a:t>.</a:t>
            </a:r>
          </a:p>
          <a:p>
            <a:pPr marL="0" indent="0">
              <a:buNone/>
            </a:pPr>
            <a:r>
              <a:rPr lang="en-US" sz="1400" dirty="0"/>
              <a:t>Example:</a:t>
            </a:r>
          </a:p>
          <a:p>
            <a:pPr marL="0" indent="0">
              <a:buNone/>
            </a:pPr>
            <a:r>
              <a:rPr lang="en-US" sz="1400" dirty="0"/>
              <a:t>        Test Data:</a:t>
            </a:r>
          </a:p>
          <a:p>
            <a:pPr marL="0" indent="0">
              <a:buNone/>
            </a:pPr>
            <a:r>
              <a:rPr lang="en-US" sz="1400" dirty="0"/>
              <a:t>            </a:t>
            </a:r>
          </a:p>
          <a:p>
            <a:pPr marL="0" indent="0">
              <a:buNone/>
            </a:pPr>
            <a:r>
              <a:rPr lang="en-US" sz="1800" dirty="0"/>
              <a:t>            Food Name        | Feature 1.  | Feature 2 | ... | Predicted Category</a:t>
            </a:r>
          </a:p>
          <a:p>
            <a:pPr marL="0" indent="0">
              <a:buNone/>
            </a:pPr>
            <a:r>
              <a:rPr lang="en-US" sz="1800" dirty="0"/>
              <a:t>            --------------------------------------------------------------</a:t>
            </a:r>
          </a:p>
          <a:p>
            <a:pPr marL="0" indent="0">
              <a:buNone/>
            </a:pPr>
            <a:r>
              <a:rPr lang="en-US" sz="1800" dirty="0"/>
              <a:t>           Masala </a:t>
            </a:r>
            <a:r>
              <a:rPr lang="en-US" sz="1800" dirty="0" err="1"/>
              <a:t>Dosa</a:t>
            </a:r>
            <a:r>
              <a:rPr lang="en-US" sz="1800" dirty="0"/>
              <a:t>         | Value 1       | Value 2   | ... | South Indian</a:t>
            </a:r>
          </a:p>
        </p:txBody>
      </p:sp>
    </p:spTree>
    <p:extLst>
      <p:ext uri="{BB962C8B-B14F-4D97-AF65-F5344CB8AC3E}">
        <p14:creationId xmlns:p14="http://schemas.microsoft.com/office/powerpoint/2010/main" val="4059485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50E99-2657-15D0-4490-B69CC389491E}"/>
              </a:ext>
            </a:extLst>
          </p:cNvPr>
          <p:cNvSpPr>
            <a:spLocks noGrp="1"/>
          </p:cNvSpPr>
          <p:nvPr>
            <p:ph type="title"/>
          </p:nvPr>
        </p:nvSpPr>
        <p:spPr>
          <a:xfrm>
            <a:off x="1250950" y="382588"/>
            <a:ext cx="10179050" cy="809625"/>
          </a:xfrm>
        </p:spPr>
        <p:txBody>
          <a:bodyPr/>
          <a:lstStyle/>
          <a:p>
            <a:pPr fontAlgn="auto">
              <a:spcAft>
                <a:spcPts val="0"/>
              </a:spcAft>
              <a:defRPr/>
            </a:pPr>
            <a:r>
              <a:rPr lang="en-US" dirty="0">
                <a:solidFill>
                  <a:schemeClr val="accent5">
                    <a:lumMod val="50000"/>
                  </a:schemeClr>
                </a:solidFill>
              </a:rPr>
              <a:t>PROBLEM STATEMENT</a:t>
            </a:r>
          </a:p>
        </p:txBody>
      </p:sp>
      <p:sp>
        <p:nvSpPr>
          <p:cNvPr id="7170" name="Content Placeholder 2">
            <a:extLst>
              <a:ext uri="{FF2B5EF4-FFF2-40B4-BE49-F238E27FC236}">
                <a16:creationId xmlns:a16="http://schemas.microsoft.com/office/drawing/2014/main" id="{5ED4F4B6-CD63-D4C6-A4F3-1486B8FD2593}"/>
              </a:ext>
            </a:extLst>
          </p:cNvPr>
          <p:cNvSpPr>
            <a:spLocks noGrp="1" noChangeArrowheads="1"/>
          </p:cNvSpPr>
          <p:nvPr>
            <p:ph idx="1"/>
          </p:nvPr>
        </p:nvSpPr>
        <p:spPr>
          <a:xfrm>
            <a:off x="1250950" y="1192213"/>
            <a:ext cx="10179050" cy="5143273"/>
          </a:xfrm>
        </p:spPr>
        <p:txBody>
          <a:bodyPr/>
          <a:lstStyle/>
          <a:p>
            <a:pPr marL="0" indent="0">
              <a:buFont typeface="Arial" panose="020B0604020202020204" pitchFamily="34" charset="0"/>
              <a:buNone/>
            </a:pPr>
            <a:r>
              <a:rPr lang="en-IN" altLang="en-US" dirty="0"/>
              <a:t>Statement - Kitchen Review Summary </a:t>
            </a:r>
          </a:p>
          <a:p>
            <a:pPr marL="0" indent="0">
              <a:buFont typeface="Arial" panose="020B0604020202020204" pitchFamily="34" charset="0"/>
              <a:buNone/>
            </a:pPr>
            <a:r>
              <a:rPr lang="en-IN" altLang="en-US" dirty="0"/>
              <a:t> Description: </a:t>
            </a:r>
          </a:p>
          <a:p>
            <a:pPr marL="0" indent="0">
              <a:buFont typeface="Arial" panose="020B0604020202020204" pitchFamily="34" charset="0"/>
              <a:buNone/>
            </a:pPr>
            <a:r>
              <a:rPr lang="en-IN" altLang="en-US" dirty="0"/>
              <a:t>           Build algorithms to automate the generation of summaries for customer reviews. We receive numerous reviews from different customers for various orders, and we need to generate summaries from the hundreds of reviews collected. </a:t>
            </a:r>
          </a:p>
          <a:p>
            <a:pPr marL="0" indent="0">
              <a:buFont typeface="Arial" panose="020B0604020202020204" pitchFamily="34" charset="0"/>
              <a:buNone/>
            </a:pPr>
            <a:endParaRPr lang="en-IN" altLang="en-US" dirty="0"/>
          </a:p>
          <a:p>
            <a:pPr marL="0" indent="0">
              <a:buFont typeface="Arial" panose="020B0604020202020204" pitchFamily="34" charset="0"/>
              <a:buNone/>
            </a:pPr>
            <a:r>
              <a:rPr lang="en-IN" altLang="en-US" dirty="0"/>
              <a:t>For instance:</a:t>
            </a:r>
          </a:p>
          <a:p>
            <a:pPr marL="0" indent="0">
              <a:buFont typeface="Arial" panose="020B0604020202020204" pitchFamily="34" charset="0"/>
              <a:buNone/>
            </a:pPr>
            <a:r>
              <a:rPr lang="en-IN" altLang="en-US" dirty="0"/>
              <a:t> Review 1: Praises about the quality</a:t>
            </a:r>
          </a:p>
          <a:p>
            <a:pPr marL="0" indent="0">
              <a:buFont typeface="Arial" panose="020B0604020202020204" pitchFamily="34" charset="0"/>
              <a:buNone/>
            </a:pPr>
            <a:r>
              <a:rPr lang="en-IN" altLang="en-US" dirty="0"/>
              <a:t> Review 2: Praises about the Timeliness </a:t>
            </a:r>
          </a:p>
          <a:p>
            <a:pPr marL="0" indent="0">
              <a:buFont typeface="Arial" panose="020B0604020202020204" pitchFamily="34" charset="0"/>
              <a:buNone/>
            </a:pPr>
            <a:r>
              <a:rPr lang="en-IN" altLang="en-US" dirty="0"/>
              <a:t> Review 3: Complaints about Quantity So, the summary review can be - People usually praise this kitchen’s quality, but they have an issue with the quantity of the food provided. They also appreciate the proper timely delivery from this kitchen.</a:t>
            </a:r>
            <a:endParaRPr lang="en-US"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982ED-6E5D-9423-46CC-375FB384385F}"/>
              </a:ext>
            </a:extLst>
          </p:cNvPr>
          <p:cNvSpPr>
            <a:spLocks noGrp="1"/>
          </p:cNvSpPr>
          <p:nvPr>
            <p:ph type="title"/>
          </p:nvPr>
        </p:nvSpPr>
        <p:spPr/>
        <p:txBody>
          <a:bodyPr/>
          <a:lstStyle/>
          <a:p>
            <a:r>
              <a:rPr lang="en-US" dirty="0">
                <a:solidFill>
                  <a:schemeClr val="accent5">
                    <a:lumMod val="50000"/>
                  </a:schemeClr>
                </a:solidFill>
              </a:rPr>
              <a:t>RECOMMENDATION SYSTEM</a:t>
            </a:r>
          </a:p>
        </p:txBody>
      </p:sp>
      <p:sp>
        <p:nvSpPr>
          <p:cNvPr id="3" name="Content Placeholder 2">
            <a:extLst>
              <a:ext uri="{FF2B5EF4-FFF2-40B4-BE49-F238E27FC236}">
                <a16:creationId xmlns:a16="http://schemas.microsoft.com/office/drawing/2014/main" id="{1D851811-5AE0-BB3C-3BB0-EF784A4C3D8F}"/>
              </a:ext>
            </a:extLst>
          </p:cNvPr>
          <p:cNvSpPr>
            <a:spLocks noGrp="1"/>
          </p:cNvSpPr>
          <p:nvPr>
            <p:ph idx="1"/>
          </p:nvPr>
        </p:nvSpPr>
        <p:spPr>
          <a:xfrm>
            <a:off x="1250950" y="1323474"/>
            <a:ext cx="10179050" cy="4556626"/>
          </a:xfrm>
        </p:spPr>
        <p:txBody>
          <a:bodyPr/>
          <a:lstStyle/>
          <a:p>
            <a:pPr marL="0" indent="0">
              <a:buNone/>
            </a:pPr>
            <a:endParaRPr lang="en-US" dirty="0"/>
          </a:p>
          <a:p>
            <a:r>
              <a:rPr lang="en-US" sz="2400" dirty="0"/>
              <a:t>   Suggest specific dishes for users based on their age group and dietary preferences.</a:t>
            </a:r>
          </a:p>
          <a:p>
            <a:r>
              <a:rPr lang="en-US" sz="2400" dirty="0"/>
              <a:t>   Collaborative Filtering or Content-Based Recommendation systems can be used.</a:t>
            </a:r>
          </a:p>
          <a:p>
            <a:endParaRPr lang="en-US" sz="2400" dirty="0"/>
          </a:p>
          <a:p>
            <a:pPr marL="0" indent="0">
              <a:buNone/>
            </a:pPr>
            <a:r>
              <a:rPr lang="en-US" sz="2400" dirty="0"/>
              <a:t>Algorithms:</a:t>
            </a:r>
          </a:p>
          <a:p>
            <a:r>
              <a:rPr lang="en-US" sz="2400" dirty="0"/>
              <a:t>  Collaborative Filtering or Content-Based Recommendation systems for suggesting dishes.</a:t>
            </a:r>
          </a:p>
          <a:p>
            <a:endParaRPr lang="en-US" dirty="0"/>
          </a:p>
        </p:txBody>
      </p:sp>
    </p:spTree>
    <p:extLst>
      <p:ext uri="{BB962C8B-B14F-4D97-AF65-F5344CB8AC3E}">
        <p14:creationId xmlns:p14="http://schemas.microsoft.com/office/powerpoint/2010/main" val="36225752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BF271-132E-C0FA-499F-442F04883BB5}"/>
              </a:ext>
            </a:extLst>
          </p:cNvPr>
          <p:cNvSpPr>
            <a:spLocks noGrp="1"/>
          </p:cNvSpPr>
          <p:nvPr>
            <p:ph type="title"/>
          </p:nvPr>
        </p:nvSpPr>
        <p:spPr/>
        <p:txBody>
          <a:bodyPr/>
          <a:lstStyle/>
          <a:p>
            <a:pPr fontAlgn="auto">
              <a:spcAft>
                <a:spcPts val="0"/>
              </a:spcAft>
              <a:defRPr/>
            </a:pPr>
            <a:r>
              <a:rPr lang="en-US" dirty="0">
                <a:solidFill>
                  <a:schemeClr val="accent5">
                    <a:lumMod val="50000"/>
                  </a:schemeClr>
                </a:solidFill>
              </a:rPr>
              <a:t>CHALLENGES FACED</a:t>
            </a:r>
          </a:p>
        </p:txBody>
      </p:sp>
      <p:sp>
        <p:nvSpPr>
          <p:cNvPr id="3" name="Content Placeholder 2">
            <a:extLst>
              <a:ext uri="{FF2B5EF4-FFF2-40B4-BE49-F238E27FC236}">
                <a16:creationId xmlns:a16="http://schemas.microsoft.com/office/drawing/2014/main" id="{72554313-7E78-0455-564A-1167D9BCBF68}"/>
              </a:ext>
            </a:extLst>
          </p:cNvPr>
          <p:cNvSpPr>
            <a:spLocks noGrp="1"/>
          </p:cNvSpPr>
          <p:nvPr>
            <p:ph idx="1"/>
          </p:nvPr>
        </p:nvSpPr>
        <p:spPr/>
        <p:txBody>
          <a:bodyPr rtlCol="0">
            <a:normAutofit/>
          </a:bodyPr>
          <a:lstStyle/>
          <a:p>
            <a:pPr fontAlgn="auto">
              <a:spcAft>
                <a:spcPts val="0"/>
              </a:spcAft>
              <a:defRPr/>
            </a:pPr>
            <a:r>
              <a:rPr lang="en-IN" b="0" i="0" dirty="0">
                <a:solidFill>
                  <a:schemeClr val="tx1"/>
                </a:solidFill>
                <a:effectLst/>
                <a:latin typeface="Söhne"/>
              </a:rPr>
              <a:t>Both Naive Bayes and Decision Trees can be sensitive to irrelevant features in the dataset. Including irrelevant features can lead to overfitting in Decision Trees</a:t>
            </a:r>
          </a:p>
          <a:p>
            <a:pPr fontAlgn="auto">
              <a:spcAft>
                <a:spcPts val="0"/>
              </a:spcAft>
              <a:defRPr/>
            </a:pPr>
            <a:r>
              <a:rPr lang="en-IN" b="0" i="0" dirty="0">
                <a:solidFill>
                  <a:schemeClr val="tx1"/>
                </a:solidFill>
                <a:effectLst/>
                <a:latin typeface="Söhne"/>
              </a:rPr>
              <a:t>When dealing with continuous features, discretization may be required, which can lead to information loss and reduced model performance</a:t>
            </a:r>
            <a:r>
              <a:rPr lang="en-IN" b="0" i="0" dirty="0">
                <a:solidFill>
                  <a:srgbClr val="ECECEC"/>
                </a:solidFill>
                <a:effectLst/>
                <a:latin typeface="Söhne"/>
              </a:rPr>
              <a:t>.</a:t>
            </a:r>
          </a:p>
          <a:p>
            <a:pPr fontAlgn="auto">
              <a:spcAft>
                <a:spcPts val="0"/>
              </a:spcAft>
              <a:defRPr/>
            </a:pPr>
            <a:r>
              <a:rPr lang="en-IN" dirty="0">
                <a:solidFill>
                  <a:schemeClr val="tx1"/>
                </a:solidFill>
                <a:latin typeface="Söhne"/>
              </a:rPr>
              <a:t>Categorizing the based on the cuisine would be tricky</a:t>
            </a:r>
          </a:p>
          <a:p>
            <a:pPr fontAlgn="auto">
              <a:spcAft>
                <a:spcPts val="0"/>
              </a:spcAft>
              <a:defRPr/>
            </a:pPr>
            <a:r>
              <a:rPr lang="en-IN" b="0" i="0" dirty="0">
                <a:solidFill>
                  <a:schemeClr val="tx1"/>
                </a:solidFill>
                <a:effectLst/>
                <a:latin typeface="Söhne"/>
              </a:rPr>
              <a:t>Handling huge volume of data and training it is a big task</a:t>
            </a:r>
          </a:p>
          <a:p>
            <a:pPr fontAlgn="auto">
              <a:spcAft>
                <a:spcPts val="0"/>
              </a:spcAft>
              <a:defRPr/>
            </a:pPr>
            <a:r>
              <a:rPr lang="en-IN" dirty="0">
                <a:solidFill>
                  <a:schemeClr val="tx1"/>
                </a:solidFill>
                <a:latin typeface="Söhne"/>
              </a:rPr>
              <a:t>Training machine learning algorithm is time consuming</a:t>
            </a:r>
          </a:p>
          <a:p>
            <a:pPr fontAlgn="auto">
              <a:spcAft>
                <a:spcPts val="0"/>
              </a:spcAft>
              <a:defRPr/>
            </a:pPr>
            <a:r>
              <a:rPr lang="en-IN" b="0" i="0" dirty="0">
                <a:solidFill>
                  <a:schemeClr val="tx1"/>
                </a:solidFill>
                <a:effectLst/>
                <a:latin typeface="Söhne"/>
              </a:rPr>
              <a:t>Training algorithm </a:t>
            </a:r>
            <a:r>
              <a:rPr lang="en-IN" dirty="0">
                <a:solidFill>
                  <a:schemeClr val="tx1"/>
                </a:solidFill>
                <a:latin typeface="Söhne"/>
              </a:rPr>
              <a:t>is expensive</a:t>
            </a:r>
          </a:p>
          <a:p>
            <a:pPr marL="0" indent="0" fontAlgn="auto">
              <a:spcAft>
                <a:spcPts val="0"/>
              </a:spcAft>
              <a:buNone/>
              <a:defRPr/>
            </a:pPr>
            <a:endParaRPr lang="en-IN" b="0" i="0" dirty="0">
              <a:solidFill>
                <a:schemeClr val="tx1"/>
              </a:solidFill>
              <a:effectLst/>
              <a:latin typeface="Söhne"/>
            </a:endParaRPr>
          </a:p>
          <a:p>
            <a:pPr marL="0" indent="0" fontAlgn="auto">
              <a:spcAft>
                <a:spcPts val="0"/>
              </a:spcAft>
              <a:buNone/>
              <a:defRPr/>
            </a:pPr>
            <a:endParaRPr lang="en-US" dirty="0">
              <a:solidFill>
                <a:schemeClr val="tx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4F39B-EC2C-A3A3-FFBE-4D034D647C88}"/>
              </a:ext>
            </a:extLst>
          </p:cNvPr>
          <p:cNvSpPr>
            <a:spLocks noGrp="1"/>
          </p:cNvSpPr>
          <p:nvPr>
            <p:ph type="title"/>
          </p:nvPr>
        </p:nvSpPr>
        <p:spPr>
          <a:xfrm>
            <a:off x="3547729" y="2619379"/>
            <a:ext cx="8187071" cy="1568001"/>
          </a:xfrm>
        </p:spPr>
        <p:txBody>
          <a:bodyPr>
            <a:normAutofit/>
          </a:bodyPr>
          <a:lstStyle/>
          <a:p>
            <a:r>
              <a:rPr lang="en-US" sz="9600" dirty="0">
                <a:solidFill>
                  <a:schemeClr val="accent1"/>
                </a:solidFill>
              </a:rPr>
              <a:t>THANK YOU</a:t>
            </a:r>
          </a:p>
        </p:txBody>
      </p:sp>
    </p:spTree>
    <p:extLst>
      <p:ext uri="{BB962C8B-B14F-4D97-AF65-F5344CB8AC3E}">
        <p14:creationId xmlns:p14="http://schemas.microsoft.com/office/powerpoint/2010/main" val="1056167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AC4EB-7AA0-AF00-0199-6A57CA045C7F}"/>
              </a:ext>
            </a:extLst>
          </p:cNvPr>
          <p:cNvSpPr>
            <a:spLocks noGrp="1"/>
          </p:cNvSpPr>
          <p:nvPr>
            <p:ph type="title"/>
          </p:nvPr>
        </p:nvSpPr>
        <p:spPr>
          <a:xfrm>
            <a:off x="1250950" y="382588"/>
            <a:ext cx="10179050" cy="771298"/>
          </a:xfrm>
        </p:spPr>
        <p:txBody>
          <a:bodyPr>
            <a:normAutofit fontScale="90000"/>
          </a:bodyPr>
          <a:lstStyle/>
          <a:p>
            <a:r>
              <a:rPr lang="en-US" dirty="0">
                <a:solidFill>
                  <a:schemeClr val="accent5">
                    <a:lumMod val="50000"/>
                  </a:schemeClr>
                </a:solidFill>
              </a:rPr>
              <a:t>Our idea</a:t>
            </a:r>
            <a:br>
              <a:rPr lang="en-US" dirty="0"/>
            </a:br>
            <a:endParaRPr lang="en-US" dirty="0"/>
          </a:p>
        </p:txBody>
      </p:sp>
      <p:sp>
        <p:nvSpPr>
          <p:cNvPr id="3" name="Content Placeholder 2">
            <a:extLst>
              <a:ext uri="{FF2B5EF4-FFF2-40B4-BE49-F238E27FC236}">
                <a16:creationId xmlns:a16="http://schemas.microsoft.com/office/drawing/2014/main" id="{9C18C38A-5D62-CD87-F780-A8BD147791CE}"/>
              </a:ext>
            </a:extLst>
          </p:cNvPr>
          <p:cNvSpPr>
            <a:spLocks noGrp="1"/>
          </p:cNvSpPr>
          <p:nvPr>
            <p:ph idx="1"/>
          </p:nvPr>
        </p:nvSpPr>
        <p:spPr>
          <a:xfrm>
            <a:off x="1250950" y="1153885"/>
            <a:ext cx="10179050" cy="5788336"/>
          </a:xfrm>
        </p:spPr>
        <p:txBody>
          <a:bodyPr/>
          <a:lstStyle/>
          <a:p>
            <a:pPr marL="0" indent="0">
              <a:buNone/>
            </a:pPr>
            <a:r>
              <a:rPr lang="en-US" sz="1800" dirty="0">
                <a:solidFill>
                  <a:schemeClr val="tx1"/>
                </a:solidFill>
              </a:rPr>
              <a:t>Each Kitchen will get overall review summary , considering many aspects from the customer.</a:t>
            </a:r>
          </a:p>
          <a:p>
            <a:pPr marL="0" indent="0">
              <a:buNone/>
            </a:pPr>
            <a:r>
              <a:rPr lang="en-US" sz="1800" dirty="0">
                <a:solidFill>
                  <a:schemeClr val="tx1"/>
                </a:solidFill>
              </a:rPr>
              <a:t>The reviews from the customer not only focus on some constraint, but also some additional points that customer shares. Basic Characteristics like </a:t>
            </a:r>
            <a:r>
              <a:rPr lang="en-US" sz="1800" b="1" dirty="0">
                <a:solidFill>
                  <a:schemeClr val="tx1"/>
                </a:solidFill>
              </a:rPr>
              <a:t>Quantity , Quality ,Timeliness</a:t>
            </a:r>
            <a:r>
              <a:rPr lang="en-US" sz="1800" dirty="0">
                <a:solidFill>
                  <a:schemeClr val="tx1"/>
                </a:solidFill>
              </a:rPr>
              <a:t> are given points using which each Kitchen will get into ranking system. We also take note of additional data from the customer , that would be</a:t>
            </a:r>
          </a:p>
          <a:p>
            <a:pPr marL="0" indent="0">
              <a:buNone/>
            </a:pPr>
            <a:r>
              <a:rPr lang="en-US" sz="1800" dirty="0">
                <a:solidFill>
                  <a:schemeClr val="tx1"/>
                </a:solidFill>
              </a:rPr>
              <a:t>     </a:t>
            </a:r>
            <a:r>
              <a:rPr lang="en-US" dirty="0">
                <a:solidFill>
                  <a:schemeClr val="tx1"/>
                </a:solidFill>
              </a:rPr>
              <a:t>1.Innovation in Recipe                                         4.Communication and Customer Service</a:t>
            </a:r>
          </a:p>
          <a:p>
            <a:pPr marL="0" indent="0">
              <a:buNone/>
            </a:pPr>
            <a:r>
              <a:rPr lang="en-US" dirty="0">
                <a:solidFill>
                  <a:schemeClr val="tx1"/>
                </a:solidFill>
              </a:rPr>
              <a:t>    2.Presentation of Dishes.                                     5.Flexibility in Customization</a:t>
            </a:r>
          </a:p>
          <a:p>
            <a:pPr marL="0" indent="0">
              <a:buNone/>
            </a:pPr>
            <a:r>
              <a:rPr lang="en-US" dirty="0">
                <a:solidFill>
                  <a:schemeClr val="tx1"/>
                </a:solidFill>
              </a:rPr>
              <a:t>    3.Ease of Ordering                                              6.Transparency in Ingredients</a:t>
            </a:r>
          </a:p>
          <a:p>
            <a:pPr marL="0" indent="0">
              <a:buNone/>
            </a:pPr>
            <a:r>
              <a:rPr lang="en-US" dirty="0">
                <a:solidFill>
                  <a:schemeClr val="tx1"/>
                </a:solidFill>
              </a:rPr>
              <a:t>      </a:t>
            </a:r>
            <a:r>
              <a:rPr lang="en-US" sz="1800" dirty="0">
                <a:solidFill>
                  <a:schemeClr val="tx1"/>
                </a:solidFill>
              </a:rPr>
              <a:t>These additional features were also given points, and that will enhance Kitchen’s Overall Rating.</a:t>
            </a:r>
          </a:p>
          <a:p>
            <a:pPr marL="0" indent="0">
              <a:buNone/>
            </a:pPr>
            <a:r>
              <a:rPr lang="en-US" sz="1800" dirty="0">
                <a:solidFill>
                  <a:schemeClr val="tx1"/>
                </a:solidFill>
              </a:rPr>
              <a:t>Suppose if a kitchen does not make into these additional features , it will not affect the Kitchen’s overall impression.  The idea behind it is each kitchen will get rating and also short review for each basic characteristics mentioned above. As mentioned , each will receive a over all summary based on their reviews. Even if the kitchen’s basic characteristic rating is nil , the overall summary will be provided. Ranking system helps in identifying the kitchen that well versed in all the aspects.</a:t>
            </a:r>
          </a:p>
          <a:p>
            <a:pPr marL="0" indent="0">
              <a:buNone/>
            </a:pPr>
            <a:endParaRPr lang="en-US" sz="1800" dirty="0">
              <a:solidFill>
                <a:schemeClr val="tx1"/>
              </a:solidFill>
            </a:endParaRPr>
          </a:p>
          <a:p>
            <a:pPr marL="0" indent="0">
              <a:buNone/>
            </a:pPr>
            <a:endParaRPr lang="en-US" sz="1800" dirty="0">
              <a:solidFill>
                <a:schemeClr val="tx1"/>
              </a:solidFill>
            </a:endParaRPr>
          </a:p>
          <a:p>
            <a:pPr marL="0" indent="0">
              <a:buNone/>
            </a:pPr>
            <a:endParaRPr lang="en-US" sz="1800" dirty="0">
              <a:solidFill>
                <a:schemeClr val="tx1"/>
              </a:solidFill>
            </a:endParaRPr>
          </a:p>
          <a:p>
            <a:pPr marL="0" indent="0">
              <a:buNone/>
            </a:pPr>
            <a:endParaRPr lang="en-US" sz="1800" dirty="0">
              <a:solidFill>
                <a:schemeClr val="tx1"/>
              </a:solidFill>
            </a:endParaRPr>
          </a:p>
          <a:p>
            <a:pPr marL="0" indent="0">
              <a:buNone/>
            </a:pPr>
            <a:r>
              <a:rPr lang="en-US" sz="1800" dirty="0">
                <a:solidFill>
                  <a:schemeClr val="tx1"/>
                </a:solidFill>
              </a:rPr>
              <a:t>  </a:t>
            </a:r>
          </a:p>
        </p:txBody>
      </p:sp>
    </p:spTree>
    <p:extLst>
      <p:ext uri="{BB962C8B-B14F-4D97-AF65-F5344CB8AC3E}">
        <p14:creationId xmlns:p14="http://schemas.microsoft.com/office/powerpoint/2010/main" val="1590664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06519-1167-7081-AF36-68F8B2473C59}"/>
              </a:ext>
            </a:extLst>
          </p:cNvPr>
          <p:cNvSpPr>
            <a:spLocks noGrp="1"/>
          </p:cNvSpPr>
          <p:nvPr>
            <p:ph type="title"/>
          </p:nvPr>
        </p:nvSpPr>
        <p:spPr>
          <a:xfrm>
            <a:off x="1250950" y="382588"/>
            <a:ext cx="10179050" cy="595312"/>
          </a:xfrm>
        </p:spPr>
        <p:txBody>
          <a:bodyPr>
            <a:normAutofit fontScale="90000"/>
          </a:bodyPr>
          <a:lstStyle/>
          <a:p>
            <a:r>
              <a:rPr lang="en-US" dirty="0">
                <a:solidFill>
                  <a:schemeClr val="accent5">
                    <a:lumMod val="50000"/>
                  </a:schemeClr>
                </a:solidFill>
              </a:rPr>
              <a:t>Future progress</a:t>
            </a:r>
            <a:br>
              <a:rPr lang="en-US" dirty="0"/>
            </a:br>
            <a:endParaRPr lang="en-US" dirty="0"/>
          </a:p>
        </p:txBody>
      </p:sp>
      <p:sp>
        <p:nvSpPr>
          <p:cNvPr id="3" name="Content Placeholder 2">
            <a:extLst>
              <a:ext uri="{FF2B5EF4-FFF2-40B4-BE49-F238E27FC236}">
                <a16:creationId xmlns:a16="http://schemas.microsoft.com/office/drawing/2014/main" id="{043DDC86-E6A8-D4C3-C0D6-F9AE99FB8ACA}"/>
              </a:ext>
            </a:extLst>
          </p:cNvPr>
          <p:cNvSpPr>
            <a:spLocks noGrp="1"/>
          </p:cNvSpPr>
          <p:nvPr>
            <p:ph idx="1"/>
          </p:nvPr>
        </p:nvSpPr>
        <p:spPr>
          <a:xfrm>
            <a:off x="1250950" y="1360714"/>
            <a:ext cx="10179050" cy="5506358"/>
          </a:xfrm>
        </p:spPr>
        <p:txBody>
          <a:bodyPr/>
          <a:lstStyle/>
          <a:p>
            <a:pPr marL="0" indent="0">
              <a:buNone/>
            </a:pPr>
            <a:r>
              <a:rPr lang="en-US" sz="1800" dirty="0">
                <a:solidFill>
                  <a:schemeClr val="tx1"/>
                </a:solidFill>
              </a:rPr>
              <a:t>From the idea , lets dig into the future progress and how are idea can be used in a large scale</a:t>
            </a:r>
          </a:p>
          <a:p>
            <a:pPr algn="l">
              <a:buFont typeface="Arial" panose="020B0604020202020204" pitchFamily="34" charset="0"/>
              <a:buChar char="•"/>
            </a:pPr>
            <a:r>
              <a:rPr lang="en-IN" sz="1800" b="1" dirty="0">
                <a:solidFill>
                  <a:schemeClr val="tx1"/>
                </a:solidFill>
                <a:latin typeface="Söhne"/>
              </a:rPr>
              <a:t>D</a:t>
            </a:r>
            <a:r>
              <a:rPr lang="en-IN" sz="1800" b="1" i="0" dirty="0">
                <a:solidFill>
                  <a:schemeClr val="tx1"/>
                </a:solidFill>
                <a:effectLst/>
                <a:latin typeface="Söhne"/>
              </a:rPr>
              <a:t>eep Learning Models</a:t>
            </a:r>
            <a:r>
              <a:rPr lang="en-IN" sz="1800" b="0" i="0" dirty="0">
                <a:solidFill>
                  <a:schemeClr val="tx1"/>
                </a:solidFill>
                <a:effectLst/>
                <a:latin typeface="Söhne"/>
              </a:rPr>
              <a:t>:</a:t>
            </a:r>
          </a:p>
          <a:p>
            <a:pPr marL="0" indent="0" algn="l">
              <a:buNone/>
            </a:pPr>
            <a:r>
              <a:rPr lang="en-IN" sz="1800" dirty="0">
                <a:solidFill>
                  <a:schemeClr val="tx1"/>
                </a:solidFill>
                <a:latin typeface="Söhne"/>
              </a:rPr>
              <a:t>       1.</a:t>
            </a:r>
            <a:r>
              <a:rPr lang="en-IN" sz="1800" b="0" i="0" dirty="0">
                <a:solidFill>
                  <a:schemeClr val="tx1"/>
                </a:solidFill>
                <a:effectLst/>
                <a:latin typeface="Söhne"/>
              </a:rPr>
              <a:t> Recurrent Neural Networks (RNNs): </a:t>
            </a:r>
            <a:r>
              <a:rPr lang="en-IN" sz="1800" dirty="0">
                <a:solidFill>
                  <a:schemeClr val="tx1"/>
                </a:solidFill>
                <a:latin typeface="Söhne"/>
              </a:rPr>
              <a:t>C</a:t>
            </a:r>
            <a:r>
              <a:rPr lang="en-IN" sz="1800" b="0" i="0" dirty="0">
                <a:solidFill>
                  <a:schemeClr val="tx1"/>
                </a:solidFill>
                <a:effectLst/>
                <a:latin typeface="Söhne"/>
              </a:rPr>
              <a:t>apturing temporal dynamics, handling variable-length sequences</a:t>
            </a:r>
          </a:p>
          <a:p>
            <a:pPr marL="0" indent="0" algn="l">
              <a:buNone/>
            </a:pPr>
            <a:r>
              <a:rPr lang="en-IN" sz="1800" dirty="0">
                <a:solidFill>
                  <a:schemeClr val="tx1"/>
                </a:solidFill>
                <a:latin typeface="Söhne"/>
              </a:rPr>
              <a:t>       2.</a:t>
            </a:r>
            <a:r>
              <a:rPr lang="en-IN" sz="1800" b="0" i="0" dirty="0">
                <a:solidFill>
                  <a:schemeClr val="tx1"/>
                </a:solidFill>
                <a:effectLst/>
                <a:latin typeface="Söhne"/>
              </a:rPr>
              <a:t> Convolutional Neural Networks (CNNs): CNNs excels at capturing spatial information and local patterns in data.</a:t>
            </a:r>
          </a:p>
          <a:p>
            <a:pPr marL="0" indent="0" algn="l">
              <a:buNone/>
            </a:pPr>
            <a:r>
              <a:rPr lang="en-IN" sz="1800" dirty="0">
                <a:solidFill>
                  <a:schemeClr val="tx1"/>
                </a:solidFill>
                <a:latin typeface="Söhne"/>
              </a:rPr>
              <a:t>        3.Generative Pre-trained Transformer(GPT)</a:t>
            </a:r>
            <a:r>
              <a:rPr lang="en-IN" sz="1800" b="0" i="0" dirty="0">
                <a:solidFill>
                  <a:schemeClr val="tx1"/>
                </a:solidFill>
                <a:effectLst/>
                <a:latin typeface="Söhne"/>
              </a:rPr>
              <a:t> comprehensive analysis and understanding of large-scale text data.</a:t>
            </a:r>
            <a:endParaRPr lang="en-IN" sz="1800" b="1" dirty="0">
              <a:solidFill>
                <a:schemeClr val="tx1"/>
              </a:solidFill>
              <a:latin typeface="Söhne"/>
            </a:endParaRPr>
          </a:p>
          <a:p>
            <a:r>
              <a:rPr lang="en-IN" sz="1800" b="1" i="0" dirty="0">
                <a:solidFill>
                  <a:schemeClr val="tx1"/>
                </a:solidFill>
                <a:effectLst/>
                <a:latin typeface="Söhne"/>
              </a:rPr>
              <a:t>Batch Processing :</a:t>
            </a:r>
            <a:r>
              <a:rPr lang="en-IN" sz="1800" dirty="0">
                <a:solidFill>
                  <a:schemeClr val="tx1"/>
                </a:solidFill>
                <a:latin typeface="Söhne"/>
              </a:rPr>
              <a:t>B</a:t>
            </a:r>
            <a:r>
              <a:rPr lang="en-IN" sz="1800" b="0" i="0" dirty="0">
                <a:solidFill>
                  <a:schemeClr val="tx1"/>
                </a:solidFill>
                <a:effectLst/>
                <a:latin typeface="Söhne"/>
              </a:rPr>
              <a:t>atch processing for processing large volumes of historical text data in batches. This allows you to analyse  and summarize data in chunks. </a:t>
            </a:r>
          </a:p>
          <a:p>
            <a:pPr marL="0" indent="0">
              <a:buNone/>
            </a:pPr>
            <a:r>
              <a:rPr lang="en-IN" sz="1800" dirty="0">
                <a:solidFill>
                  <a:schemeClr val="tx1"/>
                </a:solidFill>
                <a:latin typeface="Söhne"/>
              </a:rPr>
              <a:t>     Benefits : </a:t>
            </a:r>
            <a:r>
              <a:rPr lang="en-IN" sz="1800" b="0" i="0" dirty="0">
                <a:solidFill>
                  <a:schemeClr val="tx1"/>
                </a:solidFill>
                <a:effectLst/>
                <a:latin typeface="Söhne"/>
              </a:rPr>
              <a:t>Saves time instead of looking all the reviews</a:t>
            </a:r>
          </a:p>
          <a:p>
            <a:pPr algn="l">
              <a:buFont typeface="Arial" panose="020B0604020202020204" pitchFamily="34" charset="0"/>
              <a:buChar char="•"/>
            </a:pPr>
            <a:r>
              <a:rPr lang="en-IN" sz="1800" b="1" i="0" dirty="0">
                <a:solidFill>
                  <a:schemeClr val="tx1"/>
                </a:solidFill>
                <a:effectLst/>
                <a:latin typeface="Söhne"/>
              </a:rPr>
              <a:t>Data Pre-processing:</a:t>
            </a:r>
            <a:r>
              <a:rPr lang="en-IN" sz="1800" b="0" i="0" dirty="0">
                <a:solidFill>
                  <a:schemeClr val="tx1"/>
                </a:solidFill>
                <a:effectLst/>
                <a:latin typeface="Söhne"/>
              </a:rPr>
              <a:t> Remove noise, and normalize text for analysis. Extract relevant features from text data, such as word embeddings or TF-IDF vectors Benefits: Removes noise , errors and inconsistencies</a:t>
            </a:r>
          </a:p>
          <a:p>
            <a:pPr marL="0" indent="0" algn="l">
              <a:buNone/>
            </a:pPr>
            <a:endParaRPr lang="en-IN" sz="1800" b="0" i="0" dirty="0">
              <a:solidFill>
                <a:schemeClr val="tx1"/>
              </a:solidFill>
              <a:effectLst/>
              <a:latin typeface="Söhne"/>
            </a:endParaRPr>
          </a:p>
          <a:p>
            <a:pPr marL="0" indent="0">
              <a:buNone/>
            </a:pPr>
            <a:endParaRPr lang="en-US" sz="1800" dirty="0">
              <a:solidFill>
                <a:schemeClr val="tx1"/>
              </a:solidFill>
            </a:endParaRPr>
          </a:p>
          <a:p>
            <a:endParaRPr lang="en-US" sz="1800" dirty="0">
              <a:solidFill>
                <a:schemeClr val="tx1"/>
              </a:solidFill>
            </a:endParaRPr>
          </a:p>
          <a:p>
            <a:endParaRPr lang="en-US" sz="1800" dirty="0">
              <a:solidFill>
                <a:schemeClr val="tx1"/>
              </a:solidFill>
            </a:endParaRPr>
          </a:p>
        </p:txBody>
      </p:sp>
    </p:spTree>
    <p:extLst>
      <p:ext uri="{BB962C8B-B14F-4D97-AF65-F5344CB8AC3E}">
        <p14:creationId xmlns:p14="http://schemas.microsoft.com/office/powerpoint/2010/main" val="3272034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76EC7-24F3-76E3-8478-DDC63EF01CE5}"/>
              </a:ext>
            </a:extLst>
          </p:cNvPr>
          <p:cNvSpPr>
            <a:spLocks noGrp="1"/>
          </p:cNvSpPr>
          <p:nvPr>
            <p:ph type="title"/>
          </p:nvPr>
        </p:nvSpPr>
        <p:spPr>
          <a:xfrm>
            <a:off x="1250950" y="382588"/>
            <a:ext cx="10179050" cy="793069"/>
          </a:xfrm>
        </p:spPr>
        <p:txBody>
          <a:bodyPr>
            <a:normAutofit fontScale="90000"/>
          </a:bodyPr>
          <a:lstStyle/>
          <a:p>
            <a:r>
              <a:rPr lang="en-US" dirty="0">
                <a:solidFill>
                  <a:schemeClr val="accent5">
                    <a:lumMod val="50000"/>
                  </a:schemeClr>
                </a:solidFill>
              </a:rPr>
              <a:t>Challenges faced</a:t>
            </a:r>
            <a:br>
              <a:rPr lang="en-US" dirty="0"/>
            </a:br>
            <a:endParaRPr lang="en-US" dirty="0"/>
          </a:p>
        </p:txBody>
      </p:sp>
      <p:sp>
        <p:nvSpPr>
          <p:cNvPr id="3" name="Content Placeholder 2">
            <a:extLst>
              <a:ext uri="{FF2B5EF4-FFF2-40B4-BE49-F238E27FC236}">
                <a16:creationId xmlns:a16="http://schemas.microsoft.com/office/drawing/2014/main" id="{DEB6EA9A-05E0-4639-6F1F-E17735FBFB80}"/>
              </a:ext>
            </a:extLst>
          </p:cNvPr>
          <p:cNvSpPr>
            <a:spLocks noGrp="1"/>
          </p:cNvSpPr>
          <p:nvPr>
            <p:ph idx="1"/>
          </p:nvPr>
        </p:nvSpPr>
        <p:spPr>
          <a:xfrm>
            <a:off x="1250950" y="1839686"/>
            <a:ext cx="10179050" cy="4040414"/>
          </a:xfrm>
        </p:spPr>
        <p:txBody>
          <a:bodyPr/>
          <a:lstStyle/>
          <a:p>
            <a:r>
              <a:rPr lang="en-US" dirty="0">
                <a:solidFill>
                  <a:schemeClr val="tx1"/>
                </a:solidFill>
              </a:rPr>
              <a:t>T</a:t>
            </a:r>
            <a:r>
              <a:rPr lang="en-IN" b="0" i="0" dirty="0">
                <a:solidFill>
                  <a:schemeClr val="tx1"/>
                </a:solidFill>
                <a:effectLst/>
                <a:latin typeface="Söhne"/>
              </a:rPr>
              <a:t>raining models on large datasets requires substantial computational resources, including CPU, memory, and GPU resources.</a:t>
            </a:r>
            <a:r>
              <a:rPr lang="en-IN" b="0" i="0" dirty="0">
                <a:solidFill>
                  <a:srgbClr val="ECECEC"/>
                </a:solidFill>
                <a:effectLst/>
                <a:latin typeface="Söhne"/>
              </a:rPr>
              <a:t>.</a:t>
            </a:r>
          </a:p>
          <a:p>
            <a:r>
              <a:rPr lang="en-IN" b="0" i="0" dirty="0">
                <a:solidFill>
                  <a:schemeClr val="tx1"/>
                </a:solidFill>
                <a:effectLst/>
                <a:latin typeface="Söhne"/>
              </a:rPr>
              <a:t>Training large datasets can be time-consuming, sometimes taking days, weeks, or even months to converge</a:t>
            </a:r>
            <a:r>
              <a:rPr lang="en-IN" b="0" i="0" dirty="0">
                <a:solidFill>
                  <a:srgbClr val="ECECEC"/>
                </a:solidFill>
                <a:effectLst/>
                <a:latin typeface="Söhne"/>
              </a:rPr>
              <a:t>.</a:t>
            </a:r>
          </a:p>
          <a:p>
            <a:r>
              <a:rPr lang="en-IN" b="0" i="0" dirty="0">
                <a:solidFill>
                  <a:schemeClr val="tx1"/>
                </a:solidFill>
                <a:effectLst/>
                <a:latin typeface="Söhne"/>
              </a:rPr>
              <a:t>Large datasets increase the risk of overfitting, where the model learns to memorize the training data rather than generalize to unseen data.</a:t>
            </a:r>
          </a:p>
          <a:p>
            <a:r>
              <a:rPr lang="en-IN" b="0" i="0" dirty="0">
                <a:solidFill>
                  <a:srgbClr val="ECECEC"/>
                </a:solidFill>
                <a:effectLst/>
                <a:latin typeface="Söhne"/>
              </a:rPr>
              <a:t>: </a:t>
            </a:r>
            <a:r>
              <a:rPr lang="en-IN" b="0" i="0" dirty="0">
                <a:solidFill>
                  <a:schemeClr val="tx1"/>
                </a:solidFill>
                <a:effectLst/>
                <a:latin typeface="Söhne"/>
              </a:rPr>
              <a:t>Labelling large datasets for supervised learning tasks can be time-consuming and expensive</a:t>
            </a:r>
            <a:r>
              <a:rPr lang="en-IN" b="0" i="0" dirty="0">
                <a:solidFill>
                  <a:srgbClr val="ECECEC"/>
                </a:solidFill>
                <a:effectLst/>
                <a:latin typeface="Söhne"/>
              </a:rPr>
              <a:t>.</a:t>
            </a:r>
          </a:p>
          <a:p>
            <a:r>
              <a:rPr lang="en-IN" b="0" i="0" dirty="0">
                <a:solidFill>
                  <a:schemeClr val="tx1"/>
                </a:solidFill>
                <a:effectLst/>
                <a:latin typeface="Söhne"/>
              </a:rPr>
              <a:t>Ensuring data quality becomes more critical as the size of the dataset increases.</a:t>
            </a:r>
            <a:endParaRPr lang="en-US" dirty="0">
              <a:solidFill>
                <a:schemeClr val="tx1"/>
              </a:solidFill>
            </a:endParaRPr>
          </a:p>
        </p:txBody>
      </p:sp>
    </p:spTree>
    <p:extLst>
      <p:ext uri="{BB962C8B-B14F-4D97-AF65-F5344CB8AC3E}">
        <p14:creationId xmlns:p14="http://schemas.microsoft.com/office/powerpoint/2010/main" val="1094791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33A35-D99D-F6C7-9445-E4A7CDCF4F33}"/>
              </a:ext>
            </a:extLst>
          </p:cNvPr>
          <p:cNvSpPr>
            <a:spLocks noGrp="1"/>
          </p:cNvSpPr>
          <p:nvPr>
            <p:ph type="title"/>
          </p:nvPr>
        </p:nvSpPr>
        <p:spPr>
          <a:xfrm>
            <a:off x="1250950" y="382588"/>
            <a:ext cx="10179050" cy="836612"/>
          </a:xfrm>
        </p:spPr>
        <p:txBody>
          <a:bodyPr>
            <a:normAutofit fontScale="90000"/>
          </a:bodyPr>
          <a:lstStyle/>
          <a:p>
            <a:r>
              <a:rPr lang="en-US" dirty="0">
                <a:solidFill>
                  <a:schemeClr val="accent5">
                    <a:lumMod val="50000"/>
                  </a:schemeClr>
                </a:solidFill>
              </a:rPr>
              <a:t>OUR IMPLEMENTATION</a:t>
            </a:r>
            <a:br>
              <a:rPr lang="en-US" dirty="0"/>
            </a:br>
            <a:endParaRPr lang="en-US" dirty="0"/>
          </a:p>
        </p:txBody>
      </p:sp>
      <p:sp>
        <p:nvSpPr>
          <p:cNvPr id="3" name="Content Placeholder 2">
            <a:extLst>
              <a:ext uri="{FF2B5EF4-FFF2-40B4-BE49-F238E27FC236}">
                <a16:creationId xmlns:a16="http://schemas.microsoft.com/office/drawing/2014/main" id="{9775F1F4-C7DA-C20F-03E4-B1C1A96040FF}"/>
              </a:ext>
            </a:extLst>
          </p:cNvPr>
          <p:cNvSpPr>
            <a:spLocks noGrp="1"/>
          </p:cNvSpPr>
          <p:nvPr>
            <p:ph idx="1"/>
          </p:nvPr>
        </p:nvSpPr>
        <p:spPr>
          <a:xfrm>
            <a:off x="1250950" y="1600200"/>
            <a:ext cx="10179050" cy="5257799"/>
          </a:xfrm>
        </p:spPr>
        <p:txBody>
          <a:bodyPr/>
          <a:lstStyle/>
          <a:p>
            <a:r>
              <a:rPr lang="en-US" dirty="0"/>
              <a:t>A Simple model for the problem statement considering the basic characteristics like Quantity, Quality , Timeliness is made into account.</a:t>
            </a:r>
          </a:p>
          <a:p>
            <a:r>
              <a:rPr lang="en-US" dirty="0"/>
              <a:t>Each reviews of the Kitchen is </a:t>
            </a:r>
            <a:r>
              <a:rPr lang="en-US" dirty="0" err="1"/>
              <a:t>analysed</a:t>
            </a:r>
            <a:r>
              <a:rPr lang="en-US" dirty="0"/>
              <a:t> , based on which short review for each basic characteristics is provided.</a:t>
            </a:r>
          </a:p>
          <a:p>
            <a:pPr marL="0" indent="0">
              <a:buNone/>
            </a:pPr>
            <a:r>
              <a:rPr lang="en-US" dirty="0"/>
              <a:t>          Quantity Rating                                     Quantity Review                            </a:t>
            </a:r>
          </a:p>
          <a:p>
            <a:pPr marL="0" indent="0">
              <a:buNone/>
            </a:pPr>
            <a:r>
              <a:rPr lang="en-US" dirty="0"/>
              <a:t>          Quality Rating                                       Quality Review</a:t>
            </a:r>
          </a:p>
          <a:p>
            <a:pPr marL="0" indent="0">
              <a:buNone/>
            </a:pPr>
            <a:r>
              <a:rPr lang="en-US" dirty="0"/>
              <a:t>          Timeliness Rating                                   Timeliness Review</a:t>
            </a:r>
          </a:p>
          <a:p>
            <a:r>
              <a:rPr lang="en-US" dirty="0"/>
              <a:t>The algorithm we implemented here is,</a:t>
            </a:r>
          </a:p>
          <a:p>
            <a:pPr marL="0" indent="0">
              <a:buNone/>
            </a:pPr>
            <a:r>
              <a:rPr lang="en-US" dirty="0">
                <a:solidFill>
                  <a:schemeClr val="tx1"/>
                </a:solidFill>
              </a:rPr>
              <a:t>                 </a:t>
            </a:r>
            <a:r>
              <a:rPr lang="en-IN" b="1" i="0" dirty="0">
                <a:effectLst/>
                <a:latin typeface="Söhne"/>
              </a:rPr>
              <a:t>Sentiment Analysis</a:t>
            </a:r>
            <a:r>
              <a:rPr lang="en-IN" b="0" i="0" dirty="0">
                <a:effectLst/>
                <a:latin typeface="Söhne"/>
              </a:rPr>
              <a:t>:</a:t>
            </a:r>
            <a:r>
              <a:rPr lang="en-IN" b="0" i="0" dirty="0">
                <a:solidFill>
                  <a:srgbClr val="ECECEC"/>
                </a:solidFill>
                <a:effectLst/>
                <a:latin typeface="Söhne"/>
              </a:rPr>
              <a:t> </a:t>
            </a:r>
            <a:r>
              <a:rPr lang="en-IN" b="0" i="0" dirty="0">
                <a:effectLst/>
                <a:latin typeface="Söhne"/>
              </a:rPr>
              <a:t> </a:t>
            </a:r>
            <a:r>
              <a:rPr lang="en-IN" dirty="0">
                <a:latin typeface="Söhne"/>
              </a:rPr>
              <a:t>U</a:t>
            </a:r>
            <a:r>
              <a:rPr lang="en-IN" b="0" i="0" dirty="0">
                <a:effectLst/>
                <a:latin typeface="Söhne"/>
              </a:rPr>
              <a:t>sed </a:t>
            </a:r>
            <a:r>
              <a:rPr lang="en-IN" dirty="0">
                <a:latin typeface="Söhne"/>
              </a:rPr>
              <a:t>the VADER(Valence Aware Dictionary and Sentimental Reasoner</a:t>
            </a:r>
          </a:p>
          <a:p>
            <a:pPr marL="0" indent="0">
              <a:buNone/>
            </a:pPr>
            <a:r>
              <a:rPr lang="en-IN" b="1" i="0" dirty="0">
                <a:effectLst/>
                <a:latin typeface="Söhne"/>
              </a:rPr>
              <a:t>                     Text Summarization: </a:t>
            </a:r>
            <a:r>
              <a:rPr lang="en-IN" dirty="0">
                <a:latin typeface="Söhne"/>
              </a:rPr>
              <a:t>U</a:t>
            </a:r>
            <a:r>
              <a:rPr lang="en-IN" b="0" i="0" dirty="0">
                <a:effectLst/>
                <a:latin typeface="Söhne"/>
              </a:rPr>
              <a:t>sed the </a:t>
            </a:r>
            <a:r>
              <a:rPr lang="en-IN" b="0" i="0" dirty="0" err="1">
                <a:effectLst/>
                <a:latin typeface="Söhne"/>
              </a:rPr>
              <a:t>TextRank</a:t>
            </a:r>
            <a:r>
              <a:rPr lang="en-IN" b="0" i="0" dirty="0">
                <a:effectLst/>
                <a:latin typeface="Söhne"/>
              </a:rPr>
              <a:t> algorithm, which is an unsupervised graph-based algorithm for extractive text summarization.</a:t>
            </a:r>
            <a:r>
              <a:rPr lang="en-IN" b="0" i="0" dirty="0">
                <a:solidFill>
                  <a:srgbClr val="ECECEC"/>
                </a:solidFill>
                <a:effectLst/>
                <a:latin typeface="Söhne"/>
              </a:rPr>
              <a:t> </a:t>
            </a:r>
            <a:endParaRPr lang="en-IN" b="0" i="0" dirty="0">
              <a:effectLst/>
              <a:latin typeface="Söhne"/>
            </a:endParaRPr>
          </a:p>
          <a:p>
            <a:pPr marL="0" indent="0">
              <a:buNone/>
            </a:pPr>
            <a:endParaRPr lang="en-US" dirty="0"/>
          </a:p>
        </p:txBody>
      </p:sp>
    </p:spTree>
    <p:extLst>
      <p:ext uri="{BB962C8B-B14F-4D97-AF65-F5344CB8AC3E}">
        <p14:creationId xmlns:p14="http://schemas.microsoft.com/office/powerpoint/2010/main" val="3083144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836F0-9EFA-8031-C6CF-769BE3EDCD66}"/>
              </a:ext>
            </a:extLst>
          </p:cNvPr>
          <p:cNvSpPr>
            <a:spLocks noGrp="1"/>
          </p:cNvSpPr>
          <p:nvPr>
            <p:ph type="title"/>
          </p:nvPr>
        </p:nvSpPr>
        <p:spPr/>
        <p:txBody>
          <a:bodyPr>
            <a:normAutofit/>
          </a:bodyPr>
          <a:lstStyle/>
          <a:p>
            <a:r>
              <a:rPr lang="en-US" sz="8800" dirty="0"/>
              <a:t>       DEMO</a:t>
            </a:r>
          </a:p>
        </p:txBody>
      </p:sp>
    </p:spTree>
    <p:extLst>
      <p:ext uri="{BB962C8B-B14F-4D97-AF65-F5344CB8AC3E}">
        <p14:creationId xmlns:p14="http://schemas.microsoft.com/office/powerpoint/2010/main" val="299144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99856-B417-512D-47E8-AA270638FF10}"/>
              </a:ext>
            </a:extLst>
          </p:cNvPr>
          <p:cNvSpPr>
            <a:spLocks noGrp="1"/>
          </p:cNvSpPr>
          <p:nvPr>
            <p:ph type="title"/>
          </p:nvPr>
        </p:nvSpPr>
        <p:spPr>
          <a:xfrm>
            <a:off x="1250950" y="394620"/>
            <a:ext cx="10179050" cy="1492250"/>
          </a:xfrm>
        </p:spPr>
        <p:txBody>
          <a:bodyPr/>
          <a:lstStyle/>
          <a:p>
            <a:r>
              <a:rPr lang="en-US" dirty="0">
                <a:solidFill>
                  <a:schemeClr val="accent5">
                    <a:lumMod val="50000"/>
                  </a:schemeClr>
                </a:solidFill>
              </a:rPr>
              <a:t>PROBLEM STATEMENT -2</a:t>
            </a:r>
          </a:p>
        </p:txBody>
      </p:sp>
      <p:sp>
        <p:nvSpPr>
          <p:cNvPr id="3" name="Content Placeholder 2">
            <a:extLst>
              <a:ext uri="{FF2B5EF4-FFF2-40B4-BE49-F238E27FC236}">
                <a16:creationId xmlns:a16="http://schemas.microsoft.com/office/drawing/2014/main" id="{A7DCAE88-725F-64FE-6457-5376B6A8B43F}"/>
              </a:ext>
            </a:extLst>
          </p:cNvPr>
          <p:cNvSpPr>
            <a:spLocks noGrp="1"/>
          </p:cNvSpPr>
          <p:nvPr>
            <p:ph idx="1"/>
          </p:nvPr>
        </p:nvSpPr>
        <p:spPr>
          <a:xfrm>
            <a:off x="1250950" y="1502229"/>
            <a:ext cx="10179050" cy="5192485"/>
          </a:xfrm>
        </p:spPr>
        <p:txBody>
          <a:bodyPr/>
          <a:lstStyle/>
          <a:p>
            <a:pPr marL="0" indent="0">
              <a:buNone/>
            </a:pPr>
            <a:r>
              <a:rPr lang="en-IN" dirty="0"/>
              <a:t> Statement - Item Categorization. </a:t>
            </a:r>
          </a:p>
          <a:p>
            <a:pPr marL="0" indent="0">
              <a:buNone/>
            </a:pPr>
            <a:endParaRPr lang="en-IN" dirty="0"/>
          </a:p>
          <a:p>
            <a:pPr marL="0" indent="0">
              <a:buNone/>
            </a:pPr>
            <a:r>
              <a:rPr lang="en-IN" dirty="0"/>
              <a:t> Description: </a:t>
            </a:r>
          </a:p>
          <a:p>
            <a:pPr marL="0" indent="0">
              <a:buNone/>
            </a:pPr>
            <a:r>
              <a:rPr lang="en-IN" dirty="0"/>
              <a:t>              Create a model or research the necessary steps to create a model for categorizing items. When the cook adds an item to their kitchen, it should be automatically categorized into multiple categories. We can provide the sample data for this to train the model.</a:t>
            </a:r>
          </a:p>
          <a:p>
            <a:pPr marL="0" indent="0">
              <a:buNone/>
            </a:pPr>
            <a:endParaRPr lang="en-IN" dirty="0"/>
          </a:p>
          <a:p>
            <a:pPr marL="0" indent="0">
              <a:buNone/>
            </a:pPr>
            <a:r>
              <a:rPr lang="en-IN" dirty="0"/>
              <a:t> For instance: </a:t>
            </a:r>
          </a:p>
          <a:p>
            <a:pPr marL="0" indent="0">
              <a:buNone/>
            </a:pPr>
            <a:r>
              <a:rPr lang="en-IN" dirty="0"/>
              <a:t>      • Idly - South Indian, Protein Rich, Breakfast, Baked Items etc.</a:t>
            </a:r>
          </a:p>
          <a:p>
            <a:pPr marL="0" indent="0">
              <a:buNone/>
            </a:pPr>
            <a:r>
              <a:rPr lang="en-IN" dirty="0"/>
              <a:t>      • Chicken Vindaloo - North India, Punjabi, Non-Veg, Chicken, Protein Rich etc. </a:t>
            </a:r>
          </a:p>
          <a:p>
            <a:pPr marL="0" indent="0">
              <a:buNone/>
            </a:pPr>
            <a:r>
              <a:rPr lang="en-IN" dirty="0"/>
              <a:t>      • Ragi </a:t>
            </a:r>
            <a:r>
              <a:rPr lang="en-IN" dirty="0" err="1"/>
              <a:t>Dosa</a:t>
            </a:r>
            <a:r>
              <a:rPr lang="en-IN" dirty="0"/>
              <a:t> - South Indian, Diabetic Friendly, Millet Based, Pregnancy friendly etc.</a:t>
            </a:r>
            <a:endParaRPr lang="en-US" dirty="0"/>
          </a:p>
        </p:txBody>
      </p:sp>
    </p:spTree>
    <p:extLst>
      <p:ext uri="{BB962C8B-B14F-4D97-AF65-F5344CB8AC3E}">
        <p14:creationId xmlns:p14="http://schemas.microsoft.com/office/powerpoint/2010/main" val="4044968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258D6-2C32-B941-EED9-738133AD0EDE}"/>
              </a:ext>
            </a:extLst>
          </p:cNvPr>
          <p:cNvSpPr>
            <a:spLocks noGrp="1"/>
          </p:cNvSpPr>
          <p:nvPr>
            <p:ph type="title"/>
          </p:nvPr>
        </p:nvSpPr>
        <p:spPr/>
        <p:txBody>
          <a:bodyPr/>
          <a:lstStyle/>
          <a:p>
            <a:r>
              <a:rPr lang="en-US" dirty="0">
                <a:solidFill>
                  <a:schemeClr val="accent5">
                    <a:lumMod val="50000"/>
                  </a:schemeClr>
                </a:solidFill>
              </a:rPr>
              <a:t>OUR IDEA</a:t>
            </a:r>
          </a:p>
        </p:txBody>
      </p:sp>
      <p:sp>
        <p:nvSpPr>
          <p:cNvPr id="3" name="Content Placeholder 2">
            <a:extLst>
              <a:ext uri="{FF2B5EF4-FFF2-40B4-BE49-F238E27FC236}">
                <a16:creationId xmlns:a16="http://schemas.microsoft.com/office/drawing/2014/main" id="{6306E1D0-0910-F584-5A9D-51C0ACE85CCB}"/>
              </a:ext>
            </a:extLst>
          </p:cNvPr>
          <p:cNvSpPr>
            <a:spLocks noGrp="1"/>
          </p:cNvSpPr>
          <p:nvPr>
            <p:ph idx="1"/>
          </p:nvPr>
        </p:nvSpPr>
        <p:spPr>
          <a:xfrm>
            <a:off x="1250950" y="1251857"/>
            <a:ext cx="10179050" cy="5050972"/>
          </a:xfrm>
        </p:spPr>
        <p:txBody>
          <a:bodyPr/>
          <a:lstStyle/>
          <a:p>
            <a:r>
              <a:rPr lang="en-US" dirty="0"/>
              <a:t>Given a dish name as input , the software will give out the further details regarding to it</a:t>
            </a:r>
          </a:p>
          <a:p>
            <a:r>
              <a:rPr lang="en-US" dirty="0"/>
              <a:t>When a user gives a dish name as a input , it will fetch out the dataset from where it directs the preparation method and key ingredients used up.</a:t>
            </a:r>
          </a:p>
          <a:p>
            <a:r>
              <a:rPr lang="en-US" dirty="0"/>
              <a:t>Once checking at the ingredients , we can categorize it’s cuisine.</a:t>
            </a:r>
          </a:p>
          <a:p>
            <a:r>
              <a:rPr lang="en-US" dirty="0"/>
              <a:t>Looking at the preparation style we can find out  it’s style of preparation </a:t>
            </a:r>
            <a:r>
              <a:rPr lang="en-US" dirty="0" err="1"/>
              <a:t>i.e</a:t>
            </a:r>
            <a:r>
              <a:rPr lang="en-US" dirty="0"/>
              <a:t>: baked, fried</a:t>
            </a:r>
          </a:p>
          <a:p>
            <a:r>
              <a:rPr lang="en-US" dirty="0"/>
              <a:t>Now three key ingredients that is used in large quantity is taken out .</a:t>
            </a:r>
          </a:p>
          <a:p>
            <a:r>
              <a:rPr lang="en-US" dirty="0"/>
              <a:t>According to the key ingredients , the nutrient value of the dish is calculated </a:t>
            </a:r>
            <a:r>
              <a:rPr lang="en-US" dirty="0" err="1"/>
              <a:t>i.e</a:t>
            </a:r>
            <a:r>
              <a:rPr lang="en-US" dirty="0"/>
              <a:t>:  Carbohydrate, protein, fiber etc.</a:t>
            </a:r>
          </a:p>
          <a:p>
            <a:r>
              <a:rPr lang="en-US" dirty="0"/>
              <a:t>Each age group of people follow different diet. </a:t>
            </a:r>
          </a:p>
          <a:p>
            <a:r>
              <a:rPr lang="en-US" dirty="0"/>
              <a:t>Taking note of the nutrient value , specific dish can be suggested for different users</a:t>
            </a:r>
          </a:p>
          <a:p>
            <a:pPr marL="0" indent="0">
              <a:buNone/>
            </a:pPr>
            <a:r>
              <a:rPr lang="en-US" dirty="0"/>
              <a:t>   </a:t>
            </a:r>
            <a:r>
              <a:rPr lang="en-US" dirty="0" err="1"/>
              <a:t>i.e</a:t>
            </a:r>
            <a:r>
              <a:rPr lang="en-US" dirty="0"/>
              <a:t> :</a:t>
            </a:r>
          </a:p>
          <a:p>
            <a:pPr marL="0" indent="0">
              <a:buNone/>
            </a:pPr>
            <a:r>
              <a:rPr lang="en-US" dirty="0"/>
              <a:t>         Steamed Broccoli , boiled eggs –  </a:t>
            </a:r>
            <a:r>
              <a:rPr lang="en-US" dirty="0" err="1"/>
              <a:t>Pregnency</a:t>
            </a:r>
            <a:r>
              <a:rPr lang="en-US" dirty="0"/>
              <a:t>-Friendly</a:t>
            </a:r>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689713343"/>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Override1.xml><?xml version="1.0" encoding="utf-8"?>
<a:themeOverride xmlns:a="http://schemas.openxmlformats.org/drawingml/2006/main">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themeOverride>
</file>

<file path=docProps/app.xml><?xml version="1.0" encoding="utf-8"?>
<Properties xmlns="http://schemas.openxmlformats.org/officeDocument/2006/extended-properties" xmlns:vt="http://schemas.openxmlformats.org/officeDocument/2006/docPropsVTypes">
  <Template/>
  <TotalTime>610</TotalTime>
  <Words>1953</Words>
  <Application>Microsoft Office PowerPoint</Application>
  <PresentationFormat>Widescreen</PresentationFormat>
  <Paragraphs>196</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Gill Sans MT</vt:lpstr>
      <vt:lpstr>Impact</vt:lpstr>
      <vt:lpstr>Söhne</vt:lpstr>
      <vt:lpstr>Badge</vt:lpstr>
      <vt:lpstr>COOKR HACKATHON</vt:lpstr>
      <vt:lpstr>PROBLEM STATEMENT</vt:lpstr>
      <vt:lpstr>Our idea </vt:lpstr>
      <vt:lpstr>Future progress </vt:lpstr>
      <vt:lpstr>Challenges faced </vt:lpstr>
      <vt:lpstr>OUR IMPLEMENTATION </vt:lpstr>
      <vt:lpstr>       DEMO</vt:lpstr>
      <vt:lpstr>PROBLEM STATEMENT -2</vt:lpstr>
      <vt:lpstr>OUR IDEA</vt:lpstr>
      <vt:lpstr>PREPROCESSING</vt:lpstr>
      <vt:lpstr>Pre processing</vt:lpstr>
      <vt:lpstr>CUISINE CATEGORIZATION</vt:lpstr>
      <vt:lpstr>NAIVE BAYES </vt:lpstr>
      <vt:lpstr>STYLE OF PREPARATION</vt:lpstr>
      <vt:lpstr>DECISION tree </vt:lpstr>
      <vt:lpstr>RaNDOM FOREST</vt:lpstr>
      <vt:lpstr>NUTRIENT VALUE CLASSIFICATION</vt:lpstr>
      <vt:lpstr>AGE GROUP DIET SUGESTION</vt:lpstr>
      <vt:lpstr>K CLUSTERING</vt:lpstr>
      <vt:lpstr>RECOMMENDATION SYSTEM</vt:lpstr>
      <vt:lpstr>CHALLENGES FACED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COOKR HACKATHON</dc:title>
  <dc:creator>Hashini .B.A</dc:creator>
  <cp:lastModifiedBy>Menaka A</cp:lastModifiedBy>
  <cp:revision>29</cp:revision>
  <dcterms:created xsi:type="dcterms:W3CDTF">2024-02-14T18:46:51Z</dcterms:created>
  <dcterms:modified xsi:type="dcterms:W3CDTF">2024-02-18T09:38:35Z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2024-02-14T19:04:18Z</vt:lpwstr>
  </property>
  <property fmtid="{D5CDD505-2E9C-101B-9397-08002B2CF9AE}" pid="4" name="MSIP_Label_defa4170-0d19-0005-0004-bc88714345d2_Method">
    <vt:lpwstr>Privileged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c6f0f62f-14dc-444c-ac7c-58685e5df280</vt:lpwstr>
  </property>
  <property fmtid="{D5CDD505-2E9C-101B-9397-08002B2CF9AE}" pid="7" name="MSIP_Label_defa4170-0d19-0005-0004-bc88714345d2_ActionId">
    <vt:lpwstr>6ea1691d-8feb-4773-8430-d945d4462cae</vt:lpwstr>
  </property>
  <property fmtid="{D5CDD505-2E9C-101B-9397-08002B2CF9AE}" pid="8" name="MSIP_Label_defa4170-0d19-0005-0004-bc88714345d2_ContentBits">
    <vt:lpwstr>0</vt:lpwstr>
  </property>
</Properties>
</file>