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x="3048000" cy="1790700"/>
  <p:notesSz cx="6858000" cy="9144000"/>
  <p:embeddedFontLst>
    <p:embeddedFont>
      <p:font typeface="Lora" charset="1" panose="00000500000000000000"/>
      <p:regular r:id="rId6"/>
    </p:embeddedFont>
    <p:embeddedFont>
      <p:font typeface="Lora Bold" charset="1" panose="00000800000000000000"/>
      <p:regular r:id="rId7"/>
    </p:embeddedFont>
    <p:embeddedFont>
      <p:font typeface="Lora Italics" charset="1" panose="00000500000000000000"/>
      <p:regular r:id="rId8"/>
    </p:embeddedFont>
    <p:embeddedFont>
      <p:font typeface="Lora Bold Italics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ukhari Script" charset="1" panose="000005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  <p:embeddedFont>
      <p:font typeface="Open Sans Italics" charset="1" panose="020B0606030504020204"/>
      <p:regular r:id="rId17"/>
    </p:embeddedFont>
    <p:embeddedFont>
      <p:font typeface="Open Sans Bold Italics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Open Sans Light Italics" charset="1" panose="020B0306030504020204"/>
      <p:regular r:id="rId20"/>
    </p:embeddedFont>
    <p:embeddedFont>
      <p:font typeface="Open Sans Ultra-Bold" charset="1" panose="00000000000000000000"/>
      <p:regular r:id="rId21"/>
    </p:embeddedFont>
    <p:embeddedFont>
      <p:font typeface="Open Sans Ultra-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Relationship Id="rId6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959" y="1460919"/>
            <a:ext cx="2592081" cy="9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"/>
              </a:lnSpc>
            </a:pPr>
            <a:r>
              <a:rPr lang="en-US" sz="526" spc="121">
                <a:solidFill>
                  <a:srgbClr val="FFFFFF"/>
                </a:solidFill>
                <a:latin typeface="Lora"/>
              </a:rPr>
              <a:t>ESTUDIANTE : KEVIN BRAYAN MENDOZA CHEJO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02856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2590263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250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2588362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7474" y="900000"/>
            <a:ext cx="769636" cy="500163"/>
          </a:xfrm>
          <a:custGeom>
            <a:avLst/>
            <a:gdLst/>
            <a:ahLst/>
            <a:cxnLst/>
            <a:rect r="r" b="b" t="t" l="l"/>
            <a:pathLst>
              <a:path h="500163" w="769636">
                <a:moveTo>
                  <a:pt x="0" y="0"/>
                </a:moveTo>
                <a:lnTo>
                  <a:pt x="769636" y="0"/>
                </a:lnTo>
                <a:lnTo>
                  <a:pt x="769636" y="500163"/>
                </a:lnTo>
                <a:lnTo>
                  <a:pt x="0" y="5001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938" r="0" b="-2693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32823" y="471638"/>
            <a:ext cx="693747" cy="796781"/>
          </a:xfrm>
          <a:custGeom>
            <a:avLst/>
            <a:gdLst/>
            <a:ahLst/>
            <a:cxnLst/>
            <a:rect r="r" b="b" t="t" l="l"/>
            <a:pathLst>
              <a:path h="796781" w="693747">
                <a:moveTo>
                  <a:pt x="0" y="0"/>
                </a:moveTo>
                <a:lnTo>
                  <a:pt x="693747" y="0"/>
                </a:lnTo>
                <a:lnTo>
                  <a:pt x="693747" y="796781"/>
                </a:lnTo>
                <a:lnTo>
                  <a:pt x="0" y="7967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110" r="0" b="-3067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000" y="443063"/>
            <a:ext cx="161947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</a:rPr>
              <a:t>BASE DE DATOS 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9272" y="994749"/>
            <a:ext cx="242367" cy="9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"/>
              </a:lnSpc>
            </a:pPr>
            <a:r>
              <a:rPr lang="en-US" sz="600">
                <a:solidFill>
                  <a:srgbClr val="FFFFFF"/>
                </a:solidFill>
                <a:latin typeface="Open Sans"/>
              </a:rPr>
              <a:t>HITO 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948" y="763609"/>
            <a:ext cx="1365052" cy="13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</a:pPr>
            <a:r>
              <a:rPr lang="en-US" sz="800">
                <a:solidFill>
                  <a:srgbClr val="FFFFFF"/>
                </a:solidFill>
                <a:latin typeface="Open Sans Bold"/>
              </a:rPr>
              <a:t>INGENIERIA DE SISTEMAS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5345" y="225709"/>
            <a:ext cx="2489310" cy="1339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3.4. ¿Cuáles son los nombres de los clientes, los destinos de sus paquetes turísticos y los nombres de los empleados que gestionaron esas reservas?</a:t>
            </a:r>
          </a:p>
          <a:p>
            <a:pPr algn="ctr">
              <a:lnSpc>
                <a:spcPts val="869"/>
              </a:lnSpc>
            </a:pPr>
          </a:p>
          <a:p>
            <a:pPr algn="ctr">
              <a:lnSpc>
                <a:spcPts val="869"/>
              </a:lnSpc>
            </a:pPr>
          </a:p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SELECT clientes.nombre, clientes.apellido, destinos.nombredestino, empleados.nombreempleado, empleados.apellidoempleado</a:t>
            </a:r>
          </a:p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FROM clientes</a:t>
            </a:r>
          </a:p>
          <a:p>
            <a:pPr algn="ctr">
              <a:lnSpc>
                <a:spcPts val="869"/>
              </a:lnSpc>
            </a:pPr>
          </a:p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JOIN reservas ON clientes.clienteid = reservas.clienteid</a:t>
            </a:r>
          </a:p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JOIN paquetes ON reservas.paqueteid = paquetes.paqueteid</a:t>
            </a:r>
          </a:p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JOIN destinos ON paquetes.destinoid = destinos.destinoid</a:t>
            </a:r>
          </a:p>
          <a:p>
            <a:pPr algn="ctr">
              <a:lnSpc>
                <a:spcPts val="869"/>
              </a:lnSpc>
            </a:pPr>
            <a:r>
              <a:rPr lang="en-US" sz="620">
                <a:solidFill>
                  <a:srgbClr val="FFFFFF"/>
                </a:solidFill>
                <a:latin typeface="Open Sans"/>
              </a:rPr>
              <a:t>JOIN empleados ON clientes.clienteid = empleados.empleadoid;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0000" y="180000"/>
            <a:ext cx="2700000" cy="139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 3.5. ¿Cuál es la cantidad total de personas que han reservado paquetes turísticos en la agencia?</a:t>
            </a: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SELECT SUM(cantidadpersonas) AS cantidad_total_personas FROM reservas;</a:t>
            </a: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3.6. ¿Cuántas reservas se han realizado para el paquete turístico llamado "Aventura en Tokio"?</a:t>
            </a: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SELECT COUNT(*) AS cantidad_reservas FROM paquetes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JOIN reservas ON paquetes.paqueteid = reservas.paqueteid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WHERE paquetes.nombrepaquete = 'Aventura en Tokio';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9244" y="519074"/>
            <a:ext cx="579518" cy="761853"/>
          </a:xfrm>
          <a:custGeom>
            <a:avLst/>
            <a:gdLst/>
            <a:ahLst/>
            <a:cxnLst/>
            <a:rect r="r" b="b" t="t" l="l"/>
            <a:pathLst>
              <a:path h="761853" w="579518">
                <a:moveTo>
                  <a:pt x="0" y="0"/>
                </a:moveTo>
                <a:lnTo>
                  <a:pt x="579518" y="0"/>
                </a:lnTo>
                <a:lnTo>
                  <a:pt x="579518" y="761852"/>
                </a:lnTo>
                <a:lnTo>
                  <a:pt x="0" y="761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3419" r="0" b="-3561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13351" y="519074"/>
            <a:ext cx="579518" cy="761853"/>
          </a:xfrm>
          <a:custGeom>
            <a:avLst/>
            <a:gdLst/>
            <a:ahLst/>
            <a:cxnLst/>
            <a:rect r="r" b="b" t="t" l="l"/>
            <a:pathLst>
              <a:path h="761853" w="579518">
                <a:moveTo>
                  <a:pt x="0" y="0"/>
                </a:moveTo>
                <a:lnTo>
                  <a:pt x="579518" y="0"/>
                </a:lnTo>
                <a:lnTo>
                  <a:pt x="579518" y="761852"/>
                </a:lnTo>
                <a:lnTo>
                  <a:pt x="0" y="761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3419" r="0" b="-3561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1299" y="231529"/>
            <a:ext cx="880020" cy="880020"/>
          </a:xfrm>
          <a:custGeom>
            <a:avLst/>
            <a:gdLst/>
            <a:ahLst/>
            <a:cxnLst/>
            <a:rect r="r" b="b" t="t" l="l"/>
            <a:pathLst>
              <a:path h="880020" w="880020">
                <a:moveTo>
                  <a:pt x="0" y="0"/>
                </a:moveTo>
                <a:lnTo>
                  <a:pt x="880020" y="0"/>
                </a:lnTo>
                <a:lnTo>
                  <a:pt x="880020" y="880021"/>
                </a:lnTo>
                <a:lnTo>
                  <a:pt x="0" y="880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97958" y="995720"/>
            <a:ext cx="766702" cy="518935"/>
            <a:chOff x="0" y="0"/>
            <a:chExt cx="1022269" cy="691914"/>
          </a:xfrm>
        </p:grpSpPr>
        <p:sp>
          <p:nvSpPr>
            <p:cNvPr name="TextBox 10" id="10"/>
            <p:cNvSpPr txBox="true"/>
            <p:nvPr/>
          </p:nvSpPr>
          <p:spPr>
            <a:xfrm rot="-592460">
              <a:off x="22672" y="108792"/>
              <a:ext cx="965386" cy="293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89"/>
                </a:lnSpc>
                <a:spcBef>
                  <a:spcPct val="0"/>
                </a:spcBef>
              </a:pPr>
              <a:r>
                <a:rPr lang="en-US" sz="1589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15361">
              <a:off x="126421" y="356218"/>
              <a:ext cx="880415" cy="271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0"/>
                </a:lnSpc>
                <a:spcBef>
                  <a:spcPct val="0"/>
                </a:spcBef>
              </a:pPr>
              <a:r>
                <a:rPr lang="en-US" sz="1430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0800000">
            <a:off x="479244" y="519074"/>
            <a:ext cx="579518" cy="761853"/>
          </a:xfrm>
          <a:custGeom>
            <a:avLst/>
            <a:gdLst/>
            <a:ahLst/>
            <a:cxnLst/>
            <a:rect r="r" b="b" t="t" l="l"/>
            <a:pathLst>
              <a:path h="761853" w="579518">
                <a:moveTo>
                  <a:pt x="0" y="0"/>
                </a:moveTo>
                <a:lnTo>
                  <a:pt x="579518" y="0"/>
                </a:lnTo>
                <a:lnTo>
                  <a:pt x="579518" y="761852"/>
                </a:lnTo>
                <a:lnTo>
                  <a:pt x="0" y="761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3419" r="0" b="-3561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4901" y="976434"/>
            <a:ext cx="1019151" cy="652257"/>
          </a:xfrm>
          <a:custGeom>
            <a:avLst/>
            <a:gdLst/>
            <a:ahLst/>
            <a:cxnLst/>
            <a:rect r="r" b="b" t="t" l="l"/>
            <a:pathLst>
              <a:path h="652257" w="1019151">
                <a:moveTo>
                  <a:pt x="0" y="0"/>
                </a:moveTo>
                <a:lnTo>
                  <a:pt x="1019151" y="0"/>
                </a:lnTo>
                <a:lnTo>
                  <a:pt x="1019151" y="652257"/>
                </a:lnTo>
                <a:lnTo>
                  <a:pt x="0" y="652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94052" y="372009"/>
            <a:ext cx="480603" cy="578971"/>
          </a:xfrm>
          <a:custGeom>
            <a:avLst/>
            <a:gdLst/>
            <a:ahLst/>
            <a:cxnLst/>
            <a:rect r="r" b="b" t="t" l="l"/>
            <a:pathLst>
              <a:path h="578971" w="480603">
                <a:moveTo>
                  <a:pt x="0" y="0"/>
                </a:moveTo>
                <a:lnTo>
                  <a:pt x="480603" y="0"/>
                </a:lnTo>
                <a:lnTo>
                  <a:pt x="480603" y="578971"/>
                </a:lnTo>
                <a:lnTo>
                  <a:pt x="0" y="578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0921" y="372009"/>
            <a:ext cx="1025592" cy="630912"/>
          </a:xfrm>
          <a:custGeom>
            <a:avLst/>
            <a:gdLst/>
            <a:ahLst/>
            <a:cxnLst/>
            <a:rect r="r" b="b" t="t" l="l"/>
            <a:pathLst>
              <a:path h="630912" w="1025592">
                <a:moveTo>
                  <a:pt x="0" y="0"/>
                </a:moveTo>
                <a:lnTo>
                  <a:pt x="1025592" y="0"/>
                </a:lnTo>
                <a:lnTo>
                  <a:pt x="1025592" y="630912"/>
                </a:lnTo>
                <a:lnTo>
                  <a:pt x="0" y="630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8840" y="222592"/>
            <a:ext cx="2447716" cy="11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"/>
              </a:lnSpc>
            </a:pPr>
          </a:p>
          <a:p>
            <a:pPr algn="ctr">
              <a:lnSpc>
                <a:spcPts val="466"/>
              </a:lnSpc>
            </a:pPr>
            <a:r>
              <a:rPr lang="en-US" sz="333">
                <a:solidFill>
                  <a:srgbClr val="FFFFFF"/>
                </a:solidFill>
                <a:latin typeface="Open Sans"/>
              </a:rPr>
              <a:t>1.1 Dado el detalle explicado en la parte inicial de este documento debería generar una base de datos similar al siguiente.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168" y="80378"/>
            <a:ext cx="2033665" cy="180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2"/>
              </a:lnSpc>
            </a:pPr>
            <a:r>
              <a:rPr lang="en-US" sz="1094">
                <a:solidFill>
                  <a:srgbClr val="FFFFFF"/>
                </a:solidFill>
                <a:latin typeface="Open Sans Bold"/>
                <a:ea typeface="Open Sans Bold"/>
              </a:rPr>
              <a:t>﻿1. DISEÑO DE BASE DE DATOS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2492" y="180000"/>
            <a:ext cx="1615015" cy="1423500"/>
          </a:xfrm>
          <a:custGeom>
            <a:avLst/>
            <a:gdLst/>
            <a:ahLst/>
            <a:cxnLst/>
            <a:rect r="r" b="b" t="t" l="l"/>
            <a:pathLst>
              <a:path h="1423500" w="1615015">
                <a:moveTo>
                  <a:pt x="0" y="0"/>
                </a:moveTo>
                <a:lnTo>
                  <a:pt x="1615016" y="0"/>
                </a:lnTo>
                <a:lnTo>
                  <a:pt x="1615016" y="1423500"/>
                </a:lnTo>
                <a:lnTo>
                  <a:pt x="0" y="142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1111" y="285345"/>
            <a:ext cx="1137779" cy="1370108"/>
          </a:xfrm>
          <a:custGeom>
            <a:avLst/>
            <a:gdLst/>
            <a:ahLst/>
            <a:cxnLst/>
            <a:rect r="r" b="b" t="t" l="l"/>
            <a:pathLst>
              <a:path h="1370108" w="1137779">
                <a:moveTo>
                  <a:pt x="0" y="0"/>
                </a:moveTo>
                <a:lnTo>
                  <a:pt x="1137778" y="0"/>
                </a:lnTo>
                <a:lnTo>
                  <a:pt x="1137778" y="1370108"/>
                </a:lnTo>
                <a:lnTo>
                  <a:pt x="0" y="1370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854" y="180000"/>
            <a:ext cx="2481702" cy="79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"/>
              </a:lnSpc>
            </a:pPr>
            <a:r>
              <a:rPr lang="en-US" sz="563">
                <a:solidFill>
                  <a:srgbClr val="FFFFFF"/>
                </a:solidFill>
                <a:latin typeface="Open Sans Bold"/>
              </a:rPr>
              <a:t>1.2 Los registros de cada tabla deberían quedar de la siguiente forma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5924" y="93692"/>
            <a:ext cx="1808153" cy="19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0"/>
              </a:lnSpc>
            </a:pPr>
            <a:r>
              <a:rPr lang="en-US" sz="1221">
                <a:solidFill>
                  <a:srgbClr val="FFFFFF"/>
                </a:solidFill>
                <a:latin typeface="Open Sans Bold"/>
              </a:rPr>
              <a:t>2. Manejo de conceptos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3267" y="273919"/>
            <a:ext cx="2273467" cy="137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2.1. Muestra un ejemplo de DDL.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 Ejemplo de DDL (Lenguaje de Definición de Datos):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CREATE TABLE Empleados (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    ID INT PRIMARY KEY,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    Nombre VARCHAR(50),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    Salario DECIMAL(10,2));</a:t>
            </a:r>
          </a:p>
          <a:p>
            <a:pPr algn="ctr">
              <a:lnSpc>
                <a:spcPts val="725"/>
              </a:lnSpc>
            </a:pP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2.2. Muestra un ejemplo de DDM. 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Ejemplo de DML (Lenguaje de Manipulación de Datos):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INSERT INTO Empleados (ID, Nombre, Salario)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VALUES (1, 'Juan', 50000);</a:t>
            </a:r>
          </a:p>
          <a:p>
            <a:pPr algn="ctr">
              <a:lnSpc>
                <a:spcPts val="725"/>
              </a:lnSpc>
            </a:pP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2.3. Para que sirve el INNER JOIN. </a:t>
            </a:r>
          </a:p>
          <a:p>
            <a:pPr algn="ctr">
              <a:lnSpc>
                <a:spcPts val="725"/>
              </a:lnSpc>
            </a:pPr>
            <a:r>
              <a:rPr lang="en-US" sz="518">
                <a:solidFill>
                  <a:srgbClr val="FFFFFF"/>
                </a:solidFill>
                <a:latin typeface="Open Sans"/>
              </a:rPr>
              <a:t> se utiliza para combinar filas de dos o más tablas basándose en una condición de igualdad entre columnas, excluyendo las filas que no cumplen con la condición.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0507" y="158125"/>
            <a:ext cx="2326591" cy="149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2.4. Defina q es una función de agregación. 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 realiza un cálculo en un conjunto de valores y devuelve un único valor resumen.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 Ejemplo: SUM, AVG, COUNT.</a:t>
            </a: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2.5. Liste funciones de agregación que conozca. 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SUM: Calcula la suma de valores.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AVG: Calcula el promedio de valores. 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COUNT: Cuenta el número de filas.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MAX: Devuelve el valor máximo.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MIN: Devuelve el valor mínimo.</a:t>
            </a:r>
          </a:p>
          <a:p>
            <a:pPr algn="ctr">
              <a:lnSpc>
                <a:spcPts val="791"/>
              </a:lnSpc>
            </a:pP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2.6. Para que sirve la función CONCAT en SQL-Server. 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se utiliza para concatenar dos o más cadenas de texto. </a:t>
            </a:r>
          </a:p>
          <a:p>
            <a:pPr algn="ctr">
              <a:lnSpc>
                <a:spcPts val="791"/>
              </a:lnSpc>
            </a:pPr>
            <a:r>
              <a:rPr lang="en-US" sz="565">
                <a:solidFill>
                  <a:srgbClr val="FFFFFF"/>
                </a:solidFill>
                <a:latin typeface="Open Sans"/>
              </a:rPr>
              <a:t>Ejemplo:SELECT CONCAT(FirstName, ' ', LastName) AS FullName FROM Employees;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660" y="209403"/>
            <a:ext cx="2690340" cy="137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"/>
              </a:lnSpc>
            </a:pPr>
            <a:r>
              <a:rPr lang="en-US" sz="689">
                <a:solidFill>
                  <a:srgbClr val="FFFFFF"/>
                </a:solidFill>
                <a:latin typeface="Open Sans"/>
              </a:rPr>
              <a:t>2.7. Muestra un ejemplo del uso de COUNT. </a:t>
            </a:r>
          </a:p>
          <a:p>
            <a:pPr algn="ctr">
              <a:lnSpc>
                <a:spcPts val="965"/>
              </a:lnSpc>
            </a:pPr>
            <a:r>
              <a:rPr lang="en-US" sz="689">
                <a:solidFill>
                  <a:srgbClr val="FFFFFF"/>
                </a:solidFill>
                <a:latin typeface="Open Sans"/>
              </a:rPr>
              <a:t>Ejemplo del uso de COUNT para contar el número de empleados:SELECT COUNT(*) FROM Employees;</a:t>
            </a:r>
          </a:p>
          <a:p>
            <a:pPr algn="ctr">
              <a:lnSpc>
                <a:spcPts val="965"/>
              </a:lnSpc>
            </a:pPr>
          </a:p>
          <a:p>
            <a:pPr algn="ctr">
              <a:lnSpc>
                <a:spcPts val="965"/>
              </a:lnSpc>
            </a:pPr>
            <a:r>
              <a:rPr lang="en-US" sz="689">
                <a:solidFill>
                  <a:srgbClr val="FFFFFF"/>
                </a:solidFill>
                <a:latin typeface="Open Sans"/>
              </a:rPr>
              <a:t>2.8. Muestra un ejemplo del uso de AVG. </a:t>
            </a:r>
          </a:p>
          <a:p>
            <a:pPr algn="ctr">
              <a:lnSpc>
                <a:spcPts val="965"/>
              </a:lnSpc>
            </a:pPr>
            <a:r>
              <a:rPr lang="en-US" sz="689">
                <a:solidFill>
                  <a:srgbClr val="FFFFFF"/>
                </a:solidFill>
                <a:latin typeface="Open Sans"/>
              </a:rPr>
              <a:t>Ejemplo del uso de AVG para calcular el salario promedio:SELECT AVG(Salary) FROM Employees;</a:t>
            </a:r>
          </a:p>
          <a:p>
            <a:pPr algn="ctr">
              <a:lnSpc>
                <a:spcPts val="965"/>
              </a:lnSpc>
            </a:pPr>
          </a:p>
          <a:p>
            <a:pPr algn="ctr">
              <a:lnSpc>
                <a:spcPts val="965"/>
              </a:lnSpc>
            </a:pPr>
            <a:r>
              <a:rPr lang="en-US" sz="689">
                <a:solidFill>
                  <a:srgbClr val="FFFFFF"/>
                </a:solidFill>
                <a:latin typeface="Open Sans"/>
              </a:rPr>
              <a:t>2.9. Muestra un ejemplo del uso de MIN-MAX. </a:t>
            </a:r>
          </a:p>
          <a:p>
            <a:pPr algn="ctr">
              <a:lnSpc>
                <a:spcPts val="965"/>
              </a:lnSpc>
            </a:pPr>
            <a:r>
              <a:rPr lang="en-US" sz="689">
                <a:solidFill>
                  <a:srgbClr val="FFFFFF"/>
                </a:solidFill>
                <a:latin typeface="Open Sans"/>
              </a:rPr>
              <a:t>Ejemplo del uso de MIN y MAX para obtener el salario mínimo y máximo:SELECT MIN(Salary) AS MinSalary, MAX(Salary) AS MaxSalary FROM Employees;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244" y="57150"/>
            <a:ext cx="2120525" cy="230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4"/>
              </a:lnSpc>
            </a:pPr>
            <a:r>
              <a:rPr lang="en-US" sz="1310">
                <a:solidFill>
                  <a:srgbClr val="FFFFFF"/>
                </a:solidFill>
                <a:latin typeface="Open Sans"/>
              </a:rPr>
              <a:t>3. MANEJO DE CONSULTAS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2458" y="333737"/>
            <a:ext cx="2474098" cy="273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"/>
              </a:lnSpc>
            </a:pPr>
            <a:r>
              <a:rPr lang="en-US" sz="556">
                <a:solidFill>
                  <a:srgbClr val="FFFFFF"/>
                </a:solidFill>
                <a:latin typeface="Open Sans"/>
              </a:rPr>
              <a:t> 3.1. ¿Cuáles son los empleados que tienen el título "Agente de Ventas"?</a:t>
            </a:r>
          </a:p>
          <a:p>
            <a:pPr algn="ctr">
              <a:lnSpc>
                <a:spcPts val="779"/>
              </a:lnSpc>
            </a:pPr>
          </a:p>
          <a:p>
            <a:pPr algn="ctr">
              <a:lnSpc>
                <a:spcPts val="779"/>
              </a:lnSpc>
            </a:pPr>
            <a:r>
              <a:rPr lang="en-US" sz="556">
                <a:solidFill>
                  <a:srgbClr val="FFFFFF"/>
                </a:solidFill>
                <a:latin typeface="Open Sans"/>
              </a:rPr>
              <a:t>SELECT * FROM empleados WHERE cargo = 'Agente de Ventas';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3444" y="953663"/>
            <a:ext cx="2493112" cy="642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"/>
              </a:lnSpc>
            </a:pPr>
            <a:r>
              <a:rPr lang="en-US" sz="554">
                <a:solidFill>
                  <a:srgbClr val="FFFFFF"/>
                </a:solidFill>
                <a:latin typeface="Open Sans"/>
              </a:rPr>
              <a:t>3.2. ¿Cuáles son los destinos de los paquetes turísticos reservados por el cliente con ID 1?</a:t>
            </a:r>
          </a:p>
          <a:p>
            <a:pPr algn="ctr">
              <a:lnSpc>
                <a:spcPts val="776"/>
              </a:lnSpc>
            </a:pPr>
          </a:p>
          <a:p>
            <a:pPr algn="ctr">
              <a:lnSpc>
                <a:spcPts val="776"/>
              </a:lnSpc>
            </a:pPr>
            <a:r>
              <a:rPr lang="en-US" sz="554">
                <a:solidFill>
                  <a:srgbClr val="FFFFFF"/>
                </a:solidFill>
                <a:latin typeface="Open Sans"/>
              </a:rPr>
              <a:t>SELECT destinos.* FROM destinos</a:t>
            </a:r>
          </a:p>
          <a:p>
            <a:pPr algn="ctr">
              <a:lnSpc>
                <a:spcPts val="776"/>
              </a:lnSpc>
            </a:pPr>
            <a:r>
              <a:rPr lang="en-US" sz="554">
                <a:solidFill>
                  <a:srgbClr val="FFFFFF"/>
                </a:solidFill>
                <a:latin typeface="Open Sans"/>
              </a:rPr>
              <a:t>JOIN paquetes ON destinos.destinoid = paquetes.destinoid</a:t>
            </a:r>
          </a:p>
          <a:p>
            <a:pPr algn="ctr">
              <a:lnSpc>
                <a:spcPts val="776"/>
              </a:lnSpc>
            </a:pPr>
            <a:r>
              <a:rPr lang="en-US" sz="554">
                <a:solidFill>
                  <a:srgbClr val="FFFFFF"/>
                </a:solidFill>
                <a:latin typeface="Open Sans"/>
              </a:rPr>
              <a:t>JOIN reservas ON paquetes.paqueteid = reservas.paqueteid</a:t>
            </a:r>
          </a:p>
          <a:p>
            <a:pPr algn="ctr">
              <a:lnSpc>
                <a:spcPts val="776"/>
              </a:lnSpc>
            </a:pPr>
            <a:r>
              <a:rPr lang="en-US" sz="554">
                <a:solidFill>
                  <a:srgbClr val="FFFFFF"/>
                </a:solidFill>
                <a:latin typeface="Open Sans"/>
              </a:rPr>
              <a:t>WHERE reservas.clienteid = 1;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0955" y="93349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588362" y="1326461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349" y="132456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2586461" y="95250"/>
            <a:ext cx="376388" cy="380190"/>
          </a:xfrm>
          <a:custGeom>
            <a:avLst/>
            <a:gdLst/>
            <a:ahLst/>
            <a:cxnLst/>
            <a:rect r="r" b="b" t="t" l="l"/>
            <a:pathLst>
              <a:path h="380190" w="376388">
                <a:moveTo>
                  <a:pt x="0" y="0"/>
                </a:moveTo>
                <a:lnTo>
                  <a:pt x="376388" y="0"/>
                </a:lnTo>
                <a:lnTo>
                  <a:pt x="376388" y="380190"/>
                </a:lnTo>
                <a:lnTo>
                  <a:pt x="0" y="38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7809" y="225983"/>
            <a:ext cx="2484383" cy="1288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"/>
              </a:lnSpc>
            </a:pPr>
            <a:r>
              <a:rPr lang="en-US" sz="779">
                <a:solidFill>
                  <a:srgbClr val="FFFFFF"/>
                </a:solidFill>
                <a:latin typeface="Open Sans"/>
              </a:rPr>
              <a:t>3.3. ¿Cuáles son los paquetes turísticos reservados por el cliente llamado "Jane Smith"?</a:t>
            </a:r>
          </a:p>
          <a:p>
            <a:pPr algn="ctr">
              <a:lnSpc>
                <a:spcPts val="1090"/>
              </a:lnSpc>
            </a:pPr>
          </a:p>
          <a:p>
            <a:pPr algn="ctr">
              <a:lnSpc>
                <a:spcPts val="1090"/>
              </a:lnSpc>
            </a:pPr>
          </a:p>
          <a:p>
            <a:pPr algn="ctr">
              <a:lnSpc>
                <a:spcPts val="1090"/>
              </a:lnSpc>
            </a:pPr>
            <a:r>
              <a:rPr lang="en-US" sz="779">
                <a:solidFill>
                  <a:srgbClr val="FFFFFF"/>
                </a:solidFill>
                <a:latin typeface="Open Sans"/>
              </a:rPr>
              <a:t>SELECT paquetes.* FROM paquetes</a:t>
            </a:r>
          </a:p>
          <a:p>
            <a:pPr algn="ctr">
              <a:lnSpc>
                <a:spcPts val="1090"/>
              </a:lnSpc>
            </a:pPr>
            <a:r>
              <a:rPr lang="en-US" sz="779">
                <a:solidFill>
                  <a:srgbClr val="FFFFFF"/>
                </a:solidFill>
                <a:latin typeface="Open Sans"/>
              </a:rPr>
              <a:t>JOIN reservas ON paquetes.paqueteid = reservas.paqueteid</a:t>
            </a:r>
          </a:p>
          <a:p>
            <a:pPr algn="ctr">
              <a:lnSpc>
                <a:spcPts val="1090"/>
              </a:lnSpc>
            </a:pPr>
            <a:r>
              <a:rPr lang="en-US" sz="779">
                <a:solidFill>
                  <a:srgbClr val="FFFFFF"/>
                </a:solidFill>
                <a:latin typeface="Open Sans"/>
              </a:rPr>
              <a:t>JOIN clientes ON reservas.clienteid = clientes.clienteid</a:t>
            </a:r>
          </a:p>
          <a:p>
            <a:pPr algn="ctr">
              <a:lnSpc>
                <a:spcPts val="1090"/>
              </a:lnSpc>
            </a:pPr>
            <a:r>
              <a:rPr lang="en-US" sz="779">
                <a:solidFill>
                  <a:srgbClr val="FFFFFF"/>
                </a:solidFill>
                <a:latin typeface="Open Sans"/>
              </a:rPr>
              <a:t>WHERE clientes.nombre = 'Jane' AND clientes.apellido = 'Smith';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DAF0rh58tlk</dc:identifier>
  <dcterms:modified xsi:type="dcterms:W3CDTF">2011-08-01T06:04:30Z</dcterms:modified>
  <cp:revision>1</cp:revision>
  <dc:title>Dorado Formal Bordes Conmemorativo Tarjeta de Presentación</dc:title>
</cp:coreProperties>
</file>