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9" r:id="rId5"/>
    <p:sldId id="258" r:id="rId6"/>
    <p:sldId id="273" r:id="rId7"/>
    <p:sldId id="284" r:id="rId8"/>
    <p:sldId id="278" r:id="rId9"/>
    <p:sldId id="274" r:id="rId10"/>
    <p:sldId id="275" r:id="rId11"/>
    <p:sldId id="276" r:id="rId12"/>
    <p:sldId id="281" r:id="rId13"/>
    <p:sldId id="288" r:id="rId14"/>
    <p:sldId id="287" r:id="rId15"/>
    <p:sldId id="292" r:id="rId16"/>
    <p:sldId id="264" r:id="rId17"/>
    <p:sldId id="272" r:id="rId18"/>
    <p:sldId id="289" r:id="rId19"/>
    <p:sldId id="290" r:id="rId20"/>
    <p:sldId id="285" r:id="rId21"/>
    <p:sldId id="262" r:id="rId22"/>
    <p:sldId id="261" r:id="rId23"/>
    <p:sldId id="286" r:id="rId24"/>
    <p:sldId id="283" r:id="rId25"/>
    <p:sldId id="282" r:id="rId26"/>
    <p:sldId id="263" r:id="rId27"/>
    <p:sldId id="266" r:id="rId28"/>
    <p:sldId id="265" r:id="rId29"/>
    <p:sldId id="269" r:id="rId30"/>
    <p:sldId id="268" r:id="rId31"/>
    <p:sldId id="270" r:id="rId32"/>
    <p:sldId id="271" r:id="rId33"/>
    <p:sldId id="291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3C0A5-5EFC-4111-6E81-804D1D7B8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D0AD0B-2739-28C0-A5A6-BDD7F64A8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8AC6F0-D284-266A-5CF8-0BE6BF43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26F89A-AF1C-6950-B34F-34C5F3E0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445063-47AA-6008-E08A-DCB2EE28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80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BDB8F-B70C-3271-34E7-65436790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50B3E6-06F1-6F56-35F3-16F73ECF2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B21F32-56BC-0E7B-3E5C-ACA7F8BC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0B7E37-37F7-0327-8FFB-82AF779C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5284A9-0490-BE1C-1C50-FB83442A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2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96D3D8-8F4C-CD6F-3131-63689BB0A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D99EDA-A748-DC67-77F6-516509B00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191DAF-4E4D-8167-9B55-3A033159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DBF7B5-2090-5A5C-91DB-CF98C617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1EE300-B592-837C-5324-FA2AB3FE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45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A3B8A-AD37-E1A7-B233-248AE3F6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C9EE81-C444-3F85-2C7B-87A5C931B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9C959A-8BBC-A771-64D4-F8039635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34B81B-C5B5-B1D2-91B4-437EF552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249D77-2720-7401-0E74-30389FAB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79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521F9-7AB4-B00A-2E2B-732DE6F0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9BCA40-D1A6-5045-AEEE-F44EA73C6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D7EF77-1391-2E1B-8FDF-FB20B7DB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C1D3F5-5504-6CCF-FCDD-A8C031DB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BCF01A-5C9D-9AF4-EE86-B710FCD9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85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81A97-50FD-11D4-9D3D-8ACC1404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04C5C7-D58E-AE39-E8F5-E78985B09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67ED37-D77B-CE86-5BEF-C8C9F922B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22B4C-8E90-DE5A-898F-B1DF272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A9A1B6-C832-AA96-C08B-FB223FBD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092D6F-EA00-AFE0-8F7D-FFC406B8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71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BAFFB-3A7F-0C01-7EF5-8C5B3168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DAAB53-0817-C8EA-8F5F-FCE0B1896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E84900-EBE2-EC32-A436-26F548823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FAE568-73E9-E384-3CFC-550E1FAC6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A3A3D5-9DC4-132D-60C8-A09D23E90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E9591F-6EFE-DB0B-8D78-9909EEE9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966541-C857-941C-9E9C-3D0A0226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914983-E633-C465-87FB-96767601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16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5214-48B7-9150-D477-DC9A3BD8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F4A6C8-4860-09A4-6F57-0B19A337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AB9DB0-F3CF-2D43-DFE2-55B3A7E0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B41BF4-8430-0F81-B386-EC992E92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34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4D24DB-D5CD-3DD7-99B3-577BA2D4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80DF4F-4DF7-1223-F1C8-71BED9A5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1B7944-C14A-F1DA-F92A-DBBC490D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06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001D4-ACB9-16C4-87DD-FE5AE2FD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9D522-C7D6-F7B6-87BE-E5A8BC2B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63E263-0790-C9F1-622C-605DB1D38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D11183-CC97-9604-671C-EC187F6B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D08093-EE5B-A49C-AF8D-18C27102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6114DD-B0BA-8B62-34A5-EC40957D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36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67B79-D9FA-CD26-55A1-29136807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833E7D-7D77-F7AE-4348-6FAA53F15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FE8E92-1C34-04CC-0A85-985EC9DE7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1B0E81-8E65-BCCD-60E9-CB3D3D74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5EDF8E-7004-7277-711A-47DFFBDB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FFA75-A57D-729F-801C-3D1A1DEB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56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469B358-878B-A3AE-F90C-DF6B074C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E2B150-0E6A-0F66-4B21-ECA354A63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B18159-CB9A-1486-6EA7-92EA0184A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D9549A-0A7F-4BB5-9715-2E21722F1967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34FB36-3EF4-429C-BF99-97D3DBFDF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D495D4-BD77-B13A-BDD5-4BAE4BCD8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9556B-FD08-4080-A771-E0B5DCFFC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40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e018rCVvOo?list=PLJV_el3uVTsMhtt7_Y6sgTHGHp1Vb2P2J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58BC1-340C-EA8C-74D7-C2E9F34EA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07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191699-4C05-37E9-1FB3-B748D2CD6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/>
              <a:t>Jonathan Chen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陳畯田</a:t>
            </a:r>
          </a:p>
        </p:txBody>
      </p:sp>
    </p:spTree>
    <p:extLst>
      <p:ext uri="{BB962C8B-B14F-4D97-AF65-F5344CB8AC3E}">
        <p14:creationId xmlns:p14="http://schemas.microsoft.com/office/powerpoint/2010/main" val="70005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12A2C9B-FCA3-D006-CD7E-ADA586347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6"/>
          <a:stretch/>
        </p:blipFill>
        <p:spPr>
          <a:xfrm>
            <a:off x="1399519" y="728959"/>
            <a:ext cx="9392961" cy="540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3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727EA28-B58D-1908-5144-1E8F878F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2061971"/>
            <a:ext cx="920243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4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727EA28-B58D-1908-5144-1E8F878F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2061971"/>
            <a:ext cx="9202434" cy="2734057"/>
          </a:xfrm>
          <a:prstGeom prst="rect">
            <a:avLst/>
          </a:prstGeom>
        </p:spPr>
      </p:pic>
      <p:pic>
        <p:nvPicPr>
          <p:cNvPr id="6" name="圖片 5" descr="一張含有 文字, 人的臉孔, 武器, 寫生 的圖片&#10;&#10;自動產生的描述">
            <a:extLst>
              <a:ext uri="{FF2B5EF4-FFF2-40B4-BE49-F238E27FC236}">
                <a16:creationId xmlns:a16="http://schemas.microsoft.com/office/drawing/2014/main" id="{903F8962-54DC-00F3-349C-7C8AA817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83" y="895378"/>
            <a:ext cx="3114924" cy="23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4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58BC1-340C-EA8C-74D7-C2E9F34EA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7963"/>
            <a:ext cx="12192000" cy="955774"/>
          </a:xfrm>
        </p:spPr>
        <p:txBody>
          <a:bodyPr>
            <a:normAutofit/>
          </a:bodyPr>
          <a:lstStyle/>
          <a:p>
            <a:r>
              <a:rPr lang="en-US" altLang="zh-TW" b="1" dirty="0"/>
              <a:t>Machine Learning</a:t>
            </a:r>
            <a:endParaRPr lang="zh-TW" altLang="en-US" b="1" dirty="0"/>
          </a:p>
        </p:txBody>
      </p:sp>
      <p:pic>
        <p:nvPicPr>
          <p:cNvPr id="4" name="線上媒體 3" title="【機器學習2021】預測本頻道觀看人數 (上) - 機器學習基本概念簡介">
            <a:hlinkClick r:id="" action="ppaction://media"/>
            <a:extLst>
              <a:ext uri="{FF2B5EF4-FFF2-40B4-BE49-F238E27FC236}">
                <a16:creationId xmlns:a16="http://schemas.microsoft.com/office/drawing/2014/main" id="{EC842D9C-3751-9DFE-B456-681469DB80A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22136" y="1153737"/>
            <a:ext cx="7547728" cy="56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58BC1-340C-EA8C-74D7-C2E9F34EA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7963"/>
            <a:ext cx="12192000" cy="955774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G</a:t>
            </a:r>
            <a:r>
              <a:rPr lang="en-US" altLang="zh-TW" b="1" dirty="0"/>
              <a:t>enerative </a:t>
            </a:r>
            <a:r>
              <a:rPr lang="en-US" altLang="zh-TW" b="1" dirty="0">
                <a:solidFill>
                  <a:srgbClr val="FF0000"/>
                </a:solidFill>
              </a:rPr>
              <a:t>P</a:t>
            </a:r>
            <a:r>
              <a:rPr lang="en-US" altLang="zh-TW" b="1" dirty="0"/>
              <a:t>retrained </a:t>
            </a:r>
            <a:r>
              <a:rPr lang="en-US" altLang="zh-TW" b="1" dirty="0">
                <a:solidFill>
                  <a:srgbClr val="FF0000"/>
                </a:solidFill>
              </a:rPr>
              <a:t>T</a:t>
            </a:r>
            <a:r>
              <a:rPr lang="en-US" altLang="zh-TW" b="1" dirty="0"/>
              <a:t>ransformer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6C7919-2D3A-25DC-C4B0-E0AD95435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37" y="993301"/>
            <a:ext cx="4922525" cy="586469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AB7CD73-FD6F-4989-0F34-76965A832EAB}"/>
              </a:ext>
            </a:extLst>
          </p:cNvPr>
          <p:cNvSpPr txBox="1"/>
          <p:nvPr/>
        </p:nvSpPr>
        <p:spPr>
          <a:xfrm>
            <a:off x="7641209" y="6536926"/>
            <a:ext cx="45507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https://medium.com/ching-i/transformer-attention-is-all-you-need-c7967f38af14</a:t>
            </a:r>
          </a:p>
        </p:txBody>
      </p:sp>
    </p:spTree>
    <p:extLst>
      <p:ext uri="{BB962C8B-B14F-4D97-AF65-F5344CB8AC3E}">
        <p14:creationId xmlns:p14="http://schemas.microsoft.com/office/powerpoint/2010/main" val="112227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58BC1-340C-EA8C-74D7-C2E9F34EA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7963"/>
            <a:ext cx="12192000" cy="955774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G</a:t>
            </a:r>
            <a:r>
              <a:rPr lang="en-US" altLang="zh-TW" b="1" dirty="0"/>
              <a:t>enerative </a:t>
            </a:r>
            <a:r>
              <a:rPr lang="en-US" altLang="zh-TW" b="1" dirty="0">
                <a:solidFill>
                  <a:srgbClr val="FF0000"/>
                </a:solidFill>
              </a:rPr>
              <a:t>P</a:t>
            </a:r>
            <a:r>
              <a:rPr lang="en-US" altLang="zh-TW" b="1" dirty="0"/>
              <a:t>retrained </a:t>
            </a:r>
            <a:r>
              <a:rPr lang="en-US" altLang="zh-TW" b="1" dirty="0">
                <a:solidFill>
                  <a:srgbClr val="FF0000"/>
                </a:solidFill>
              </a:rPr>
              <a:t>T</a:t>
            </a:r>
            <a:r>
              <a:rPr lang="en-US" altLang="zh-TW" b="1" dirty="0"/>
              <a:t>ransformer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571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2B2BD-78D3-BC9A-B5AA-1BCD5F60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/>
              <a:t>How do they work?</a:t>
            </a:r>
            <a:endParaRPr lang="zh-TW" altLang="en-US" dirty="0"/>
          </a:p>
        </p:txBody>
      </p:sp>
      <p:pic>
        <p:nvPicPr>
          <p:cNvPr id="6" name="圖片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3F3C1798-CF9B-37C8-C4B1-6F3DC9E7C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15" y="1006664"/>
            <a:ext cx="9766169" cy="57835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167EB51-C07D-561F-E6DC-BECDF14B09DE}"/>
              </a:ext>
            </a:extLst>
          </p:cNvPr>
          <p:cNvSpPr txBox="1"/>
          <p:nvPr/>
        </p:nvSpPr>
        <p:spPr>
          <a:xfrm>
            <a:off x="986672" y="3113823"/>
            <a:ext cx="3311951" cy="13255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2E44E6-7DD6-B679-20E9-29B63C12B863}"/>
              </a:ext>
            </a:extLst>
          </p:cNvPr>
          <p:cNvSpPr txBox="1"/>
          <p:nvPr/>
        </p:nvSpPr>
        <p:spPr>
          <a:xfrm>
            <a:off x="4298623" y="3898450"/>
            <a:ext cx="3311951" cy="13255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6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How </a:t>
            </a:r>
            <a:r>
              <a:rPr lang="en-US" altLang="zh-TW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Large</a:t>
            </a:r>
            <a:r>
              <a:rPr lang="en-US" altLang="zh-TW" dirty="0">
                <a:latin typeface="Arial Rounded MT Bold" panose="020F0704030504030204" pitchFamily="34" charset="0"/>
              </a:rPr>
              <a:t>?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9D3F5F-747B-132D-249F-380D6D1C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1690688"/>
            <a:ext cx="10631384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89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7F6DB68-990A-3260-7062-C83C7A746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558" y="1547322"/>
            <a:ext cx="8160884" cy="494555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76C9D7B-B564-57D1-5FD7-FE9F92596234}"/>
              </a:ext>
            </a:extLst>
          </p:cNvPr>
          <p:cNvSpPr txBox="1"/>
          <p:nvPr/>
        </p:nvSpPr>
        <p:spPr>
          <a:xfrm>
            <a:off x="3506771" y="5825765"/>
            <a:ext cx="5863472" cy="395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33767C0-EAA3-3A66-CE38-AB590B3428DB}"/>
              </a:ext>
            </a:extLst>
          </p:cNvPr>
          <p:cNvSpPr txBox="1">
            <a:spLocks/>
          </p:cNvSpPr>
          <p:nvPr/>
        </p:nvSpPr>
        <p:spPr>
          <a:xfrm>
            <a:off x="443845" y="2217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Arial Rounded MT Bold" panose="020F0704030504030204" pitchFamily="34" charset="0"/>
              </a:rPr>
              <a:t>How </a:t>
            </a:r>
            <a:r>
              <a:rPr lang="en-US" altLang="zh-TW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Large</a:t>
            </a:r>
            <a:r>
              <a:rPr lang="en-US" altLang="zh-TW" dirty="0">
                <a:latin typeface="Arial Rounded MT Bold" panose="020F0704030504030204" pitchFamily="34" charset="0"/>
              </a:rPr>
              <a:t>?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78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03C9F37-4803-EA57-444A-48CF94FF72D3}"/>
              </a:ext>
            </a:extLst>
          </p:cNvPr>
          <p:cNvSpPr txBox="1"/>
          <p:nvPr/>
        </p:nvSpPr>
        <p:spPr>
          <a:xfrm>
            <a:off x="8074844" y="6136508"/>
            <a:ext cx="76050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https://medium.com/@daniellefranca96/gpt4-all-details-leaked-48fa20f9a4a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CC8587C-0DFB-A603-D9A2-048331ECE0C0}"/>
              </a:ext>
            </a:extLst>
          </p:cNvPr>
          <p:cNvSpPr txBox="1"/>
          <p:nvPr/>
        </p:nvSpPr>
        <p:spPr>
          <a:xfrm>
            <a:off x="8074844" y="5864356"/>
            <a:ext cx="80387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https://towardsdatascience.com/the-carbon-footprint-of-gpt-4-d6c676eb21ae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7BE804F-FF29-64EA-91C2-FEB9FD4D0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52" y="1492107"/>
            <a:ext cx="5396048" cy="4223208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F595FCC-C08E-E7EF-01B8-926FEEFCAE6F}"/>
              </a:ext>
            </a:extLst>
          </p:cNvPr>
          <p:cNvSpPr txBox="1"/>
          <p:nvPr/>
        </p:nvSpPr>
        <p:spPr>
          <a:xfrm>
            <a:off x="8074843" y="6369764"/>
            <a:ext cx="72908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https://www.energy.gov/eere/articles/how-much-power-1-gigawatt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C38958E-0984-05CF-EFA5-90EDDE1E8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11" y="1758726"/>
            <a:ext cx="6027254" cy="3956589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06D83507-5D66-6E51-FA85-A215200B8C16}"/>
              </a:ext>
            </a:extLst>
          </p:cNvPr>
          <p:cNvSpPr txBox="1">
            <a:spLocks/>
          </p:cNvSpPr>
          <p:nvPr/>
        </p:nvSpPr>
        <p:spPr>
          <a:xfrm>
            <a:off x="443845" y="2217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Arial Rounded MT Bold" panose="020F0704030504030204" pitchFamily="34" charset="0"/>
              </a:rPr>
              <a:t>How </a:t>
            </a:r>
            <a:r>
              <a:rPr lang="en-US" altLang="zh-TW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Large</a:t>
            </a:r>
            <a:r>
              <a:rPr lang="en-US" altLang="zh-TW" dirty="0">
                <a:latin typeface="Arial Rounded MT Bold" panose="020F0704030504030204" pitchFamily="34" charset="0"/>
              </a:rPr>
              <a:t>?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0BEE5-D6F2-96F7-F6CA-2F2330E2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DC5DFC-735E-F106-281B-5FB673C4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Recap</a:t>
            </a:r>
          </a:p>
          <a:p>
            <a:pPr marL="0" indent="0">
              <a:buNone/>
            </a:pPr>
            <a:r>
              <a:rPr lang="en-US" altLang="zh-TW" dirty="0"/>
              <a:t>2. LLMs/GPTs</a:t>
            </a:r>
          </a:p>
          <a:p>
            <a:pPr marL="0" indent="0">
              <a:buNone/>
            </a:pPr>
            <a:r>
              <a:rPr lang="en-US" altLang="zh-TW" dirty="0"/>
              <a:t>3. Comparison</a:t>
            </a:r>
          </a:p>
          <a:p>
            <a:pPr marL="0" indent="0">
              <a:buNone/>
            </a:pPr>
            <a:r>
              <a:rPr lang="en-US" altLang="zh-TW" dirty="0"/>
              <a:t>4. LOKI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1304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774F5C51-5EA4-D294-28C7-2B9E15C95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7100"/>
            <a:ext cx="12192000" cy="1850900"/>
          </a:xfrm>
          <a:prstGeom prst="rect">
            <a:avLst/>
          </a:prstGeom>
        </p:spPr>
      </p:pic>
      <p:pic>
        <p:nvPicPr>
          <p:cNvPr id="3" name="圖片 2" descr="一張含有 符號, 標誌, 字型, 圖形 的圖片&#10;&#10;自動產生的描述">
            <a:extLst>
              <a:ext uri="{FF2B5EF4-FFF2-40B4-BE49-F238E27FC236}">
                <a16:creationId xmlns:a16="http://schemas.microsoft.com/office/drawing/2014/main" id="{2BA04D94-BE08-5B51-A5B0-065D9551C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9691" cy="164969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0559B37-E538-7B1F-F20E-14833F223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691" y="-37707"/>
            <a:ext cx="7106642" cy="36676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238A100-DF56-D39B-6B72-D36699DF3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586" y="3357409"/>
            <a:ext cx="1694277" cy="16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32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2B2BD-78D3-BC9A-B5AA-1BCD5F60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did this happen?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7289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542522"/>
            <a:ext cx="7363853" cy="57729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4073" y="5261956"/>
            <a:ext cx="7363853" cy="10535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5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2B2BD-78D3-BC9A-B5AA-1BCD5F60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did this happen?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776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虛構小說, 海報, 虛構角色 的圖片&#10;&#10;自動產生的描述">
            <a:extLst>
              <a:ext uri="{FF2B5EF4-FFF2-40B4-BE49-F238E27FC236}">
                <a16:creationId xmlns:a16="http://schemas.microsoft.com/office/drawing/2014/main" id="{326E9A78-07A9-11BE-C1F5-9E7DD5D7F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72832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6BFE548-5DF5-8971-A251-F28CD005B1E9}"/>
              </a:ext>
            </a:extLst>
          </p:cNvPr>
          <p:cNvSpPr txBox="1"/>
          <p:nvPr/>
        </p:nvSpPr>
        <p:spPr>
          <a:xfrm>
            <a:off x="4336330" y="188537"/>
            <a:ext cx="6617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We don’t just listen, </a:t>
            </a:r>
          </a:p>
          <a:p>
            <a:r>
              <a:rPr lang="en-US" altLang="zh-TW" sz="3600" b="1" dirty="0">
                <a:solidFill>
                  <a:srgbClr val="FF0000"/>
                </a:solidFill>
              </a:rPr>
              <a:t>we think together.</a:t>
            </a:r>
          </a:p>
        </p:txBody>
      </p:sp>
    </p:spTree>
    <p:extLst>
      <p:ext uri="{BB962C8B-B14F-4D97-AF65-F5344CB8AC3E}">
        <p14:creationId xmlns:p14="http://schemas.microsoft.com/office/powerpoint/2010/main" val="353623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, 輪, 運動配備, 服裝 的圖片&#10;&#10;自動產生的描述">
            <a:extLst>
              <a:ext uri="{FF2B5EF4-FFF2-40B4-BE49-F238E27FC236}">
                <a16:creationId xmlns:a16="http://schemas.microsoft.com/office/drawing/2014/main" id="{AF6FC504-8C31-EC22-D151-A33796F3C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4"/>
          <a:stretch/>
        </p:blipFill>
        <p:spPr>
          <a:xfrm>
            <a:off x="0" y="0"/>
            <a:ext cx="6359094" cy="6858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BB72CF2-633B-19FD-DD5E-113BB924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60" y="2903457"/>
            <a:ext cx="5815040" cy="1894788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4F211CA-4E37-7F68-9429-805D0A8AE67D}"/>
              </a:ext>
            </a:extLst>
          </p:cNvPr>
          <p:cNvCxnSpPr/>
          <p:nvPr/>
        </p:nvCxnSpPr>
        <p:spPr>
          <a:xfrm>
            <a:off x="11245190" y="3648172"/>
            <a:ext cx="3205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FC89D52-4D28-4AB0-D695-89678C127690}"/>
              </a:ext>
            </a:extLst>
          </p:cNvPr>
          <p:cNvCxnSpPr>
            <a:cxnSpLocks/>
          </p:cNvCxnSpPr>
          <p:nvPr/>
        </p:nvCxnSpPr>
        <p:spPr>
          <a:xfrm>
            <a:off x="6816163" y="3923121"/>
            <a:ext cx="47495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DD254DA-41F4-991B-4D06-6E12F9263018}"/>
              </a:ext>
            </a:extLst>
          </p:cNvPr>
          <p:cNvCxnSpPr>
            <a:cxnSpLocks/>
          </p:cNvCxnSpPr>
          <p:nvPr/>
        </p:nvCxnSpPr>
        <p:spPr>
          <a:xfrm>
            <a:off x="6816163" y="4188643"/>
            <a:ext cx="44290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DFDF37C-BFF1-BB1E-D071-3B1E96253BE0}"/>
              </a:ext>
            </a:extLst>
          </p:cNvPr>
          <p:cNvCxnSpPr>
            <a:cxnSpLocks/>
          </p:cNvCxnSpPr>
          <p:nvPr/>
        </p:nvCxnSpPr>
        <p:spPr>
          <a:xfrm>
            <a:off x="6816163" y="4454165"/>
            <a:ext cx="496635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5E9A16C-C9F7-7B58-6DD7-CD3008E34C3B}"/>
              </a:ext>
            </a:extLst>
          </p:cNvPr>
          <p:cNvCxnSpPr>
            <a:cxnSpLocks/>
          </p:cNvCxnSpPr>
          <p:nvPr/>
        </p:nvCxnSpPr>
        <p:spPr>
          <a:xfrm>
            <a:off x="6816163" y="4710260"/>
            <a:ext cx="10542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027A07BD-66B2-3A8C-0DED-9F590507BD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2" t="8376" r="1499" b="4933"/>
          <a:stretch/>
        </p:blipFill>
        <p:spPr>
          <a:xfrm>
            <a:off x="6456405" y="-34564"/>
            <a:ext cx="5656150" cy="281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39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58BC1-340C-EA8C-74D7-C2E9F34EA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6853" y="2102701"/>
            <a:ext cx="6058293" cy="1804186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L</a:t>
            </a:r>
            <a:r>
              <a:rPr lang="en-US" altLang="zh-TW" dirty="0"/>
              <a:t>inguistic </a:t>
            </a:r>
            <a:r>
              <a:rPr lang="en-US" altLang="zh-TW" dirty="0">
                <a:solidFill>
                  <a:srgbClr val="FF0000"/>
                </a:solidFill>
              </a:rPr>
              <a:t>O</a:t>
            </a:r>
            <a:r>
              <a:rPr lang="en-US" altLang="zh-TW" dirty="0"/>
              <a:t>riented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K</a:t>
            </a:r>
            <a:r>
              <a:rPr lang="en-US" altLang="zh-TW" dirty="0"/>
              <a:t>eyword 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en-US" altLang="zh-TW" dirty="0"/>
              <a:t>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501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服裝, 人員, 文字, 足部穿著 的圖片&#10;&#10;自動產生的描述">
            <a:extLst>
              <a:ext uri="{FF2B5EF4-FFF2-40B4-BE49-F238E27FC236}">
                <a16:creationId xmlns:a16="http://schemas.microsoft.com/office/drawing/2014/main" id="{77FCCFCE-A771-C2EA-D311-9CFD1197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2227"/>
          <a:stretch/>
        </p:blipFill>
        <p:spPr>
          <a:xfrm>
            <a:off x="-1" y="0"/>
            <a:ext cx="4095345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69B211-81CB-E582-5468-7889D2058D9C}"/>
              </a:ext>
            </a:extLst>
          </p:cNvPr>
          <p:cNvSpPr txBox="1"/>
          <p:nvPr/>
        </p:nvSpPr>
        <p:spPr>
          <a:xfrm>
            <a:off x="4591457" y="335845"/>
            <a:ext cx="15045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繳費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取貨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影印</a:t>
            </a:r>
          </a:p>
        </p:txBody>
      </p:sp>
    </p:spTree>
    <p:extLst>
      <p:ext uri="{BB962C8B-B14F-4D97-AF65-F5344CB8AC3E}">
        <p14:creationId xmlns:p14="http://schemas.microsoft.com/office/powerpoint/2010/main" val="3239974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服裝, 人員, 文字, 足部穿著 的圖片&#10;&#10;自動產生的描述">
            <a:extLst>
              <a:ext uri="{FF2B5EF4-FFF2-40B4-BE49-F238E27FC236}">
                <a16:creationId xmlns:a16="http://schemas.microsoft.com/office/drawing/2014/main" id="{77FCCFCE-A771-C2EA-D311-9CFD1197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2227"/>
          <a:stretch/>
        </p:blipFill>
        <p:spPr>
          <a:xfrm>
            <a:off x="-1" y="0"/>
            <a:ext cx="4095345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69B211-81CB-E582-5468-7889D2058D9C}"/>
              </a:ext>
            </a:extLst>
          </p:cNvPr>
          <p:cNvSpPr txBox="1"/>
          <p:nvPr/>
        </p:nvSpPr>
        <p:spPr>
          <a:xfrm>
            <a:off x="4591457" y="335845"/>
            <a:ext cx="1882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取貨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58BBB-0EB3-A168-A9A9-B2B54064BE59}"/>
              </a:ext>
            </a:extLst>
          </p:cNvPr>
          <p:cNvSpPr/>
          <p:nvPr/>
        </p:nvSpPr>
        <p:spPr>
          <a:xfrm>
            <a:off x="4591457" y="1715678"/>
            <a:ext cx="1281442" cy="6693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FF09C-6EA8-4175-0080-8003A7551950}"/>
              </a:ext>
            </a:extLst>
          </p:cNvPr>
          <p:cNvSpPr txBox="1"/>
          <p:nvPr/>
        </p:nvSpPr>
        <p:spPr>
          <a:xfrm>
            <a:off x="6473766" y="224608"/>
            <a:ext cx="35374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五杯大冰拿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熱美式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珍奶一包糖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珍奶微微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我要一杯那個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06C4184E-CF85-A5BB-37AF-B258E50C2FAC}"/>
              </a:ext>
            </a:extLst>
          </p:cNvPr>
          <p:cNvSpPr/>
          <p:nvPr/>
        </p:nvSpPr>
        <p:spPr>
          <a:xfrm>
            <a:off x="5872899" y="-94269"/>
            <a:ext cx="600868" cy="4289195"/>
          </a:xfrm>
          <a:custGeom>
            <a:avLst/>
            <a:gdLst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9861 w 600868"/>
              <a:gd name="connsiteY5" fmla="*/ 511984 h 4289195"/>
              <a:gd name="connsiteX6" fmla="*/ 600868 w 600868"/>
              <a:gd name="connsiteY6" fmla="*/ 0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9861 w 600868"/>
              <a:gd name="connsiteY5" fmla="*/ 511984 h 4289195"/>
              <a:gd name="connsiteX6" fmla="*/ 553734 w 600868"/>
              <a:gd name="connsiteY6" fmla="*/ 245097 h 428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868" h="4289195" stroke="0" extrusionOk="0">
                <a:moveTo>
                  <a:pt x="600868" y="4289195"/>
                </a:moveTo>
                <a:cubicBezTo>
                  <a:pt x="434943" y="4289195"/>
                  <a:pt x="300434" y="4266778"/>
                  <a:pt x="300434" y="4239125"/>
                </a:cubicBezTo>
                <a:lnTo>
                  <a:pt x="300434" y="2194668"/>
                </a:lnTo>
                <a:cubicBezTo>
                  <a:pt x="300434" y="2167015"/>
                  <a:pt x="165925" y="2144598"/>
                  <a:pt x="0" y="2144598"/>
                </a:cubicBezTo>
                <a:cubicBezTo>
                  <a:pt x="165925" y="2144598"/>
                  <a:pt x="300434" y="2122181"/>
                  <a:pt x="300434" y="2094528"/>
                </a:cubicBezTo>
                <a:lnTo>
                  <a:pt x="300434" y="50070"/>
                </a:lnTo>
                <a:cubicBezTo>
                  <a:pt x="300434" y="22417"/>
                  <a:pt x="434943" y="0"/>
                  <a:pt x="600868" y="0"/>
                </a:cubicBezTo>
                <a:lnTo>
                  <a:pt x="600868" y="4289195"/>
                </a:lnTo>
                <a:close/>
              </a:path>
              <a:path w="600868" h="4289195" fill="none">
                <a:moveTo>
                  <a:pt x="600868" y="4289195"/>
                </a:moveTo>
                <a:cubicBezTo>
                  <a:pt x="434943" y="4289195"/>
                  <a:pt x="300434" y="4266778"/>
                  <a:pt x="300434" y="4239125"/>
                </a:cubicBezTo>
                <a:lnTo>
                  <a:pt x="300434" y="2194668"/>
                </a:lnTo>
                <a:cubicBezTo>
                  <a:pt x="300434" y="2167015"/>
                  <a:pt x="165925" y="2144598"/>
                  <a:pt x="0" y="2144598"/>
                </a:cubicBezTo>
                <a:cubicBezTo>
                  <a:pt x="165925" y="2144598"/>
                  <a:pt x="300434" y="2122181"/>
                  <a:pt x="300434" y="2094528"/>
                </a:cubicBezTo>
                <a:cubicBezTo>
                  <a:pt x="300434" y="1413042"/>
                  <a:pt x="309861" y="1193470"/>
                  <a:pt x="309861" y="511984"/>
                </a:cubicBezTo>
                <a:cubicBezTo>
                  <a:pt x="309861" y="484331"/>
                  <a:pt x="387809" y="245097"/>
                  <a:pt x="553734" y="245097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240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服裝, 人員, 文字, 足部穿著 的圖片&#10;&#10;自動產生的描述">
            <a:extLst>
              <a:ext uri="{FF2B5EF4-FFF2-40B4-BE49-F238E27FC236}">
                <a16:creationId xmlns:a16="http://schemas.microsoft.com/office/drawing/2014/main" id="{77FCCFCE-A771-C2EA-D311-9CFD1197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2227"/>
          <a:stretch/>
        </p:blipFill>
        <p:spPr>
          <a:xfrm>
            <a:off x="-1" y="0"/>
            <a:ext cx="4095345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69B211-81CB-E582-5468-7889D2058D9C}"/>
              </a:ext>
            </a:extLst>
          </p:cNvPr>
          <p:cNvSpPr txBox="1"/>
          <p:nvPr/>
        </p:nvSpPr>
        <p:spPr>
          <a:xfrm>
            <a:off x="4591457" y="335845"/>
            <a:ext cx="1882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en-US" altLang="zh-TW" sz="4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取貨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58BBB-0EB3-A168-A9A9-B2B54064BE59}"/>
              </a:ext>
            </a:extLst>
          </p:cNvPr>
          <p:cNvSpPr/>
          <p:nvPr/>
        </p:nvSpPr>
        <p:spPr>
          <a:xfrm>
            <a:off x="4591457" y="1715678"/>
            <a:ext cx="1281442" cy="6693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F1519091-9F37-F1B3-16C5-7C6980463017}"/>
              </a:ext>
            </a:extLst>
          </p:cNvPr>
          <p:cNvCxnSpPr>
            <a:cxnSpLocks/>
          </p:cNvCxnSpPr>
          <p:nvPr/>
        </p:nvCxnSpPr>
        <p:spPr>
          <a:xfrm flipH="1">
            <a:off x="5860330" y="1008668"/>
            <a:ext cx="1341748" cy="707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FF09C-6EA8-4175-0080-8003A7551950}"/>
              </a:ext>
            </a:extLst>
          </p:cNvPr>
          <p:cNvSpPr txBox="1"/>
          <p:nvPr/>
        </p:nvSpPr>
        <p:spPr>
          <a:xfrm>
            <a:off x="7202078" y="531176"/>
            <a:ext cx="3252248" cy="8309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zh-TW" altLang="en-US" sz="4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杯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大冰拿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36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022C8-FB43-6701-EFBC-4B9F3ABD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70" y="30246"/>
            <a:ext cx="10515600" cy="1325563"/>
          </a:xfrm>
        </p:spPr>
        <p:txBody>
          <a:bodyPr/>
          <a:lstStyle/>
          <a:p>
            <a:r>
              <a:rPr lang="en-US" altLang="zh-TW" dirty="0"/>
              <a:t>Recap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8155E0-135F-2DA5-B853-C24546B61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809"/>
            <a:ext cx="12192000" cy="26908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7CDA668-59C9-D05E-A3B5-3070DB563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8480"/>
            <a:ext cx="12192000" cy="267952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B1BD0EB-5955-39A7-5712-DC7EA74FCE36}"/>
              </a:ext>
            </a:extLst>
          </p:cNvPr>
          <p:cNvSpPr txBox="1"/>
          <p:nvPr/>
        </p:nvSpPr>
        <p:spPr>
          <a:xfrm>
            <a:off x="3808429" y="5607547"/>
            <a:ext cx="2287571" cy="778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67DC1D-838A-ACDF-5341-67D64D2A0018}"/>
              </a:ext>
            </a:extLst>
          </p:cNvPr>
          <p:cNvSpPr txBox="1"/>
          <p:nvPr/>
        </p:nvSpPr>
        <p:spPr>
          <a:xfrm>
            <a:off x="3503629" y="2802739"/>
            <a:ext cx="3111180" cy="778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866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服裝, 人員, 文字, 足部穿著 的圖片&#10;&#10;自動產生的描述">
            <a:extLst>
              <a:ext uri="{FF2B5EF4-FFF2-40B4-BE49-F238E27FC236}">
                <a16:creationId xmlns:a16="http://schemas.microsoft.com/office/drawing/2014/main" id="{77FCCFCE-A771-C2EA-D311-9CFD1197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2227"/>
          <a:stretch/>
        </p:blipFill>
        <p:spPr>
          <a:xfrm>
            <a:off x="-1" y="0"/>
            <a:ext cx="4095345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69B211-81CB-E582-5468-7889D2058D9C}"/>
              </a:ext>
            </a:extLst>
          </p:cNvPr>
          <p:cNvSpPr txBox="1"/>
          <p:nvPr/>
        </p:nvSpPr>
        <p:spPr>
          <a:xfrm>
            <a:off x="4591457" y="335845"/>
            <a:ext cx="1882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取貨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58BBB-0EB3-A168-A9A9-B2B54064BE59}"/>
              </a:ext>
            </a:extLst>
          </p:cNvPr>
          <p:cNvSpPr/>
          <p:nvPr/>
        </p:nvSpPr>
        <p:spPr>
          <a:xfrm>
            <a:off x="4591457" y="1715678"/>
            <a:ext cx="1281442" cy="669303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FF09C-6EA8-4175-0080-8003A7551950}"/>
              </a:ext>
            </a:extLst>
          </p:cNvPr>
          <p:cNvSpPr txBox="1"/>
          <p:nvPr/>
        </p:nvSpPr>
        <p:spPr>
          <a:xfrm>
            <a:off x="6473766" y="224608"/>
            <a:ext cx="35374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杯</a:t>
            </a:r>
            <a:r>
              <a:rPr lang="zh-TW" altLang="en-US" sz="4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en-US" sz="48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冰</a:t>
            </a:r>
            <a:r>
              <a:rPr lang="zh-TW" alt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拿</a:t>
            </a:r>
            <a:endParaRPr lang="en-US" altLang="zh-TW" sz="4800" b="1" dirty="0">
              <a:solidFill>
                <a:schemeClr val="accent5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熱美式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珍奶一包糖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珍奶微微</a:t>
            </a:r>
            <a:endParaRPr lang="en-US" altLang="zh-TW" sz="28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我要一杯那個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06C4184E-CF85-A5BB-37AF-B258E50C2FAC}"/>
              </a:ext>
            </a:extLst>
          </p:cNvPr>
          <p:cNvSpPr/>
          <p:nvPr/>
        </p:nvSpPr>
        <p:spPr>
          <a:xfrm>
            <a:off x="5872899" y="-94269"/>
            <a:ext cx="600868" cy="4289195"/>
          </a:xfrm>
          <a:custGeom>
            <a:avLst/>
            <a:gdLst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9861 w 600868"/>
              <a:gd name="connsiteY5" fmla="*/ 511984 h 4289195"/>
              <a:gd name="connsiteX6" fmla="*/ 600868 w 600868"/>
              <a:gd name="connsiteY6" fmla="*/ 0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0434 w 600868"/>
              <a:gd name="connsiteY5" fmla="*/ 50070 h 4289195"/>
              <a:gd name="connsiteX6" fmla="*/ 600868 w 600868"/>
              <a:gd name="connsiteY6" fmla="*/ 0 h 4289195"/>
              <a:gd name="connsiteX7" fmla="*/ 600868 w 600868"/>
              <a:gd name="connsiteY7" fmla="*/ 4289195 h 4289195"/>
              <a:gd name="connsiteX0" fmla="*/ 600868 w 600868"/>
              <a:gd name="connsiteY0" fmla="*/ 4289195 h 4289195"/>
              <a:gd name="connsiteX1" fmla="*/ 300434 w 600868"/>
              <a:gd name="connsiteY1" fmla="*/ 4239125 h 4289195"/>
              <a:gd name="connsiteX2" fmla="*/ 300434 w 600868"/>
              <a:gd name="connsiteY2" fmla="*/ 2194668 h 4289195"/>
              <a:gd name="connsiteX3" fmla="*/ 0 w 600868"/>
              <a:gd name="connsiteY3" fmla="*/ 2144598 h 4289195"/>
              <a:gd name="connsiteX4" fmla="*/ 300434 w 600868"/>
              <a:gd name="connsiteY4" fmla="*/ 2094528 h 4289195"/>
              <a:gd name="connsiteX5" fmla="*/ 309861 w 600868"/>
              <a:gd name="connsiteY5" fmla="*/ 511984 h 4289195"/>
              <a:gd name="connsiteX6" fmla="*/ 553734 w 600868"/>
              <a:gd name="connsiteY6" fmla="*/ 245097 h 428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868" h="4289195" stroke="0" extrusionOk="0">
                <a:moveTo>
                  <a:pt x="600868" y="4289195"/>
                </a:moveTo>
                <a:cubicBezTo>
                  <a:pt x="434943" y="4289195"/>
                  <a:pt x="300434" y="4266778"/>
                  <a:pt x="300434" y="4239125"/>
                </a:cubicBezTo>
                <a:lnTo>
                  <a:pt x="300434" y="2194668"/>
                </a:lnTo>
                <a:cubicBezTo>
                  <a:pt x="300434" y="2167015"/>
                  <a:pt x="165925" y="2144598"/>
                  <a:pt x="0" y="2144598"/>
                </a:cubicBezTo>
                <a:cubicBezTo>
                  <a:pt x="165925" y="2144598"/>
                  <a:pt x="300434" y="2122181"/>
                  <a:pt x="300434" y="2094528"/>
                </a:cubicBezTo>
                <a:lnTo>
                  <a:pt x="300434" y="50070"/>
                </a:lnTo>
                <a:cubicBezTo>
                  <a:pt x="300434" y="22417"/>
                  <a:pt x="434943" y="0"/>
                  <a:pt x="600868" y="0"/>
                </a:cubicBezTo>
                <a:lnTo>
                  <a:pt x="600868" y="4289195"/>
                </a:lnTo>
                <a:close/>
              </a:path>
              <a:path w="600868" h="4289195" fill="none">
                <a:moveTo>
                  <a:pt x="600868" y="4289195"/>
                </a:moveTo>
                <a:cubicBezTo>
                  <a:pt x="434943" y="4289195"/>
                  <a:pt x="300434" y="4266778"/>
                  <a:pt x="300434" y="4239125"/>
                </a:cubicBezTo>
                <a:lnTo>
                  <a:pt x="300434" y="2194668"/>
                </a:lnTo>
                <a:cubicBezTo>
                  <a:pt x="300434" y="2167015"/>
                  <a:pt x="165925" y="2144598"/>
                  <a:pt x="0" y="2144598"/>
                </a:cubicBezTo>
                <a:cubicBezTo>
                  <a:pt x="165925" y="2144598"/>
                  <a:pt x="300434" y="2122181"/>
                  <a:pt x="300434" y="2094528"/>
                </a:cubicBezTo>
                <a:cubicBezTo>
                  <a:pt x="300434" y="1413042"/>
                  <a:pt x="309861" y="1193470"/>
                  <a:pt x="309861" y="511984"/>
                </a:cubicBezTo>
                <a:cubicBezTo>
                  <a:pt x="309861" y="484331"/>
                  <a:pt x="387809" y="245097"/>
                  <a:pt x="553734" y="245097"/>
                </a:cubicBezTo>
              </a:path>
            </a:pathLst>
          </a:custGeom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515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服裝, 人員, 文字, 足部穿著 的圖片&#10;&#10;自動產生的描述">
            <a:extLst>
              <a:ext uri="{FF2B5EF4-FFF2-40B4-BE49-F238E27FC236}">
                <a16:creationId xmlns:a16="http://schemas.microsoft.com/office/drawing/2014/main" id="{77FCCFCE-A771-C2EA-D311-9CFD1197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2227"/>
          <a:stretch/>
        </p:blipFill>
        <p:spPr>
          <a:xfrm>
            <a:off x="-1" y="0"/>
            <a:ext cx="4095345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69B211-81CB-E582-5468-7889D2058D9C}"/>
              </a:ext>
            </a:extLst>
          </p:cNvPr>
          <p:cNvSpPr txBox="1"/>
          <p:nvPr/>
        </p:nvSpPr>
        <p:spPr>
          <a:xfrm>
            <a:off x="4591457" y="335845"/>
            <a:ext cx="1882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en-US" altLang="zh-TW" sz="4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取貨</a:t>
            </a:r>
            <a:endParaRPr lang="en-US" altLang="zh-TW" sz="44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58BBB-0EB3-A168-A9A9-B2B54064BE59}"/>
              </a:ext>
            </a:extLst>
          </p:cNvPr>
          <p:cNvSpPr/>
          <p:nvPr/>
        </p:nvSpPr>
        <p:spPr>
          <a:xfrm>
            <a:off x="4591457" y="1715678"/>
            <a:ext cx="1281442" cy="6693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F1519091-9F37-F1B3-16C5-7C6980463017}"/>
              </a:ext>
            </a:extLst>
          </p:cNvPr>
          <p:cNvCxnSpPr>
            <a:cxnSpLocks/>
          </p:cNvCxnSpPr>
          <p:nvPr/>
        </p:nvCxnSpPr>
        <p:spPr>
          <a:xfrm flipH="1">
            <a:off x="5860330" y="1008668"/>
            <a:ext cx="1341748" cy="707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FF09C-6EA8-4175-0080-8003A7551950}"/>
              </a:ext>
            </a:extLst>
          </p:cNvPr>
          <p:cNvSpPr txBox="1"/>
          <p:nvPr/>
        </p:nvSpPr>
        <p:spPr>
          <a:xfrm>
            <a:off x="7202078" y="716280"/>
            <a:ext cx="4883085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&lt;num&gt;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杯大冰拿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353F18-6A93-054D-2208-B284BC0C3C2E}"/>
              </a:ext>
            </a:extLst>
          </p:cNvPr>
          <p:cNvSpPr txBox="1"/>
          <p:nvPr/>
        </p:nvSpPr>
        <p:spPr>
          <a:xfrm>
            <a:off x="7202076" y="1446544"/>
            <a:ext cx="4883085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五杯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&lt;size&gt;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冰拿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81AD15-7082-1C5A-4AE1-E663580C7460}"/>
              </a:ext>
            </a:extLst>
          </p:cNvPr>
          <p:cNvSpPr txBox="1"/>
          <p:nvPr/>
        </p:nvSpPr>
        <p:spPr>
          <a:xfrm>
            <a:off x="7202076" y="2176808"/>
            <a:ext cx="4883085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五杯大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&lt;ice&gt;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291E768-04F8-54E3-3112-C2FB4CD98AD0}"/>
              </a:ext>
            </a:extLst>
          </p:cNvPr>
          <p:cNvSpPr txBox="1"/>
          <p:nvPr/>
        </p:nvSpPr>
        <p:spPr>
          <a:xfrm>
            <a:off x="7202076" y="2907072"/>
            <a:ext cx="4883085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五杯大冰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&lt;drink&gt;</a:t>
            </a:r>
          </a:p>
        </p:txBody>
      </p:sp>
    </p:spTree>
    <p:extLst>
      <p:ext uri="{BB962C8B-B14F-4D97-AF65-F5344CB8AC3E}">
        <p14:creationId xmlns:p14="http://schemas.microsoft.com/office/powerpoint/2010/main" val="2372066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E2134756-323A-FD9E-1B65-D94C3D109D2B}"/>
              </a:ext>
            </a:extLst>
          </p:cNvPr>
          <p:cNvSpPr/>
          <p:nvPr/>
        </p:nvSpPr>
        <p:spPr>
          <a:xfrm>
            <a:off x="320508" y="322868"/>
            <a:ext cx="5995449" cy="608028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7470A10-46E1-E7AE-02EB-F3D55E7B17AF}"/>
              </a:ext>
            </a:extLst>
          </p:cNvPr>
          <p:cNvSpPr/>
          <p:nvPr/>
        </p:nvSpPr>
        <p:spPr>
          <a:xfrm>
            <a:off x="570320" y="615098"/>
            <a:ext cx="5085763" cy="51258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0AAA70F-B49A-060F-64BD-DC1A7E3881E0}"/>
              </a:ext>
            </a:extLst>
          </p:cNvPr>
          <p:cNvSpPr/>
          <p:nvPr/>
        </p:nvSpPr>
        <p:spPr>
          <a:xfrm>
            <a:off x="841338" y="899474"/>
            <a:ext cx="4192576" cy="4351257"/>
          </a:xfrm>
          <a:prstGeom prst="ellipse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BF175BC-0BE6-C17C-423C-68A5F7E6D990}"/>
              </a:ext>
            </a:extLst>
          </p:cNvPr>
          <p:cNvCxnSpPr/>
          <p:nvPr/>
        </p:nvCxnSpPr>
        <p:spPr>
          <a:xfrm>
            <a:off x="5073192" y="2961589"/>
            <a:ext cx="2045616" cy="0"/>
          </a:xfrm>
          <a:prstGeom prst="straightConnector1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B6784BD-14B3-476D-9798-1E6034390B54}"/>
              </a:ext>
            </a:extLst>
          </p:cNvPr>
          <p:cNvCxnSpPr/>
          <p:nvPr/>
        </p:nvCxnSpPr>
        <p:spPr>
          <a:xfrm>
            <a:off x="5535105" y="3989111"/>
            <a:ext cx="204561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9A211DA-9FE0-1497-77CA-1ACEEFE93041}"/>
              </a:ext>
            </a:extLst>
          </p:cNvPr>
          <p:cNvCxnSpPr/>
          <p:nvPr/>
        </p:nvCxnSpPr>
        <p:spPr>
          <a:xfrm>
            <a:off x="5952246" y="1934066"/>
            <a:ext cx="2045616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225D7C-9F57-3F99-32E4-965E62B1109F}"/>
              </a:ext>
            </a:extLst>
          </p:cNvPr>
          <p:cNvSpPr txBox="1"/>
          <p:nvPr/>
        </p:nvSpPr>
        <p:spPr>
          <a:xfrm>
            <a:off x="7118808" y="2546090"/>
            <a:ext cx="3242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Utterance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3C18431-EB65-B1F0-7608-362872147D31}"/>
              </a:ext>
            </a:extLst>
          </p:cNvPr>
          <p:cNvSpPr txBox="1"/>
          <p:nvPr/>
        </p:nvSpPr>
        <p:spPr>
          <a:xfrm>
            <a:off x="7580721" y="3573612"/>
            <a:ext cx="3242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FF0000"/>
                </a:solidFill>
              </a:rPr>
              <a:t>Intent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578C3CD-03C3-BC2B-C62D-2273DAAB9B1B}"/>
              </a:ext>
            </a:extLst>
          </p:cNvPr>
          <p:cNvSpPr txBox="1"/>
          <p:nvPr/>
        </p:nvSpPr>
        <p:spPr>
          <a:xfrm>
            <a:off x="8107841" y="1518567"/>
            <a:ext cx="3242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849218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94180C2E-7BF6-994E-901E-53ED9A602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56" y="312405"/>
            <a:ext cx="2564287" cy="62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7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2B2BD-78D3-BC9A-B5AA-1BCD5F60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/>
              <a:t>Why did this happen?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7D6F125-0897-9F68-5225-0961BFC2B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217" y="1144638"/>
            <a:ext cx="9659566" cy="545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6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866FF15D-2375-E4DA-B0B4-DB17B592AA9B}"/>
              </a:ext>
            </a:extLst>
          </p:cNvPr>
          <p:cNvSpPr txBox="1">
            <a:spLocks/>
          </p:cNvSpPr>
          <p:nvPr/>
        </p:nvSpPr>
        <p:spPr>
          <a:xfrm>
            <a:off x="546370" y="30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Recap 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DD958CE-BC6D-3245-B335-89851D86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"/>
          <a:stretch/>
        </p:blipFill>
        <p:spPr>
          <a:xfrm>
            <a:off x="0" y="1272016"/>
            <a:ext cx="12192000" cy="431396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AD0FE81-179A-8C08-AC6A-C17584F5F9F0}"/>
              </a:ext>
            </a:extLst>
          </p:cNvPr>
          <p:cNvSpPr txBox="1"/>
          <p:nvPr/>
        </p:nvSpPr>
        <p:spPr>
          <a:xfrm>
            <a:off x="194821" y="4301600"/>
            <a:ext cx="1982771" cy="1090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97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2B2BD-78D3-BC9A-B5AA-1BCD5F60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/>
              <a:t>Why did this happen?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15F5632-213B-7119-110A-640691349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346"/>
            <a:ext cx="12210664" cy="203132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4616C95-1DCD-F802-CCDF-04039EA0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8350"/>
            <a:ext cx="12192000" cy="74735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FB5E039-56D1-BC31-8B70-F153254B8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82385"/>
            <a:ext cx="12223602" cy="21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7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2B2BD-78D3-BC9A-B5AA-1BCD5F60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小明跟小華</a:t>
            </a:r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][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去台北</a:t>
            </a:r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b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小明</a:t>
            </a:r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][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跟小華去台北</a:t>
            </a:r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5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2DE1EB5-522B-BA8B-804F-CAFB9B567927}"/>
              </a:ext>
            </a:extLst>
          </p:cNvPr>
          <p:cNvSpPr txBox="1"/>
          <p:nvPr/>
        </p:nvSpPr>
        <p:spPr>
          <a:xfrm>
            <a:off x="197963" y="111278"/>
            <a:ext cx="4769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Follow</a:t>
            </a:r>
          </a:p>
          <a:p>
            <a:r>
              <a:rPr lang="en-US" altLang="zh-TW" sz="4000" b="1" dirty="0"/>
              <a:t>And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7425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58BC1-340C-EA8C-74D7-C2E9F34EA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What About GPTs/LLMs 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533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2DE8264-8BE0-29AA-9411-DB9739D99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6" t="3161" b="23437"/>
          <a:stretch/>
        </p:blipFill>
        <p:spPr>
          <a:xfrm>
            <a:off x="2269671" y="912043"/>
            <a:ext cx="7652657" cy="50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6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473</Words>
  <Application>Microsoft Office PowerPoint</Application>
  <PresentationFormat>寬螢幕</PresentationFormat>
  <Paragraphs>102</Paragraphs>
  <Slides>33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微軟正黑體</vt:lpstr>
      <vt:lpstr>標楷體</vt:lpstr>
      <vt:lpstr>Aptos</vt:lpstr>
      <vt:lpstr>Aptos Display</vt:lpstr>
      <vt:lpstr>Arial</vt:lpstr>
      <vt:lpstr>Arial Rounded MT Bold</vt:lpstr>
      <vt:lpstr>Times New Roman</vt:lpstr>
      <vt:lpstr>Office 佈景主題</vt:lpstr>
      <vt:lpstr>Week 07</vt:lpstr>
      <vt:lpstr>Roadmap</vt:lpstr>
      <vt:lpstr>Recap </vt:lpstr>
      <vt:lpstr>Why did this happen?</vt:lpstr>
      <vt:lpstr>PowerPoint 簡報</vt:lpstr>
      <vt:lpstr>Why did this happen?</vt:lpstr>
      <vt:lpstr>[小明跟小華][去台北] [小明][跟小華去台北]</vt:lpstr>
      <vt:lpstr>What About GPTs/LLMs ?</vt:lpstr>
      <vt:lpstr>PowerPoint 簡報</vt:lpstr>
      <vt:lpstr>PowerPoint 簡報</vt:lpstr>
      <vt:lpstr>PowerPoint 簡報</vt:lpstr>
      <vt:lpstr>PowerPoint 簡報</vt:lpstr>
      <vt:lpstr>Machine Learning</vt:lpstr>
      <vt:lpstr>Generative Pretrained Transformer</vt:lpstr>
      <vt:lpstr>Generative Pretrained Transformer</vt:lpstr>
      <vt:lpstr>How do they work?</vt:lpstr>
      <vt:lpstr>How Large?</vt:lpstr>
      <vt:lpstr>PowerPoint 簡報</vt:lpstr>
      <vt:lpstr>PowerPoint 簡報</vt:lpstr>
      <vt:lpstr>PowerPoint 簡報</vt:lpstr>
      <vt:lpstr>Why did this happen?</vt:lpstr>
      <vt:lpstr>PowerPoint 簡報</vt:lpstr>
      <vt:lpstr>Why did this happen?</vt:lpstr>
      <vt:lpstr>PowerPoint 簡報</vt:lpstr>
      <vt:lpstr>PowerPoint 簡報</vt:lpstr>
      <vt:lpstr>Linguistic Oriented Keyword Interface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07</dc:title>
  <dc:creator>陳畯田</dc:creator>
  <cp:lastModifiedBy>陳畯田</cp:lastModifiedBy>
  <cp:revision>101</cp:revision>
  <dcterms:created xsi:type="dcterms:W3CDTF">2024-05-06T16:04:07Z</dcterms:created>
  <dcterms:modified xsi:type="dcterms:W3CDTF">2024-05-07T15:58:46Z</dcterms:modified>
</cp:coreProperties>
</file>