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57" r:id="rId11"/>
    <p:sldId id="268" r:id="rId12"/>
    <p:sldId id="269" r:id="rId13"/>
    <p:sldId id="267" r:id="rId14"/>
    <p:sldId id="266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133F-524B-4D72-AA91-4C8D91E8F0F7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8AE6-AFC6-456A-AEA3-05553774E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37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133F-524B-4D72-AA91-4C8D91E8F0F7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8AE6-AFC6-456A-AEA3-05553774E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90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133F-524B-4D72-AA91-4C8D91E8F0F7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8AE6-AFC6-456A-AEA3-05553774E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33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133F-524B-4D72-AA91-4C8D91E8F0F7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8AE6-AFC6-456A-AEA3-05553774E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87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133F-524B-4D72-AA91-4C8D91E8F0F7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8AE6-AFC6-456A-AEA3-05553774E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828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133F-524B-4D72-AA91-4C8D91E8F0F7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8AE6-AFC6-456A-AEA3-05553774E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78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133F-524B-4D72-AA91-4C8D91E8F0F7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8AE6-AFC6-456A-AEA3-05553774E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57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133F-524B-4D72-AA91-4C8D91E8F0F7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8AE6-AFC6-456A-AEA3-05553774E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68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133F-524B-4D72-AA91-4C8D91E8F0F7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8AE6-AFC6-456A-AEA3-05553774E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06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133F-524B-4D72-AA91-4C8D91E8F0F7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8AE6-AFC6-456A-AEA3-05553774E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40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133F-524B-4D72-AA91-4C8D91E8F0F7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8AE6-AFC6-456A-AEA3-05553774E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17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8133F-524B-4D72-AA91-4C8D91E8F0F7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E8AE6-AFC6-456A-AEA3-05553774E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8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Week 09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/>
              <a:t>Jonathan Chen 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陳畯田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5018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+mn-lt"/>
                <a:ea typeface="+mn-ea"/>
                <a:cs typeface="+mn-cs"/>
              </a:rPr>
              <a:t>Good With The Utterances?</a:t>
            </a:r>
            <a:endParaRPr lang="zh-TW" altLang="en-US" sz="4800" b="1" dirty="0">
              <a:latin typeface="+mn-lt"/>
              <a:ea typeface="+mn-ea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38200" y="1690688"/>
            <a:ext cx="6891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TW" sz="3200" b="1" dirty="0" smtClean="0"/>
              <a:t>Log Problems &amp; Progresses</a:t>
            </a:r>
          </a:p>
          <a:p>
            <a:pPr marL="514350" indent="-514350">
              <a:buAutoNum type="arabicPeriod"/>
            </a:pPr>
            <a:r>
              <a:rPr lang="en-US" altLang="zh-TW" sz="3200" b="1" dirty="0" smtClean="0"/>
              <a:t>Domain </a:t>
            </a:r>
            <a:r>
              <a:rPr lang="en-US" altLang="zh-TW" sz="3200" b="1" dirty="0" smtClean="0"/>
              <a:t>Knowledge </a:t>
            </a:r>
            <a:r>
              <a:rPr lang="en-US" altLang="zh-TW" sz="3200" b="1" dirty="0" smtClean="0">
                <a:sym typeface="Wingdings" panose="05000000000000000000" pitchFamily="2" charset="2"/>
              </a:rPr>
              <a:t> </a:t>
            </a:r>
            <a:r>
              <a:rPr lang="en-US" altLang="zh-TW" sz="3200" b="1" dirty="0" smtClean="0"/>
              <a:t>Team Work</a:t>
            </a:r>
          </a:p>
          <a:p>
            <a:pPr marL="514350" indent="-514350">
              <a:buAutoNum type="arabicPeriod"/>
            </a:pPr>
            <a:r>
              <a:rPr lang="en-US" altLang="zh-TW" sz="3200" b="1" dirty="0" smtClean="0"/>
              <a:t>Imagination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735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800" b="1" dirty="0" smtClean="0">
                <a:latin typeface="+mn-lt"/>
                <a:ea typeface="+mn-ea"/>
                <a:cs typeface="+mn-cs"/>
              </a:rPr>
              <a:t>So What’s Next ?</a:t>
            </a:r>
            <a:endParaRPr lang="zh-TW" altLang="en-US" sz="48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952" y="1022466"/>
            <a:ext cx="5419898" cy="54198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23952" y="6336669"/>
            <a:ext cx="27043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/>
              <a:t>https://www.facebook.com/droidtown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24905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038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90" y="0"/>
            <a:ext cx="4848820" cy="6858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765665" y="4638502"/>
            <a:ext cx="2111433" cy="7065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2057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90" y="0"/>
            <a:ext cx="4848820" cy="6858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765665" y="4638502"/>
            <a:ext cx="2111433" cy="7065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588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058BC1-340C-EA8C-74D7-C2E9F34EA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6853" y="2102701"/>
            <a:ext cx="6058293" cy="1804186"/>
          </a:xfrm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L</a:t>
            </a:r>
            <a:r>
              <a:rPr lang="en-US" altLang="zh-TW" b="1" dirty="0"/>
              <a:t>inguistic </a:t>
            </a:r>
            <a:r>
              <a:rPr lang="en-US" altLang="zh-TW" b="1" dirty="0">
                <a:solidFill>
                  <a:srgbClr val="FF0000"/>
                </a:solidFill>
              </a:rPr>
              <a:t>O</a:t>
            </a:r>
            <a:r>
              <a:rPr lang="en-US" altLang="zh-TW" b="1" dirty="0"/>
              <a:t>riented</a:t>
            </a:r>
            <a:br>
              <a:rPr lang="en-US" altLang="zh-TW" b="1" dirty="0"/>
            </a:br>
            <a:r>
              <a:rPr lang="en-US" altLang="zh-TW" b="1" dirty="0">
                <a:solidFill>
                  <a:srgbClr val="FF0000"/>
                </a:solidFill>
              </a:rPr>
              <a:t>K</a:t>
            </a:r>
            <a:r>
              <a:rPr lang="en-US" altLang="zh-TW" b="1" dirty="0"/>
              <a:t>eyword </a:t>
            </a:r>
            <a:r>
              <a:rPr lang="en-US" altLang="zh-TW" b="1" dirty="0">
                <a:solidFill>
                  <a:srgbClr val="FF0000"/>
                </a:solidFill>
              </a:rPr>
              <a:t>I</a:t>
            </a:r>
            <a:r>
              <a:rPr lang="en-US" altLang="zh-TW" b="1" dirty="0"/>
              <a:t>nterface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35900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服裝, 人員, 文字, 足部穿著 的圖片&#10;&#10;自動產生的描述">
            <a:extLst>
              <a:ext uri="{FF2B5EF4-FFF2-40B4-BE49-F238E27FC236}">
                <a16:creationId xmlns:a16="http://schemas.microsoft.com/office/drawing/2014/main" id="{77FCCFCE-A771-C2EA-D311-9CFD119765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r="2227"/>
          <a:stretch/>
        </p:blipFill>
        <p:spPr>
          <a:xfrm>
            <a:off x="-1" y="0"/>
            <a:ext cx="4095345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369B211-81CB-E582-5468-7889D2058D9C}"/>
              </a:ext>
            </a:extLst>
          </p:cNvPr>
          <p:cNvSpPr txBox="1"/>
          <p:nvPr/>
        </p:nvSpPr>
        <p:spPr>
          <a:xfrm>
            <a:off x="4591457" y="335845"/>
            <a:ext cx="150454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結帳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點餐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繳費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取貨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影印</a:t>
            </a:r>
          </a:p>
        </p:txBody>
      </p:sp>
    </p:spTree>
    <p:extLst>
      <p:ext uri="{BB962C8B-B14F-4D97-AF65-F5344CB8AC3E}">
        <p14:creationId xmlns:p14="http://schemas.microsoft.com/office/powerpoint/2010/main" val="59915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服裝, 人員, 文字, 足部穿著 的圖片&#10;&#10;自動產生的描述">
            <a:extLst>
              <a:ext uri="{FF2B5EF4-FFF2-40B4-BE49-F238E27FC236}">
                <a16:creationId xmlns:a16="http://schemas.microsoft.com/office/drawing/2014/main" id="{77FCCFCE-A771-C2EA-D311-9CFD119765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r="2227"/>
          <a:stretch/>
        </p:blipFill>
        <p:spPr>
          <a:xfrm>
            <a:off x="-1" y="0"/>
            <a:ext cx="4095345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369B211-81CB-E582-5468-7889D2058D9C}"/>
              </a:ext>
            </a:extLst>
          </p:cNvPr>
          <p:cNvSpPr txBox="1"/>
          <p:nvPr/>
        </p:nvSpPr>
        <p:spPr>
          <a:xfrm>
            <a:off x="4591457" y="335845"/>
            <a:ext cx="188231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結帳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點餐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繳費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取貨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458BBB-0EB3-A168-A9A9-B2B54064BE59}"/>
              </a:ext>
            </a:extLst>
          </p:cNvPr>
          <p:cNvSpPr/>
          <p:nvPr/>
        </p:nvSpPr>
        <p:spPr>
          <a:xfrm>
            <a:off x="4591457" y="1715678"/>
            <a:ext cx="1281442" cy="6693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7AFF09C-6EA8-4175-0080-8003A7551950}"/>
              </a:ext>
            </a:extLst>
          </p:cNvPr>
          <p:cNvSpPr txBox="1"/>
          <p:nvPr/>
        </p:nvSpPr>
        <p:spPr>
          <a:xfrm>
            <a:off x="6473766" y="224608"/>
            <a:ext cx="35374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五杯大冰拿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熱美式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珍奶一包糖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珍奶微微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我要一杯那個</a:t>
            </a:r>
          </a:p>
        </p:txBody>
      </p:sp>
      <p:sp>
        <p:nvSpPr>
          <p:cNvPr id="12" name="左大括弧 11">
            <a:extLst>
              <a:ext uri="{FF2B5EF4-FFF2-40B4-BE49-F238E27FC236}">
                <a16:creationId xmlns:a16="http://schemas.microsoft.com/office/drawing/2014/main" id="{06C4184E-CF85-A5BB-37AF-B258E50C2FAC}"/>
              </a:ext>
            </a:extLst>
          </p:cNvPr>
          <p:cNvSpPr/>
          <p:nvPr/>
        </p:nvSpPr>
        <p:spPr>
          <a:xfrm>
            <a:off x="5872899" y="-94269"/>
            <a:ext cx="600868" cy="4289195"/>
          </a:xfrm>
          <a:custGeom>
            <a:avLst/>
            <a:gdLst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0434 w 600868"/>
              <a:gd name="connsiteY5" fmla="*/ 50070 h 4289195"/>
              <a:gd name="connsiteX6" fmla="*/ 600868 w 600868"/>
              <a:gd name="connsiteY6" fmla="*/ 0 h 4289195"/>
              <a:gd name="connsiteX7" fmla="*/ 600868 w 600868"/>
              <a:gd name="connsiteY7" fmla="*/ 4289195 h 4289195"/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0434 w 600868"/>
              <a:gd name="connsiteY5" fmla="*/ 50070 h 4289195"/>
              <a:gd name="connsiteX6" fmla="*/ 600868 w 600868"/>
              <a:gd name="connsiteY6" fmla="*/ 0 h 4289195"/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0434 w 600868"/>
              <a:gd name="connsiteY5" fmla="*/ 50070 h 4289195"/>
              <a:gd name="connsiteX6" fmla="*/ 600868 w 600868"/>
              <a:gd name="connsiteY6" fmla="*/ 0 h 4289195"/>
              <a:gd name="connsiteX7" fmla="*/ 600868 w 600868"/>
              <a:gd name="connsiteY7" fmla="*/ 4289195 h 4289195"/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9861 w 600868"/>
              <a:gd name="connsiteY5" fmla="*/ 511984 h 4289195"/>
              <a:gd name="connsiteX6" fmla="*/ 600868 w 600868"/>
              <a:gd name="connsiteY6" fmla="*/ 0 h 4289195"/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0434 w 600868"/>
              <a:gd name="connsiteY5" fmla="*/ 50070 h 4289195"/>
              <a:gd name="connsiteX6" fmla="*/ 600868 w 600868"/>
              <a:gd name="connsiteY6" fmla="*/ 0 h 4289195"/>
              <a:gd name="connsiteX7" fmla="*/ 600868 w 600868"/>
              <a:gd name="connsiteY7" fmla="*/ 4289195 h 4289195"/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9861 w 600868"/>
              <a:gd name="connsiteY5" fmla="*/ 511984 h 4289195"/>
              <a:gd name="connsiteX6" fmla="*/ 553734 w 600868"/>
              <a:gd name="connsiteY6" fmla="*/ 245097 h 428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0868" h="4289195" stroke="0" extrusionOk="0">
                <a:moveTo>
                  <a:pt x="600868" y="4289195"/>
                </a:moveTo>
                <a:cubicBezTo>
                  <a:pt x="434943" y="4289195"/>
                  <a:pt x="300434" y="4266778"/>
                  <a:pt x="300434" y="4239125"/>
                </a:cubicBezTo>
                <a:lnTo>
                  <a:pt x="300434" y="2194668"/>
                </a:lnTo>
                <a:cubicBezTo>
                  <a:pt x="300434" y="2167015"/>
                  <a:pt x="165925" y="2144598"/>
                  <a:pt x="0" y="2144598"/>
                </a:cubicBezTo>
                <a:cubicBezTo>
                  <a:pt x="165925" y="2144598"/>
                  <a:pt x="300434" y="2122181"/>
                  <a:pt x="300434" y="2094528"/>
                </a:cubicBezTo>
                <a:lnTo>
                  <a:pt x="300434" y="50070"/>
                </a:lnTo>
                <a:cubicBezTo>
                  <a:pt x="300434" y="22417"/>
                  <a:pt x="434943" y="0"/>
                  <a:pt x="600868" y="0"/>
                </a:cubicBezTo>
                <a:lnTo>
                  <a:pt x="600868" y="4289195"/>
                </a:lnTo>
                <a:close/>
              </a:path>
              <a:path w="600868" h="4289195" fill="none">
                <a:moveTo>
                  <a:pt x="600868" y="4289195"/>
                </a:moveTo>
                <a:cubicBezTo>
                  <a:pt x="434943" y="4289195"/>
                  <a:pt x="300434" y="4266778"/>
                  <a:pt x="300434" y="4239125"/>
                </a:cubicBezTo>
                <a:lnTo>
                  <a:pt x="300434" y="2194668"/>
                </a:lnTo>
                <a:cubicBezTo>
                  <a:pt x="300434" y="2167015"/>
                  <a:pt x="165925" y="2144598"/>
                  <a:pt x="0" y="2144598"/>
                </a:cubicBezTo>
                <a:cubicBezTo>
                  <a:pt x="165925" y="2144598"/>
                  <a:pt x="300434" y="2122181"/>
                  <a:pt x="300434" y="2094528"/>
                </a:cubicBezTo>
                <a:cubicBezTo>
                  <a:pt x="300434" y="1413042"/>
                  <a:pt x="309861" y="1193470"/>
                  <a:pt x="309861" y="511984"/>
                </a:cubicBezTo>
                <a:cubicBezTo>
                  <a:pt x="309861" y="484331"/>
                  <a:pt x="387809" y="245097"/>
                  <a:pt x="553734" y="245097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69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服裝, 人員, 文字, 足部穿著 的圖片&#10;&#10;自動產生的描述">
            <a:extLst>
              <a:ext uri="{FF2B5EF4-FFF2-40B4-BE49-F238E27FC236}">
                <a16:creationId xmlns:a16="http://schemas.microsoft.com/office/drawing/2014/main" id="{77FCCFCE-A771-C2EA-D311-9CFD119765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r="2227"/>
          <a:stretch/>
        </p:blipFill>
        <p:spPr>
          <a:xfrm>
            <a:off x="-1" y="0"/>
            <a:ext cx="4095345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369B211-81CB-E582-5468-7889D2058D9C}"/>
              </a:ext>
            </a:extLst>
          </p:cNvPr>
          <p:cNvSpPr txBox="1"/>
          <p:nvPr/>
        </p:nvSpPr>
        <p:spPr>
          <a:xfrm>
            <a:off x="4591457" y="335845"/>
            <a:ext cx="188231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結帳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點餐</a:t>
            </a:r>
            <a:endParaRPr lang="en-US" altLang="zh-TW" sz="4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繳費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取貨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458BBB-0EB3-A168-A9A9-B2B54064BE59}"/>
              </a:ext>
            </a:extLst>
          </p:cNvPr>
          <p:cNvSpPr/>
          <p:nvPr/>
        </p:nvSpPr>
        <p:spPr>
          <a:xfrm>
            <a:off x="4591457" y="1715678"/>
            <a:ext cx="1281442" cy="6693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F1519091-9F37-F1B3-16C5-7C6980463017}"/>
              </a:ext>
            </a:extLst>
          </p:cNvPr>
          <p:cNvCxnSpPr>
            <a:cxnSpLocks/>
          </p:cNvCxnSpPr>
          <p:nvPr/>
        </p:nvCxnSpPr>
        <p:spPr>
          <a:xfrm flipH="1">
            <a:off x="5860330" y="1008668"/>
            <a:ext cx="1341748" cy="7070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7AFF09C-6EA8-4175-0080-8003A7551950}"/>
              </a:ext>
            </a:extLst>
          </p:cNvPr>
          <p:cNvSpPr txBox="1"/>
          <p:nvPr/>
        </p:nvSpPr>
        <p:spPr>
          <a:xfrm>
            <a:off x="7202078" y="531176"/>
            <a:ext cx="3252248" cy="83099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</a:t>
            </a:r>
            <a:r>
              <a:rPr lang="zh-TW" altLang="en-US" sz="4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杯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大冰拿</a:t>
            </a:r>
            <a:endParaRPr lang="en-US" altLang="zh-TW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646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服裝, 人員, 文字, 足部穿著 的圖片&#10;&#10;自動產生的描述">
            <a:extLst>
              <a:ext uri="{FF2B5EF4-FFF2-40B4-BE49-F238E27FC236}">
                <a16:creationId xmlns:a16="http://schemas.microsoft.com/office/drawing/2014/main" id="{77FCCFCE-A771-C2EA-D311-9CFD119765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r="2227"/>
          <a:stretch/>
        </p:blipFill>
        <p:spPr>
          <a:xfrm>
            <a:off x="-1" y="0"/>
            <a:ext cx="4095345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369B211-81CB-E582-5468-7889D2058D9C}"/>
              </a:ext>
            </a:extLst>
          </p:cNvPr>
          <p:cNvSpPr txBox="1"/>
          <p:nvPr/>
        </p:nvSpPr>
        <p:spPr>
          <a:xfrm>
            <a:off x="4591457" y="335845"/>
            <a:ext cx="188231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結帳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點餐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繳費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取貨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458BBB-0EB3-A168-A9A9-B2B54064BE59}"/>
              </a:ext>
            </a:extLst>
          </p:cNvPr>
          <p:cNvSpPr/>
          <p:nvPr/>
        </p:nvSpPr>
        <p:spPr>
          <a:xfrm>
            <a:off x="4591457" y="1715678"/>
            <a:ext cx="1281442" cy="669303"/>
          </a:xfrm>
          <a:prstGeom prst="rect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7AFF09C-6EA8-4175-0080-8003A7551950}"/>
              </a:ext>
            </a:extLst>
          </p:cNvPr>
          <p:cNvSpPr txBox="1"/>
          <p:nvPr/>
        </p:nvSpPr>
        <p:spPr>
          <a:xfrm>
            <a:off x="6473766" y="224608"/>
            <a:ext cx="353749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五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杯</a:t>
            </a:r>
            <a:r>
              <a:rPr lang="zh-TW" altLang="en-US" sz="4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  <a:r>
              <a:rPr lang="zh-TW" altLang="en-US" sz="48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冰</a:t>
            </a:r>
            <a:r>
              <a:rPr lang="zh-TW" alt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拿</a:t>
            </a:r>
            <a:endParaRPr lang="en-US" altLang="zh-TW" sz="4800" b="1" dirty="0">
              <a:solidFill>
                <a:schemeClr val="accent5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熱美式</a:t>
            </a:r>
            <a:endParaRPr lang="en-US" altLang="zh-TW" sz="28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珍奶一包糖</a:t>
            </a:r>
            <a:endParaRPr lang="en-US" altLang="zh-TW" sz="28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珍奶微微</a:t>
            </a:r>
            <a:endParaRPr lang="en-US" altLang="zh-TW" sz="28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我要一杯那個</a:t>
            </a:r>
          </a:p>
        </p:txBody>
      </p:sp>
      <p:sp>
        <p:nvSpPr>
          <p:cNvPr id="12" name="左大括弧 11">
            <a:extLst>
              <a:ext uri="{FF2B5EF4-FFF2-40B4-BE49-F238E27FC236}">
                <a16:creationId xmlns:a16="http://schemas.microsoft.com/office/drawing/2014/main" id="{06C4184E-CF85-A5BB-37AF-B258E50C2FAC}"/>
              </a:ext>
            </a:extLst>
          </p:cNvPr>
          <p:cNvSpPr/>
          <p:nvPr/>
        </p:nvSpPr>
        <p:spPr>
          <a:xfrm>
            <a:off x="5872899" y="-94269"/>
            <a:ext cx="600868" cy="4289195"/>
          </a:xfrm>
          <a:custGeom>
            <a:avLst/>
            <a:gdLst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0434 w 600868"/>
              <a:gd name="connsiteY5" fmla="*/ 50070 h 4289195"/>
              <a:gd name="connsiteX6" fmla="*/ 600868 w 600868"/>
              <a:gd name="connsiteY6" fmla="*/ 0 h 4289195"/>
              <a:gd name="connsiteX7" fmla="*/ 600868 w 600868"/>
              <a:gd name="connsiteY7" fmla="*/ 4289195 h 4289195"/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0434 w 600868"/>
              <a:gd name="connsiteY5" fmla="*/ 50070 h 4289195"/>
              <a:gd name="connsiteX6" fmla="*/ 600868 w 600868"/>
              <a:gd name="connsiteY6" fmla="*/ 0 h 4289195"/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0434 w 600868"/>
              <a:gd name="connsiteY5" fmla="*/ 50070 h 4289195"/>
              <a:gd name="connsiteX6" fmla="*/ 600868 w 600868"/>
              <a:gd name="connsiteY6" fmla="*/ 0 h 4289195"/>
              <a:gd name="connsiteX7" fmla="*/ 600868 w 600868"/>
              <a:gd name="connsiteY7" fmla="*/ 4289195 h 4289195"/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9861 w 600868"/>
              <a:gd name="connsiteY5" fmla="*/ 511984 h 4289195"/>
              <a:gd name="connsiteX6" fmla="*/ 600868 w 600868"/>
              <a:gd name="connsiteY6" fmla="*/ 0 h 4289195"/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0434 w 600868"/>
              <a:gd name="connsiteY5" fmla="*/ 50070 h 4289195"/>
              <a:gd name="connsiteX6" fmla="*/ 600868 w 600868"/>
              <a:gd name="connsiteY6" fmla="*/ 0 h 4289195"/>
              <a:gd name="connsiteX7" fmla="*/ 600868 w 600868"/>
              <a:gd name="connsiteY7" fmla="*/ 4289195 h 4289195"/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9861 w 600868"/>
              <a:gd name="connsiteY5" fmla="*/ 511984 h 4289195"/>
              <a:gd name="connsiteX6" fmla="*/ 553734 w 600868"/>
              <a:gd name="connsiteY6" fmla="*/ 245097 h 428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0868" h="4289195" stroke="0" extrusionOk="0">
                <a:moveTo>
                  <a:pt x="600868" y="4289195"/>
                </a:moveTo>
                <a:cubicBezTo>
                  <a:pt x="434943" y="4289195"/>
                  <a:pt x="300434" y="4266778"/>
                  <a:pt x="300434" y="4239125"/>
                </a:cubicBezTo>
                <a:lnTo>
                  <a:pt x="300434" y="2194668"/>
                </a:lnTo>
                <a:cubicBezTo>
                  <a:pt x="300434" y="2167015"/>
                  <a:pt x="165925" y="2144598"/>
                  <a:pt x="0" y="2144598"/>
                </a:cubicBezTo>
                <a:cubicBezTo>
                  <a:pt x="165925" y="2144598"/>
                  <a:pt x="300434" y="2122181"/>
                  <a:pt x="300434" y="2094528"/>
                </a:cubicBezTo>
                <a:lnTo>
                  <a:pt x="300434" y="50070"/>
                </a:lnTo>
                <a:cubicBezTo>
                  <a:pt x="300434" y="22417"/>
                  <a:pt x="434943" y="0"/>
                  <a:pt x="600868" y="0"/>
                </a:cubicBezTo>
                <a:lnTo>
                  <a:pt x="600868" y="4289195"/>
                </a:lnTo>
                <a:close/>
              </a:path>
              <a:path w="600868" h="4289195" fill="none">
                <a:moveTo>
                  <a:pt x="600868" y="4289195"/>
                </a:moveTo>
                <a:cubicBezTo>
                  <a:pt x="434943" y="4289195"/>
                  <a:pt x="300434" y="4266778"/>
                  <a:pt x="300434" y="4239125"/>
                </a:cubicBezTo>
                <a:lnTo>
                  <a:pt x="300434" y="2194668"/>
                </a:lnTo>
                <a:cubicBezTo>
                  <a:pt x="300434" y="2167015"/>
                  <a:pt x="165925" y="2144598"/>
                  <a:pt x="0" y="2144598"/>
                </a:cubicBezTo>
                <a:cubicBezTo>
                  <a:pt x="165925" y="2144598"/>
                  <a:pt x="300434" y="2122181"/>
                  <a:pt x="300434" y="2094528"/>
                </a:cubicBezTo>
                <a:cubicBezTo>
                  <a:pt x="300434" y="1413042"/>
                  <a:pt x="309861" y="1193470"/>
                  <a:pt x="309861" y="511984"/>
                </a:cubicBezTo>
                <a:cubicBezTo>
                  <a:pt x="309861" y="484331"/>
                  <a:pt x="387809" y="245097"/>
                  <a:pt x="553734" y="245097"/>
                </a:cubicBezTo>
              </a:path>
            </a:pathLst>
          </a:custGeom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04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服裝, 人員, 文字, 足部穿著 的圖片&#10;&#10;自動產生的描述">
            <a:extLst>
              <a:ext uri="{FF2B5EF4-FFF2-40B4-BE49-F238E27FC236}">
                <a16:creationId xmlns:a16="http://schemas.microsoft.com/office/drawing/2014/main" id="{77FCCFCE-A771-C2EA-D311-9CFD119765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r="2227"/>
          <a:stretch/>
        </p:blipFill>
        <p:spPr>
          <a:xfrm>
            <a:off x="-1" y="0"/>
            <a:ext cx="4095345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369B211-81CB-E582-5468-7889D2058D9C}"/>
              </a:ext>
            </a:extLst>
          </p:cNvPr>
          <p:cNvSpPr txBox="1"/>
          <p:nvPr/>
        </p:nvSpPr>
        <p:spPr>
          <a:xfrm>
            <a:off x="4591457" y="335845"/>
            <a:ext cx="188231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結帳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點餐</a:t>
            </a:r>
            <a:endParaRPr lang="en-US" altLang="zh-TW" sz="4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繳費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取貨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458BBB-0EB3-A168-A9A9-B2B54064BE59}"/>
              </a:ext>
            </a:extLst>
          </p:cNvPr>
          <p:cNvSpPr/>
          <p:nvPr/>
        </p:nvSpPr>
        <p:spPr>
          <a:xfrm>
            <a:off x="4591457" y="1715678"/>
            <a:ext cx="1281442" cy="6693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F1519091-9F37-F1B3-16C5-7C6980463017}"/>
              </a:ext>
            </a:extLst>
          </p:cNvPr>
          <p:cNvCxnSpPr>
            <a:cxnSpLocks/>
          </p:cNvCxnSpPr>
          <p:nvPr/>
        </p:nvCxnSpPr>
        <p:spPr>
          <a:xfrm flipH="1">
            <a:off x="5860330" y="1008668"/>
            <a:ext cx="1341748" cy="7070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7AFF09C-6EA8-4175-0080-8003A7551950}"/>
              </a:ext>
            </a:extLst>
          </p:cNvPr>
          <p:cNvSpPr txBox="1"/>
          <p:nvPr/>
        </p:nvSpPr>
        <p:spPr>
          <a:xfrm>
            <a:off x="7202078" y="716280"/>
            <a:ext cx="4883085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&lt;num&gt;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杯大冰拿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353F18-6A93-054D-2208-B284BC0C3C2E}"/>
              </a:ext>
            </a:extLst>
          </p:cNvPr>
          <p:cNvSpPr txBox="1"/>
          <p:nvPr/>
        </p:nvSpPr>
        <p:spPr>
          <a:xfrm>
            <a:off x="7202076" y="1446544"/>
            <a:ext cx="4883085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五杯 </a:t>
            </a:r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&lt;size&gt;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冰拿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781AD15-7082-1C5A-4AE1-E663580C7460}"/>
              </a:ext>
            </a:extLst>
          </p:cNvPr>
          <p:cNvSpPr txBox="1"/>
          <p:nvPr/>
        </p:nvSpPr>
        <p:spPr>
          <a:xfrm>
            <a:off x="7202076" y="2176808"/>
            <a:ext cx="4883085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五杯大 </a:t>
            </a:r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&lt;ice&gt;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拿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291E768-04F8-54E3-3112-C2FB4CD98AD0}"/>
              </a:ext>
            </a:extLst>
          </p:cNvPr>
          <p:cNvSpPr txBox="1"/>
          <p:nvPr/>
        </p:nvSpPr>
        <p:spPr>
          <a:xfrm>
            <a:off x="7202076" y="2907072"/>
            <a:ext cx="4883085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五杯大冰 </a:t>
            </a:r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&lt;drink&gt;</a:t>
            </a:r>
          </a:p>
        </p:txBody>
      </p:sp>
    </p:spTree>
    <p:extLst>
      <p:ext uri="{BB962C8B-B14F-4D97-AF65-F5344CB8AC3E}">
        <p14:creationId xmlns:p14="http://schemas.microsoft.com/office/powerpoint/2010/main" val="933807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E2134756-323A-FD9E-1B65-D94C3D109D2B}"/>
              </a:ext>
            </a:extLst>
          </p:cNvPr>
          <p:cNvSpPr/>
          <p:nvPr/>
        </p:nvSpPr>
        <p:spPr>
          <a:xfrm>
            <a:off x="320508" y="322868"/>
            <a:ext cx="5995449" cy="6080289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A7470A10-46E1-E7AE-02EB-F3D55E7B17AF}"/>
              </a:ext>
            </a:extLst>
          </p:cNvPr>
          <p:cNvSpPr/>
          <p:nvPr/>
        </p:nvSpPr>
        <p:spPr>
          <a:xfrm>
            <a:off x="570320" y="615098"/>
            <a:ext cx="5085763" cy="512582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90AAA70F-B49A-060F-64BD-DC1A7E3881E0}"/>
              </a:ext>
            </a:extLst>
          </p:cNvPr>
          <p:cNvSpPr/>
          <p:nvPr/>
        </p:nvSpPr>
        <p:spPr>
          <a:xfrm>
            <a:off x="841338" y="899474"/>
            <a:ext cx="4192576" cy="4351257"/>
          </a:xfrm>
          <a:prstGeom prst="ellipse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BF175BC-0BE6-C17C-423C-68A5F7E6D990}"/>
              </a:ext>
            </a:extLst>
          </p:cNvPr>
          <p:cNvCxnSpPr/>
          <p:nvPr/>
        </p:nvCxnSpPr>
        <p:spPr>
          <a:xfrm>
            <a:off x="5073192" y="2961589"/>
            <a:ext cx="2045616" cy="0"/>
          </a:xfrm>
          <a:prstGeom prst="straightConnector1">
            <a:avLst/>
          </a:prstGeom>
          <a:ln w="762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B6784BD-14B3-476D-9798-1E6034390B54}"/>
              </a:ext>
            </a:extLst>
          </p:cNvPr>
          <p:cNvCxnSpPr/>
          <p:nvPr/>
        </p:nvCxnSpPr>
        <p:spPr>
          <a:xfrm>
            <a:off x="5535105" y="3989111"/>
            <a:ext cx="204561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9A211DA-9FE0-1497-77CA-1ACEEFE93041}"/>
              </a:ext>
            </a:extLst>
          </p:cNvPr>
          <p:cNvCxnSpPr/>
          <p:nvPr/>
        </p:nvCxnSpPr>
        <p:spPr>
          <a:xfrm>
            <a:off x="5952246" y="1934066"/>
            <a:ext cx="2045616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51225D7C-9F57-3F99-32E4-965E62B1109F}"/>
              </a:ext>
            </a:extLst>
          </p:cNvPr>
          <p:cNvSpPr txBox="1"/>
          <p:nvPr/>
        </p:nvSpPr>
        <p:spPr>
          <a:xfrm>
            <a:off x="7118808" y="2546090"/>
            <a:ext cx="3242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Utterance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3C18431-EB65-B1F0-7608-362872147D31}"/>
              </a:ext>
            </a:extLst>
          </p:cNvPr>
          <p:cNvSpPr txBox="1"/>
          <p:nvPr/>
        </p:nvSpPr>
        <p:spPr>
          <a:xfrm>
            <a:off x="7580721" y="3573612"/>
            <a:ext cx="3242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FF0000"/>
                </a:solidFill>
              </a:rPr>
              <a:t>Intent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578C3CD-03C3-BC2B-C62D-2273DAAB9B1B}"/>
              </a:ext>
            </a:extLst>
          </p:cNvPr>
          <p:cNvSpPr txBox="1"/>
          <p:nvPr/>
        </p:nvSpPr>
        <p:spPr>
          <a:xfrm>
            <a:off x="8107841" y="1518567"/>
            <a:ext cx="3242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213997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螢幕擷取畫面, 字型, 設計 的圖片&#10;&#10;自動產生的描述">
            <a:extLst>
              <a:ext uri="{FF2B5EF4-FFF2-40B4-BE49-F238E27FC236}">
                <a16:creationId xmlns:a16="http://schemas.microsoft.com/office/drawing/2014/main" id="{94180C2E-7BF6-994E-901E-53ED9A602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856" y="312405"/>
            <a:ext cx="2564287" cy="623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2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144</Words>
  <Application>Microsoft Office PowerPoint</Application>
  <PresentationFormat>寬螢幕</PresentationFormat>
  <Paragraphs>80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微軟正黑體</vt:lpstr>
      <vt:lpstr>新細明體</vt:lpstr>
      <vt:lpstr>標楷體</vt:lpstr>
      <vt:lpstr>Arial</vt:lpstr>
      <vt:lpstr>Calibri</vt:lpstr>
      <vt:lpstr>Calibri Light</vt:lpstr>
      <vt:lpstr>Wingdings</vt:lpstr>
      <vt:lpstr>Office 佈景主題</vt:lpstr>
      <vt:lpstr>Week 09</vt:lpstr>
      <vt:lpstr>Linguistic Oriented Keyword Interface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Good With The Utterances?</vt:lpstr>
      <vt:lpstr>So What’s Next ?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09</dc:title>
  <dc:creator>陳畯田</dc:creator>
  <cp:lastModifiedBy>陳畯田</cp:lastModifiedBy>
  <cp:revision>31</cp:revision>
  <dcterms:created xsi:type="dcterms:W3CDTF">2024-05-14T09:29:32Z</dcterms:created>
  <dcterms:modified xsi:type="dcterms:W3CDTF">2024-05-14T09:39:15Z</dcterms:modified>
</cp:coreProperties>
</file>