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68" r:id="rId4"/>
    <p:sldId id="257" r:id="rId5"/>
    <p:sldId id="258" r:id="rId6"/>
    <p:sldId id="261" r:id="rId7"/>
    <p:sldId id="259" r:id="rId8"/>
    <p:sldId id="263" r:id="rId9"/>
    <p:sldId id="260" r:id="rId10"/>
    <p:sldId id="269" r:id="rId11"/>
    <p:sldId id="266" r:id="rId12"/>
    <p:sldId id="271" r:id="rId13"/>
    <p:sldId id="270" r:id="rId14"/>
    <p:sldId id="272" r:id="rId15"/>
    <p:sldId id="274" r:id="rId16"/>
    <p:sldId id="273" r:id="rId17"/>
    <p:sldId id="278" r:id="rId18"/>
    <p:sldId id="262" r:id="rId19"/>
    <p:sldId id="275" r:id="rId20"/>
    <p:sldId id="279" r:id="rId21"/>
    <p:sldId id="280" r:id="rId22"/>
    <p:sldId id="276" r:id="rId23"/>
    <p:sldId id="281" r:id="rId24"/>
    <p:sldId id="277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15055-456C-4C14-9767-E106FC23CAFC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3C52D-FF6D-41E5-A313-920EC1561E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31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37ED-D98D-44D2-A508-D9E593649017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26A6-0350-46FA-851B-80231E37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4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37ED-D98D-44D2-A508-D9E593649017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26A6-0350-46FA-851B-80231E37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0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37ED-D98D-44D2-A508-D9E593649017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26A6-0350-46FA-851B-80231E37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14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37ED-D98D-44D2-A508-D9E593649017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26A6-0350-46FA-851B-80231E37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15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37ED-D98D-44D2-A508-D9E593649017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26A6-0350-46FA-851B-80231E37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8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37ED-D98D-44D2-A508-D9E593649017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26A6-0350-46FA-851B-80231E37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85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37ED-D98D-44D2-A508-D9E593649017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26A6-0350-46FA-851B-80231E37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37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37ED-D98D-44D2-A508-D9E593649017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26A6-0350-46FA-851B-80231E37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81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37ED-D98D-44D2-A508-D9E593649017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26A6-0350-46FA-851B-80231E37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07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37ED-D98D-44D2-A508-D9E593649017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26A6-0350-46FA-851B-80231E37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62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37ED-D98D-44D2-A508-D9E593649017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26A6-0350-46FA-851B-80231E37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05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37ED-D98D-44D2-A508-D9E593649017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26A6-0350-46FA-851B-80231E37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66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0aKI2GGZNg?feature=oembe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sbc.iis.sinica.edu.tw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</a:rPr>
              <a:t>WEEK 05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Jonathan Chen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陳畯田</a:t>
            </a:r>
          </a:p>
        </p:txBody>
      </p:sp>
    </p:spTree>
    <p:extLst>
      <p:ext uri="{BB962C8B-B14F-4D97-AF65-F5344CB8AC3E}">
        <p14:creationId xmlns:p14="http://schemas.microsoft.com/office/powerpoint/2010/main" val="32118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36E517B-D8DD-6406-1FC8-33BF1BCE586C}"/>
              </a:ext>
            </a:extLst>
          </p:cNvPr>
          <p:cNvSpPr txBox="1"/>
          <p:nvPr/>
        </p:nvSpPr>
        <p:spPr>
          <a:xfrm>
            <a:off x="421064" y="395925"/>
            <a:ext cx="113498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Arial Rounded MT Bold" panose="020F0704030504030204" pitchFamily="34" charset="0"/>
                <a:ea typeface="+mj-ea"/>
                <a:cs typeface="+mj-cs"/>
              </a:rPr>
              <a:t>Roadmap</a:t>
            </a:r>
          </a:p>
          <a:p>
            <a:endParaRPr lang="en-US" altLang="zh-TW" sz="4400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r>
              <a:rPr lang="en-US" altLang="zh-TW" sz="4400" dirty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1. Recap &amp; Thoughts On Task 01</a:t>
            </a:r>
          </a:p>
          <a:p>
            <a:r>
              <a:rPr lang="en-US" altLang="zh-TW" sz="4400" dirty="0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2. New NLP Mission - Grammar Checking</a:t>
            </a:r>
          </a:p>
          <a:p>
            <a:r>
              <a:rPr lang="en-US" altLang="zh-TW" sz="4400" dirty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3. Hands-On Task 02</a:t>
            </a:r>
          </a:p>
          <a:p>
            <a:r>
              <a:rPr lang="en-US" altLang="zh-TW" sz="4400" dirty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4. Simon Show</a:t>
            </a:r>
            <a:endParaRPr lang="zh-TW" altLang="en-US" sz="4400" dirty="0">
              <a:solidFill>
                <a:schemeClr val="bg2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4516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Grammar Checking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68CBC901-BD05-041B-E252-B25EED27FE5C}"/>
              </a:ext>
            </a:extLst>
          </p:cNvPr>
          <p:cNvSpPr txBox="1">
            <a:spLocks/>
          </p:cNvSpPr>
          <p:nvPr/>
        </p:nvSpPr>
        <p:spPr>
          <a:xfrm>
            <a:off x="2381250" y="2766218"/>
            <a:ext cx="7429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8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Any Thoughts?</a:t>
            </a:r>
          </a:p>
        </p:txBody>
      </p:sp>
    </p:spTree>
    <p:extLst>
      <p:ext uri="{BB962C8B-B14F-4D97-AF65-F5344CB8AC3E}">
        <p14:creationId xmlns:p14="http://schemas.microsoft.com/office/powerpoint/2010/main" val="2551706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ChatGPT Huh?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3" name="線上媒體 2" title="ChatGPT (可能)是怎麼煉成的 - GPT 社會化的過程">
            <a:hlinkClick r:id="" action="ppaction://media"/>
            <a:extLst>
              <a:ext uri="{FF2B5EF4-FFF2-40B4-BE49-F238E27FC236}">
                <a16:creationId xmlns:a16="http://schemas.microsoft.com/office/drawing/2014/main" id="{6C6496BE-6285-D921-081C-0D5EC324680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34260" y="1567962"/>
            <a:ext cx="8723480" cy="492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43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Grammar Checking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圖片 4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B079D074-C348-3B78-5085-D86FAEE7A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02" y="1483298"/>
            <a:ext cx="9165996" cy="5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41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Grammar Checking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9D3F5F-747B-132D-249F-380D6D1C1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1690688"/>
            <a:ext cx="10631384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89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Grammar Checking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F6DB68-990A-3260-7062-C83C7A746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558" y="1547322"/>
            <a:ext cx="8160884" cy="494555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76C9D7B-B564-57D1-5FD7-FE9F92596234}"/>
              </a:ext>
            </a:extLst>
          </p:cNvPr>
          <p:cNvSpPr txBox="1"/>
          <p:nvPr/>
        </p:nvSpPr>
        <p:spPr>
          <a:xfrm>
            <a:off x="3506771" y="5825765"/>
            <a:ext cx="5863472" cy="395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2378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Grammar Checking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3C9F37-4803-EA57-444A-48CF94FF72D3}"/>
              </a:ext>
            </a:extLst>
          </p:cNvPr>
          <p:cNvSpPr txBox="1"/>
          <p:nvPr/>
        </p:nvSpPr>
        <p:spPr>
          <a:xfrm>
            <a:off x="4586926" y="6123543"/>
            <a:ext cx="7605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https://medium.com/@daniellefranca96/gpt4-all-details-leaked-48fa20f9a4a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CC8587C-0DFB-A603-D9A2-048331ECE0C0}"/>
              </a:ext>
            </a:extLst>
          </p:cNvPr>
          <p:cNvSpPr txBox="1"/>
          <p:nvPr/>
        </p:nvSpPr>
        <p:spPr>
          <a:xfrm>
            <a:off x="4586926" y="5851391"/>
            <a:ext cx="8038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https://towardsdatascience.com/the-carbon-footprint-of-gpt-4-d6c676eb21ae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7BE804F-FF29-64EA-91C2-FEB9FD4D0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52" y="1492107"/>
            <a:ext cx="5396048" cy="4223208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F595FCC-C08E-E7EF-01B8-926FEEFCAE6F}"/>
              </a:ext>
            </a:extLst>
          </p:cNvPr>
          <p:cNvSpPr txBox="1"/>
          <p:nvPr/>
        </p:nvSpPr>
        <p:spPr>
          <a:xfrm>
            <a:off x="4586925" y="6356799"/>
            <a:ext cx="7290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https://www.energy.gov/eere/articles/how-much-power-1-gigawatt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C38958E-0984-05CF-EFA5-90EDDE1E8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11" y="1758726"/>
            <a:ext cx="6027254" cy="395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36E517B-D8DD-6406-1FC8-33BF1BCE586C}"/>
              </a:ext>
            </a:extLst>
          </p:cNvPr>
          <p:cNvSpPr txBox="1"/>
          <p:nvPr/>
        </p:nvSpPr>
        <p:spPr>
          <a:xfrm>
            <a:off x="421064" y="395925"/>
            <a:ext cx="1134987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Arial Rounded MT Bold" panose="020F0704030504030204" pitchFamily="34" charset="0"/>
                <a:ea typeface="+mj-ea"/>
                <a:cs typeface="+mj-cs"/>
              </a:rPr>
              <a:t>Roadmap</a:t>
            </a:r>
          </a:p>
          <a:p>
            <a:endParaRPr lang="en-US" altLang="zh-TW" sz="4400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r>
              <a:rPr lang="en-US" altLang="zh-TW" sz="4400" dirty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1. Recap &amp; Thoughts On Task 01</a:t>
            </a:r>
          </a:p>
          <a:p>
            <a:r>
              <a:rPr lang="en-US" altLang="zh-TW" sz="4400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2</a:t>
            </a:r>
            <a:r>
              <a:rPr lang="en-US" altLang="zh-TW" sz="4400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. </a:t>
            </a:r>
            <a:r>
              <a:rPr lang="en-US" altLang="zh-TW" sz="4400" dirty="0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Hands-On Task 02</a:t>
            </a:r>
          </a:p>
          <a:p>
            <a:r>
              <a:rPr lang="en-US" altLang="zh-TW" sz="4400" dirty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3</a:t>
            </a:r>
            <a:r>
              <a:rPr lang="en-US" altLang="zh-TW" sz="4400" dirty="0" smtClean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. </a:t>
            </a:r>
            <a:r>
              <a:rPr lang="en-US" altLang="zh-TW" sz="4400" dirty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Simon Show</a:t>
            </a:r>
            <a:endParaRPr lang="zh-TW" altLang="en-US" sz="4400" dirty="0">
              <a:solidFill>
                <a:schemeClr val="bg2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467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Arial Rounded MT Bold" panose="020F0704030504030204" pitchFamily="34" charset="0"/>
              </a:rPr>
              <a:t>Task 02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370384" y="3509963"/>
            <a:ext cx="545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Arial Rounded MT Bold" panose="020F0704030504030204" pitchFamily="34" charset="0"/>
                <a:ea typeface="+mj-ea"/>
                <a:cs typeface="+mj-cs"/>
              </a:rPr>
              <a:t>Deal </a:t>
            </a:r>
            <a:r>
              <a:rPr lang="en-US" altLang="zh-TW" b="1" dirty="0" smtClean="0">
                <a:latin typeface="Arial Rounded MT Bold" panose="020F0704030504030204" pitchFamily="34" charset="0"/>
                <a:ea typeface="+mj-ea"/>
                <a:cs typeface="+mj-cs"/>
              </a:rPr>
              <a:t>With A Real Corpus</a:t>
            </a:r>
            <a:endParaRPr lang="zh-TW" altLang="en-US" b="1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349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0173" y="480766"/>
            <a:ext cx="9144000" cy="832751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dirty="0">
                <a:latin typeface="Arial Rounded MT Bold" panose="020F0704030504030204" pitchFamily="34" charset="0"/>
              </a:rPr>
              <a:t>Let’s Break It Down </a:t>
            </a:r>
            <a:r>
              <a:rPr lang="en-US" altLang="zh-TW" sz="1400" b="1" dirty="0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Divide and Conquer, Remember? </a:t>
            </a:r>
            <a:endParaRPr lang="zh-TW" altLang="en-US" sz="1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51E46E1-3137-8688-FB7E-17D30817CF2D}"/>
              </a:ext>
            </a:extLst>
          </p:cNvPr>
          <p:cNvSpPr txBox="1"/>
          <p:nvPr/>
        </p:nvSpPr>
        <p:spPr>
          <a:xfrm>
            <a:off x="600173" y="1408151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Start from the data.</a:t>
            </a:r>
            <a:endParaRPr lang="zh-TW" altLang="en-US" sz="44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6E4CA2-8F1A-03C9-A29B-7A362302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73" y="2272226"/>
            <a:ext cx="11082780" cy="420398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607169" y="3754315"/>
            <a:ext cx="2927839" cy="369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84985" y="4745987"/>
            <a:ext cx="2520462" cy="369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985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36E517B-D8DD-6406-1FC8-33BF1BCE586C}"/>
              </a:ext>
            </a:extLst>
          </p:cNvPr>
          <p:cNvSpPr txBox="1"/>
          <p:nvPr/>
        </p:nvSpPr>
        <p:spPr>
          <a:xfrm>
            <a:off x="716437" y="461913"/>
            <a:ext cx="996413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Arial Rounded MT Bold" panose="020F0704030504030204" pitchFamily="34" charset="0"/>
                <a:ea typeface="+mj-ea"/>
                <a:cs typeface="+mj-cs"/>
              </a:rPr>
              <a:t>Roadmap</a:t>
            </a:r>
          </a:p>
          <a:p>
            <a:endParaRPr lang="en-US" altLang="zh-TW" sz="4400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1. Recap &amp; Thoughts On Task 01</a:t>
            </a:r>
          </a:p>
          <a:p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2</a:t>
            </a:r>
            <a:r>
              <a:rPr lang="en-US" altLang="zh-TW" sz="4400" dirty="0" smtClean="0">
                <a:latin typeface="Arial Rounded MT Bold" panose="020F0704030504030204" pitchFamily="34" charset="0"/>
                <a:ea typeface="+mj-ea"/>
                <a:cs typeface="+mj-cs"/>
              </a:rPr>
              <a:t>. </a:t>
            </a:r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Hands-On Task 02</a:t>
            </a:r>
          </a:p>
          <a:p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3</a:t>
            </a:r>
            <a:r>
              <a:rPr lang="en-US" altLang="zh-TW" sz="4400" dirty="0" smtClean="0">
                <a:latin typeface="Arial Rounded MT Bold" panose="020F0704030504030204" pitchFamily="34" charset="0"/>
                <a:ea typeface="+mj-ea"/>
                <a:cs typeface="+mj-cs"/>
              </a:rPr>
              <a:t>. </a:t>
            </a:r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Simon Show</a:t>
            </a:r>
            <a:endParaRPr lang="zh-TW" altLang="en-US" sz="44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22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0173" y="480766"/>
            <a:ext cx="9144000" cy="832751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dirty="0">
                <a:latin typeface="Arial Rounded MT Bold" panose="020F0704030504030204" pitchFamily="34" charset="0"/>
              </a:rPr>
              <a:t>Let’s Break It Down </a:t>
            </a:r>
            <a:r>
              <a:rPr lang="en-US" altLang="zh-TW" sz="1400" b="1" dirty="0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Divide and Conquer, Remember? </a:t>
            </a:r>
            <a:endParaRPr lang="zh-TW" altLang="en-US" sz="1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51E46E1-3137-8688-FB7E-17D30817CF2D}"/>
              </a:ext>
            </a:extLst>
          </p:cNvPr>
          <p:cNvSpPr txBox="1"/>
          <p:nvPr/>
        </p:nvSpPr>
        <p:spPr>
          <a:xfrm>
            <a:off x="600173" y="1408151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Start from the data.</a:t>
            </a:r>
            <a:endParaRPr lang="zh-TW" altLang="en-US" sz="44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6E4CA2-8F1A-03C9-A29B-7A362302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73" y="2272226"/>
            <a:ext cx="11082780" cy="420398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793854" y="3807069"/>
            <a:ext cx="380170" cy="369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00173" y="3527796"/>
            <a:ext cx="1211042" cy="369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727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0173" y="480766"/>
            <a:ext cx="9144000" cy="832751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dirty="0">
                <a:latin typeface="Arial Rounded MT Bold" panose="020F0704030504030204" pitchFamily="34" charset="0"/>
              </a:rPr>
              <a:t>Let’s Break It Down </a:t>
            </a:r>
            <a:r>
              <a:rPr lang="en-US" altLang="zh-TW" sz="1400" b="1" dirty="0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Divide and Conquer, Remember? </a:t>
            </a:r>
            <a:endParaRPr lang="zh-TW" altLang="en-US" sz="1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51E46E1-3137-8688-FB7E-17D30817CF2D}"/>
              </a:ext>
            </a:extLst>
          </p:cNvPr>
          <p:cNvSpPr txBox="1"/>
          <p:nvPr/>
        </p:nvSpPr>
        <p:spPr>
          <a:xfrm>
            <a:off x="600173" y="1408151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Start from the data.</a:t>
            </a:r>
            <a:endParaRPr lang="zh-TW" altLang="en-US" sz="44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8032"/>
            <a:ext cx="12192000" cy="357906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0" y="5312634"/>
            <a:ext cx="931985" cy="369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474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0173" y="480766"/>
            <a:ext cx="9144000" cy="832751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dirty="0">
                <a:latin typeface="Arial Rounded MT Bold" panose="020F0704030504030204" pitchFamily="34" charset="0"/>
              </a:rPr>
              <a:t>Let’s Break It Down </a:t>
            </a:r>
            <a:r>
              <a:rPr lang="en-US" altLang="zh-TW" sz="1400" b="1" dirty="0">
                <a:latin typeface="Arial Rounded MT Bold" panose="020F0704030504030204" pitchFamily="34" charset="0"/>
              </a:rPr>
              <a:t>Divide and Conquer, Remember? </a:t>
            </a:r>
            <a:endParaRPr lang="zh-TW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51E46E1-3137-8688-FB7E-17D30817CF2D}"/>
              </a:ext>
            </a:extLst>
          </p:cNvPr>
          <p:cNvSpPr txBox="1"/>
          <p:nvPr/>
        </p:nvSpPr>
        <p:spPr>
          <a:xfrm>
            <a:off x="600173" y="1408151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Start from the data.</a:t>
            </a:r>
            <a:endParaRPr lang="zh-TW" altLang="en-US" sz="44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3E98B5-AC12-E0CF-93F3-9895F8625D41}"/>
              </a:ext>
            </a:extLst>
          </p:cNvPr>
          <p:cNvSpPr txBox="1"/>
          <p:nvPr/>
        </p:nvSpPr>
        <p:spPr>
          <a:xfrm>
            <a:off x="2085620" y="2672881"/>
            <a:ext cx="70606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dataLIST</a:t>
            </a:r>
            <a:r>
              <a:rPr lang="en-US" altLang="zh-TW" sz="2400" dirty="0"/>
              <a:t> = </a:t>
            </a:r>
            <a:r>
              <a:rPr lang="en-US" altLang="zh-TW" sz="2400" dirty="0" smtClean="0"/>
              <a:t>[</a:t>
            </a:r>
          </a:p>
          <a:p>
            <a:endParaRPr lang="en-US" altLang="zh-TW" sz="2400" dirty="0"/>
          </a:p>
          <a:p>
            <a:r>
              <a:rPr lang="en-US" altLang="zh-TW" sz="2400" dirty="0"/>
              <a:t>	“…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可能</a:t>
            </a:r>
            <a:r>
              <a:rPr lang="en-US" altLang="zh-TW" sz="2400" dirty="0"/>
              <a:t>…”,</a:t>
            </a:r>
          </a:p>
          <a:p>
            <a:r>
              <a:rPr lang="en-US" altLang="zh-TW" sz="2400" dirty="0"/>
              <a:t>	“…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可能</a:t>
            </a:r>
            <a:r>
              <a:rPr lang="en-US" altLang="zh-TW" sz="2400" dirty="0"/>
              <a:t>…”,</a:t>
            </a:r>
          </a:p>
          <a:p>
            <a:r>
              <a:rPr lang="en-US" altLang="zh-TW" sz="2400" dirty="0"/>
              <a:t>	“…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可能</a:t>
            </a:r>
            <a:r>
              <a:rPr lang="en-US" altLang="zh-TW" sz="2400" dirty="0"/>
              <a:t>…”,</a:t>
            </a:r>
          </a:p>
          <a:p>
            <a:r>
              <a:rPr lang="en-US" altLang="zh-TW" sz="2400" dirty="0"/>
              <a:t>	“…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可能</a:t>
            </a:r>
            <a:r>
              <a:rPr lang="en-US" altLang="zh-TW" sz="2400" dirty="0"/>
              <a:t>…”,</a:t>
            </a:r>
          </a:p>
          <a:p>
            <a:r>
              <a:rPr lang="en-US" altLang="zh-TW" sz="2400" dirty="0"/>
              <a:t>	“…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可能</a:t>
            </a:r>
            <a:r>
              <a:rPr lang="en-US" altLang="zh-TW" sz="2400" dirty="0"/>
              <a:t>…”,</a:t>
            </a:r>
          </a:p>
          <a:p>
            <a:endParaRPr lang="en-US" altLang="zh-TW" sz="2400" dirty="0"/>
          </a:p>
          <a:p>
            <a:r>
              <a:rPr lang="en-US" altLang="zh-TW" sz="2400" dirty="0"/>
              <a:t>]</a:t>
            </a:r>
            <a:endParaRPr lang="zh-TW" altLang="en-US" sz="2400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4932484" y="4149970"/>
            <a:ext cx="2092570" cy="87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圖: 文件 6"/>
          <p:cNvSpPr/>
          <p:nvPr/>
        </p:nvSpPr>
        <p:spPr>
          <a:xfrm>
            <a:off x="7403123" y="3224579"/>
            <a:ext cx="3015761" cy="1868366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78968" y="3796266"/>
            <a:ext cx="2664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p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rocessed.txt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7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3999" y="316523"/>
            <a:ext cx="9144000" cy="810724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Arial Rounded MT Bold" panose="020F0704030504030204" pitchFamily="34" charset="0"/>
              </a:rPr>
              <a:t>Task 02 Spec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370383" y="1127247"/>
            <a:ext cx="545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Arial Rounded MT Bold" panose="020F0704030504030204" pitchFamily="34" charset="0"/>
                <a:ea typeface="+mj-ea"/>
                <a:cs typeface="+mj-cs"/>
              </a:rPr>
              <a:t>Deal </a:t>
            </a:r>
            <a:r>
              <a:rPr lang="en-US" altLang="zh-TW" b="1" dirty="0" smtClean="0">
                <a:latin typeface="Arial Rounded MT Bold" panose="020F0704030504030204" pitchFamily="34" charset="0"/>
                <a:ea typeface="+mj-ea"/>
                <a:cs typeface="+mj-cs"/>
              </a:rPr>
              <a:t>With A Real Corpus</a:t>
            </a:r>
            <a:endParaRPr lang="zh-TW" altLang="en-US" b="1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27638" y="1722527"/>
            <a:ext cx="1257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可能</a:t>
            </a:r>
            <a:endPara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應該</a:t>
            </a:r>
            <a:endPara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必須</a:t>
            </a:r>
            <a:endPara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endPara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希望</a:t>
            </a:r>
            <a:endPara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覺得</a:t>
            </a:r>
            <a:endPara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01106" y="2307303"/>
            <a:ext cx="81915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800" dirty="0" smtClean="0">
                <a:latin typeface="Arial Rounded MT Bold" panose="020F0704030504030204" pitchFamily="34" charset="0"/>
              </a:rPr>
              <a:t>Get </a:t>
            </a:r>
            <a:r>
              <a:rPr lang="en-US" altLang="zh-TW" sz="2800" dirty="0">
                <a:latin typeface="Arial Rounded MT Bold" panose="020F0704030504030204" pitchFamily="34" charset="0"/>
              </a:rPr>
              <a:t>the sentences from </a:t>
            </a:r>
            <a:r>
              <a:rPr lang="en-US" altLang="zh-TW" sz="28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SINICA Corpus </a:t>
            </a:r>
            <a:r>
              <a:rPr lang="en-US" altLang="zh-TW" sz="2800" dirty="0" smtClean="0">
                <a:latin typeface="Arial Rounded MT Bold" panose="020F0704030504030204" pitchFamily="34" charset="0"/>
                <a:hlinkClick r:id="rId2"/>
              </a:rPr>
              <a:t>https</a:t>
            </a:r>
            <a:r>
              <a:rPr lang="en-US" altLang="zh-TW" sz="2800" dirty="0">
                <a:latin typeface="Arial Rounded MT Bold" panose="020F0704030504030204" pitchFamily="34" charset="0"/>
                <a:hlinkClick r:id="rId2"/>
              </a:rPr>
              <a:t>://asbc.iis.sinica.edu.tw</a:t>
            </a:r>
            <a:r>
              <a:rPr lang="en-US" altLang="zh-TW" sz="2800" dirty="0" smtClean="0">
                <a:latin typeface="Arial Rounded MT Bold" panose="020F0704030504030204" pitchFamily="34" charset="0"/>
                <a:hlinkClick r:id="rId2"/>
              </a:rPr>
              <a:t>/</a:t>
            </a:r>
            <a:endParaRPr lang="en-US" altLang="zh-TW" sz="2800" dirty="0" smtClean="0"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TW" sz="2800" dirty="0" smtClean="0">
                <a:latin typeface="Arial Rounded MT Bold" panose="020F0704030504030204" pitchFamily="34" charset="0"/>
              </a:rPr>
              <a:t>BLABLABLA</a:t>
            </a:r>
          </a:p>
          <a:p>
            <a:pPr marL="342900" indent="-342900">
              <a:buAutoNum type="arabicPeriod"/>
            </a:pPr>
            <a:r>
              <a:rPr lang="en-US" altLang="zh-TW" sz="2800" dirty="0">
                <a:latin typeface="Arial Rounded MT Bold" panose="020F0704030504030204" pitchFamily="34" charset="0"/>
              </a:rPr>
              <a:t>C</a:t>
            </a:r>
            <a:r>
              <a:rPr lang="en-US" altLang="zh-TW" sz="2800" dirty="0" smtClean="0">
                <a:latin typeface="Arial Rounded MT Bold" panose="020F0704030504030204" pitchFamily="34" charset="0"/>
              </a:rPr>
              <a:t>lean and Processed data </a:t>
            </a:r>
          </a:p>
          <a:p>
            <a:r>
              <a:rPr lang="en-US" altLang="zh-TW" sz="2800" dirty="0" smtClean="0">
                <a:latin typeface="Arial Rounded MT Bold" panose="020F0704030504030204" pitchFamily="34" charset="0"/>
              </a:rPr>
              <a:t>    in a .txt file named </a:t>
            </a:r>
            <a:r>
              <a:rPr lang="en-US" altLang="zh-TW" sz="28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{ke_neng}_processed.txt  </a:t>
            </a:r>
            <a:endParaRPr lang="zh-TW" altLang="en-US" sz="2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09700" y="131884"/>
            <a:ext cx="9144000" cy="1514109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Arial Rounded MT Bold" panose="020F0704030504030204" pitchFamily="34" charset="0"/>
              </a:rPr>
              <a:t>Start From The </a:t>
            </a:r>
            <a:r>
              <a:rPr lang="en-US" altLang="zh-TW" sz="4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Flow Chart</a:t>
            </a:r>
            <a:r>
              <a:rPr lang="en-US" altLang="zh-TW" sz="4400" dirty="0" smtClean="0"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atin typeface="Arial Rounded MT Bold" panose="020F0704030504030204" pitchFamily="34" charset="0"/>
              </a:rPr>
              <a:t>Remember?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22933" r="29650" b="70821"/>
          <a:stretch/>
        </p:blipFill>
        <p:spPr>
          <a:xfrm>
            <a:off x="4597828" y="1645993"/>
            <a:ext cx="2767743" cy="27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7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36E517B-D8DD-6406-1FC8-33BF1BCE586C}"/>
              </a:ext>
            </a:extLst>
          </p:cNvPr>
          <p:cNvSpPr txBox="1"/>
          <p:nvPr/>
        </p:nvSpPr>
        <p:spPr>
          <a:xfrm>
            <a:off x="716437" y="461913"/>
            <a:ext cx="996413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Arial Rounded MT Bold" panose="020F0704030504030204" pitchFamily="34" charset="0"/>
                <a:ea typeface="+mj-ea"/>
                <a:cs typeface="+mj-cs"/>
              </a:rPr>
              <a:t>Roadmap</a:t>
            </a:r>
          </a:p>
          <a:p>
            <a:endParaRPr lang="en-US" altLang="zh-TW" sz="4400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r>
              <a:rPr lang="en-US" altLang="zh-TW" sz="4400" dirty="0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1. Recap &amp; Thoughts On Task 01</a:t>
            </a:r>
          </a:p>
          <a:p>
            <a:r>
              <a:rPr lang="en-US" altLang="zh-TW" sz="4400" dirty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2</a:t>
            </a:r>
            <a:r>
              <a:rPr lang="en-US" altLang="zh-TW" sz="4400" dirty="0" smtClean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. </a:t>
            </a:r>
            <a:r>
              <a:rPr lang="en-US" altLang="zh-TW" sz="4400" dirty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Hands-On Task 02</a:t>
            </a:r>
          </a:p>
          <a:p>
            <a:r>
              <a:rPr lang="en-US" altLang="zh-TW" sz="4400" dirty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3</a:t>
            </a:r>
            <a:r>
              <a:rPr lang="en-US" altLang="zh-TW" sz="4400" dirty="0" smtClean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. </a:t>
            </a:r>
            <a:r>
              <a:rPr lang="en-US" altLang="zh-TW" sz="4400" dirty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Simon Show</a:t>
            </a:r>
            <a:endParaRPr lang="zh-TW" altLang="en-US" sz="4400" dirty="0">
              <a:solidFill>
                <a:schemeClr val="bg2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82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9933FF"/>
                </a:solidFill>
                <a:latin typeface="Arial Rounded MT Bold" panose="020F0704030504030204" pitchFamily="34" charset="0"/>
              </a:rPr>
              <a:t>def</a:t>
            </a:r>
            <a:r>
              <a:rPr lang="en-US" altLang="zh-TW" dirty="0">
                <a:latin typeface="Arial Rounded MT Bold" panose="020F0704030504030204" pitchFamily="34" charset="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Arial Rounded MT Bold" panose="020F0704030504030204" pitchFamily="34" charset="0"/>
              </a:rPr>
              <a:t>extractSubject</a:t>
            </a:r>
            <a:r>
              <a:rPr lang="en-US" altLang="zh-TW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zh-TW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inputLIST</a:t>
            </a:r>
            <a:r>
              <a:rPr lang="en-US" altLang="zh-TW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)</a:t>
            </a:r>
            <a:endParaRPr lang="zh-TW" altLang="en-US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593" y="2323735"/>
            <a:ext cx="2936814" cy="29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Start From The </a:t>
            </a:r>
            <a:r>
              <a:rPr lang="en-US" altLang="zh-TW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Flow Chart</a:t>
            </a:r>
            <a:endParaRPr lang="zh-TW" alt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1321356"/>
            <a:ext cx="616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重要的不是要打那些 </a:t>
            </a:r>
            <a:r>
              <a:rPr lang="en-US" altLang="zh-TW" b="1" dirty="0">
                <a:latin typeface="Arial Rounded MT Bold" panose="020F0704030504030204" pitchFamily="34" charset="0"/>
                <a:ea typeface="+mj-ea"/>
                <a:cs typeface="+mj-cs"/>
              </a:rPr>
              <a:t>code</a:t>
            </a:r>
            <a:r>
              <a:rPr lang="zh-TW" altLang="en-US" b="1" dirty="0">
                <a:latin typeface="Arial Rounded MT Bold" panose="020F0704030504030204" pitchFamily="34" charset="0"/>
                <a:ea typeface="+mj-ea"/>
                <a:cs typeface="+mj-cs"/>
              </a:rPr>
              <a:t>，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而是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要完成什麼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哪些任務</a:t>
            </a:r>
          </a:p>
        </p:txBody>
      </p:sp>
    </p:spTree>
    <p:extLst>
      <p:ext uri="{BB962C8B-B14F-4D97-AF65-F5344CB8AC3E}">
        <p14:creationId xmlns:p14="http://schemas.microsoft.com/office/powerpoint/2010/main" val="42905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Start From The Flow Chart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22933" r="29650" b="70821"/>
          <a:stretch/>
        </p:blipFill>
        <p:spPr>
          <a:xfrm>
            <a:off x="4591418" y="4154782"/>
            <a:ext cx="2767743" cy="270321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38200" y="1321356"/>
            <a:ext cx="616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重要的不是要打那些 </a:t>
            </a:r>
            <a:r>
              <a:rPr lang="en-US" altLang="zh-TW" b="1" dirty="0">
                <a:latin typeface="Arial Rounded MT Bold" panose="020F0704030504030204" pitchFamily="34" charset="0"/>
                <a:ea typeface="+mj-ea"/>
                <a:cs typeface="+mj-cs"/>
              </a:rPr>
              <a:t>code</a:t>
            </a:r>
            <a:r>
              <a:rPr lang="zh-TW" altLang="en-US" b="1" dirty="0">
                <a:latin typeface="Arial Rounded MT Bold" panose="020F0704030504030204" pitchFamily="34" charset="0"/>
                <a:ea typeface="+mj-ea"/>
                <a:cs typeface="+mj-cs"/>
              </a:rPr>
              <a:t>，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而是要完成什麼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哪些任務</a:t>
            </a:r>
          </a:p>
        </p:txBody>
      </p:sp>
      <p:sp>
        <p:nvSpPr>
          <p:cNvPr id="7" name="矩形 6"/>
          <p:cNvSpPr/>
          <p:nvPr/>
        </p:nvSpPr>
        <p:spPr>
          <a:xfrm>
            <a:off x="3206242" y="2646919"/>
            <a:ext cx="673613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Divide &amp; Conquer</a:t>
            </a:r>
            <a:endParaRPr lang="zh-TW" altLang="en-US" sz="60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6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30600"/>
          <a:stretch/>
        </p:blipFill>
        <p:spPr>
          <a:xfrm>
            <a:off x="3314699" y="344710"/>
            <a:ext cx="5745591" cy="63286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918518" y="6642556"/>
            <a:ext cx="24352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800" dirty="0"/>
              <a:t>https://asana.com/zh-tw/resources/process-mapping</a:t>
            </a:r>
          </a:p>
        </p:txBody>
      </p:sp>
    </p:spTree>
    <p:extLst>
      <p:ext uri="{BB962C8B-B14F-4D97-AF65-F5344CB8AC3E}">
        <p14:creationId xmlns:p14="http://schemas.microsoft.com/office/powerpoint/2010/main" val="5639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圖表, 行, 螢幕擷取畫面 的圖片&#10;&#10;自動產生的描述">
            <a:extLst>
              <a:ext uri="{FF2B5EF4-FFF2-40B4-BE49-F238E27FC236}">
                <a16:creationId xmlns:a16="http://schemas.microsoft.com/office/drawing/2014/main" id="{BF07D981-AD2E-D555-5AF9-C2DA9DA41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85" y="36575"/>
            <a:ext cx="8745415" cy="68214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0856" y="378042"/>
            <a:ext cx="23310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Object?</a:t>
            </a:r>
            <a:endParaRPr lang="zh-TW" altLang="en-US" sz="44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11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6" y="261497"/>
            <a:ext cx="2936814" cy="2936814"/>
          </a:xfrm>
          <a:prstGeom prst="rect">
            <a:avLst/>
          </a:prstGeom>
        </p:spPr>
      </p:pic>
      <p:sp>
        <p:nvSpPr>
          <p:cNvPr id="7" name="禁止標誌 6"/>
          <p:cNvSpPr/>
          <p:nvPr/>
        </p:nvSpPr>
        <p:spPr>
          <a:xfrm>
            <a:off x="383131" y="736994"/>
            <a:ext cx="2046033" cy="1985819"/>
          </a:xfrm>
          <a:prstGeom prst="noSmoking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319945" y="905163"/>
            <a:ext cx="8391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任務是什麼</a:t>
            </a:r>
            <a:r>
              <a:rPr lang="zh-TW" altLang="en-US" sz="2000" dirty="0"/>
              <a:t>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Arial Rounded MT Bold" panose="020F0704030504030204" pitchFamily="34" charset="0"/>
                <a:ea typeface="+mj-ea"/>
                <a:cs typeface="+mj-cs"/>
              </a:rPr>
              <a:t>input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000" dirty="0" err="1">
                <a:latin typeface="Arial Rounded MT Bold" panose="020F0704030504030204" pitchFamily="34" charset="0"/>
                <a:ea typeface="+mj-ea"/>
                <a:cs typeface="+mj-cs"/>
              </a:rPr>
              <a:t>ouput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en-US" altLang="zh-TW" sz="2000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342900" indent="-342900">
              <a:buAutoNum type="arabicPeriod"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觀察語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有無需要處理的地方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是否有問題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一步一步想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有些東西能做吧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步驟具體化 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如果跟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 )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上網查資料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有邏輯之後，程式怎麼寫都查得到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多嘗試測試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lang="en-US" altLang="zh-TW" sz="2000" dirty="0">
                <a:latin typeface="Arial Rounded MT Bold" panose="020F0704030504030204" pitchFamily="34" charset="0"/>
                <a:ea typeface="+mj-ea"/>
                <a:cs typeface="+mj-cs"/>
              </a:rPr>
              <a:t>COMMIT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5EABCB9-604C-DF93-27B6-28E8FD802893}"/>
              </a:ext>
            </a:extLst>
          </p:cNvPr>
          <p:cNvSpPr txBox="1"/>
          <p:nvPr/>
        </p:nvSpPr>
        <p:spPr>
          <a:xfrm>
            <a:off x="383131" y="3673808"/>
            <a:ext cx="103317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You Are Solving A Problem, Not Doing Homework.</a:t>
            </a:r>
            <a:endParaRPr lang="zh-TW" altLang="en-US" sz="60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7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570</Words>
  <Application>Microsoft Office PowerPoint</Application>
  <PresentationFormat>寬螢幕</PresentationFormat>
  <Paragraphs>81</Paragraphs>
  <Slides>24</Slides>
  <Notes>0</Notes>
  <HiddenSlides>7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新細明體</vt:lpstr>
      <vt:lpstr>標楷體</vt:lpstr>
      <vt:lpstr>Arial</vt:lpstr>
      <vt:lpstr>Arial Rounded MT Bold</vt:lpstr>
      <vt:lpstr>Calibri</vt:lpstr>
      <vt:lpstr>Calibri Light</vt:lpstr>
      <vt:lpstr>Office 佈景主題</vt:lpstr>
      <vt:lpstr>WEEK 05</vt:lpstr>
      <vt:lpstr>PowerPoint 簡報</vt:lpstr>
      <vt:lpstr>PowerPoint 簡報</vt:lpstr>
      <vt:lpstr>def extractSubject(inputLIST)</vt:lpstr>
      <vt:lpstr>Start From The Flow Chart</vt:lpstr>
      <vt:lpstr>Start From The Flow Chart</vt:lpstr>
      <vt:lpstr>PowerPoint 簡報</vt:lpstr>
      <vt:lpstr>PowerPoint 簡報</vt:lpstr>
      <vt:lpstr>PowerPoint 簡報</vt:lpstr>
      <vt:lpstr>PowerPoint 簡報</vt:lpstr>
      <vt:lpstr>Grammar Checking</vt:lpstr>
      <vt:lpstr>ChatGPT Huh?</vt:lpstr>
      <vt:lpstr>Grammar Checking</vt:lpstr>
      <vt:lpstr>Grammar Checking</vt:lpstr>
      <vt:lpstr>Grammar Checking</vt:lpstr>
      <vt:lpstr>Grammar Checking</vt:lpstr>
      <vt:lpstr>PowerPoint 簡報</vt:lpstr>
      <vt:lpstr>Task 02</vt:lpstr>
      <vt:lpstr>Let’s Break It Down Divide and Conquer, Remember? </vt:lpstr>
      <vt:lpstr>Let’s Break It Down Divide and Conquer, Remember? </vt:lpstr>
      <vt:lpstr>Let’s Break It Down Divide and Conquer, Remember? </vt:lpstr>
      <vt:lpstr>Let’s Break It Down Divide and Conquer, Remember? </vt:lpstr>
      <vt:lpstr>Task 02 Spec</vt:lpstr>
      <vt:lpstr>Start From The Flow Chart, Remember?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05</dc:title>
  <dc:creator>陳畯田</dc:creator>
  <cp:lastModifiedBy>陳畯田</cp:lastModifiedBy>
  <cp:revision>163</cp:revision>
  <dcterms:created xsi:type="dcterms:W3CDTF">2024-04-08T08:06:40Z</dcterms:created>
  <dcterms:modified xsi:type="dcterms:W3CDTF">2024-04-09T07:48:01Z</dcterms:modified>
</cp:coreProperties>
</file>