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2" r:id="rId5"/>
    <p:sldId id="263" r:id="rId6"/>
    <p:sldId id="264" r:id="rId7"/>
    <p:sldId id="268" r:id="rId8"/>
    <p:sldId id="301" r:id="rId9"/>
    <p:sldId id="302" r:id="rId10"/>
    <p:sldId id="300" r:id="rId11"/>
    <p:sldId id="269" r:id="rId12"/>
    <p:sldId id="280" r:id="rId13"/>
    <p:sldId id="270" r:id="rId14"/>
    <p:sldId id="271" r:id="rId15"/>
    <p:sldId id="272" r:id="rId16"/>
    <p:sldId id="303" r:id="rId17"/>
    <p:sldId id="304" r:id="rId18"/>
    <p:sldId id="305" r:id="rId19"/>
    <p:sldId id="306" r:id="rId20"/>
    <p:sldId id="307" r:id="rId21"/>
    <p:sldId id="308" r:id="rId22"/>
    <p:sldId id="279" r:id="rId23"/>
    <p:sldId id="283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9414"/>
  </p:normalViewPr>
  <p:slideViewPr>
    <p:cSldViewPr snapToGrid="0">
      <p:cViewPr varScale="1">
        <p:scale>
          <a:sx n="116" d="100"/>
          <a:sy n="116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5C24-0392-4339-8F2A-F5229634CDDD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810F-94A0-44FB-A07D-FBE39A877E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2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HTML5#Nouveaux_.C3.A9l.C3.A9m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3" y="2530070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HTML / CSS</a:t>
            </a:r>
          </a:p>
        </p:txBody>
      </p:sp>
      <p:pic>
        <p:nvPicPr>
          <p:cNvPr id="4" name="Espace réservé pour une image  120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876" y="1011843"/>
            <a:ext cx="5869813" cy="3036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liens </a:t>
            </a:r>
          </a:p>
        </p:txBody>
      </p:sp>
      <p:sp>
        <p:nvSpPr>
          <p:cNvPr id="195" name="Shape 195"/>
          <p:cNvSpPr/>
          <p:nvPr/>
        </p:nvSpPr>
        <p:spPr>
          <a:xfrm>
            <a:off x="1803684" y="1670341"/>
            <a:ext cx="7482819" cy="2884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"http://www.monsite.fr"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lien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803684" y="3546523"/>
            <a:ext cx="5871800" cy="2884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"#</a:t>
            </a:r>
            <a:r>
              <a:rPr sz="1406" dirty="0" err="1"/>
              <a:t>ancre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</a:t>
            </a:r>
            <a:r>
              <a:rPr sz="1406" dirty="0" err="1">
                <a:solidFill>
                  <a:srgbClr val="000000"/>
                </a:solidFill>
              </a:rPr>
              <a:t>ancre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803684" y="4712293"/>
            <a:ext cx="8248553" cy="504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&lt;a</a:t>
            </a:r>
            <a:r>
              <a:rPr sz="1406" dirty="0"/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"http://www.monsite.fr"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Texte</a:t>
            </a:r>
            <a:r>
              <a:rPr sz="1406" dirty="0">
                <a:solidFill>
                  <a:srgbClr val="CD1D00"/>
                </a:solidFill>
              </a:rPr>
              <a:t> au </a:t>
            </a:r>
            <a:r>
              <a:rPr sz="1406" dirty="0" err="1">
                <a:solidFill>
                  <a:srgbClr val="CD1D00"/>
                </a:solidFill>
              </a:rPr>
              <a:t>survol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target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"_blank"</a:t>
            </a:r>
            <a:r>
              <a:rPr sz="1406" b="1" dirty="0"/>
              <a:t>&gt;</a:t>
            </a:r>
            <a:r>
              <a:rPr sz="1406" dirty="0"/>
              <a:t>Mon lien </a:t>
            </a:r>
            <a:r>
              <a:rPr sz="1406" dirty="0" err="1"/>
              <a:t>dans</a:t>
            </a:r>
            <a:r>
              <a:rPr sz="1406" dirty="0"/>
              <a:t> </a:t>
            </a:r>
            <a:r>
              <a:rPr sz="1406" dirty="0" err="1"/>
              <a:t>une</a:t>
            </a:r>
            <a:r>
              <a:rPr sz="1406" dirty="0"/>
              <a:t> nouvelle page</a:t>
            </a:r>
            <a:r>
              <a:rPr sz="1406" b="1" dirty="0"/>
              <a:t>&lt;/a&gt;</a:t>
            </a:r>
          </a:p>
        </p:txBody>
      </p:sp>
      <p:sp>
        <p:nvSpPr>
          <p:cNvPr id="198" name="Shape 198"/>
          <p:cNvSpPr/>
          <p:nvPr/>
        </p:nvSpPr>
        <p:spPr>
          <a:xfrm>
            <a:off x="1803684" y="2144950"/>
            <a:ext cx="7875986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l’url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pour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accéder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site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survol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deux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balises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sera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affiché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803684" y="4002492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fait de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mettre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#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envoie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directement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l’id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803684" y="5432365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target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_blank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ouvre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la page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nouvel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onglet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  <p:bldP spid="196" grpId="0" animBg="1" advAuto="0"/>
      <p:bldP spid="197" grpId="0" animBg="1" advAuto="0"/>
      <p:bldP spid="198" grpId="0" animBg="1" advAuto="0"/>
      <p:bldP spid="199" grpId="0" animBg="1" advAuto="0"/>
      <p:bldP spid="20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592567" y="358096"/>
            <a:ext cx="7875985" cy="12055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images</a:t>
            </a:r>
          </a:p>
        </p:txBody>
      </p:sp>
      <p:sp>
        <p:nvSpPr>
          <p:cNvPr id="203" name="Shape 203"/>
          <p:cNvSpPr/>
          <p:nvPr/>
        </p:nvSpPr>
        <p:spPr>
          <a:xfrm>
            <a:off x="1865678" y="2939369"/>
            <a:ext cx="8211263" cy="30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</a:t>
            </a:r>
            <a:r>
              <a:rPr sz="1600" i="1" dirty="0"/>
              <a:t>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où</a:t>
            </a:r>
            <a:r>
              <a:rPr sz="1600" dirty="0"/>
              <a:t> </a:t>
            </a:r>
            <a:r>
              <a:rPr sz="1600" dirty="0" err="1"/>
              <a:t>trouver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alt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information alternative </a:t>
            </a:r>
            <a:r>
              <a:rPr sz="1600" dirty="0" err="1"/>
              <a:t>si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ne </a:t>
            </a:r>
            <a:r>
              <a:rPr sz="1600" dirty="0" err="1"/>
              <a:t>s’affiche</a:t>
            </a:r>
            <a:r>
              <a:rPr sz="1600" dirty="0"/>
              <a:t> pas. Elle </a:t>
            </a:r>
            <a:r>
              <a:rPr sz="1600" dirty="0" err="1"/>
              <a:t>est</a:t>
            </a:r>
            <a:r>
              <a:rPr sz="1600" dirty="0"/>
              <a:t> utile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référencement</a:t>
            </a:r>
            <a:r>
              <a:rPr sz="1600" dirty="0"/>
              <a:t> car les </a:t>
            </a:r>
            <a:r>
              <a:rPr sz="1600" dirty="0" err="1"/>
              <a:t>moteurs</a:t>
            </a:r>
            <a:r>
              <a:rPr sz="1600" dirty="0"/>
              <a:t> de </a:t>
            </a:r>
            <a:r>
              <a:rPr sz="1600" dirty="0" err="1"/>
              <a:t>recherche</a:t>
            </a:r>
            <a:r>
              <a:rPr sz="1600" dirty="0"/>
              <a:t> se </a:t>
            </a:r>
            <a:r>
              <a:rPr sz="1600" dirty="0" err="1"/>
              <a:t>servent</a:t>
            </a:r>
            <a:r>
              <a:rPr sz="1600" dirty="0"/>
              <a:t> de </a:t>
            </a:r>
            <a:r>
              <a:rPr sz="1600" dirty="0" err="1"/>
              <a:t>cette</a:t>
            </a:r>
            <a:r>
              <a:rPr sz="1600" dirty="0"/>
              <a:t> information pour indexer </a:t>
            </a:r>
            <a:r>
              <a:rPr sz="1600" dirty="0" err="1"/>
              <a:t>une</a:t>
            </a:r>
            <a:r>
              <a:rPr sz="1600" dirty="0"/>
              <a:t> image 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Les </a:t>
            </a:r>
            <a:r>
              <a:rPr sz="1600" dirty="0" err="1"/>
              <a:t>attributs</a:t>
            </a:r>
            <a:r>
              <a:rPr sz="1600" dirty="0"/>
              <a:t> width et height ne </a:t>
            </a:r>
            <a:r>
              <a:rPr sz="1600" dirty="0" err="1"/>
              <a:t>sont</a:t>
            </a:r>
            <a:r>
              <a:rPr sz="1600" dirty="0"/>
              <a:t> pas </a:t>
            </a:r>
            <a:r>
              <a:rPr sz="1600" dirty="0" err="1"/>
              <a:t>obligatoires</a:t>
            </a:r>
            <a:r>
              <a:rPr sz="1600" dirty="0"/>
              <a:t>, </a:t>
            </a:r>
            <a:r>
              <a:rPr sz="1600" dirty="0" err="1"/>
              <a:t>ils</a:t>
            </a:r>
            <a:r>
              <a:rPr sz="1600" dirty="0"/>
              <a:t> </a:t>
            </a:r>
            <a:r>
              <a:rPr sz="1600" dirty="0" err="1"/>
              <a:t>permettent</a:t>
            </a:r>
            <a:r>
              <a:rPr sz="1600" dirty="0"/>
              <a:t> de fixer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taille</a:t>
            </a:r>
            <a:r>
              <a:rPr sz="1600" dirty="0"/>
              <a:t> à </a:t>
            </a:r>
            <a:r>
              <a:rPr sz="1600" dirty="0" err="1"/>
              <a:t>l’image</a:t>
            </a:r>
            <a:r>
              <a:rPr sz="1600" dirty="0"/>
              <a:t>. Si on ne </a:t>
            </a:r>
            <a:r>
              <a:rPr sz="1600" dirty="0" err="1"/>
              <a:t>spécifie</a:t>
            </a:r>
            <a:r>
              <a:rPr sz="1600" dirty="0"/>
              <a:t> que </a:t>
            </a:r>
            <a:r>
              <a:rPr sz="1600" dirty="0" err="1"/>
              <a:t>l’attribut</a:t>
            </a:r>
            <a:r>
              <a:rPr sz="1600" dirty="0"/>
              <a:t> width, </a:t>
            </a:r>
            <a:r>
              <a:rPr sz="1600" dirty="0" err="1"/>
              <a:t>l’attribut</a:t>
            </a:r>
            <a:r>
              <a:rPr sz="1600" dirty="0"/>
              <a:t> height se </a:t>
            </a:r>
            <a:r>
              <a:rPr sz="1600" dirty="0" err="1"/>
              <a:t>dimensionnera</a:t>
            </a:r>
            <a:r>
              <a:rPr sz="1600" dirty="0"/>
              <a:t> </a:t>
            </a:r>
            <a:r>
              <a:rPr sz="1600" dirty="0" err="1"/>
              <a:t>proportionnellement</a:t>
            </a:r>
            <a:r>
              <a:rPr sz="1600" dirty="0"/>
              <a:t> et </a:t>
            </a:r>
            <a:r>
              <a:rPr sz="1600" dirty="0" err="1"/>
              <a:t>inversement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srcset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fournir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image de </a:t>
            </a:r>
            <a:r>
              <a:rPr sz="1600" dirty="0" err="1"/>
              <a:t>taille</a:t>
            </a:r>
            <a:r>
              <a:rPr sz="1600" dirty="0"/>
              <a:t> </a:t>
            </a:r>
            <a:r>
              <a:rPr sz="1600" dirty="0" err="1"/>
              <a:t>différente</a:t>
            </a:r>
            <a:r>
              <a:rPr sz="1600" dirty="0"/>
              <a:t> </a:t>
            </a:r>
            <a:r>
              <a:rPr sz="1600" dirty="0" err="1"/>
              <a:t>suivant</a:t>
            </a:r>
            <a:r>
              <a:rPr sz="1600" dirty="0"/>
              <a:t> la </a:t>
            </a:r>
            <a:r>
              <a:rPr sz="1600" dirty="0" err="1"/>
              <a:t>résolution</a:t>
            </a:r>
            <a:r>
              <a:rPr sz="1600" dirty="0"/>
              <a:t> de </a:t>
            </a:r>
            <a:r>
              <a:rPr sz="1600" dirty="0" err="1"/>
              <a:t>l’écran</a:t>
            </a:r>
            <a:endParaRPr sz="1600" dirty="0"/>
          </a:p>
        </p:txBody>
      </p:sp>
      <p:sp>
        <p:nvSpPr>
          <p:cNvPr id="204" name="Shape 204"/>
          <p:cNvSpPr/>
          <p:nvPr/>
        </p:nvSpPr>
        <p:spPr>
          <a:xfrm>
            <a:off x="1990369" y="2155323"/>
            <a:ext cx="8211263" cy="504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</a:t>
            </a:r>
            <a:r>
              <a:rPr sz="1406" b="1" dirty="0" err="1">
                <a:solidFill>
                  <a:srgbClr val="000000"/>
                </a:solidFill>
              </a:rPr>
              <a:t>img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"monimage.jpg"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alt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 image"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srcset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"monimageHD.jpg 2x"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width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height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Table</a:t>
            </a:r>
          </a:p>
        </p:txBody>
      </p:sp>
      <p:sp>
        <p:nvSpPr>
          <p:cNvPr id="266" name="Shape 266"/>
          <p:cNvSpPr/>
          <p:nvPr/>
        </p:nvSpPr>
        <p:spPr>
          <a:xfrm>
            <a:off x="2364669" y="1404323"/>
            <a:ext cx="2542364" cy="2668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&lt;table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border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"1"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Un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Deux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Trois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Quatre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Cinq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Six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&lt;/table&gt;</a:t>
            </a:r>
          </a:p>
        </p:txBody>
      </p:sp>
      <p:pic>
        <p:nvPicPr>
          <p:cNvPr id="267" name="Capture d’écran 2015-09-26 à 22.2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576" y="2309812"/>
            <a:ext cx="1928813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2195492" y="4408907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&lt;tr&gt; </a:t>
            </a:r>
            <a:r>
              <a:t>signale une nouvelle ligne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&lt;td&gt;</a:t>
            </a:r>
            <a:r>
              <a:t> signale une nouvelle cellule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1163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  <p:bldP spid="267" grpId="0" animBg="1" advAuto="0"/>
      <p:bldP spid="26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Les formulaires</a:t>
            </a:r>
          </a:p>
        </p:txBody>
      </p:sp>
      <p:sp>
        <p:nvSpPr>
          <p:cNvPr id="207" name="Shape 207"/>
          <p:cNvSpPr/>
          <p:nvPr/>
        </p:nvSpPr>
        <p:spPr>
          <a:xfrm>
            <a:off x="2041874" y="1523473"/>
            <a:ext cx="3401573" cy="721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 dirty="0"/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08" name="Shape 208"/>
          <p:cNvSpPr/>
          <p:nvPr/>
        </p:nvSpPr>
        <p:spPr>
          <a:xfrm>
            <a:off x="2023482" y="3109986"/>
            <a:ext cx="4526954" cy="721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&lt;form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"valider.html"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"get"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09" name="Shape 209"/>
          <p:cNvSpPr/>
          <p:nvPr/>
        </p:nvSpPr>
        <p:spPr>
          <a:xfrm>
            <a:off x="2041874" y="2281094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post, les </a:t>
            </a:r>
            <a:r>
              <a:rPr sz="1600" dirty="0" err="1"/>
              <a:t>informations</a:t>
            </a:r>
            <a:r>
              <a:rPr sz="1600" dirty="0"/>
              <a:t> ne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pas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endParaRPr sz="1600" dirty="0"/>
          </a:p>
        </p:txBody>
      </p:sp>
      <p:sp>
        <p:nvSpPr>
          <p:cNvPr id="210" name="Shape 210"/>
          <p:cNvSpPr/>
          <p:nvPr/>
        </p:nvSpPr>
        <p:spPr>
          <a:xfrm>
            <a:off x="2030095" y="5074301"/>
            <a:ext cx="6623609" cy="7211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>
                <a:solidFill>
                  <a:srgbClr val="000000"/>
                </a:solidFill>
              </a:rPr>
              <a:t>&lt;form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"#"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"post"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enctype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"multipart/form-data"</a:t>
            </a:r>
            <a:r>
              <a:rPr sz="1406" b="1">
                <a:solidFill>
                  <a:srgbClr val="000000"/>
                </a:solidFill>
              </a:rPr>
              <a:t>&gt;</a:t>
            </a:r>
            <a:endParaRPr sz="1406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23482" y="5892254"/>
            <a:ext cx="8244039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contient</a:t>
            </a:r>
            <a:r>
              <a:rPr sz="1600" dirty="0"/>
              <a:t> un type </a:t>
            </a:r>
            <a:r>
              <a:rPr sz="1600" dirty="0" err="1"/>
              <a:t>cryptage</a:t>
            </a:r>
            <a:r>
              <a:rPr sz="1600" dirty="0"/>
              <a:t> qui </a:t>
            </a:r>
            <a:r>
              <a:rPr sz="1600" dirty="0" err="1"/>
              <a:t>permet</a:t>
            </a:r>
            <a:r>
              <a:rPr sz="1600" dirty="0"/>
              <a:t> </a:t>
            </a:r>
            <a:r>
              <a:rPr sz="1600" dirty="0" err="1"/>
              <a:t>l’upload</a:t>
            </a:r>
            <a:r>
              <a:rPr sz="1600" dirty="0"/>
              <a:t> de </a:t>
            </a:r>
            <a:r>
              <a:rPr sz="1600" dirty="0" err="1"/>
              <a:t>fichiers</a:t>
            </a:r>
            <a:endParaRPr sz="1600" dirty="0"/>
          </a:p>
        </p:txBody>
      </p:sp>
      <p:sp>
        <p:nvSpPr>
          <p:cNvPr id="212" name="Shape 212"/>
          <p:cNvSpPr/>
          <p:nvPr/>
        </p:nvSpPr>
        <p:spPr>
          <a:xfrm>
            <a:off x="2023482" y="3888145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get, les </a:t>
            </a:r>
            <a:r>
              <a:rPr sz="1600" dirty="0" err="1"/>
              <a:t>informations</a:t>
            </a:r>
            <a:r>
              <a:rPr sz="1600" dirty="0"/>
              <a:t>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r>
              <a:rPr sz="1600" dirty="0"/>
              <a:t>. Si </a:t>
            </a:r>
            <a:r>
              <a:rPr sz="1600" dirty="0" err="1"/>
              <a:t>aucune</a:t>
            </a:r>
            <a:r>
              <a:rPr sz="1600" dirty="0"/>
              <a:t> </a:t>
            </a:r>
            <a:r>
              <a:rPr sz="1600" dirty="0" err="1"/>
              <a:t>méthode</a:t>
            </a:r>
            <a:r>
              <a:rPr sz="1600" dirty="0"/>
              <a:t> </a:t>
            </a:r>
            <a:r>
              <a:rPr sz="1600" dirty="0" err="1"/>
              <a:t>n’est</a:t>
            </a:r>
            <a:r>
              <a:rPr sz="1600" dirty="0"/>
              <a:t> </a:t>
            </a:r>
            <a:r>
              <a:rPr sz="1600" dirty="0" err="1"/>
              <a:t>précisée</a:t>
            </a:r>
            <a:r>
              <a:rPr sz="1600" dirty="0"/>
              <a:t>, la </a:t>
            </a:r>
            <a:r>
              <a:rPr sz="1600" dirty="0" err="1"/>
              <a:t>méthode</a:t>
            </a:r>
            <a:r>
              <a:rPr sz="1600" dirty="0"/>
              <a:t> par </a:t>
            </a:r>
            <a:r>
              <a:rPr sz="1600" dirty="0" err="1"/>
              <a:t>défaut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le get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 advAuto="0"/>
      <p:bldP spid="208" grpId="0" animBg="1" advAuto="0"/>
      <p:bldP spid="209" grpId="0" animBg="1" advAuto="0"/>
      <p:bldP spid="210" grpId="0" animBg="1" advAuto="0"/>
      <p:bldP spid="211" grpId="0" animBg="1" advAuto="0"/>
      <p:bldP spid="21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Button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5492" y="1853248"/>
            <a:ext cx="5012591" cy="1586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Valider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b="1" dirty="0">
                <a:solidFill>
                  <a:srgbClr val="000000"/>
                </a:solidFill>
              </a:rPr>
              <a:t>&lt;input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"button"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"Ne fait </a:t>
            </a:r>
            <a:r>
              <a:rPr sz="1406" dirty="0" err="1"/>
              <a:t>rien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&lt;button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b="1" dirty="0"/>
              <a:t>&gt;</a:t>
            </a:r>
            <a:r>
              <a:rPr sz="1406" dirty="0" err="1"/>
              <a:t>Valider</a:t>
            </a:r>
            <a:r>
              <a:rPr sz="1406" b="1" dirty="0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2195492" y="3580326"/>
            <a:ext cx="7801016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dirty="0"/>
              <a:t>Il </a:t>
            </a:r>
            <a:r>
              <a:rPr dirty="0" err="1"/>
              <a:t>existe</a:t>
            </a:r>
            <a:r>
              <a:rPr dirty="0"/>
              <a:t> 2 </a:t>
            </a:r>
            <a:r>
              <a:rPr dirty="0" err="1"/>
              <a:t>façons</a:t>
            </a:r>
            <a:r>
              <a:rPr dirty="0"/>
              <a:t> de faire un bouton, via :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&lt;button&gt; qui </a:t>
            </a:r>
            <a:r>
              <a:rPr dirty="0" err="1"/>
              <a:t>est</a:t>
            </a:r>
            <a:r>
              <a:rPr dirty="0"/>
              <a:t> la </a:t>
            </a:r>
            <a:r>
              <a:rPr dirty="0" err="1"/>
              <a:t>méthode</a:t>
            </a:r>
            <a:r>
              <a:rPr dirty="0"/>
              <a:t> HTML5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&lt;input&gt;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  <a:defRPr i="0"/>
            </a:pPr>
            <a:endParaRPr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submit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d’envoyer</a:t>
            </a:r>
            <a:r>
              <a:rPr dirty="0"/>
              <a:t> le </a:t>
            </a:r>
            <a:r>
              <a:rPr dirty="0" err="1"/>
              <a:t>formulaire</a:t>
            </a:r>
            <a:r>
              <a:rPr dirty="0"/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button</a:t>
            </a:r>
            <a:r>
              <a:rPr dirty="0"/>
              <a:t> </a:t>
            </a:r>
            <a:r>
              <a:rPr dirty="0" err="1"/>
              <a:t>sert</a:t>
            </a:r>
            <a:r>
              <a:rPr dirty="0"/>
              <a:t> </a:t>
            </a:r>
            <a:r>
              <a:rPr dirty="0" err="1"/>
              <a:t>essentiellement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javascript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dirty="0" err="1"/>
              <a:t>texte</a:t>
            </a:r>
            <a:endParaRPr dirty="0"/>
          </a:p>
        </p:txBody>
      </p:sp>
      <p:sp>
        <p:nvSpPr>
          <p:cNvPr id="219" name="Shape 219"/>
          <p:cNvSpPr/>
          <p:nvPr/>
        </p:nvSpPr>
        <p:spPr>
          <a:xfrm>
            <a:off x="2519085" y="1337919"/>
            <a:ext cx="7053214" cy="1802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&lt;label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for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"name"</a:t>
            </a:r>
            <a:r>
              <a:rPr sz="1406" b="1" dirty="0"/>
              <a:t>&gt;</a:t>
            </a:r>
            <a:r>
              <a:rPr sz="1406" dirty="0"/>
              <a:t>Nom :</a:t>
            </a:r>
            <a:r>
              <a:rPr sz="1406" b="1" dirty="0"/>
              <a:t>&lt;/label&gt;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"name"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id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"name"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 dirty="0"/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b="1" dirty="0">
                <a:solidFill>
                  <a:srgbClr val="000000"/>
                </a:solidFill>
              </a:rPr>
              <a:t>&lt;input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"text"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placeholder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"First name"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"Alexis"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&lt;button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b="1" dirty="0"/>
              <a:t>&gt;</a:t>
            </a:r>
            <a:r>
              <a:rPr sz="1406" dirty="0" err="1"/>
              <a:t>Valider</a:t>
            </a:r>
            <a:r>
              <a:rPr sz="1406" b="1" dirty="0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20" name="Shape 220"/>
          <p:cNvSpPr/>
          <p:nvPr/>
        </p:nvSpPr>
        <p:spPr>
          <a:xfrm>
            <a:off x="2195492" y="3494697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sz="1600" dirty="0"/>
              <a:t>Le label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lier</a:t>
            </a:r>
            <a:r>
              <a:rPr sz="1600" dirty="0"/>
              <a:t> le </a:t>
            </a:r>
            <a:r>
              <a:rPr sz="1600" dirty="0" err="1"/>
              <a:t>texte</a:t>
            </a:r>
            <a:r>
              <a:rPr sz="1600" dirty="0"/>
              <a:t> au input, </a:t>
            </a:r>
            <a:r>
              <a:rPr sz="1600" dirty="0" err="1"/>
              <a:t>ainsi</a:t>
            </a:r>
            <a:r>
              <a:rPr sz="1600" dirty="0"/>
              <a:t> le champ input a </a:t>
            </a:r>
            <a:r>
              <a:rPr sz="1600" dirty="0" err="1"/>
              <a:t>automatiquement</a:t>
            </a:r>
            <a:r>
              <a:rPr sz="1600" dirty="0"/>
              <a:t> le focus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2618619" y="1782165"/>
            <a:ext cx="4027200" cy="1675647"/>
            <a:chOff x="-2139675" y="0"/>
            <a:chExt cx="5727571" cy="2383140"/>
          </a:xfrm>
        </p:grpSpPr>
        <p:sp>
          <p:nvSpPr>
            <p:cNvPr id="221" name="Shape 221"/>
            <p:cNvSpPr/>
            <p:nvPr/>
          </p:nvSpPr>
          <p:spPr>
            <a:xfrm flipV="1">
              <a:off x="-2139676" y="-1"/>
              <a:ext cx="2713164" cy="2383142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222" name="Shape 222"/>
            <p:cNvSpPr/>
            <p:nvPr/>
          </p:nvSpPr>
          <p:spPr>
            <a:xfrm flipV="1">
              <a:off x="-2120340" y="214823"/>
              <a:ext cx="5708237" cy="2167884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24" name="Shape 224"/>
          <p:cNvSpPr/>
          <p:nvPr/>
        </p:nvSpPr>
        <p:spPr>
          <a:xfrm>
            <a:off x="2195492" y="4584393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placeholder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prévenir</a:t>
            </a:r>
            <a:r>
              <a:rPr sz="1600" dirty="0"/>
              <a:t> </a:t>
            </a:r>
            <a:r>
              <a:rPr sz="1600" dirty="0" err="1"/>
              <a:t>l’utilisateur</a:t>
            </a:r>
            <a:r>
              <a:rPr sz="1600" dirty="0"/>
              <a:t> de </a:t>
            </a:r>
            <a:r>
              <a:rPr sz="1600" dirty="0" err="1"/>
              <a:t>ce</a:t>
            </a:r>
            <a:r>
              <a:rPr sz="1600" dirty="0"/>
              <a:t> </a:t>
            </a:r>
            <a:r>
              <a:rPr sz="1600" dirty="0" err="1"/>
              <a:t>qu’il</a:t>
            </a:r>
            <a:r>
              <a:rPr sz="1600" dirty="0"/>
              <a:t> </a:t>
            </a:r>
            <a:r>
              <a:rPr sz="1600" dirty="0" err="1"/>
              <a:t>doit</a:t>
            </a:r>
            <a:r>
              <a:rPr sz="1600" dirty="0"/>
              <a:t> </a:t>
            </a:r>
            <a:r>
              <a:rPr sz="1600" dirty="0" err="1"/>
              <a:t>saisir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le champ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4156365" y="2373170"/>
            <a:ext cx="1684566" cy="221122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26" name="Shape 226"/>
          <p:cNvSpPr/>
          <p:nvPr/>
        </p:nvSpPr>
        <p:spPr>
          <a:xfrm>
            <a:off x="2195492" y="5621691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value </a:t>
            </a:r>
            <a:r>
              <a:rPr sz="1600" dirty="0" err="1"/>
              <a:t>donne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valeur</a:t>
            </a:r>
            <a:r>
              <a:rPr sz="1600" dirty="0"/>
              <a:t> au champ </a:t>
            </a:r>
          </a:p>
        </p:txBody>
      </p:sp>
      <p:sp>
        <p:nvSpPr>
          <p:cNvPr id="227" name="Shape 227"/>
          <p:cNvSpPr/>
          <p:nvPr/>
        </p:nvSpPr>
        <p:spPr>
          <a:xfrm flipV="1">
            <a:off x="3541222" y="2468879"/>
            <a:ext cx="4281054" cy="315281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 advAuto="0"/>
      <p:bldP spid="220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email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2195492" y="3325420"/>
            <a:ext cx="7801016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email permet d’avoir un clavier spécial</a:t>
            </a:r>
          </a:p>
          <a:p>
            <a:r>
              <a:rPr lang="fr-FR" dirty="0"/>
              <a:t>sur smartphone et fait une vérification sur l’email (sur</a:t>
            </a:r>
          </a:p>
          <a:p>
            <a:r>
              <a:rPr lang="fr-FR" dirty="0"/>
              <a:t>certains navigateurs)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725803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52" y="4398304"/>
            <a:ext cx="3393702" cy="9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password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1598921" y="3487670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</a:t>
            </a:r>
            <a:r>
              <a:rPr lang="fr-FR" dirty="0" err="1"/>
              <a:t>password</a:t>
            </a:r>
            <a:r>
              <a:rPr lang="fr-FR" dirty="0"/>
              <a:t> permet de cacher le mot de</a:t>
            </a:r>
          </a:p>
          <a:p>
            <a:r>
              <a:rPr lang="fr-FR" dirty="0"/>
              <a:t>passe tapé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97007" y="1633432"/>
            <a:ext cx="810293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nb-NO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placeholder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"Mot de passe"</a:t>
            </a:r>
            <a:r>
              <a:rPr lang="nb-NO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161"/>
          <p:cNvSpPr/>
          <p:nvPr/>
        </p:nvSpPr>
        <p:spPr>
          <a:xfrm>
            <a:off x="2052425" y="5723358"/>
            <a:ext cx="721032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sz="2000" dirty="0">
                <a:solidFill>
                  <a:schemeClr val="accent1"/>
                </a:solidFill>
              </a:rPr>
              <a:t>NB : </a:t>
            </a:r>
            <a:r>
              <a:rPr lang="fr-FR" sz="2000" dirty="0">
                <a:solidFill>
                  <a:schemeClr val="accent1"/>
                </a:solidFill>
              </a:rPr>
              <a:t>En aucun cas il chiffre le mot de passe ! </a:t>
            </a:r>
            <a:endParaRPr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  <p:bldP spid="8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checkbox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"Football"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Football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  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"Basketball"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Basketball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de type </a:t>
            </a:r>
            <a:r>
              <a:rPr lang="fr-FR" dirty="0" err="1"/>
              <a:t>checkbox</a:t>
            </a:r>
            <a:r>
              <a:rPr lang="fr-FR" dirty="0"/>
              <a:t> permet d’avoir des cases à cocher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Dans l’attribut </a:t>
            </a:r>
            <a:r>
              <a:rPr lang="fr-FR" dirty="0" err="1"/>
              <a:t>name</a:t>
            </a:r>
            <a:r>
              <a:rPr lang="fr-FR" dirty="0"/>
              <a:t>, il y a [] car on veut récupérer un tableau de valeurs</a:t>
            </a:r>
          </a:p>
        </p:txBody>
      </p:sp>
    </p:spTree>
    <p:extLst>
      <p:ext uri="{BB962C8B-B14F-4D97-AF65-F5344CB8AC3E}">
        <p14:creationId xmlns:p14="http://schemas.microsoft.com/office/powerpoint/2010/main" val="26059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radio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19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“1“ </a:t>
            </a:r>
            <a:r>
              <a:rPr lang="en-US" dirty="0">
                <a:solidFill>
                  <a:schemeClr val="bg1"/>
                </a:solidFill>
                <a:latin typeface="CourierNewPSMT"/>
              </a:rPr>
              <a:t>checked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1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“2“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Choix 2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radio permet de faire un choix parmi plusieurs choix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name</a:t>
            </a:r>
            <a:r>
              <a:rPr lang="fr-FR" dirty="0"/>
              <a:t> doit toujours être identique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checked</a:t>
            </a:r>
            <a:r>
              <a:rPr lang="fr-FR" dirty="0"/>
              <a:t> permet de le mettre coché par défaut</a:t>
            </a:r>
          </a:p>
        </p:txBody>
      </p:sp>
      <p:sp>
        <p:nvSpPr>
          <p:cNvPr id="6" name="Shape 227"/>
          <p:cNvSpPr/>
          <p:nvPr/>
        </p:nvSpPr>
        <p:spPr>
          <a:xfrm flipV="1">
            <a:off x="3752603" y="2505694"/>
            <a:ext cx="3728852" cy="3206336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2481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? </a:t>
            </a:r>
          </a:p>
        </p:txBody>
      </p:sp>
      <p:pic>
        <p:nvPicPr>
          <p:cNvPr id="4" name="Espace réservé pour une image  12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576582" y="102755"/>
            <a:ext cx="4753704" cy="64476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Textarea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  <a:defRPr i="0"/>
            </a:pPr>
            <a:r>
              <a:rPr lang="fr-FR" dirty="0"/>
              <a:t>L’attribut </a:t>
            </a:r>
            <a:r>
              <a:rPr lang="fr-FR" dirty="0">
                <a:solidFill>
                  <a:schemeClr val="accent1"/>
                </a:solidFill>
              </a:rPr>
              <a:t>cols</a:t>
            </a:r>
            <a:r>
              <a:rPr lang="fr-FR" dirty="0"/>
              <a:t> donne la largeur en colonnes et l’attribut </a:t>
            </a:r>
            <a:r>
              <a:rPr lang="fr-FR" dirty="0" err="1">
                <a:solidFill>
                  <a:schemeClr val="accent1"/>
                </a:solidFill>
              </a:rPr>
              <a:t>rows</a:t>
            </a:r>
            <a:r>
              <a:rPr lang="fr-FR" dirty="0"/>
              <a:t> donne la hauteur en rangées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9774" y="1680933"/>
            <a:ext cx="82810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"message"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"30”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"10"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&gt;&lt;/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227"/>
          <p:cNvSpPr/>
          <p:nvPr/>
        </p:nvSpPr>
        <p:spPr>
          <a:xfrm flipV="1">
            <a:off x="3146961" y="2291935"/>
            <a:ext cx="2741460" cy="2352023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9" name="Shape 227"/>
          <p:cNvSpPr/>
          <p:nvPr/>
        </p:nvSpPr>
        <p:spPr>
          <a:xfrm flipH="1" flipV="1">
            <a:off x="7378262" y="2291936"/>
            <a:ext cx="863212" cy="235202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1306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Select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21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1" y="1504638"/>
            <a:ext cx="674893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&lt;select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age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 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"1"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selected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&lt;/select&gt;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select permet de créer une liste déroulante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Chaque choix est inséré dans une balise option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Si un champ contient l’attribut </a:t>
            </a:r>
            <a:r>
              <a:rPr lang="fr-FR" i="1" dirty="0" err="1">
                <a:solidFill>
                  <a:schemeClr val="accent1"/>
                </a:solidFill>
              </a:rPr>
              <a:t>selected</a:t>
            </a:r>
            <a:r>
              <a:rPr lang="fr-FR" dirty="0"/>
              <a:t>, il sera sélectionné par défaut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</p:txBody>
      </p:sp>
      <p:sp>
        <p:nvSpPr>
          <p:cNvPr id="11" name="Shape 227"/>
          <p:cNvSpPr/>
          <p:nvPr/>
        </p:nvSpPr>
        <p:spPr>
          <a:xfrm flipV="1">
            <a:off x="6289426" y="2388476"/>
            <a:ext cx="213849" cy="286871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9787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Readonly / Required</a:t>
            </a:r>
          </a:p>
        </p:txBody>
      </p:sp>
      <p:sp>
        <p:nvSpPr>
          <p:cNvPr id="259" name="Shape 259"/>
          <p:cNvSpPr/>
          <p:nvPr/>
        </p:nvSpPr>
        <p:spPr>
          <a:xfrm>
            <a:off x="2842176" y="1532504"/>
            <a:ext cx="5012591" cy="937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"champ1"</a:t>
            </a:r>
            <a:r>
              <a:rPr sz="1406" dirty="0"/>
              <a:t> required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"champ2"</a:t>
            </a:r>
            <a:r>
              <a:rPr sz="1406" dirty="0"/>
              <a:t> </a:t>
            </a:r>
            <a:r>
              <a:rPr sz="1406" dirty="0" err="1"/>
              <a:t>readonly</a:t>
            </a:r>
            <a:r>
              <a:rPr sz="1406" b="1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60" name="Shape 260"/>
          <p:cNvSpPr/>
          <p:nvPr/>
        </p:nvSpPr>
        <p:spPr>
          <a:xfrm>
            <a:off x="2195492" y="3078310"/>
            <a:ext cx="7801016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/>
              <a:t>required </a:t>
            </a:r>
            <a:r>
              <a:rPr sz="2000" dirty="0" err="1"/>
              <a:t>informe</a:t>
            </a:r>
            <a:r>
              <a:rPr sz="2000" dirty="0"/>
              <a:t> </a:t>
            </a:r>
            <a:r>
              <a:rPr sz="2000" dirty="0" err="1"/>
              <a:t>l’utilisateur</a:t>
            </a:r>
            <a:r>
              <a:rPr sz="2000" dirty="0"/>
              <a:t> que le champ </a:t>
            </a:r>
            <a:r>
              <a:rPr sz="2000" dirty="0" err="1"/>
              <a:t>est</a:t>
            </a:r>
            <a:r>
              <a:rPr sz="2000" dirty="0"/>
              <a:t> </a:t>
            </a:r>
            <a:r>
              <a:rPr sz="2000" dirty="0" err="1"/>
              <a:t>obligatoire</a:t>
            </a:r>
            <a:r>
              <a:rPr sz="2000" dirty="0"/>
              <a:t>, </a:t>
            </a:r>
            <a:r>
              <a:rPr sz="2000" dirty="0" err="1"/>
              <a:t>il</a:t>
            </a:r>
            <a:r>
              <a:rPr sz="2000" dirty="0"/>
              <a:t> ne </a:t>
            </a:r>
            <a:r>
              <a:rPr sz="2000" dirty="0" err="1"/>
              <a:t>fonctionne</a:t>
            </a:r>
            <a:r>
              <a:rPr sz="2000" dirty="0"/>
              <a:t> pas sur </a:t>
            </a:r>
            <a:r>
              <a:rPr sz="2000" dirty="0" err="1"/>
              <a:t>l’ensemble</a:t>
            </a:r>
            <a:r>
              <a:rPr sz="2000" dirty="0"/>
              <a:t> des </a:t>
            </a:r>
            <a:r>
              <a:rPr sz="2000" dirty="0" err="1"/>
              <a:t>navigateurs</a:t>
            </a:r>
            <a:endParaRPr sz="2000" dirty="0"/>
          </a:p>
        </p:txBody>
      </p:sp>
      <p:sp>
        <p:nvSpPr>
          <p:cNvPr id="261" name="Shape 261"/>
          <p:cNvSpPr/>
          <p:nvPr/>
        </p:nvSpPr>
        <p:spPr>
          <a:xfrm flipV="1">
            <a:off x="4317125" y="1948075"/>
            <a:ext cx="2474374" cy="1234254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2" name="Shape 262"/>
          <p:cNvSpPr/>
          <p:nvPr/>
        </p:nvSpPr>
        <p:spPr>
          <a:xfrm flipV="1">
            <a:off x="4317125" y="2269375"/>
            <a:ext cx="2956511" cy="263700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3" name="Shape 263"/>
          <p:cNvSpPr/>
          <p:nvPr/>
        </p:nvSpPr>
        <p:spPr>
          <a:xfrm>
            <a:off x="2200116" y="4906377"/>
            <a:ext cx="7229223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 err="1"/>
              <a:t>readonly</a:t>
            </a:r>
            <a:r>
              <a:rPr sz="2000" i="1" dirty="0"/>
              <a:t> </a:t>
            </a:r>
            <a:r>
              <a:rPr sz="2000" dirty="0"/>
              <a:t>rend le champ impossible à modifier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HTML 5</a:t>
            </a:r>
            <a:endParaRPr dirty="0"/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fr-FR" dirty="0"/>
              <a:t>Structure de page : </a:t>
            </a:r>
            <a:r>
              <a:rPr lang="fr-FR" dirty="0">
                <a:solidFill>
                  <a:schemeClr val="accent1"/>
                </a:solidFill>
              </a:rPr>
              <a:t>&lt;section&gt;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&lt;article&gt;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nav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aside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&lt;header&gt;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footer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Audio / vidéo : </a:t>
            </a:r>
            <a:r>
              <a:rPr lang="fr-FR" dirty="0">
                <a:solidFill>
                  <a:schemeClr val="accent1"/>
                </a:solidFill>
              </a:rPr>
              <a:t>&lt;audio&gt; </a:t>
            </a:r>
            <a:r>
              <a:rPr lang="fr-FR" dirty="0"/>
              <a:t>et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video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Dessin :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canvas</a:t>
            </a:r>
            <a:r>
              <a:rPr lang="fr-FR" dirty="0">
                <a:solidFill>
                  <a:schemeClr val="accent1"/>
                </a:solidFill>
              </a:rPr>
              <a:t>&gt;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0123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Compatibilité 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Normalize.css (à placer </a:t>
            </a:r>
            <a:r>
              <a:rPr dirty="0" err="1"/>
              <a:t>dans</a:t>
            </a:r>
            <a:r>
              <a:rPr dirty="0"/>
              <a:t> la </a:t>
            </a:r>
            <a:r>
              <a:rPr dirty="0" err="1"/>
              <a:t>balise</a:t>
            </a:r>
            <a:r>
              <a:rPr dirty="0"/>
              <a:t> &lt;head&gt;)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/>
              <a:t>HTML5Shiv (à placer </a:t>
            </a:r>
            <a:r>
              <a:rPr dirty="0" err="1"/>
              <a:t>en</a:t>
            </a:r>
            <a:r>
              <a:rPr dirty="0"/>
              <a:t> fin de </a:t>
            </a:r>
            <a:r>
              <a:rPr dirty="0" err="1"/>
              <a:t>balise</a:t>
            </a:r>
            <a:r>
              <a:rPr dirty="0"/>
              <a:t> &lt;body&gt;)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 err="1"/>
              <a:t>Vérifier</a:t>
            </a:r>
            <a:r>
              <a:rPr dirty="0"/>
              <a:t> sur </a:t>
            </a:r>
            <a:r>
              <a:rPr u="sng" dirty="0">
                <a:hlinkClick r:id="rId2"/>
              </a:rPr>
              <a:t>CanIUse.com</a:t>
            </a:r>
            <a:r>
              <a:rPr dirty="0"/>
              <a:t> </a:t>
            </a:r>
          </a:p>
        </p:txBody>
      </p:sp>
      <p:sp>
        <p:nvSpPr>
          <p:cNvPr id="272" name="Shape 272"/>
          <p:cNvSpPr/>
          <p:nvPr/>
        </p:nvSpPr>
        <p:spPr>
          <a:xfrm>
            <a:off x="1103312" y="2508039"/>
            <a:ext cx="10376564" cy="504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"https://cdnjs.cloudflare.com/ajax/libs/normalize/3.0.3/normalize.min.css"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103312" y="3862181"/>
            <a:ext cx="10376564" cy="2884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&lt;script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"https://cdnjs.cloudflare.com/ajax/libs/html5shiv/3.7.3/html5shiv.min.js "</a:t>
            </a:r>
            <a:r>
              <a:rPr sz="1406" b="1" dirty="0">
                <a:solidFill>
                  <a:srgbClr val="000000"/>
                </a:solidFill>
              </a:rPr>
              <a:t>&gt;&lt;/script&gt;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281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124"/>
          <p:cNvPicPr>
            <a:picLocks/>
          </p:cNvPicPr>
          <p:nvPr/>
        </p:nvPicPr>
        <p:blipFill rotWithShape="1">
          <a:blip r:embed="rId2">
            <a:extLst/>
          </a:blip>
          <a:srcRect l="9570" r="10697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64426"/>
            <a:ext cx="6258737" cy="4383973"/>
          </a:xfrm>
        </p:spPr>
        <p:txBody>
          <a:bodyPr>
            <a:normAutofit/>
          </a:bodyPr>
          <a:lstStyle/>
          <a:p>
            <a:r>
              <a:rPr lang="fr-FR" dirty="0"/>
              <a:t>Idée de Tim </a:t>
            </a:r>
            <a:r>
              <a:rPr lang="fr-FR" dirty="0" err="1"/>
              <a:t>Berners</a:t>
            </a:r>
            <a:r>
              <a:rPr lang="fr-FR" dirty="0"/>
              <a:t>-Lee en 1989 </a:t>
            </a:r>
          </a:p>
          <a:p>
            <a:endParaRPr lang="fr-FR" dirty="0"/>
          </a:p>
          <a:p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endParaRPr lang="fr-FR" dirty="0"/>
          </a:p>
          <a:p>
            <a:r>
              <a:rPr lang="fr-FR" dirty="0"/>
              <a:t>Standards W3C (HTML5 &amp; HTML4.01) </a:t>
            </a:r>
          </a:p>
          <a:p>
            <a:endParaRPr lang="fr-FR" dirty="0"/>
          </a:p>
          <a:p>
            <a:r>
              <a:rPr lang="fr-FR" dirty="0"/>
              <a:t>Basé sur SGML</a:t>
            </a:r>
          </a:p>
          <a:p>
            <a:endParaRPr lang="fr-FR" dirty="0"/>
          </a:p>
          <a:p>
            <a:r>
              <a:rPr lang="fr-FR" dirty="0"/>
              <a:t>Arrivée de HTML5 (</a:t>
            </a:r>
            <a:r>
              <a:rPr lang="fr-FR" u="sng" dirty="0" err="1">
                <a:hlinkClick r:id="rId3"/>
              </a:rPr>
              <a:t>wikipedia</a:t>
            </a:r>
            <a:r>
              <a:rPr lang="fr-FR" dirty="0"/>
              <a:t>)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Doctype</a:t>
            </a:r>
            <a:endParaRPr lang="fr-FR" dirty="0"/>
          </a:p>
        </p:txBody>
      </p:sp>
      <p:sp>
        <p:nvSpPr>
          <p:cNvPr id="136" name="Shape 136"/>
          <p:cNvSpPr/>
          <p:nvPr/>
        </p:nvSpPr>
        <p:spPr>
          <a:xfrm>
            <a:off x="1672809" y="2482736"/>
            <a:ext cx="7351322" cy="223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"http://www.w3.org/TR/html4/strict.dtd"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563000" y="1926593"/>
            <a:ext cx="1570944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Strict</a:t>
            </a:r>
          </a:p>
        </p:txBody>
      </p:sp>
      <p:sp>
        <p:nvSpPr>
          <p:cNvPr id="138" name="Shape 138"/>
          <p:cNvSpPr/>
          <p:nvPr/>
        </p:nvSpPr>
        <p:spPr>
          <a:xfrm>
            <a:off x="1462497" y="4055498"/>
            <a:ext cx="7756932" cy="223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 Transitional//EN"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"http://www.w3.org/TR/html4/loose.dtd"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257628" y="3485155"/>
            <a:ext cx="2181687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Transitional</a:t>
            </a:r>
          </a:p>
        </p:txBody>
      </p:sp>
      <p:sp>
        <p:nvSpPr>
          <p:cNvPr id="140" name="Shape 140"/>
          <p:cNvSpPr/>
          <p:nvPr/>
        </p:nvSpPr>
        <p:spPr>
          <a:xfrm>
            <a:off x="4747344" y="5424729"/>
            <a:ext cx="1202253" cy="223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dirty="0"/>
              <a:t>&lt;!DOCTYPE html&gt;</a:t>
            </a:r>
          </a:p>
        </p:txBody>
      </p:sp>
      <p:sp>
        <p:nvSpPr>
          <p:cNvPr id="141" name="Shape 141"/>
          <p:cNvSpPr/>
          <p:nvPr/>
        </p:nvSpPr>
        <p:spPr>
          <a:xfrm>
            <a:off x="4971765" y="5042310"/>
            <a:ext cx="75341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5</a:t>
            </a:r>
          </a:p>
        </p:txBody>
      </p:sp>
      <p:sp>
        <p:nvSpPr>
          <p:cNvPr id="142" name="Shape 142"/>
          <p:cNvSpPr/>
          <p:nvPr/>
        </p:nvSpPr>
        <p:spPr>
          <a:xfrm>
            <a:off x="4242612" y="4978245"/>
            <a:ext cx="2196703" cy="89296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6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Squelette</a:t>
            </a:r>
          </a:p>
        </p:txBody>
      </p:sp>
      <p:sp>
        <p:nvSpPr>
          <p:cNvPr id="145" name="Shape 145"/>
          <p:cNvSpPr/>
          <p:nvPr/>
        </p:nvSpPr>
        <p:spPr>
          <a:xfrm>
            <a:off x="2171036" y="2065714"/>
            <a:ext cx="4443525" cy="3317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&lt;!DOCTYPE html&gt;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b="1" dirty="0"/>
              <a:t>&lt;html</a:t>
            </a:r>
            <a:r>
              <a:rPr sz="2109" dirty="0"/>
              <a:t> </a:t>
            </a:r>
            <a:r>
              <a:rPr sz="2109" dirty="0" err="1">
                <a:solidFill>
                  <a:srgbClr val="006DBC"/>
                </a:solidFill>
              </a:rPr>
              <a:t>lang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dirty="0" err="1">
                <a:solidFill>
                  <a:srgbClr val="CD1D00"/>
                </a:solidFill>
              </a:rPr>
              <a:t>en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b="1" dirty="0"/>
              <a:t>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&lt;head&gt;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&lt;meta</a:t>
            </a:r>
            <a:r>
              <a:rPr sz="2109" dirty="0"/>
              <a:t> </a:t>
            </a:r>
            <a:r>
              <a:rPr sz="2109" dirty="0">
                <a:solidFill>
                  <a:srgbClr val="006DBC"/>
                </a:solidFill>
              </a:rPr>
              <a:t>charset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"UTF-8"</a:t>
            </a:r>
            <a:r>
              <a:rPr sz="2109" b="1" dirty="0"/>
              <a:t>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&lt;title&gt;</a:t>
            </a:r>
            <a:r>
              <a:rPr sz="2109" dirty="0"/>
              <a:t>Document</a:t>
            </a:r>
            <a:r>
              <a:rPr sz="2109" b="1" dirty="0"/>
              <a:t>&lt;/title&gt;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&lt;/head&gt;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&lt;body&gt;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&lt;/body&gt;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&lt;/html&gt;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4821742" y="1773023"/>
            <a:ext cx="2344616" cy="492431"/>
            <a:chOff x="0" y="140382"/>
            <a:chExt cx="3334564" cy="700346"/>
          </a:xfrm>
        </p:grpSpPr>
        <p:sp>
          <p:nvSpPr>
            <p:cNvPr id="146" name="Shape 146"/>
            <p:cNvSpPr/>
            <p:nvPr/>
          </p:nvSpPr>
          <p:spPr>
            <a:xfrm flipH="1">
              <a:off x="0" y="377180"/>
              <a:ext cx="2085675" cy="46354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251646" y="140382"/>
              <a:ext cx="1082918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Doctype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5147700" y="2329581"/>
            <a:ext cx="2495963" cy="376345"/>
            <a:chOff x="-1" y="305482"/>
            <a:chExt cx="3549813" cy="535246"/>
          </a:xfrm>
        </p:grpSpPr>
        <p:sp>
          <p:nvSpPr>
            <p:cNvPr id="149" name="Shape 149"/>
            <p:cNvSpPr/>
            <p:nvPr/>
          </p:nvSpPr>
          <p:spPr>
            <a:xfrm flipH="1">
              <a:off x="-1" y="539055"/>
              <a:ext cx="2131466" cy="30167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188756" y="305482"/>
              <a:ext cx="1361056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HTML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3486787" y="2714245"/>
            <a:ext cx="4136400" cy="288827"/>
            <a:chOff x="-2264867" y="191183"/>
            <a:chExt cx="5882878" cy="410775"/>
          </a:xfrm>
        </p:grpSpPr>
        <p:sp>
          <p:nvSpPr>
            <p:cNvPr id="152" name="Shape 152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209077" y="191183"/>
              <a:ext cx="1408934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Head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3363202" y="3871183"/>
            <a:ext cx="4274729" cy="280216"/>
            <a:chOff x="-2264867" y="203430"/>
            <a:chExt cx="6079612" cy="398528"/>
          </a:xfrm>
        </p:grpSpPr>
        <p:sp>
          <p:nvSpPr>
            <p:cNvPr id="155" name="Shape 155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65086" y="203430"/>
              <a:ext cx="1349659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Body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625539" y="3441964"/>
            <a:ext cx="1611691" cy="266933"/>
            <a:chOff x="-1" y="650910"/>
            <a:chExt cx="2292181" cy="379637"/>
          </a:xfrm>
        </p:grpSpPr>
        <p:sp>
          <p:nvSpPr>
            <p:cNvPr id="158" name="Shape 158"/>
            <p:cNvSpPr/>
            <p:nvPr/>
          </p:nvSpPr>
          <p:spPr>
            <a:xfrm flipH="1" flipV="1">
              <a:off x="-1" y="840727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08950" y="650910"/>
              <a:ext cx="1183230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Balise title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2052425" y="5738746"/>
            <a:ext cx="700512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NB : Le &lt;title&gt; </a:t>
            </a:r>
            <a:r>
              <a:rPr dirty="0" err="1">
                <a:solidFill>
                  <a:schemeClr val="accent1"/>
                </a:solidFill>
              </a:rPr>
              <a:t>est</a:t>
            </a:r>
            <a:r>
              <a:rPr dirty="0">
                <a:solidFill>
                  <a:schemeClr val="accent1"/>
                </a:solidFill>
              </a:rPr>
              <a:t> un des </a:t>
            </a:r>
            <a:r>
              <a:rPr dirty="0" err="1">
                <a:solidFill>
                  <a:schemeClr val="accent1"/>
                </a:solidFill>
              </a:rPr>
              <a:t>éléments</a:t>
            </a:r>
            <a:r>
              <a:rPr dirty="0">
                <a:solidFill>
                  <a:schemeClr val="accent1"/>
                </a:solidFill>
              </a:rPr>
              <a:t> les plus </a:t>
            </a:r>
            <a:r>
              <a:rPr dirty="0" err="1">
                <a:solidFill>
                  <a:schemeClr val="accent1"/>
                </a:solidFill>
              </a:rPr>
              <a:t>importants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 err="1">
                <a:solidFill>
                  <a:schemeClr val="accent1"/>
                </a:solidFill>
              </a:rPr>
              <a:t>en</a:t>
            </a:r>
            <a:r>
              <a:rPr dirty="0">
                <a:solidFill>
                  <a:schemeClr val="accent1"/>
                </a:solidFill>
              </a:rPr>
              <a:t> SEO !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521776" y="3055321"/>
            <a:ext cx="2059483" cy="266933"/>
            <a:chOff x="-1" y="650910"/>
            <a:chExt cx="2929041" cy="379637"/>
          </a:xfrm>
        </p:grpSpPr>
        <p:sp>
          <p:nvSpPr>
            <p:cNvPr id="162" name="Shape 162"/>
            <p:cNvSpPr/>
            <p:nvPr/>
          </p:nvSpPr>
          <p:spPr>
            <a:xfrm flipH="1" flipV="1">
              <a:off x="-1" y="840726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67764" y="650910"/>
              <a:ext cx="2161276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Jeu</a:t>
              </a:r>
              <a:r>
                <a:rPr sz="1266" dirty="0">
                  <a:solidFill>
                    <a:schemeClr val="accent1"/>
                  </a:solidFill>
                </a:rPr>
                <a:t> de </a:t>
              </a:r>
              <a:r>
                <a:rPr sz="1266" dirty="0" err="1">
                  <a:solidFill>
                    <a:schemeClr val="accent1"/>
                  </a:solidFill>
                </a:rPr>
                <a:t>caractères</a:t>
              </a:r>
              <a:endParaRPr sz="1266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 advAuto="0"/>
      <p:bldP spid="148" grpId="0" advAuto="0"/>
      <p:bldP spid="151" grpId="0" advAuto="0"/>
      <p:bldP spid="154" grpId="0" advAuto="0"/>
      <p:bldP spid="157" grpId="0" advAuto="0"/>
      <p:bldP spid="160" grpId="0" advAuto="0"/>
      <p:bldP spid="161" grpId="0" animBg="1" advAuto="0"/>
      <p:bldP spid="164" grpId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Balises et indentation 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2158008" y="1830586"/>
            <a:ext cx="7875984" cy="57976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r>
              <a:rPr sz="1800" dirty="0" err="1"/>
              <a:t>Une</a:t>
            </a:r>
            <a:r>
              <a:rPr sz="1800" dirty="0"/>
              <a:t> </a:t>
            </a:r>
            <a:r>
              <a:rPr sz="1800" dirty="0" err="1"/>
              <a:t>balise</a:t>
            </a:r>
            <a:r>
              <a:rPr sz="1800" dirty="0"/>
              <a:t> </a:t>
            </a:r>
            <a:r>
              <a:rPr sz="1800" dirty="0" err="1"/>
              <a:t>doit</a:t>
            </a:r>
            <a:r>
              <a:rPr sz="1800" dirty="0"/>
              <a:t> </a:t>
            </a:r>
            <a:r>
              <a:rPr sz="1800" dirty="0" err="1"/>
              <a:t>toujours</a:t>
            </a:r>
            <a:r>
              <a:rPr sz="1800" dirty="0"/>
              <a:t> se </a:t>
            </a:r>
            <a:r>
              <a:rPr sz="1800" dirty="0" err="1"/>
              <a:t>fermer</a:t>
            </a:r>
            <a:r>
              <a:rPr sz="1800" dirty="0"/>
              <a:t> :</a:t>
            </a:r>
          </a:p>
        </p:txBody>
      </p:sp>
      <p:sp>
        <p:nvSpPr>
          <p:cNvPr id="168" name="Shape 168"/>
          <p:cNvSpPr/>
          <p:nvPr/>
        </p:nvSpPr>
        <p:spPr>
          <a:xfrm>
            <a:off x="2234199" y="2565177"/>
            <a:ext cx="1468352" cy="2884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 dirty="0"/>
              <a:t>&lt;html&gt;&lt;/html&gt;</a:t>
            </a:r>
            <a:endParaRPr sz="1406" b="0" dirty="0"/>
          </a:p>
        </p:txBody>
      </p:sp>
      <p:sp>
        <p:nvSpPr>
          <p:cNvPr id="169" name="Shape 169"/>
          <p:cNvSpPr/>
          <p:nvPr/>
        </p:nvSpPr>
        <p:spPr>
          <a:xfrm>
            <a:off x="2147055" y="3160672"/>
            <a:ext cx="595195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dirty="0"/>
              <a:t>Pour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meilleure</a:t>
            </a:r>
            <a:r>
              <a:rPr dirty="0"/>
              <a:t> </a:t>
            </a:r>
            <a:r>
              <a:rPr dirty="0" err="1"/>
              <a:t>lisibilité</a:t>
            </a:r>
            <a:r>
              <a:rPr dirty="0"/>
              <a:t>, on </a:t>
            </a:r>
            <a:r>
              <a:rPr dirty="0" err="1"/>
              <a:t>utilisera</a:t>
            </a:r>
            <a:r>
              <a:rPr dirty="0"/>
              <a:t> </a:t>
            </a:r>
            <a:r>
              <a:rPr dirty="0" err="1"/>
              <a:t>l’indentation</a:t>
            </a:r>
            <a:r>
              <a:rPr dirty="0"/>
              <a:t> : </a:t>
            </a:r>
          </a:p>
        </p:txBody>
      </p:sp>
      <p:sp>
        <p:nvSpPr>
          <p:cNvPr id="170" name="Shape 170"/>
          <p:cNvSpPr/>
          <p:nvPr/>
        </p:nvSpPr>
        <p:spPr>
          <a:xfrm>
            <a:off x="2159692" y="3800386"/>
            <a:ext cx="2971968" cy="937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&lt;head&gt;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&lt;meta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charset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"UTF-8"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&lt;title&gt;</a:t>
            </a:r>
            <a:r>
              <a:rPr sz="1406" dirty="0"/>
              <a:t>Document</a:t>
            </a:r>
            <a:r>
              <a:rPr sz="1406" b="1" dirty="0"/>
              <a:t>&lt;/title&gt;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&lt;/head&gt;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2499136" y="3802584"/>
            <a:ext cx="807683" cy="646720"/>
            <a:chOff x="0" y="0"/>
            <a:chExt cx="1148703" cy="919778"/>
          </a:xfrm>
        </p:grpSpPr>
        <p:sp>
          <p:nvSpPr>
            <p:cNvPr id="171" name="Shape 171"/>
            <p:cNvSpPr/>
            <p:nvPr/>
          </p:nvSpPr>
          <p:spPr>
            <a:xfrm flipV="1">
              <a:off x="-1" y="381917"/>
              <a:ext cx="2" cy="537862"/>
            </a:xfrm>
            <a:prstGeom prst="line">
              <a:avLst/>
            </a:prstGeom>
            <a:noFill/>
            <a:ln w="38100" cap="flat">
              <a:solidFill>
                <a:srgbClr val="E22100"/>
              </a:solidFill>
              <a:prstDash val="solid"/>
              <a:miter lim="400000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72" name="Shape 172"/>
            <p:cNvSpPr/>
            <p:nvPr/>
          </p:nvSpPr>
          <p:spPr>
            <a:xfrm flipH="1">
              <a:off x="92768" y="-1"/>
              <a:ext cx="1055936" cy="655148"/>
            </a:xfrm>
            <a:prstGeom prst="line">
              <a:avLst/>
            </a:prstGeom>
            <a:noFill/>
            <a:ln w="12700" cap="flat">
              <a:solidFill>
                <a:srgbClr val="E82620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68" grpId="0" animBg="1" advAuto="0"/>
      <p:bldP spid="169" grpId="0" animBg="1" advAuto="0"/>
      <p:bldP spid="170" grpId="0" animBg="1" advAuto="0"/>
      <p:bldP spid="17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titres</a:t>
            </a:r>
            <a:r>
              <a:rPr dirty="0"/>
              <a:t> </a:t>
            </a:r>
          </a:p>
        </p:txBody>
      </p:sp>
      <p:sp>
        <p:nvSpPr>
          <p:cNvPr id="198" name="Shape 198"/>
          <p:cNvSpPr/>
          <p:nvPr/>
        </p:nvSpPr>
        <p:spPr>
          <a:xfrm>
            <a:off x="1410479" y="2324820"/>
            <a:ext cx="787598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>
              <a:buClr>
                <a:schemeClr val="accent1"/>
              </a:buClr>
              <a:buSzPct val="75000"/>
              <a:defRPr i="0"/>
            </a:pPr>
            <a:r>
              <a:rPr lang="fr-FR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6 niveaux de titres</a:t>
            </a:r>
            <a:endParaRPr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79484" y="3125329"/>
            <a:ext cx="24225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&lt;h1&gt;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&lt;/h1&gt;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&lt;h2&gt;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&lt;/h2&gt;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&lt;h3&gt;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&lt;/h3&gt;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&lt;h4&gt;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4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&lt;/h4&gt;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&lt;h5&gt;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5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&lt;/h5&gt;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&lt;h6&gt;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6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&lt;/h6&gt;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49" y="2958492"/>
            <a:ext cx="1598625" cy="208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2366" y="5734903"/>
            <a:ext cx="811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>
                <a:solidFill>
                  <a:schemeClr val="accent1"/>
                </a:solidFill>
                <a:latin typeface="AvenirNext-MediumItalic"/>
              </a:rPr>
              <a:t>NB : Il faut essayer de n’avoir que un H1 par page pour le SEO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paragraphes</a:t>
            </a:r>
            <a:r>
              <a:rPr dirty="0"/>
              <a:t>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3036" y="1761554"/>
            <a:ext cx="591384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/>
              <a:t>&lt;p&gt;</a:t>
            </a:r>
          </a:p>
          <a:p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adipisicing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</a:t>
            </a:r>
            <a:r>
              <a:rPr lang="fr-FR" sz="1400" dirty="0" err="1"/>
              <a:t>Placeat</a:t>
            </a:r>
            <a:r>
              <a:rPr lang="fr-FR" sz="1400" dirty="0"/>
              <a:t> ex</a:t>
            </a:r>
          </a:p>
          <a:p>
            <a:r>
              <a:rPr lang="fr-FR" sz="1400" dirty="0" err="1"/>
              <a:t>nam</a:t>
            </a:r>
            <a:r>
              <a:rPr lang="fr-FR" sz="1400" dirty="0"/>
              <a:t>, id maxime </a:t>
            </a:r>
            <a:r>
              <a:rPr lang="fr-FR" sz="1400" dirty="0" err="1"/>
              <a:t>porro</a:t>
            </a:r>
            <a:r>
              <a:rPr lang="fr-FR" sz="1400" dirty="0"/>
              <a:t> </a:t>
            </a:r>
            <a:r>
              <a:rPr lang="fr-FR" sz="1400" dirty="0" err="1"/>
              <a:t>sed</a:t>
            </a:r>
            <a:r>
              <a:rPr lang="fr-FR" sz="1400" dirty="0"/>
              <a:t> quasi </a:t>
            </a:r>
            <a:r>
              <a:rPr lang="fr-FR" sz="1400" dirty="0" err="1"/>
              <a:t>amet</a:t>
            </a:r>
            <a:r>
              <a:rPr lang="fr-FR" sz="1400" dirty="0"/>
              <a:t>, esse </a:t>
            </a:r>
            <a:r>
              <a:rPr lang="fr-FR" sz="1400" dirty="0" err="1"/>
              <a:t>dolorum</a:t>
            </a:r>
            <a:r>
              <a:rPr lang="fr-FR" sz="1400" dirty="0"/>
              <a:t> </a:t>
            </a:r>
            <a:r>
              <a:rPr lang="fr-FR" sz="1400" dirty="0" err="1"/>
              <a:t>cupiditate</a:t>
            </a:r>
            <a:r>
              <a:rPr lang="fr-FR" sz="1400" dirty="0"/>
              <a:t> </a:t>
            </a:r>
            <a:r>
              <a:rPr lang="fr-FR" sz="1400" dirty="0" err="1"/>
              <a:t>consequuntur</a:t>
            </a:r>
            <a:r>
              <a:rPr lang="fr-FR" sz="1400" dirty="0"/>
              <a:t>.</a:t>
            </a:r>
          </a:p>
          <a:p>
            <a:r>
              <a:rPr lang="fr-FR" sz="1400" b="1" dirty="0"/>
              <a:t>&lt;</a:t>
            </a:r>
            <a:r>
              <a:rPr lang="fr-FR" sz="1400" b="1" dirty="0" err="1"/>
              <a:t>br</a:t>
            </a:r>
            <a:r>
              <a:rPr lang="fr-FR" sz="1400" b="1" dirty="0"/>
              <a:t>&gt;</a:t>
            </a:r>
          </a:p>
          <a:p>
            <a:r>
              <a:rPr lang="fr-FR" sz="1400" dirty="0" err="1"/>
              <a:t>Nemo</a:t>
            </a:r>
            <a:r>
              <a:rPr lang="fr-FR" sz="1400" dirty="0"/>
              <a:t> </a:t>
            </a:r>
            <a:r>
              <a:rPr lang="fr-FR" sz="1400" dirty="0" err="1"/>
              <a:t>commodi</a:t>
            </a:r>
            <a:r>
              <a:rPr lang="fr-FR" sz="1400" dirty="0"/>
              <a:t> </a:t>
            </a:r>
            <a:r>
              <a:rPr lang="fr-FR" sz="1400" dirty="0" err="1"/>
              <a:t>aspernatur</a:t>
            </a:r>
            <a:r>
              <a:rPr lang="fr-FR" sz="1400" dirty="0"/>
              <a:t>, id </a:t>
            </a:r>
            <a:r>
              <a:rPr lang="fr-FR" sz="1400" dirty="0" err="1"/>
              <a:t>eius</a:t>
            </a:r>
            <a:r>
              <a:rPr lang="fr-FR" sz="1400" dirty="0"/>
              <a:t> </a:t>
            </a:r>
            <a:r>
              <a:rPr lang="fr-FR" sz="1400" dirty="0" err="1"/>
              <a:t>iure</a:t>
            </a:r>
            <a:r>
              <a:rPr lang="fr-FR" sz="1400" dirty="0"/>
              <a:t> et. </a:t>
            </a:r>
            <a:r>
              <a:rPr lang="fr-FR" sz="1400" dirty="0" err="1"/>
              <a:t>Expedita</a:t>
            </a:r>
            <a:r>
              <a:rPr lang="fr-FR" sz="1400" dirty="0"/>
              <a:t>, </a:t>
            </a:r>
            <a:r>
              <a:rPr lang="fr-FR" sz="1400" dirty="0" err="1"/>
              <a:t>omnis</a:t>
            </a:r>
            <a:r>
              <a:rPr lang="fr-FR" sz="1400" dirty="0"/>
              <a:t>.</a:t>
            </a:r>
          </a:p>
          <a:p>
            <a:r>
              <a:rPr lang="fr-FR" sz="1400" b="1" dirty="0"/>
              <a:t>&lt;</a:t>
            </a:r>
            <a:r>
              <a:rPr lang="fr-FR" sz="1400" b="1" dirty="0" err="1"/>
              <a:t>br</a:t>
            </a:r>
            <a:r>
              <a:rPr lang="fr-FR" sz="1400" b="1" dirty="0"/>
              <a:t>&gt;</a:t>
            </a:r>
          </a:p>
          <a:p>
            <a:r>
              <a:rPr lang="fr-FR" sz="1400" b="1" dirty="0"/>
              <a:t>&lt;</a:t>
            </a:r>
            <a:r>
              <a:rPr lang="fr-FR" sz="1400" b="1" dirty="0" err="1"/>
              <a:t>br</a:t>
            </a:r>
            <a:r>
              <a:rPr lang="fr-FR" sz="1400" b="1" dirty="0"/>
              <a:t>&gt;</a:t>
            </a:r>
          </a:p>
          <a:p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adipisicing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</a:t>
            </a:r>
            <a:r>
              <a:rPr lang="fr-FR" sz="1400" dirty="0" err="1"/>
              <a:t>Deserunt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endParaRPr lang="fr-FR" sz="1400" dirty="0"/>
          </a:p>
          <a:p>
            <a:r>
              <a:rPr lang="fr-FR" sz="1400" dirty="0" err="1"/>
              <a:t>recusandae</a:t>
            </a:r>
            <a:r>
              <a:rPr lang="fr-FR" sz="1400" dirty="0"/>
              <a:t> </a:t>
            </a:r>
            <a:r>
              <a:rPr lang="fr-FR" sz="1400" dirty="0" err="1"/>
              <a:t>unde</a:t>
            </a:r>
            <a:r>
              <a:rPr lang="fr-FR" sz="1400" dirty="0"/>
              <a:t>, </a:t>
            </a:r>
            <a:r>
              <a:rPr lang="fr-FR" sz="1400" dirty="0" err="1"/>
              <a:t>nam</a:t>
            </a:r>
            <a:r>
              <a:rPr lang="fr-FR" sz="1400" dirty="0"/>
              <a:t>, </a:t>
            </a:r>
            <a:r>
              <a:rPr lang="fr-FR" sz="1400" dirty="0" err="1"/>
              <a:t>nemo</a:t>
            </a:r>
            <a:r>
              <a:rPr lang="fr-FR" sz="1400" dirty="0"/>
              <a:t> </a:t>
            </a:r>
            <a:r>
              <a:rPr lang="fr-FR" sz="1400" dirty="0" err="1"/>
              <a:t>voluptate</a:t>
            </a:r>
            <a:r>
              <a:rPr lang="fr-FR" sz="1400" dirty="0"/>
              <a:t> </a:t>
            </a:r>
            <a:r>
              <a:rPr lang="fr-FR" sz="1400" dirty="0" err="1"/>
              <a:t>distinctio</a:t>
            </a:r>
            <a:r>
              <a:rPr lang="fr-FR" sz="1400" dirty="0"/>
              <a:t> </a:t>
            </a:r>
            <a:r>
              <a:rPr lang="fr-FR" sz="1400" dirty="0" err="1"/>
              <a:t>tempore</a:t>
            </a:r>
            <a:r>
              <a:rPr lang="fr-FR" sz="1400" dirty="0"/>
              <a:t> </a:t>
            </a:r>
            <a:r>
              <a:rPr lang="fr-FR" sz="1400" dirty="0" err="1"/>
              <a:t>vero</a:t>
            </a:r>
            <a:r>
              <a:rPr lang="fr-FR" sz="1400" dirty="0"/>
              <a:t> </a:t>
            </a:r>
            <a:r>
              <a:rPr lang="fr-FR" sz="1400" dirty="0" err="1"/>
              <a:t>quos</a:t>
            </a:r>
            <a:r>
              <a:rPr lang="fr-FR" sz="1400" dirty="0"/>
              <a:t> hic maxime</a:t>
            </a:r>
          </a:p>
          <a:p>
            <a:r>
              <a:rPr lang="fr-FR" sz="1400" dirty="0" err="1"/>
              <a:t>accusamus</a:t>
            </a:r>
            <a:r>
              <a:rPr lang="fr-FR" sz="1400" dirty="0"/>
              <a:t> </a:t>
            </a:r>
            <a:r>
              <a:rPr lang="fr-FR" sz="1400" dirty="0" err="1"/>
              <a:t>maiores</a:t>
            </a:r>
            <a:r>
              <a:rPr lang="fr-FR" sz="1400" dirty="0"/>
              <a:t> </a:t>
            </a:r>
            <a:r>
              <a:rPr lang="fr-FR" sz="1400" dirty="0" err="1"/>
              <a:t>voluptates</a:t>
            </a:r>
            <a:r>
              <a:rPr lang="fr-FR" sz="1400" dirty="0"/>
              <a:t> </a:t>
            </a:r>
            <a:r>
              <a:rPr lang="fr-FR" sz="1400" dirty="0" err="1"/>
              <a:t>placeat</a:t>
            </a:r>
            <a:r>
              <a:rPr lang="fr-FR" sz="1400" dirty="0"/>
              <a:t> </a:t>
            </a:r>
            <a:r>
              <a:rPr lang="fr-FR" sz="1400" dirty="0" err="1"/>
              <a:t>eius</a:t>
            </a:r>
            <a:r>
              <a:rPr lang="fr-FR" sz="1400" dirty="0"/>
              <a:t> vitae quasi et </a:t>
            </a:r>
            <a:r>
              <a:rPr lang="fr-FR" sz="1400" dirty="0" err="1"/>
              <a:t>animi</a:t>
            </a:r>
            <a:r>
              <a:rPr lang="fr-FR" sz="1400" dirty="0"/>
              <a:t>?</a:t>
            </a:r>
          </a:p>
          <a:p>
            <a:r>
              <a:rPr lang="fr-FR" sz="1400" b="1" dirty="0"/>
              <a:t>&lt;/p&gt;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87" y="2402075"/>
            <a:ext cx="5220000" cy="1392000"/>
          </a:xfrm>
          <a:prstGeom prst="rect">
            <a:avLst/>
          </a:prstGeom>
        </p:spPr>
      </p:pic>
      <p:sp>
        <p:nvSpPr>
          <p:cNvPr id="9" name="Shape 198"/>
          <p:cNvSpPr/>
          <p:nvPr/>
        </p:nvSpPr>
        <p:spPr>
          <a:xfrm>
            <a:off x="1542427" y="5460467"/>
            <a:ext cx="787598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&lt;p&gt;</a:t>
            </a:r>
            <a:r>
              <a:rPr lang="fr-FR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signifie qu’il y a un paragraphe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</a:rPr>
              <a:t>&lt;</a:t>
            </a:r>
            <a:r>
              <a:rPr lang="fr-FR" b="1" dirty="0" err="1">
                <a:solidFill>
                  <a:schemeClr val="accent1"/>
                </a:solidFill>
              </a:rPr>
              <a:t>br</a:t>
            </a:r>
            <a:r>
              <a:rPr lang="fr-FR" b="1" dirty="0">
                <a:solidFill>
                  <a:schemeClr val="accent1"/>
                </a:solidFill>
              </a:rPr>
              <a:t>&gt;</a:t>
            </a:r>
            <a:r>
              <a:rPr lang="fr-FR" dirty="0"/>
              <a:t> signifie qu’il y a un retour à la ligne</a:t>
            </a:r>
            <a:endParaRPr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listes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9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682336" y="2497937"/>
            <a:ext cx="310302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97386" y="2497937"/>
            <a:ext cx="294389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6771" y="180626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à puces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7019" y="1789022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numérotées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21" y="4522537"/>
            <a:ext cx="1461601" cy="11063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83" y="4522537"/>
            <a:ext cx="1370703" cy="11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3092</TotalTime>
  <Words>1738</Words>
  <Application>Microsoft Macintosh PowerPoint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AvenirNext-MediumItalic</vt:lpstr>
      <vt:lpstr>Calibri</vt:lpstr>
      <vt:lpstr>Century Gothic</vt:lpstr>
      <vt:lpstr>Courier New</vt:lpstr>
      <vt:lpstr>CourierNewPS-BoldMT</vt:lpstr>
      <vt:lpstr>CourierNewPSMT</vt:lpstr>
      <vt:lpstr>Open Sans</vt:lpstr>
      <vt:lpstr>Wingdings</vt:lpstr>
      <vt:lpstr>Wingdings 3</vt:lpstr>
      <vt:lpstr>Ion</vt:lpstr>
      <vt:lpstr>HTML / CSS</vt:lpstr>
      <vt:lpstr>PowerPoint Presentation</vt:lpstr>
      <vt:lpstr>HTML</vt:lpstr>
      <vt:lpstr>Doctype</vt:lpstr>
      <vt:lpstr>Squelette</vt:lpstr>
      <vt:lpstr>Balises et indentation </vt:lpstr>
      <vt:lpstr>Les titres </vt:lpstr>
      <vt:lpstr>Les paragraphes </vt:lpstr>
      <vt:lpstr>Les listes</vt:lpstr>
      <vt:lpstr>Les liens </vt:lpstr>
      <vt:lpstr>Les images</vt:lpstr>
      <vt:lpstr>Table</vt:lpstr>
      <vt:lpstr>Les formulaires</vt:lpstr>
      <vt:lpstr>Button</vt:lpstr>
      <vt:lpstr>Input texte</vt:lpstr>
      <vt:lpstr>Input email</vt:lpstr>
      <vt:lpstr>Input password</vt:lpstr>
      <vt:lpstr>Input checkbox</vt:lpstr>
      <vt:lpstr>Input radio</vt:lpstr>
      <vt:lpstr>Textarea</vt:lpstr>
      <vt:lpstr>Select</vt:lpstr>
      <vt:lpstr>Readonly / Required</vt:lpstr>
      <vt:lpstr>HTML 5</vt:lpstr>
      <vt:lpstr>Compatibilité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DUCERF Alexis</dc:creator>
  <cp:lastModifiedBy>BOULAY Damien</cp:lastModifiedBy>
  <cp:revision>36</cp:revision>
  <dcterms:created xsi:type="dcterms:W3CDTF">2016-03-31T17:34:30Z</dcterms:created>
  <dcterms:modified xsi:type="dcterms:W3CDTF">2018-12-18T15:49:46Z</dcterms:modified>
</cp:coreProperties>
</file>