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9414"/>
  </p:normalViewPr>
  <p:slideViewPr>
    <p:cSldViewPr snapToGrid="0">
      <p:cViewPr varScale="1">
        <p:scale>
          <a:sx n="116" d="100"/>
          <a:sy n="116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5C24-0392-4339-8F2A-F5229634CDDD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810F-94A0-44FB-A07D-FBE39A877E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32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fr/tracks/web" TargetMode="External"/><Relationship Id="rId2" Type="http://schemas.openxmlformats.org/officeDocument/2006/relationships/hyperlink" Target="https://openclassrooms.com/courses/apprenez-a-creer-votre-site-web-avec-html5-et-css3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grafikart.fr/tutoriels/html-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3" y="2530070"/>
            <a:ext cx="8825658" cy="3329581"/>
          </a:xfrm>
        </p:spPr>
        <p:txBody>
          <a:bodyPr/>
          <a:lstStyle/>
          <a:p>
            <a:pPr algn="ctr"/>
            <a:r>
              <a:rPr lang="fr-FR" dirty="0"/>
              <a:t>HTML / CSS</a:t>
            </a:r>
          </a:p>
        </p:txBody>
      </p:sp>
      <p:pic>
        <p:nvPicPr>
          <p:cNvPr id="4" name="Espace réservé pour une image  120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876" y="1011843"/>
            <a:ext cx="5869813" cy="3036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xfrm>
            <a:off x="2158128" y="4863551"/>
            <a:ext cx="7875744" cy="1540952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rPr dirty="0"/>
              <a:t>CSS 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</a:t>
            </a:fld>
            <a:endParaRPr lang="fr-FR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44" y="679572"/>
            <a:ext cx="2984912" cy="41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9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 spc="328"/>
            </a:lvl1pPr>
          </a:lstStyle>
          <a:p>
            <a:r>
              <a:t>Feuille de style Interne/externe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 err="1"/>
              <a:t>Feuille</a:t>
            </a:r>
            <a:r>
              <a:rPr dirty="0"/>
              <a:t> de style interne au </a:t>
            </a:r>
            <a:r>
              <a:rPr dirty="0" err="1"/>
              <a:t>fichier</a:t>
            </a:r>
            <a:r>
              <a:rPr dirty="0"/>
              <a:t> HTML, </a:t>
            </a:r>
            <a:r>
              <a:rPr dirty="0" err="1"/>
              <a:t>comprit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&lt;style&gt;</a:t>
            </a:r>
          </a:p>
          <a:p>
            <a:r>
              <a:rPr dirty="0" err="1"/>
              <a:t>Feuille</a:t>
            </a:r>
            <a:r>
              <a:rPr dirty="0"/>
              <a:t> de style </a:t>
            </a:r>
            <a:r>
              <a:rPr dirty="0" err="1"/>
              <a:t>externe</a:t>
            </a:r>
            <a:r>
              <a:rPr dirty="0"/>
              <a:t>, </a:t>
            </a:r>
            <a:r>
              <a:rPr dirty="0" err="1"/>
              <a:t>appelé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&lt;link&gt;</a:t>
            </a:r>
          </a:p>
          <a:p>
            <a:endParaRPr i="1" dirty="0"/>
          </a:p>
          <a:p>
            <a:r>
              <a:rPr dirty="0"/>
              <a:t>Style </a:t>
            </a:r>
            <a:r>
              <a:rPr dirty="0" err="1"/>
              <a:t>en</a:t>
            </a:r>
            <a:r>
              <a:rPr dirty="0"/>
              <a:t> </a:t>
            </a:r>
            <a:r>
              <a:rPr i="1" dirty="0"/>
              <a:t>inline </a:t>
            </a:r>
            <a:r>
              <a:rPr dirty="0" err="1"/>
              <a:t>directement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élément</a:t>
            </a:r>
            <a:r>
              <a:rPr dirty="0"/>
              <a:t> 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</a:t>
            </a:fld>
            <a:endParaRPr lang="fr-FR"/>
          </a:p>
        </p:txBody>
      </p:sp>
      <p:sp>
        <p:nvSpPr>
          <p:cNvPr id="128" name="Shape 128"/>
          <p:cNvSpPr/>
          <p:nvPr/>
        </p:nvSpPr>
        <p:spPr>
          <a:xfrm>
            <a:off x="1493344" y="3268625"/>
            <a:ext cx="8428389" cy="28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&lt;link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rel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"stylesheet"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 err="1">
                <a:solidFill>
                  <a:srgbClr val="006DBC"/>
                </a:solidFill>
              </a:rPr>
              <a:t>href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"https://cdnjs.cloudflare.com</a:t>
            </a:r>
            <a:r>
              <a:rPr lang="fr-FR" sz="1406" dirty="0"/>
              <a:t>/</a:t>
            </a:r>
            <a:r>
              <a:rPr sz="1406" dirty="0"/>
              <a:t>normalize.min.css"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endParaRPr sz="1406" dirty="0">
              <a:solidFill>
                <a:srgbClr val="000000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493345" y="4084659"/>
            <a:ext cx="5871798" cy="2884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Id / class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2158128" y="3446859"/>
            <a:ext cx="7875744" cy="419682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Un </a:t>
            </a:r>
            <a:r>
              <a:rPr i="1" dirty="0"/>
              <a:t>ID </a:t>
            </a:r>
            <a:r>
              <a:rPr dirty="0" err="1"/>
              <a:t>est</a:t>
            </a:r>
            <a:r>
              <a:rPr dirty="0"/>
              <a:t> unique </a:t>
            </a:r>
            <a:r>
              <a:rPr dirty="0" err="1"/>
              <a:t>dans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</a:t>
            </a:r>
            <a:r>
              <a:rPr dirty="0">
                <a:solidFill>
                  <a:srgbClr val="00000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#</a:t>
            </a:r>
            <a:endParaRPr lang="fr-FR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Une</a:t>
            </a:r>
            <a:r>
              <a:rPr dirty="0"/>
              <a:t> </a:t>
            </a:r>
            <a:r>
              <a:rPr i="1" dirty="0" err="1"/>
              <a:t>classe</a:t>
            </a:r>
            <a:r>
              <a:rPr i="1" dirty="0"/>
              <a:t>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utilisé</a:t>
            </a:r>
            <a:r>
              <a:rPr dirty="0"/>
              <a:t>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sur </a:t>
            </a:r>
            <a:r>
              <a:rPr dirty="0" err="1"/>
              <a:t>une</a:t>
            </a:r>
            <a:r>
              <a:rPr dirty="0"/>
              <a:t> page html et </a:t>
            </a:r>
            <a:r>
              <a:rPr dirty="0" err="1"/>
              <a:t>s’appelle</a:t>
            </a:r>
            <a:r>
              <a:rPr dirty="0"/>
              <a:t> via un </a:t>
            </a:r>
            <a:r>
              <a:rPr sz="2531" b="1" dirty="0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. </a:t>
            </a:r>
            <a:endParaRPr lang="fr-FR" sz="2531" b="1" dirty="0">
              <a:solidFill>
                <a:schemeClr val="accent1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endParaRPr dirty="0">
              <a:solidFill>
                <a:srgbClr val="000000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r>
              <a:rPr dirty="0" err="1"/>
              <a:t>L’ordre</a:t>
            </a:r>
            <a:r>
              <a:rPr dirty="0"/>
              <a:t> de </a:t>
            </a:r>
            <a:r>
              <a:rPr dirty="0" err="1"/>
              <a:t>priorité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i="1" dirty="0" err="1"/>
              <a:t>balise</a:t>
            </a:r>
            <a:r>
              <a:rPr i="1" dirty="0"/>
              <a:t>&gt;id&gt;class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4</a:t>
            </a:fld>
            <a:endParaRPr lang="fr-FR"/>
          </a:p>
        </p:txBody>
      </p:sp>
      <p:grpSp>
        <p:nvGrpSpPr>
          <p:cNvPr id="135" name="Group 135"/>
          <p:cNvGrpSpPr/>
          <p:nvPr/>
        </p:nvGrpSpPr>
        <p:grpSpPr>
          <a:xfrm>
            <a:off x="2553941" y="3928668"/>
            <a:ext cx="2810063" cy="1533195"/>
            <a:chOff x="0" y="153077"/>
            <a:chExt cx="3996656" cy="2180611"/>
          </a:xfrm>
        </p:grpSpPr>
        <p:sp>
          <p:nvSpPr>
            <p:cNvPr id="133" name="Shape 133"/>
            <p:cNvSpPr/>
            <p:nvPr/>
          </p:nvSpPr>
          <p:spPr>
            <a:xfrm>
              <a:off x="0" y="153077"/>
              <a:ext cx="3162214" cy="379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0000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/>
                <a:t>&lt;div</a:t>
              </a:r>
              <a:r>
                <a:rPr sz="1266" dirty="0"/>
                <a:t> </a:t>
              </a:r>
              <a:r>
                <a:rPr sz="1266" dirty="0">
                  <a:solidFill>
                    <a:srgbClr val="006DBC"/>
                  </a:solidFill>
                </a:rPr>
                <a:t>id</a:t>
              </a:r>
              <a:r>
                <a:rPr sz="1266" dirty="0"/>
                <a:t>=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dirty="0" err="1">
                  <a:solidFill>
                    <a:srgbClr val="CD1D00"/>
                  </a:solidFill>
                </a:rPr>
                <a:t>monId</a:t>
              </a:r>
              <a:r>
                <a:rPr sz="1266" dirty="0">
                  <a:solidFill>
                    <a:srgbClr val="CD1D00"/>
                  </a:solidFill>
                </a:rPr>
                <a:t>"</a:t>
              </a:r>
              <a:r>
                <a:rPr sz="1266" b="1" dirty="0"/>
                <a:t>&gt;&lt;/div&gt;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954041"/>
              <a:ext cx="3996656" cy="379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8" tIns="35718" rIns="35718" bIns="35718" numCol="1" anchor="ctr">
              <a:spAutoFit/>
            </a:bodyPr>
            <a:lstStyle/>
            <a:p>
              <a:pPr defTabSz="321457">
                <a:defRPr sz="2000" i="0">
                  <a:solidFill>
                    <a:srgbClr val="CD1D00"/>
                  </a:solidFill>
                  <a:effectLst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z="1266" b="1" dirty="0">
                  <a:solidFill>
                    <a:srgbClr val="000000"/>
                  </a:solidFill>
                </a:rPr>
                <a:t>&lt;div</a:t>
              </a:r>
              <a:r>
                <a:rPr sz="1266" dirty="0">
                  <a:solidFill>
                    <a:srgbClr val="000000"/>
                  </a:solidFill>
                </a:rPr>
                <a:t> </a:t>
              </a:r>
              <a:r>
                <a:rPr sz="1266" dirty="0">
                  <a:solidFill>
                    <a:srgbClr val="006DBC"/>
                  </a:solidFill>
                </a:rPr>
                <a:t>class</a:t>
              </a:r>
              <a:r>
                <a:rPr sz="1266" dirty="0">
                  <a:solidFill>
                    <a:srgbClr val="000000"/>
                  </a:solidFill>
                </a:rPr>
                <a:t>=</a:t>
              </a:r>
              <a:r>
                <a:rPr sz="1266" dirty="0"/>
                <a:t>"</a:t>
              </a:r>
              <a:r>
                <a:rPr sz="1266" dirty="0" err="1"/>
                <a:t>maClasse</a:t>
              </a:r>
              <a:r>
                <a:rPr sz="1266" dirty="0"/>
                <a:t>"</a:t>
              </a:r>
              <a:r>
                <a:rPr sz="1266" b="1" dirty="0">
                  <a:solidFill>
                    <a:srgbClr val="000000"/>
                  </a:solidFill>
                </a:rPr>
                <a:t>&gt;&lt;/div&gt;</a:t>
              </a:r>
              <a:endParaRPr sz="1266" dirty="0">
                <a:solidFill>
                  <a:srgbClr val="000000"/>
                </a:solidFill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3727923" y="1280898"/>
            <a:ext cx="3508972" cy="2019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  <a:p>
            <a:pPr defTabSz="321457">
              <a:defRPr sz="2000" i="0">
                <a:solidFill>
                  <a:srgbClr val="021994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    </a:t>
            </a:r>
            <a:r>
              <a:rPr sz="1406" dirty="0"/>
              <a:t>#</a:t>
            </a:r>
            <a:r>
              <a:rPr sz="1406" dirty="0" err="1"/>
              <a:t>monId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red;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.</a:t>
            </a:r>
            <a:r>
              <a:rPr sz="1406" dirty="0" err="1"/>
              <a:t>maClasse</a:t>
            </a:r>
            <a:r>
              <a:rPr sz="1406" dirty="0"/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    background-color: green;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}</a:t>
            </a:r>
          </a:p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&lt;/</a:t>
            </a:r>
            <a:r>
              <a:rPr sz="1406" dirty="0"/>
              <a:t>style</a:t>
            </a:r>
            <a:r>
              <a:rPr sz="1406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52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dvAuto="0"/>
      <p:bldP spid="135" grpId="0" animBg="1" advAuto="0"/>
      <p:bldP spid="13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2158128" y="518011"/>
            <a:ext cx="7875744" cy="120547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Display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2095622" y="2696788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r>
              <a:rPr dirty="0"/>
              <a:t>Un display </a:t>
            </a:r>
            <a:r>
              <a:rPr i="1" dirty="0"/>
              <a:t>block</a:t>
            </a:r>
            <a:r>
              <a:rPr dirty="0"/>
              <a:t>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toute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disponible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&lt;div&gt; </a:t>
            </a:r>
            <a:endParaRPr lang="fr-FR" i="1" dirty="0"/>
          </a:p>
          <a:p>
            <a:endParaRPr i="1" dirty="0"/>
          </a:p>
          <a:p>
            <a:r>
              <a:rPr dirty="0"/>
              <a:t>Un display </a:t>
            </a:r>
            <a:r>
              <a:rPr i="1" dirty="0"/>
              <a:t>inline </a:t>
            </a:r>
            <a:r>
              <a:rPr dirty="0" err="1"/>
              <a:t>prendra</a:t>
            </a:r>
            <a:r>
              <a:rPr dirty="0"/>
              <a:t> </a:t>
            </a:r>
            <a:r>
              <a:rPr dirty="0" err="1"/>
              <a:t>seulement</a:t>
            </a:r>
            <a:r>
              <a:rPr dirty="0"/>
              <a:t> la place qui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nécessaire</a:t>
            </a:r>
            <a:r>
              <a:rPr dirty="0"/>
              <a:t>. </a:t>
            </a:r>
            <a:r>
              <a:rPr dirty="0" err="1"/>
              <a:t>C’est</a:t>
            </a:r>
            <a:r>
              <a:rPr dirty="0"/>
              <a:t> le </a:t>
            </a:r>
            <a:r>
              <a:rPr dirty="0" err="1"/>
              <a:t>comportement</a:t>
            </a:r>
            <a:r>
              <a:rPr dirty="0"/>
              <a:t> </a:t>
            </a:r>
            <a:r>
              <a:rPr dirty="0" err="1"/>
              <a:t>natif</a:t>
            </a:r>
            <a:r>
              <a:rPr dirty="0"/>
              <a:t> de la </a:t>
            </a:r>
            <a:r>
              <a:rPr dirty="0" err="1"/>
              <a:t>balise</a:t>
            </a:r>
            <a:r>
              <a:rPr dirty="0"/>
              <a:t> </a:t>
            </a:r>
            <a:r>
              <a:rPr i="1" dirty="0"/>
              <a:t>&lt;span&gt;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5</a:t>
            </a:fld>
            <a:endParaRPr lang="fr-FR"/>
          </a:p>
        </p:txBody>
      </p:sp>
      <p:pic>
        <p:nvPicPr>
          <p:cNvPr id="140" name="Capture d’écran 2015-09-26 à 22.4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2775" y="2256480"/>
            <a:ext cx="6586450" cy="46897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2840705" y="1622875"/>
            <a:ext cx="6408805" cy="5048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&lt;div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Display block</a:t>
            </a:r>
            <a:r>
              <a:rPr sz="1406" b="1" dirty="0">
                <a:solidFill>
                  <a:srgbClr val="000000"/>
                </a:solidFill>
              </a:rPr>
              <a:t>&lt;/div&gt;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0000"/>
                </a:solidFill>
              </a:rPr>
              <a:t>Display </a:t>
            </a: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background-color:yellow</a:t>
            </a:r>
            <a:r>
              <a:rPr sz="1406" dirty="0"/>
              <a:t>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inline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 advAuto="0"/>
      <p:bldP spid="140" grpId="0" animBg="1" advAuto="0"/>
      <p:bldP spid="1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float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2050975" y="2411047"/>
            <a:ext cx="7875744" cy="41968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dirty="0" err="1"/>
              <a:t>L’attribut</a:t>
            </a:r>
            <a:r>
              <a:rPr dirty="0"/>
              <a:t> float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mettre</a:t>
            </a:r>
            <a:r>
              <a:rPr dirty="0"/>
              <a:t> un </a:t>
            </a:r>
            <a:r>
              <a:rPr dirty="0" err="1"/>
              <a:t>élément</a:t>
            </a:r>
            <a:r>
              <a:rPr dirty="0"/>
              <a:t> à gauche </a:t>
            </a:r>
            <a:r>
              <a:rPr dirty="0" err="1"/>
              <a:t>ou</a:t>
            </a:r>
            <a:r>
              <a:rPr dirty="0"/>
              <a:t> à </a:t>
            </a:r>
            <a:r>
              <a:rPr dirty="0" err="1"/>
              <a:t>droite</a:t>
            </a:r>
            <a:r>
              <a:rPr dirty="0"/>
              <a:t> </a:t>
            </a:r>
          </a:p>
          <a:p>
            <a:r>
              <a:rPr dirty="0"/>
              <a:t>Pour le </a:t>
            </a:r>
            <a:r>
              <a:rPr dirty="0" err="1"/>
              <a:t>libérer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faut</a:t>
            </a:r>
            <a:r>
              <a:rPr dirty="0"/>
              <a:t> placer un </a:t>
            </a:r>
            <a:r>
              <a:rPr dirty="0" err="1"/>
              <a:t>élément</a:t>
            </a:r>
            <a:r>
              <a:rPr dirty="0"/>
              <a:t> avec un </a:t>
            </a:r>
            <a:r>
              <a:rPr i="1" dirty="0" err="1"/>
              <a:t>clear:both</a:t>
            </a:r>
            <a:endParaRPr i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6</a:t>
            </a:fld>
            <a:endParaRPr lang="fr-FR"/>
          </a:p>
        </p:txBody>
      </p:sp>
      <p:pic>
        <p:nvPicPr>
          <p:cNvPr id="145" name="Capture d’écran 2015-09-27 à 20.1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8635" y="2397130"/>
            <a:ext cx="4500425" cy="30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2465610" y="1524651"/>
            <a:ext cx="7268014" cy="5048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float:left;background-color:red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left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  <a:endParaRPr sz="1406" dirty="0">
              <a:solidFill>
                <a:srgbClr val="000000"/>
              </a:solidFill>
            </a:endParaRPr>
          </a:p>
          <a:p>
            <a:pPr defTabSz="321457">
              <a:defRPr sz="2000" i="0">
                <a:solidFill>
                  <a:srgbClr val="CD1D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b="1" dirty="0">
                <a:solidFill>
                  <a:srgbClr val="000000"/>
                </a:solidFill>
              </a:rPr>
              <a:t>&lt;span</a:t>
            </a:r>
            <a:r>
              <a:rPr sz="1406" dirty="0">
                <a:solidFill>
                  <a:srgbClr val="000000"/>
                </a:solidFill>
              </a:rPr>
              <a:t> </a:t>
            </a:r>
            <a:r>
              <a:rPr sz="1406" dirty="0">
                <a:solidFill>
                  <a:srgbClr val="006DBC"/>
                </a:solidFill>
              </a:rPr>
              <a:t>style</a:t>
            </a:r>
            <a:r>
              <a:rPr sz="1406" dirty="0">
                <a:solidFill>
                  <a:srgbClr val="000000"/>
                </a:solidFill>
              </a:rPr>
              <a:t>=</a:t>
            </a:r>
            <a:r>
              <a:rPr sz="1406" dirty="0"/>
              <a:t>"</a:t>
            </a:r>
            <a:r>
              <a:rPr sz="1406" dirty="0" err="1"/>
              <a:t>float:right;background-color:blue</a:t>
            </a:r>
            <a:r>
              <a:rPr sz="1406" dirty="0"/>
              <a:t>;"</a:t>
            </a:r>
            <a:r>
              <a:rPr sz="1406" b="1" dirty="0">
                <a:solidFill>
                  <a:srgbClr val="000000"/>
                </a:solidFill>
              </a:rPr>
              <a:t>&gt;</a:t>
            </a:r>
            <a:r>
              <a:rPr sz="1406" dirty="0">
                <a:solidFill>
                  <a:srgbClr val="000000"/>
                </a:solidFill>
              </a:rPr>
              <a:t>Float right</a:t>
            </a:r>
            <a:r>
              <a:rPr sz="1406" b="1" dirty="0">
                <a:solidFill>
                  <a:srgbClr val="000000"/>
                </a:solidFill>
              </a:rPr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19270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Styliser un élément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7</a:t>
            </a:fld>
            <a:endParaRPr lang="fr-FR"/>
          </a:p>
        </p:txBody>
      </p:sp>
      <p:sp>
        <p:nvSpPr>
          <p:cNvPr id="149" name="Shape 149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  <p:sp>
        <p:nvSpPr>
          <p:cNvPr id="150" name="Shape 150"/>
          <p:cNvSpPr/>
          <p:nvPr/>
        </p:nvSpPr>
        <p:spPr>
          <a:xfrm>
            <a:off x="4126750" y="1424164"/>
            <a:ext cx="3831176" cy="28845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57">
              <a:defRPr sz="2000" i="0">
                <a:solidFill>
                  <a:srgbClr val="006DBC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body</a:t>
            </a:r>
            <a:r>
              <a:rPr sz="1406" dirty="0">
                <a:solidFill>
                  <a:srgbClr val="000000"/>
                </a:solidFill>
              </a:rPr>
              <a:t> {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background-color: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#d0e4fe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h1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color</a:t>
            </a:r>
            <a:r>
              <a:rPr sz="1406" dirty="0"/>
              <a:t>: orange;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text-align: </a:t>
            </a:r>
            <a:r>
              <a:rPr sz="1406" dirty="0">
                <a:solidFill>
                  <a:srgbClr val="006DBC"/>
                </a:solidFill>
              </a:rPr>
              <a:t>center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endParaRPr sz="1406" dirty="0"/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>
                <a:solidFill>
                  <a:srgbClr val="006DBC"/>
                </a:solidFill>
              </a:rPr>
              <a:t>p</a:t>
            </a:r>
            <a:r>
              <a:rPr sz="1406" dirty="0"/>
              <a:t> {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</a:t>
            </a:r>
            <a:r>
              <a:rPr sz="1406" b="1" dirty="0"/>
              <a:t>font-family</a:t>
            </a:r>
            <a:r>
              <a:rPr sz="1406" dirty="0"/>
              <a:t>: </a:t>
            </a:r>
            <a:r>
              <a:rPr sz="1406" dirty="0">
                <a:solidFill>
                  <a:srgbClr val="CD1D00"/>
                </a:solidFill>
              </a:rPr>
              <a:t>"Times New Roman"</a:t>
            </a:r>
            <a:r>
              <a:rPr sz="1406" dirty="0"/>
              <a:t>;</a:t>
            </a:r>
          </a:p>
          <a:p>
            <a:pPr defTabSz="321457">
              <a:defRPr sz="2000" b="1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    font-size: </a:t>
            </a:r>
            <a:r>
              <a:rPr sz="1406" dirty="0">
                <a:solidFill>
                  <a:schemeClr val="accent3">
                    <a:hueOff val="214391"/>
                    <a:satOff val="-6136"/>
                    <a:lumOff val="-21176"/>
                  </a:schemeClr>
                </a:solidFill>
              </a:rPr>
              <a:t>20px</a:t>
            </a:r>
            <a:r>
              <a:rPr sz="1406" dirty="0"/>
              <a:t>;</a:t>
            </a:r>
          </a:p>
          <a:p>
            <a:pPr defTabSz="321457">
              <a:defRPr sz="2000" i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6" dirty="0"/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1935692" y="4536248"/>
            <a:ext cx="8320618" cy="185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Le code </a:t>
            </a:r>
            <a:r>
              <a:rPr sz="1600" dirty="0" err="1"/>
              <a:t>couleur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</a:t>
            </a:r>
            <a:r>
              <a:rPr sz="1600" dirty="0" err="1"/>
              <a:t>hexadécimal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/>
              <a:t>La </a:t>
            </a:r>
            <a:r>
              <a:rPr sz="1600" dirty="0" err="1"/>
              <a:t>taille</a:t>
            </a:r>
            <a:r>
              <a:rPr sz="1600" dirty="0"/>
              <a:t> de </a:t>
            </a:r>
            <a:r>
              <a:rPr sz="1600" dirty="0" err="1"/>
              <a:t>texte</a:t>
            </a:r>
            <a:r>
              <a:rPr sz="1600" dirty="0"/>
              <a:t> </a:t>
            </a:r>
            <a:r>
              <a:rPr sz="1600" dirty="0" err="1"/>
              <a:t>est</a:t>
            </a:r>
            <a:r>
              <a:rPr sz="1600" dirty="0"/>
              <a:t> </a:t>
            </a:r>
            <a:r>
              <a:rPr sz="1600" dirty="0" err="1"/>
              <a:t>en</a:t>
            </a:r>
            <a:r>
              <a:rPr sz="1600" dirty="0"/>
              <a:t> pixels 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sz="1600" dirty="0" err="1"/>
              <a:t>Une</a:t>
            </a:r>
            <a:r>
              <a:rPr sz="1600" dirty="0"/>
              <a:t> </a:t>
            </a:r>
            <a:r>
              <a:rPr sz="1600" dirty="0" err="1"/>
              <a:t>feuille</a:t>
            </a:r>
            <a:r>
              <a:rPr sz="1600" dirty="0"/>
              <a:t> CSS </a:t>
            </a:r>
            <a:r>
              <a:rPr sz="1600" dirty="0" err="1"/>
              <a:t>s’exécute</a:t>
            </a:r>
            <a:r>
              <a:rPr sz="1600" dirty="0"/>
              <a:t> de haut </a:t>
            </a:r>
            <a:r>
              <a:rPr sz="1600" dirty="0" err="1"/>
              <a:t>en</a:t>
            </a:r>
            <a:r>
              <a:rPr sz="1600" dirty="0"/>
              <a:t> bas</a:t>
            </a: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endParaRPr lang="fr-FR" sz="1600" dirty="0"/>
          </a:p>
          <a:p>
            <a:pPr marL="321457" indent="-321457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i="0"/>
            </a:pPr>
            <a:r>
              <a:rPr lang="fr-FR" sz="1600" dirty="0"/>
              <a:t>Une ligne se termine toujours par un </a:t>
            </a:r>
            <a:r>
              <a:rPr lang="fr-FR" sz="2000" b="1" dirty="0">
                <a:solidFill>
                  <a:schemeClr val="accent1"/>
                </a:solidFill>
              </a:rPr>
              <a:t>;</a:t>
            </a:r>
            <a:endParaRPr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CSS3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932520" y="1236829"/>
            <a:ext cx="8445832" cy="519939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  <a:defRPr sz="2100"/>
            </a:pPr>
            <a:r>
              <a:rPr sz="1687" dirty="0"/>
              <a:t>CSS3 </a:t>
            </a:r>
            <a:r>
              <a:rPr sz="1687" dirty="0" err="1"/>
              <a:t>apporte</a:t>
            </a:r>
            <a:r>
              <a:rPr sz="1687" dirty="0"/>
              <a:t> beaucoup </a:t>
            </a:r>
            <a:r>
              <a:rPr sz="1687" dirty="0" err="1"/>
              <a:t>d’effet</a:t>
            </a:r>
            <a:r>
              <a:rPr sz="1687" dirty="0"/>
              <a:t> </a:t>
            </a:r>
            <a:r>
              <a:rPr sz="1687" dirty="0" err="1"/>
              <a:t>d’animation</a:t>
            </a:r>
            <a:r>
              <a:rPr sz="1687" dirty="0"/>
              <a:t> et </a:t>
            </a:r>
            <a:r>
              <a:rPr sz="1687" dirty="0" err="1"/>
              <a:t>d’améliorations</a:t>
            </a:r>
            <a:r>
              <a:rPr sz="1687" dirty="0"/>
              <a:t> grâce entre </a:t>
            </a:r>
            <a:r>
              <a:rPr sz="1687" dirty="0" err="1"/>
              <a:t>autres</a:t>
            </a:r>
            <a:r>
              <a:rPr sz="1687" dirty="0"/>
              <a:t> aux : </a:t>
            </a:r>
          </a:p>
          <a:p>
            <a:pPr marL="312528" indent="-312528">
              <a:defRPr sz="2100"/>
            </a:pPr>
            <a:r>
              <a:rPr sz="1687" dirty="0"/>
              <a:t>transition</a:t>
            </a:r>
          </a:p>
          <a:p>
            <a:pPr marL="312528" indent="-312528">
              <a:defRPr sz="2100"/>
            </a:pPr>
            <a:r>
              <a:rPr sz="1687" dirty="0" err="1"/>
              <a:t>keyframe</a:t>
            </a:r>
            <a:endParaRPr sz="1687" dirty="0"/>
          </a:p>
          <a:p>
            <a:pPr marL="312528" indent="-312528">
              <a:defRPr sz="2100"/>
            </a:pPr>
            <a:r>
              <a:rPr sz="1687" dirty="0"/>
              <a:t>border-radius </a:t>
            </a:r>
          </a:p>
          <a:p>
            <a:pPr marL="312528" indent="-312528">
              <a:defRPr sz="2100"/>
            </a:pPr>
            <a:r>
              <a:rPr sz="1687" dirty="0"/>
              <a:t>text-shadow </a:t>
            </a:r>
          </a:p>
          <a:p>
            <a:pPr marL="312528" indent="-312528">
              <a:defRPr sz="2100"/>
            </a:pPr>
            <a:r>
              <a:rPr sz="1687" dirty="0"/>
              <a:t>perspective</a:t>
            </a:r>
          </a:p>
          <a:p>
            <a:pPr marL="312528" indent="-312528">
              <a:defRPr sz="2100"/>
            </a:pPr>
            <a:endParaRPr sz="1687" dirty="0"/>
          </a:p>
          <a:p>
            <a:pPr marL="0" indent="0">
              <a:buSzTx/>
              <a:buNone/>
              <a:defRPr sz="2100"/>
            </a:pPr>
            <a:r>
              <a:rPr sz="1687" dirty="0" err="1"/>
              <a:t>Mais</a:t>
            </a:r>
            <a:r>
              <a:rPr sz="1687" dirty="0"/>
              <a:t> </a:t>
            </a:r>
            <a:r>
              <a:rPr sz="1687" dirty="0" err="1"/>
              <a:t>aussi</a:t>
            </a:r>
            <a:r>
              <a:rPr sz="1687" dirty="0"/>
              <a:t> grâce à de nouveaux </a:t>
            </a:r>
            <a:r>
              <a:rPr sz="1687" dirty="0" err="1"/>
              <a:t>sélecteurs</a:t>
            </a:r>
            <a:r>
              <a:rPr sz="1687" dirty="0"/>
              <a:t> </a:t>
            </a:r>
            <a:r>
              <a:rPr sz="1687" dirty="0" err="1"/>
              <a:t>tel</a:t>
            </a:r>
            <a:r>
              <a:rPr sz="1687" dirty="0"/>
              <a:t> que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:nth-child()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:first-child()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:last-child()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:checked</a:t>
            </a:r>
            <a:r>
              <a:rPr sz="1687" dirty="0"/>
              <a:t>,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:empty</a:t>
            </a:r>
            <a:r>
              <a:rPr sz="1687" dirty="0"/>
              <a:t>,  </a:t>
            </a:r>
            <a:r>
              <a:rPr sz="1687" dirty="0">
                <a:solidFill>
                  <a:srgbClr val="92D050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+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8</a:t>
            </a:fld>
            <a:endParaRPr lang="fr-FR"/>
          </a:p>
        </p:txBody>
      </p:sp>
      <p:sp>
        <p:nvSpPr>
          <p:cNvPr id="154" name="Shape 154"/>
          <p:cNvSpPr/>
          <p:nvPr/>
        </p:nvSpPr>
        <p:spPr>
          <a:xfrm>
            <a:off x="4126751" y="2637381"/>
            <a:ext cx="286936" cy="288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 defTabSz="457200">
              <a:defRPr sz="2000" i="0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effectLst/>
              </a:defRPr>
            </a:pPr>
            <a:r>
              <a:rPr sz="1406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68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Liens utiles 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u="sng" dirty="0">
                <a:hlinkClick r:id="rId2"/>
              </a:rPr>
              <a:t>https://openclassrooms.com/courses/apprenez-a-creer-votre-site-web-avec-html5-et-css3</a:t>
            </a:r>
            <a:endParaRPr lang="fr-FR" u="sng" dirty="0">
              <a:hlinkClick r:id="rId2"/>
            </a:endParaRPr>
          </a:p>
          <a:p>
            <a:endParaRPr u="sng" dirty="0">
              <a:hlinkClick r:id="rId2"/>
            </a:endParaRPr>
          </a:p>
          <a:p>
            <a:r>
              <a:rPr u="sng" dirty="0">
                <a:hlinkClick r:id="rId3"/>
              </a:rPr>
              <a:t>https://www.codecademy.com/fr/tracks/web</a:t>
            </a:r>
            <a:endParaRPr lang="fr-FR" u="sng" dirty="0">
              <a:hlinkClick r:id="rId3"/>
            </a:endParaRPr>
          </a:p>
          <a:p>
            <a:endParaRPr u="sng" dirty="0">
              <a:hlinkClick r:id="rId3"/>
            </a:endParaRPr>
          </a:p>
          <a:p>
            <a:r>
              <a:rPr u="sng" dirty="0">
                <a:hlinkClick r:id="rId4"/>
              </a:rPr>
              <a:t>http://www.grafikart.fr/tutoriels/html-css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3092</TotalTime>
  <Words>454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Demi Bold</vt:lpstr>
      <vt:lpstr>Calibri</vt:lpstr>
      <vt:lpstr>Century Gothic</vt:lpstr>
      <vt:lpstr>Courier New</vt:lpstr>
      <vt:lpstr>Wingdings</vt:lpstr>
      <vt:lpstr>Wingdings 3</vt:lpstr>
      <vt:lpstr>Ion</vt:lpstr>
      <vt:lpstr>HTML / CSS</vt:lpstr>
      <vt:lpstr>CSS  </vt:lpstr>
      <vt:lpstr>Feuille de style Interne/externe</vt:lpstr>
      <vt:lpstr>Id / class</vt:lpstr>
      <vt:lpstr>Display</vt:lpstr>
      <vt:lpstr>float</vt:lpstr>
      <vt:lpstr>Styliser un élément</vt:lpstr>
      <vt:lpstr>CSS3</vt:lpstr>
      <vt:lpstr>Liens utiles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DUCERF Alexis</dc:creator>
  <cp:lastModifiedBy>BOULAY Damien</cp:lastModifiedBy>
  <cp:revision>36</cp:revision>
  <dcterms:created xsi:type="dcterms:W3CDTF">2016-03-31T17:34:30Z</dcterms:created>
  <dcterms:modified xsi:type="dcterms:W3CDTF">2018-12-18T15:50:01Z</dcterms:modified>
</cp:coreProperties>
</file>