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23"/>
  </p:notesMasterIdLst>
  <p:sldIdLst>
    <p:sldId id="3825" r:id="rId5"/>
    <p:sldId id="3826" r:id="rId6"/>
    <p:sldId id="3827" r:id="rId7"/>
    <p:sldId id="3835" r:id="rId8"/>
    <p:sldId id="3836" r:id="rId9"/>
    <p:sldId id="3837" r:id="rId10"/>
    <p:sldId id="3838" r:id="rId11"/>
    <p:sldId id="3840" r:id="rId12"/>
    <p:sldId id="3843" r:id="rId13"/>
    <p:sldId id="3844" r:id="rId14"/>
    <p:sldId id="3845" r:id="rId15"/>
    <p:sldId id="3847" r:id="rId16"/>
    <p:sldId id="3853" r:id="rId17"/>
    <p:sldId id="3852" r:id="rId18"/>
    <p:sldId id="3851" r:id="rId19"/>
    <p:sldId id="3849" r:id="rId20"/>
    <p:sldId id="3850" r:id="rId21"/>
    <p:sldId id="382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2/12/2021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9986" y="2743200"/>
            <a:ext cx="6592824" cy="2386584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Automated News Categorizing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 Proposal Title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dirty="0"/>
              <a:t>Data Visualization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Web Application Language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JavaScript</a:t>
            </a:r>
          </a:p>
          <a:p>
            <a:pPr lvl="1"/>
            <a:r>
              <a:rPr lang="en-US" dirty="0" err="1"/>
              <a:t>Css</a:t>
            </a:r>
            <a:endParaRPr lang="en-US" dirty="0"/>
          </a:p>
          <a:p>
            <a:pPr lvl="1"/>
            <a:r>
              <a:rPr lang="en-US" dirty="0"/>
              <a:t>Python</a:t>
            </a:r>
          </a:p>
          <a:p>
            <a:r>
              <a:rPr lang="en-US" sz="2000" dirty="0"/>
              <a:t>Data Visualization Libraries</a:t>
            </a:r>
          </a:p>
          <a:p>
            <a:pPr lvl="1"/>
            <a:r>
              <a:rPr lang="en-US" dirty="0"/>
              <a:t>Django</a:t>
            </a:r>
          </a:p>
          <a:p>
            <a:pPr lvl="1"/>
            <a:r>
              <a:rPr lang="en-US" dirty="0"/>
              <a:t>Matplotlib</a:t>
            </a:r>
          </a:p>
          <a:p>
            <a:pPr lvl="1"/>
            <a:r>
              <a:rPr lang="en-US" dirty="0"/>
              <a:t>Seaborn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FD254-68A8-4D88-9653-D6F0238D5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en-US" dirty="0"/>
              <a:t>Data Base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5CD03-9B40-4AA4-B6AB-5B38436AB90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MySQL</a:t>
            </a:r>
          </a:p>
          <a:p>
            <a:r>
              <a:rPr lang="en-US" sz="2000" dirty="0"/>
              <a:t>Data Integration Format</a:t>
            </a:r>
          </a:p>
          <a:p>
            <a:pPr lvl="1"/>
            <a:r>
              <a:rPr lang="en-US" dirty="0"/>
              <a:t>JSON</a:t>
            </a:r>
          </a:p>
        </p:txBody>
      </p:sp>
      <p:sp>
        <p:nvSpPr>
          <p:cNvPr id="10" name="Slide Number Placeholder 15">
            <a:extLst>
              <a:ext uri="{FF2B5EF4-FFF2-40B4-BE49-F238E27FC236}">
                <a16:creationId xmlns:a16="http://schemas.microsoft.com/office/drawing/2014/main" id="{88C72891-39D4-48E9-B34D-D3ABA038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6.1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24EFDBE-67AF-46B4-AB74-16D27C034E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th-TH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/1/2021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1BD8097-19F5-4AF5-A544-437AF616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75254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Requirement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dirty="0"/>
              <a:t>Personal Computer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Asus </a:t>
            </a:r>
            <a:r>
              <a:rPr lang="en-US" sz="2000" dirty="0" err="1"/>
              <a:t>VivoBook</a:t>
            </a:r>
            <a:r>
              <a:rPr lang="en-US" sz="2000" dirty="0"/>
              <a:t> 15 x512da</a:t>
            </a:r>
          </a:p>
          <a:p>
            <a:r>
              <a:rPr lang="en-US" sz="2000" dirty="0"/>
              <a:t>HP Pavilion Power 15-cb035TX</a:t>
            </a:r>
            <a:endParaRPr lang="en-US" sz="1800" dirty="0"/>
          </a:p>
        </p:txBody>
      </p:sp>
      <p:sp>
        <p:nvSpPr>
          <p:cNvPr id="10" name="Slide Number Placeholder 15">
            <a:extLst>
              <a:ext uri="{FF2B5EF4-FFF2-40B4-BE49-F238E27FC236}">
                <a16:creationId xmlns:a16="http://schemas.microsoft.com/office/drawing/2014/main" id="{88C72891-39D4-48E9-B34D-D3ABA038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24EFDBE-67AF-46B4-AB74-16D27C034E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th-TH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/1/2021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1BD8097-19F5-4AF5-A544-437AF616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Presentation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1A8F383-BCA9-4EA3-9B77-370F43714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94A61A2-0C7A-40B8-9B33-768CB455583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10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2171700"/>
            <a:ext cx="5559552" cy="251460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Relate Work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F46F0-C020-4AA8-B768-70C16A896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27539A6-49AC-4B81-868B-C971B38F937B}"/>
              </a:ext>
            </a:extLst>
          </p:cNvPr>
          <p:cNvSpPr/>
          <p:nvPr/>
        </p:nvSpPr>
        <p:spPr>
          <a:xfrm>
            <a:off x="2113439" y="4238621"/>
            <a:ext cx="1885341" cy="1885341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633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A312AD8-942A-4F5C-A3EB-EC78B29FD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th-TH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/1/2021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9F6F963-8734-43CA-A67B-B000D460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Presentation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D9EAFA0D-17C3-457B-8B3F-C1216ADE4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499129"/>
            <a:ext cx="9829800" cy="3859742"/>
          </a:xfrm>
        </p:spPr>
        <p:txBody>
          <a:bodyPr anchor="ctr">
            <a:normAutofit/>
          </a:bodyPr>
          <a:lstStyle/>
          <a:p>
            <a:pPr marL="571500" lvl="1" indent="-571500" algn="thaiDist">
              <a:buSzPct val="60000"/>
            </a:pPr>
            <a:r>
              <a:rPr lang="en-US" sz="3200" dirty="0">
                <a:latin typeface="Tw Cen MT (Headings)"/>
              </a:rPr>
              <a:t>Automated Semantic Categorization of News Headlines Using Ensemble Machine Learning: A Comparative Study. </a:t>
            </a:r>
            <a:r>
              <a:rPr lang="en-US" sz="1800" dirty="0">
                <a:effectLst/>
                <a:latin typeface="Tw Cen MT (Headings)"/>
                <a:ea typeface="Calibri" panose="020F0502020204030204" pitchFamily="34" charset="0"/>
              </a:rPr>
              <a:t>(</a:t>
            </a:r>
            <a:r>
              <a:rPr lang="en-US" sz="1800" dirty="0" err="1">
                <a:effectLst/>
                <a:latin typeface="Tw Cen MT (Headings)"/>
                <a:ea typeface="Calibri" panose="020F0502020204030204" pitchFamily="34" charset="0"/>
              </a:rPr>
              <a:t>Bogery</a:t>
            </a:r>
            <a:r>
              <a:rPr lang="en-US" sz="1800" dirty="0">
                <a:effectLst/>
                <a:latin typeface="Tw Cen MT (Headings)"/>
                <a:ea typeface="Calibri" panose="020F0502020204030204" pitchFamily="34" charset="0"/>
              </a:rPr>
              <a:t> et al., 2019)</a:t>
            </a:r>
            <a:endParaRPr lang="en-US" sz="3200" dirty="0">
              <a:latin typeface="Tw Cen MT (Headings)"/>
            </a:endParaRPr>
          </a:p>
          <a:p>
            <a:pPr marL="571500" lvl="1" indent="-571500" algn="thaiDist">
              <a:buSzPct val="60000"/>
            </a:pPr>
            <a:endParaRPr lang="en-US" sz="3200" dirty="0">
              <a:latin typeface="Tw Cen MT (Headings)"/>
            </a:endParaRPr>
          </a:p>
          <a:p>
            <a:pPr marL="571500" lvl="1" indent="-571500" algn="thaiDist">
              <a:buSzPct val="60000"/>
            </a:pPr>
            <a:endParaRPr lang="en-US" sz="3200" dirty="0">
              <a:latin typeface="Tw Cen MT (Headings)"/>
            </a:endParaRPr>
          </a:p>
          <a:p>
            <a:pPr marL="571500" lvl="1" indent="-571500" algn="thaiDist">
              <a:buSzPct val="60000"/>
            </a:pPr>
            <a:r>
              <a:rPr lang="en-US" sz="3200" dirty="0">
                <a:latin typeface="Tw Cen MT (Headings)"/>
              </a:rPr>
              <a:t>Automated Text Tagging of Arabic News Articles Using Ensemble Deep Learning Models. </a:t>
            </a:r>
            <a:r>
              <a:rPr lang="en-US" sz="1800" dirty="0">
                <a:effectLst/>
                <a:latin typeface="Tw Cen MT (Headings)"/>
                <a:ea typeface="Calibri" panose="020F0502020204030204" pitchFamily="34" charset="0"/>
              </a:rPr>
              <a:t>(</a:t>
            </a:r>
            <a:r>
              <a:rPr lang="en-US" sz="1800" dirty="0" err="1">
                <a:effectLst/>
                <a:latin typeface="Tw Cen MT (Headings)"/>
                <a:ea typeface="Calibri" panose="020F0502020204030204" pitchFamily="34" charset="0"/>
              </a:rPr>
              <a:t>Elnagar</a:t>
            </a:r>
            <a:r>
              <a:rPr lang="en-US" sz="1800" dirty="0">
                <a:effectLst/>
                <a:latin typeface="Tw Cen MT (Headings)"/>
                <a:ea typeface="Calibri" panose="020F0502020204030204" pitchFamily="34" charset="0"/>
              </a:rPr>
              <a:t> et al., 2019)</a:t>
            </a:r>
            <a:endParaRPr lang="en-US" sz="3200" dirty="0">
              <a:latin typeface="Tw Cen M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127330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2171700"/>
            <a:ext cx="5559552" cy="251460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Methodology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F46F0-C020-4AA8-B768-70C16A896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27539A6-49AC-4B81-868B-C971B38F937B}"/>
              </a:ext>
            </a:extLst>
          </p:cNvPr>
          <p:cNvSpPr/>
          <p:nvPr/>
        </p:nvSpPr>
        <p:spPr>
          <a:xfrm>
            <a:off x="2113439" y="4238621"/>
            <a:ext cx="1885341" cy="188534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476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6DAA-1ACF-4343-A637-D55C4A5D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CRISP-DM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F805B36-5690-44C3-BA1D-CCF8CC6ED0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th-TH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/1/2021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FB98B1F-5DBB-4D2A-9E6D-829CB87AF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Presentation</a:t>
            </a:r>
          </a:p>
        </p:txBody>
      </p:sp>
      <p:sp>
        <p:nvSpPr>
          <p:cNvPr id="10" name="Slide Number Placeholder 15">
            <a:extLst>
              <a:ext uri="{FF2B5EF4-FFF2-40B4-BE49-F238E27FC236}">
                <a16:creationId xmlns:a16="http://schemas.microsoft.com/office/drawing/2014/main" id="{2A929E40-9872-44B5-AD2E-5BB66B42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9AC090-094A-40E4-AEA3-529F3D9CCE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166648" y="504097"/>
            <a:ext cx="5858704" cy="585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23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6DAA-1ACF-4343-A637-D55C4A5D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F805B36-5690-44C3-BA1D-CCF8CC6ED0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th-TH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/1/2021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FB98B1F-5DBB-4D2A-9E6D-829CB87AF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Presentation</a:t>
            </a:r>
          </a:p>
        </p:txBody>
      </p:sp>
      <p:sp>
        <p:nvSpPr>
          <p:cNvPr id="10" name="Slide Number Placeholder 15">
            <a:extLst>
              <a:ext uri="{FF2B5EF4-FFF2-40B4-BE49-F238E27FC236}">
                <a16:creationId xmlns:a16="http://schemas.microsoft.com/office/drawing/2014/main" id="{2A929E40-9872-44B5-AD2E-5BB66B42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10.1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A763B51-0F09-490E-BEFC-E1248B8B86EF}"/>
              </a:ext>
            </a:extLst>
          </p:cNvPr>
          <p:cNvGrpSpPr/>
          <p:nvPr/>
        </p:nvGrpSpPr>
        <p:grpSpPr>
          <a:xfrm>
            <a:off x="1626841" y="1933969"/>
            <a:ext cx="2560749" cy="3585050"/>
            <a:chOff x="1700095" y="1933969"/>
            <a:chExt cx="2560749" cy="358505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A6ED4-D698-4F38-BD80-085EF3D68ECE}"/>
                </a:ext>
              </a:extLst>
            </p:cNvPr>
            <p:cNvSpPr/>
            <p:nvPr/>
          </p:nvSpPr>
          <p:spPr>
            <a:xfrm>
              <a:off x="1700095" y="1933969"/>
              <a:ext cx="2560749" cy="3585049"/>
            </a:xfrm>
            <a:custGeom>
              <a:avLst/>
              <a:gdLst>
                <a:gd name="connsiteX0" fmla="*/ 0 w 1886775"/>
                <a:gd name="connsiteY0" fmla="*/ 0 h 2641486"/>
                <a:gd name="connsiteX1" fmla="*/ 1886775 w 1886775"/>
                <a:gd name="connsiteY1" fmla="*/ 0 h 2641486"/>
                <a:gd name="connsiteX2" fmla="*/ 1886775 w 1886775"/>
                <a:gd name="connsiteY2" fmla="*/ 2641486 h 2641486"/>
                <a:gd name="connsiteX3" fmla="*/ 0 w 1886775"/>
                <a:gd name="connsiteY3" fmla="*/ 2641486 h 2641486"/>
                <a:gd name="connsiteX4" fmla="*/ 0 w 1886775"/>
                <a:gd name="connsiteY4" fmla="*/ 0 h 264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6775" h="2641486">
                  <a:moveTo>
                    <a:pt x="0" y="0"/>
                  </a:moveTo>
                  <a:lnTo>
                    <a:pt x="1886775" y="0"/>
                  </a:lnTo>
                  <a:lnTo>
                    <a:pt x="1886775" y="2641486"/>
                  </a:lnTo>
                  <a:lnTo>
                    <a:pt x="0" y="2641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9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7100" tIns="1333965" rIns="147100" bIns="383030" numCol="1" spcCol="1270" anchor="ctr" anchorCtr="0">
              <a:noAutofit/>
            </a:bodyPr>
            <a:lstStyle/>
            <a:p>
              <a:pPr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0" i="0" u="none" kern="1200" dirty="0"/>
                <a:t>Categorizing news automatically by using machine learning SVM (Support Vector Machine).</a:t>
              </a:r>
              <a:endParaRPr lang="en-US" sz="1400" kern="12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164DC5-2E36-4D45-94EE-46E75EE54E52}"/>
                </a:ext>
              </a:extLst>
            </p:cNvPr>
            <p:cNvSpPr/>
            <p:nvPr/>
          </p:nvSpPr>
          <p:spPr>
            <a:xfrm>
              <a:off x="1700095" y="5518920"/>
              <a:ext cx="2560749" cy="9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BCB8D30-1CB2-4E42-BF26-7A6F80A21272}"/>
                </a:ext>
              </a:extLst>
            </p:cNvPr>
            <p:cNvSpPr/>
            <p:nvPr/>
          </p:nvSpPr>
          <p:spPr>
            <a:xfrm>
              <a:off x="2023750" y="2292473"/>
              <a:ext cx="1913437" cy="10755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kern="1200" dirty="0"/>
                <a:t>Business Understanding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2619450-E99E-48ED-90DC-B253522793A4}"/>
              </a:ext>
            </a:extLst>
          </p:cNvPr>
          <p:cNvGrpSpPr/>
          <p:nvPr/>
        </p:nvGrpSpPr>
        <p:grpSpPr>
          <a:xfrm>
            <a:off x="4815625" y="1933969"/>
            <a:ext cx="2560749" cy="3585050"/>
            <a:chOff x="4516920" y="1933969"/>
            <a:chExt cx="2560749" cy="358505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11BABC7-14FA-4803-9F76-7AF6C39DED4E}"/>
                </a:ext>
              </a:extLst>
            </p:cNvPr>
            <p:cNvSpPr/>
            <p:nvPr/>
          </p:nvSpPr>
          <p:spPr>
            <a:xfrm>
              <a:off x="4516920" y="1933969"/>
              <a:ext cx="2560749" cy="3585049"/>
            </a:xfrm>
            <a:custGeom>
              <a:avLst/>
              <a:gdLst>
                <a:gd name="connsiteX0" fmla="*/ 0 w 1886775"/>
                <a:gd name="connsiteY0" fmla="*/ 0 h 2641486"/>
                <a:gd name="connsiteX1" fmla="*/ 1886775 w 1886775"/>
                <a:gd name="connsiteY1" fmla="*/ 0 h 2641486"/>
                <a:gd name="connsiteX2" fmla="*/ 1886775 w 1886775"/>
                <a:gd name="connsiteY2" fmla="*/ 2641486 h 2641486"/>
                <a:gd name="connsiteX3" fmla="*/ 0 w 1886775"/>
                <a:gd name="connsiteY3" fmla="*/ 2641486 h 2641486"/>
                <a:gd name="connsiteX4" fmla="*/ 0 w 1886775"/>
                <a:gd name="connsiteY4" fmla="*/ 0 h 264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6775" h="2641486">
                  <a:moveTo>
                    <a:pt x="0" y="0"/>
                  </a:moveTo>
                  <a:lnTo>
                    <a:pt x="1886775" y="0"/>
                  </a:lnTo>
                  <a:lnTo>
                    <a:pt x="1886775" y="2641486"/>
                  </a:lnTo>
                  <a:lnTo>
                    <a:pt x="0" y="2641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9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7100" tIns="1333965" rIns="147100" bIns="383030" numCol="1" spcCol="1270" anchor="ctr" anchorCtr="0">
              <a:noAutofit/>
            </a:bodyPr>
            <a:lstStyle/>
            <a:p>
              <a:pPr marL="285750" lvl="0" indent="-2857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400" b="0" i="0" u="none" kern="1200" dirty="0"/>
                <a:t>Resource</a:t>
              </a:r>
            </a:p>
            <a:p>
              <a:pPr marL="628650" lvl="1" indent="-17145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400" b="0" i="0" u="none" kern="1200" dirty="0"/>
                <a:t>Bangkok post agency website.</a:t>
              </a:r>
            </a:p>
            <a:p>
              <a:pPr marL="285750" lvl="0" indent="-2857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400" i="0" u="none" kern="1200" dirty="0"/>
                <a:t>File extension</a:t>
              </a:r>
            </a:p>
            <a:p>
              <a:pPr marL="628650" lvl="1" indent="-171450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400" b="0" i="0" u="none" kern="1200" dirty="0"/>
                <a:t>JSON.</a:t>
              </a:r>
              <a:endParaRPr lang="en-US" sz="1400" kern="12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FEB97F3-F4C0-4A7A-B929-CCEDF5A5DA08}"/>
                </a:ext>
              </a:extLst>
            </p:cNvPr>
            <p:cNvSpPr/>
            <p:nvPr/>
          </p:nvSpPr>
          <p:spPr>
            <a:xfrm>
              <a:off x="4516920" y="5518920"/>
              <a:ext cx="2560749" cy="99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674A337-37F8-4D11-AC82-2D1BC22BEAC1}"/>
                </a:ext>
              </a:extLst>
            </p:cNvPr>
            <p:cNvSpPr/>
            <p:nvPr/>
          </p:nvSpPr>
          <p:spPr>
            <a:xfrm>
              <a:off x="4834901" y="2292473"/>
              <a:ext cx="1913437" cy="10755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kern="1200" dirty="0"/>
                <a:t>Data Understanding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603C457-5E95-40D9-8D5F-B5FC55E93522}"/>
              </a:ext>
            </a:extLst>
          </p:cNvPr>
          <p:cNvGrpSpPr/>
          <p:nvPr/>
        </p:nvGrpSpPr>
        <p:grpSpPr>
          <a:xfrm>
            <a:off x="7966811" y="1933969"/>
            <a:ext cx="2560749" cy="3585050"/>
            <a:chOff x="7333748" y="1933969"/>
            <a:chExt cx="2560749" cy="358505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011EAD9-5140-4A29-B561-4E562EFA7384}"/>
                </a:ext>
              </a:extLst>
            </p:cNvPr>
            <p:cNvSpPr/>
            <p:nvPr/>
          </p:nvSpPr>
          <p:spPr>
            <a:xfrm>
              <a:off x="7333748" y="1933969"/>
              <a:ext cx="2560749" cy="3585049"/>
            </a:xfrm>
            <a:custGeom>
              <a:avLst/>
              <a:gdLst>
                <a:gd name="connsiteX0" fmla="*/ 0 w 1886775"/>
                <a:gd name="connsiteY0" fmla="*/ 0 h 2641486"/>
                <a:gd name="connsiteX1" fmla="*/ 1886775 w 1886775"/>
                <a:gd name="connsiteY1" fmla="*/ 0 h 2641486"/>
                <a:gd name="connsiteX2" fmla="*/ 1886775 w 1886775"/>
                <a:gd name="connsiteY2" fmla="*/ 2641486 h 2641486"/>
                <a:gd name="connsiteX3" fmla="*/ 0 w 1886775"/>
                <a:gd name="connsiteY3" fmla="*/ 2641486 h 2641486"/>
                <a:gd name="connsiteX4" fmla="*/ 0 w 1886775"/>
                <a:gd name="connsiteY4" fmla="*/ 0 h 264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6775" h="2641486">
                  <a:moveTo>
                    <a:pt x="0" y="0"/>
                  </a:moveTo>
                  <a:lnTo>
                    <a:pt x="1886775" y="0"/>
                  </a:lnTo>
                  <a:lnTo>
                    <a:pt x="1886775" y="2641486"/>
                  </a:lnTo>
                  <a:lnTo>
                    <a:pt x="0" y="2641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  <a:alpha val="9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7100" tIns="1333965" rIns="147100" bIns="383030" numCol="1" spcCol="1270" anchor="ctr" anchorCtr="0">
              <a:noAutofit/>
            </a:bodyPr>
            <a:lstStyle/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0" i="0" u="none" kern="1200" dirty="0"/>
                <a:t>NLP (Natural Language Processing).</a:t>
              </a:r>
              <a:endParaRPr lang="en-US" sz="1400" kern="1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80D2197-175E-44FC-8E71-459308DEBA55}"/>
                </a:ext>
              </a:extLst>
            </p:cNvPr>
            <p:cNvSpPr/>
            <p:nvPr/>
          </p:nvSpPr>
          <p:spPr>
            <a:xfrm>
              <a:off x="7333748" y="5518920"/>
              <a:ext cx="2560749" cy="9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A47BEE9-CBE0-47FC-B9C7-4FC3F37F0691}"/>
                </a:ext>
              </a:extLst>
            </p:cNvPr>
            <p:cNvSpPr/>
            <p:nvPr/>
          </p:nvSpPr>
          <p:spPr>
            <a:xfrm>
              <a:off x="7657403" y="2292473"/>
              <a:ext cx="1913437" cy="10755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kern="1200" dirty="0"/>
                <a:t>Data Preparation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7534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6DAA-1ACF-4343-A637-D55C4A5D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F805B36-5690-44C3-BA1D-CCF8CC6ED0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th-TH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/1/2021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FB98B1F-5DBB-4D2A-9E6D-829CB87AF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Presentation</a:t>
            </a:r>
          </a:p>
        </p:txBody>
      </p:sp>
      <p:sp>
        <p:nvSpPr>
          <p:cNvPr id="10" name="Slide Number Placeholder 15">
            <a:extLst>
              <a:ext uri="{FF2B5EF4-FFF2-40B4-BE49-F238E27FC236}">
                <a16:creationId xmlns:a16="http://schemas.microsoft.com/office/drawing/2014/main" id="{2A929E40-9872-44B5-AD2E-5BB66B42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10.2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8952C76-3473-4B3B-BF45-3EB73CDA610E}"/>
              </a:ext>
            </a:extLst>
          </p:cNvPr>
          <p:cNvGrpSpPr/>
          <p:nvPr/>
        </p:nvGrpSpPr>
        <p:grpSpPr>
          <a:xfrm>
            <a:off x="1626841" y="1933968"/>
            <a:ext cx="2560749" cy="3585049"/>
            <a:chOff x="2440874" y="2287246"/>
            <a:chExt cx="2285109" cy="3199153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ACFA158-C51D-49AE-A99F-A45C3FE766BB}"/>
                </a:ext>
              </a:extLst>
            </p:cNvPr>
            <p:cNvSpPr/>
            <p:nvPr/>
          </p:nvSpPr>
          <p:spPr>
            <a:xfrm>
              <a:off x="2440874" y="2287246"/>
              <a:ext cx="2285109" cy="3199152"/>
            </a:xfrm>
            <a:custGeom>
              <a:avLst/>
              <a:gdLst>
                <a:gd name="connsiteX0" fmla="*/ 0 w 1886775"/>
                <a:gd name="connsiteY0" fmla="*/ 0 h 2641486"/>
                <a:gd name="connsiteX1" fmla="*/ 1886775 w 1886775"/>
                <a:gd name="connsiteY1" fmla="*/ 0 h 2641486"/>
                <a:gd name="connsiteX2" fmla="*/ 1886775 w 1886775"/>
                <a:gd name="connsiteY2" fmla="*/ 2641486 h 2641486"/>
                <a:gd name="connsiteX3" fmla="*/ 0 w 1886775"/>
                <a:gd name="connsiteY3" fmla="*/ 2641486 h 2641486"/>
                <a:gd name="connsiteX4" fmla="*/ 0 w 1886775"/>
                <a:gd name="connsiteY4" fmla="*/ 0 h 264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6775" h="2641486">
                  <a:moveTo>
                    <a:pt x="0" y="0"/>
                  </a:moveTo>
                  <a:lnTo>
                    <a:pt x="1886775" y="0"/>
                  </a:lnTo>
                  <a:lnTo>
                    <a:pt x="1886775" y="2641486"/>
                  </a:lnTo>
                  <a:lnTo>
                    <a:pt x="0" y="2641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  <a:alpha val="9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7100" tIns="1333965" rIns="147100" bIns="383030" numCol="1" spcCol="1270" anchor="ctr" anchorCtr="0">
              <a:noAutofit/>
            </a:bodyPr>
            <a:lstStyle/>
            <a:p>
              <a:pPr lvl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0" i="0" u="none" dirty="0"/>
                <a:t>SVM (Support Vector Machine).</a:t>
              </a:r>
              <a:endParaRPr lang="en-US" sz="1400" b="0" i="0" u="none" kern="1200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8C98DA1-B0A6-43B3-AF3D-FE444A524486}"/>
                </a:ext>
              </a:extLst>
            </p:cNvPr>
            <p:cNvSpPr/>
            <p:nvPr/>
          </p:nvSpPr>
          <p:spPr>
            <a:xfrm>
              <a:off x="2440874" y="5486311"/>
              <a:ext cx="2285109" cy="88"/>
            </a:xfrm>
            <a:prstGeom prst="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8103D28-5EFC-4821-8904-51E18AFF7B39}"/>
                </a:ext>
              </a:extLst>
            </p:cNvPr>
            <p:cNvSpPr/>
            <p:nvPr/>
          </p:nvSpPr>
          <p:spPr>
            <a:xfrm>
              <a:off x="2729691" y="2629337"/>
              <a:ext cx="1707474" cy="95974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kern="1200" dirty="0"/>
                <a:t>Modelling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A4E347A-E1C3-4F74-8B5B-0D7CC1A0944A}"/>
              </a:ext>
            </a:extLst>
          </p:cNvPr>
          <p:cNvGrpSpPr/>
          <p:nvPr/>
        </p:nvGrpSpPr>
        <p:grpSpPr>
          <a:xfrm>
            <a:off x="7966811" y="1933968"/>
            <a:ext cx="2560749" cy="3584554"/>
            <a:chOff x="7466016" y="2287246"/>
            <a:chExt cx="2285109" cy="3199153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5B50395-0EA1-4D62-949F-56E2F51643B7}"/>
                </a:ext>
              </a:extLst>
            </p:cNvPr>
            <p:cNvSpPr/>
            <p:nvPr/>
          </p:nvSpPr>
          <p:spPr>
            <a:xfrm>
              <a:off x="7466016" y="2287246"/>
              <a:ext cx="2285109" cy="3199152"/>
            </a:xfrm>
            <a:custGeom>
              <a:avLst/>
              <a:gdLst>
                <a:gd name="connsiteX0" fmla="*/ 0 w 1886775"/>
                <a:gd name="connsiteY0" fmla="*/ 0 h 2641486"/>
                <a:gd name="connsiteX1" fmla="*/ 1886775 w 1886775"/>
                <a:gd name="connsiteY1" fmla="*/ 0 h 2641486"/>
                <a:gd name="connsiteX2" fmla="*/ 1886775 w 1886775"/>
                <a:gd name="connsiteY2" fmla="*/ 2641486 h 2641486"/>
                <a:gd name="connsiteX3" fmla="*/ 0 w 1886775"/>
                <a:gd name="connsiteY3" fmla="*/ 2641486 h 2641486"/>
                <a:gd name="connsiteX4" fmla="*/ 0 w 1886775"/>
                <a:gd name="connsiteY4" fmla="*/ 0 h 264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6775" h="2641486">
                  <a:moveTo>
                    <a:pt x="0" y="0"/>
                  </a:moveTo>
                  <a:lnTo>
                    <a:pt x="1886775" y="0"/>
                  </a:lnTo>
                  <a:lnTo>
                    <a:pt x="1886775" y="2641486"/>
                  </a:lnTo>
                  <a:lnTo>
                    <a:pt x="0" y="2641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CC">
                <a:alpha val="89804"/>
              </a:srgb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7100" tIns="1333965" rIns="147100" bIns="383030" numCol="1" spcCol="1270" anchor="ctr" anchorCtr="0">
              <a:noAutofit/>
            </a:bodyPr>
            <a:lstStyle/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0" i="0" u="none" kern="1200" dirty="0"/>
                <a:t>Web Application.</a:t>
              </a:r>
              <a:endParaRPr lang="en-US" sz="1400" kern="1200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AFD6DD2-93C1-4CAE-808F-C88F1E250395}"/>
                </a:ext>
              </a:extLst>
            </p:cNvPr>
            <p:cNvSpPr/>
            <p:nvPr/>
          </p:nvSpPr>
          <p:spPr>
            <a:xfrm>
              <a:off x="7466016" y="5486311"/>
              <a:ext cx="2285109" cy="88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AA783A8-54F3-4F28-A47D-B1FF4770D452}"/>
                </a:ext>
              </a:extLst>
            </p:cNvPr>
            <p:cNvSpPr/>
            <p:nvPr/>
          </p:nvSpPr>
          <p:spPr>
            <a:xfrm>
              <a:off x="7754832" y="2630813"/>
              <a:ext cx="1707474" cy="95974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kern="1200" dirty="0"/>
                <a:t>Deployment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0E9CFE6-AB7C-49E2-B88B-2DEACF036383}"/>
              </a:ext>
            </a:extLst>
          </p:cNvPr>
          <p:cNvGrpSpPr/>
          <p:nvPr/>
        </p:nvGrpSpPr>
        <p:grpSpPr>
          <a:xfrm>
            <a:off x="4820904" y="1933968"/>
            <a:ext cx="2560466" cy="3584653"/>
            <a:chOff x="4954497" y="2287246"/>
            <a:chExt cx="2285109" cy="3199153"/>
          </a:xfrm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B671C9D-6C06-48A1-BE2E-A4D99B630E79}"/>
                </a:ext>
              </a:extLst>
            </p:cNvPr>
            <p:cNvSpPr/>
            <p:nvPr/>
          </p:nvSpPr>
          <p:spPr>
            <a:xfrm>
              <a:off x="4954497" y="2287246"/>
              <a:ext cx="2285109" cy="3199152"/>
            </a:xfrm>
            <a:custGeom>
              <a:avLst/>
              <a:gdLst>
                <a:gd name="connsiteX0" fmla="*/ 0 w 1886775"/>
                <a:gd name="connsiteY0" fmla="*/ 0 h 2641486"/>
                <a:gd name="connsiteX1" fmla="*/ 1886775 w 1886775"/>
                <a:gd name="connsiteY1" fmla="*/ 0 h 2641486"/>
                <a:gd name="connsiteX2" fmla="*/ 1886775 w 1886775"/>
                <a:gd name="connsiteY2" fmla="*/ 2641486 h 2641486"/>
                <a:gd name="connsiteX3" fmla="*/ 0 w 1886775"/>
                <a:gd name="connsiteY3" fmla="*/ 2641486 h 2641486"/>
                <a:gd name="connsiteX4" fmla="*/ 0 w 1886775"/>
                <a:gd name="connsiteY4" fmla="*/ 0 h 264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6775" h="2641486">
                  <a:moveTo>
                    <a:pt x="0" y="0"/>
                  </a:moveTo>
                  <a:lnTo>
                    <a:pt x="1886775" y="0"/>
                  </a:lnTo>
                  <a:lnTo>
                    <a:pt x="1886775" y="2641486"/>
                  </a:lnTo>
                  <a:lnTo>
                    <a:pt x="0" y="2641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  <a:alpha val="9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7100" tIns="1333965" rIns="147100" bIns="383030" numCol="1" spcCol="1270" anchor="ctr" anchorCtr="0">
              <a:noAutofit/>
            </a:bodyPr>
            <a:lstStyle/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0" i="0" u="none" kern="1200" dirty="0"/>
                <a:t>Model Evaluation.</a:t>
              </a:r>
              <a:endParaRPr lang="en-US" sz="1400" kern="1200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8BA599B-284C-4C7F-B8D9-28EBD8A2E5EC}"/>
                </a:ext>
              </a:extLst>
            </p:cNvPr>
            <p:cNvSpPr/>
            <p:nvPr/>
          </p:nvSpPr>
          <p:spPr>
            <a:xfrm>
              <a:off x="4954497" y="5486311"/>
              <a:ext cx="2285109" cy="88"/>
            </a:xfrm>
            <a:prstGeom prst="rect">
              <a:avLst/>
            </a:prstGeom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E9F5D3F-F632-4C0D-94AD-0FA9538F1B50}"/>
                </a:ext>
              </a:extLst>
            </p:cNvPr>
            <p:cNvSpPr/>
            <p:nvPr/>
          </p:nvSpPr>
          <p:spPr>
            <a:xfrm>
              <a:off x="5246277" y="2629337"/>
              <a:ext cx="1707474" cy="95974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kern="1200" dirty="0"/>
                <a:t>Evaluation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125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CAA20-50CC-474C-A86D-D491AE166F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solidFill>
            <a:schemeClr val="accent2"/>
          </a:solidFill>
        </p:spPr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808D1D-FE92-499E-982B-315DCF987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:)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3EE02E7-DD32-447E-A951-9BFA2CED01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FE1CEAEF-A1EC-4CA7-BEC1-407418518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lumMod val="40000"/>
                <a:lumOff val="60000"/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FD37EC2-A256-4365-B98A-9FC89FE7E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613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Overview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Problem Statement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Objective of Research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Scope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Significance of Study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Software and Hardware Are Requirement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Relate Work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Methodology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DF90172-5043-435E-8EE0-F5B76319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th-TH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/1/2021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351BFBD-EF19-4194-A1F6-F7E1189E2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Presentation</a:t>
            </a: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2766060"/>
            <a:ext cx="5806440" cy="1325880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/>
              <a:t>Overview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  <a:latin typeface="Calibri" panose="020F0502020204030204"/>
              </a:rPr>
              <a:t>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A312AD8-942A-4F5C-A3EB-EC78B29FDB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th-TH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/1/2021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9F6F963-8734-43CA-A67B-B000D460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Presentation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23B38FB-C458-476C-B988-6C6F9A09DC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solidFill>
            <a:schemeClr val="accent5"/>
          </a:solidFill>
        </p:spPr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E4604A-14CA-44A0-AF1E-4378F67C12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13664" y="2766060"/>
            <a:ext cx="3096807" cy="3096807"/>
          </a:xfrm>
          <a:solidFill>
            <a:schemeClr val="accent1"/>
          </a:solidFill>
        </p:spPr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8D4C6A4-4AFD-480F-B9C4-4FD5F2310A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solidFill>
            <a:schemeClr val="accent4"/>
          </a:solidFill>
        </p:spPr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C4D09A1-D96F-4BFC-8475-2F079EAD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  <a:latin typeface="Calibri" panose="020F0502020204030204"/>
              </a:rPr>
              <a:t>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F5FF2E-7CB7-4D68-A0F2-DBE90CB887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11943" y="0"/>
            <a:ext cx="3519311" cy="3007909"/>
          </a:xfrm>
          <a:solidFill>
            <a:schemeClr val="accent6"/>
          </a:solidFill>
        </p:spPr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070D41C-C672-4500-BA0E-42CB519A27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th-TH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/1/2021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6596DFEB-BD12-401C-936A-B5DE70680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Presentation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6BE7C84-4E07-45F2-8DCB-D7AB299A7558}"/>
              </a:ext>
            </a:extLst>
          </p:cNvPr>
          <p:cNvSpPr txBox="1">
            <a:spLocks/>
          </p:cNvSpPr>
          <p:nvPr/>
        </p:nvSpPr>
        <p:spPr>
          <a:xfrm>
            <a:off x="539496" y="2766060"/>
            <a:ext cx="580644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97576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1853967"/>
            <a:ext cx="4709160" cy="3150066"/>
          </a:xfrm>
        </p:spPr>
        <p:txBody>
          <a:bodyPr>
            <a:normAutofit/>
          </a:bodyPr>
          <a:lstStyle/>
          <a:p>
            <a:pPr lvl="1" algn="thaiDist">
              <a:buSzPct val="100000"/>
            </a:pPr>
            <a:r>
              <a:rPr lang="en-US" sz="2000" dirty="0"/>
              <a:t>To use the machine learning to categorize news and deployment by using technique of data visualization and data storytelling.</a:t>
            </a:r>
          </a:p>
          <a:p>
            <a:pPr lvl="1" algn="thaiDist">
              <a:buSzPct val="100000"/>
            </a:pPr>
            <a:endParaRPr lang="en-US" sz="2000" dirty="0"/>
          </a:p>
          <a:p>
            <a:pPr lvl="1" algn="thaiDist">
              <a:buSzPct val="100000"/>
            </a:pPr>
            <a:r>
              <a:rPr lang="en-US" sz="2000" dirty="0"/>
              <a:t>To visualize the categorized news into news timeline visualization in form of data storytelling on a web application.</a:t>
            </a:r>
          </a:p>
        </p:txBody>
      </p:sp>
      <p:sp>
        <p:nvSpPr>
          <p:cNvPr id="8" name="Slide Number Placeholder 13">
            <a:extLst>
              <a:ext uri="{FF2B5EF4-FFF2-40B4-BE49-F238E27FC236}">
                <a16:creationId xmlns:a16="http://schemas.microsoft.com/office/drawing/2014/main" id="{AA722D3A-216D-4432-99A0-E17AD463C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5796BD0-E4E6-456C-9444-5EFDD24CEB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th-TH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/1/2021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0D4F5A-2AE6-4706-B3DA-92F8CBF2B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813690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A312AD8-942A-4F5C-A3EB-EC78B29FDB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th-TH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/1/2021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9F6F963-8734-43CA-A67B-B000D460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Presentation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23B38FB-C458-476C-B988-6C6F9A09DC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42834" y="2148848"/>
            <a:ext cx="1886774" cy="1853049"/>
          </a:xfrm>
          <a:solidFill>
            <a:schemeClr val="accent6"/>
          </a:solidFill>
        </p:spPr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E4604A-14CA-44A0-AF1E-4378F67C12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2162" y="3576114"/>
            <a:ext cx="2602055" cy="2602055"/>
          </a:xfrm>
          <a:solidFill>
            <a:schemeClr val="accent4"/>
          </a:solidFill>
        </p:spPr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3A180BBA-D964-4CD1-9FBB-091D60B4C870}"/>
              </a:ext>
            </a:extLst>
          </p:cNvPr>
          <p:cNvSpPr txBox="1">
            <a:spLocks/>
          </p:cNvSpPr>
          <p:nvPr/>
        </p:nvSpPr>
        <p:spPr>
          <a:xfrm>
            <a:off x="539496" y="2766060"/>
            <a:ext cx="580644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1531872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 of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dirty="0"/>
              <a:t>Developer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 gets technique skill of data analysis in term of using machine learning to apply with news categorizing. </a:t>
            </a:r>
          </a:p>
          <a:p>
            <a:endParaRPr lang="en-US" sz="2000" dirty="0"/>
          </a:p>
          <a:p>
            <a:r>
              <a:rPr lang="en-US" sz="2000" dirty="0"/>
              <a:t>To deployment the result on web application by using python.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FD254-68A8-4D88-9653-D6F0238D5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en-US" dirty="0"/>
              <a:t>User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5CD03-9B40-4AA4-B6AB-5B38436AB90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User can follow the trend of news are viral in social during that time.</a:t>
            </a:r>
          </a:p>
          <a:p>
            <a:endParaRPr lang="en-US" sz="2000" dirty="0"/>
          </a:p>
          <a:p>
            <a:r>
              <a:rPr lang="en-US" sz="2000" dirty="0"/>
              <a:t>User gets quick access to relevant news and topics of interest.</a:t>
            </a:r>
          </a:p>
        </p:txBody>
      </p:sp>
      <p:sp>
        <p:nvSpPr>
          <p:cNvPr id="10" name="Slide Number Placeholder 15">
            <a:extLst>
              <a:ext uri="{FF2B5EF4-FFF2-40B4-BE49-F238E27FC236}">
                <a16:creationId xmlns:a16="http://schemas.microsoft.com/office/drawing/2014/main" id="{88C72891-39D4-48E9-B34D-D3ABA038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  <a:latin typeface="Calibri" panose="020F0502020204030204"/>
              </a:rPr>
              <a:t>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24EFDBE-67AF-46B4-AB74-16D27C034E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th-TH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/1/2021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1BD8097-19F5-4AF5-A544-437AF616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509512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2171700"/>
            <a:ext cx="5559552" cy="2514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Software and Hardware are Requirement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F46F0-C020-4AA8-B768-70C16A896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27539A6-49AC-4B81-868B-C971B38F937B}"/>
              </a:ext>
            </a:extLst>
          </p:cNvPr>
          <p:cNvSpPr/>
          <p:nvPr/>
        </p:nvSpPr>
        <p:spPr>
          <a:xfrm>
            <a:off x="2113439" y="4238621"/>
            <a:ext cx="1885341" cy="188534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77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dirty="0"/>
              <a:t>Resource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News from Bangkok post agency website.</a:t>
            </a:r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FD254-68A8-4D88-9653-D6F0238D5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en-US" dirty="0"/>
              <a:t>Data Mining Process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5CD03-9B40-4AA4-B6AB-5B38436AB90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Python</a:t>
            </a:r>
          </a:p>
          <a:p>
            <a:r>
              <a:rPr lang="en-US" sz="2000" dirty="0" err="1"/>
              <a:t>Jupyter</a:t>
            </a:r>
            <a:r>
              <a:rPr lang="en-US" sz="2000" dirty="0"/>
              <a:t> Notebook</a:t>
            </a:r>
          </a:p>
          <a:p>
            <a:r>
              <a:rPr lang="en-US" sz="2000" dirty="0"/>
              <a:t>Data Mining Libraries</a:t>
            </a:r>
          </a:p>
          <a:p>
            <a:pPr lvl="1"/>
            <a:r>
              <a:rPr lang="en-US" dirty="0"/>
              <a:t>Requests</a:t>
            </a:r>
          </a:p>
          <a:p>
            <a:pPr lvl="1"/>
            <a:r>
              <a:rPr lang="en-US" dirty="0"/>
              <a:t>Beautiful Soup 4</a:t>
            </a:r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NumPy</a:t>
            </a:r>
          </a:p>
          <a:p>
            <a:pPr lvl="1"/>
            <a:r>
              <a:rPr lang="en-US" dirty="0"/>
              <a:t>re (Regular Expression)</a:t>
            </a:r>
          </a:p>
        </p:txBody>
      </p:sp>
      <p:sp>
        <p:nvSpPr>
          <p:cNvPr id="10" name="Slide Number Placeholder 15">
            <a:extLst>
              <a:ext uri="{FF2B5EF4-FFF2-40B4-BE49-F238E27FC236}">
                <a16:creationId xmlns:a16="http://schemas.microsoft.com/office/drawing/2014/main" id="{88C72891-39D4-48E9-B34D-D3ABA038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24EFDBE-67AF-46B4-AB74-16D27C034E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th-TH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/1/2021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1BD8097-19F5-4AF5-A544-437AF616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2191679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519</TotalTime>
  <Words>384</Words>
  <Application>Microsoft Office PowerPoint</Application>
  <PresentationFormat>Widescreen</PresentationFormat>
  <Paragraphs>122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Avenir Next LT Pro</vt:lpstr>
      <vt:lpstr>Calibri</vt:lpstr>
      <vt:lpstr>Tw Cen MT</vt:lpstr>
      <vt:lpstr>Tw Cen MT (Headings)</vt:lpstr>
      <vt:lpstr>ShapesVTI</vt:lpstr>
      <vt:lpstr>Automated News Categorizing</vt:lpstr>
      <vt:lpstr>Content</vt:lpstr>
      <vt:lpstr>Overview</vt:lpstr>
      <vt:lpstr>PowerPoint Presentation</vt:lpstr>
      <vt:lpstr>Objective of Research</vt:lpstr>
      <vt:lpstr>PowerPoint Presentation</vt:lpstr>
      <vt:lpstr>Significance of Study</vt:lpstr>
      <vt:lpstr>Software and Hardware are Requirement</vt:lpstr>
      <vt:lpstr>Software Requirement</vt:lpstr>
      <vt:lpstr>Software Requirement</vt:lpstr>
      <vt:lpstr>Hardware Requirement</vt:lpstr>
      <vt:lpstr>Relate Work</vt:lpstr>
      <vt:lpstr>PowerPoint Presentation</vt:lpstr>
      <vt:lpstr>Methodology</vt:lpstr>
      <vt:lpstr>CRISP-DM</vt:lpstr>
      <vt:lpstr>Methodology</vt:lpstr>
      <vt:lpstr>Methodology</vt:lpstr>
      <vt:lpstr>Thank You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News Categorizing</dc:title>
  <dc:creator>Niheng Mae</dc:creator>
  <cp:lastModifiedBy>Niheng Mae</cp:lastModifiedBy>
  <cp:revision>42</cp:revision>
  <dcterms:created xsi:type="dcterms:W3CDTF">2021-01-11T03:06:45Z</dcterms:created>
  <dcterms:modified xsi:type="dcterms:W3CDTF">2021-02-12T07:39:08Z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