
<file path=[Content_Types].xml><?xml version="1.0" encoding="utf-8"?>
<Types xmlns="http://schemas.openxmlformats.org/package/2006/content-types">
  <Default Extension="bin" ContentType="application/vnd.openxmlformats-officedocument.oleObject"/>
  <Default Extension="docm" ContentType="application/vnd.ms-word.document.macroEnabled.12"/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0" r:id="rId17"/>
    <p:sldId id="282" r:id="rId18"/>
    <p:sldId id="283" r:id="rId19"/>
    <p:sldId id="284" r:id="rId20"/>
    <p:sldId id="285" r:id="rId21"/>
    <p:sldId id="257" r:id="rId22"/>
    <p:sldId id="258" r:id="rId23"/>
    <p:sldId id="259" r:id="rId24"/>
    <p:sldId id="260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61" r:id="rId33"/>
    <p:sldId id="262" r:id="rId34"/>
    <p:sldId id="263" r:id="rId35"/>
    <p:sldId id="264" r:id="rId36"/>
    <p:sldId id="293" r:id="rId37"/>
    <p:sldId id="265" r:id="rId38"/>
    <p:sldId id="294" r:id="rId39"/>
    <p:sldId id="295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CC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3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e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5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40.w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34A77-6D93-45CF-B701-1143C53C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6FB6D-4C5D-4370-BA08-29EFF4551996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01FC4-2014-4EC0-B218-AC57B6B7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83749-C135-41A0-AB71-E487E0F2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9F4C5-D9DA-4FEC-8AB9-ECD0F1F6FD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42027-A3F7-4364-809B-0DB689CF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D2828-3517-45A2-9BDF-2E0A57049B99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034BD-AA28-4FCC-B414-2B105AB9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02739-8E0C-44F8-8024-6F9FF3E3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4EB428-D03C-4E88-9AA7-8A17FAEF55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9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52698C-EBB5-4D4A-BFEF-F4B3044D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5403E-A021-49D4-9FEC-61ED9629C923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29944-7550-41D6-AA77-A217C3B3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99047-FE58-403D-B2D5-FEC8ED25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B5F4B-6A54-4DB4-BD40-93A741081D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2E41F3-02CF-4315-802C-8CDFD7F5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DF64D-25F6-44C8-A5DF-F6908E746C36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ABF1F-13D8-4C8E-866F-3A43AE71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24829-AABD-4750-B31D-97F269CA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4F00A-4A16-4658-996D-E8B6B1A0EB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5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B6ACB-C7E7-4F4D-98FD-4575F668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3817D-9E3D-49C5-B940-10D091E611B3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501BA-85F4-4E8A-A398-3C955B81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48476-1462-4B96-8FBE-391CC39D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99DB7-729B-45CC-A15B-7968C7E87F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6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E94483B-1850-4D91-AC22-AC63EA40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0331C-79C6-4350-B635-575D7632C25E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04BC8B6-35B7-4A7A-92D9-61994528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206C196-D438-490A-8263-83C01BC9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11D58-D8DB-4BB1-A183-DEF2768B14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0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340EE38-EDEC-4D05-A8EA-51F2917F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4000F-E1F6-4137-8377-0A901DBFBDC7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5857262E-E87B-45C5-930E-A54B7B8C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9EEF6D2-3957-40D2-8F8E-66CE5FDD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176F9-ADB5-4D29-A0B5-36FF42D385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7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A3BF3CA-36F0-45B1-A34C-F8CF4F2A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42290-FC16-4A3F-AD20-C3E34528F3A8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182AA69-D112-4307-9155-3B78598B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4026B1F-0FDB-42B0-9D63-F910441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DB0912-0E4B-45F5-8A2D-1EFBB0CE99C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6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FD16766-9838-4658-82AA-21B48E64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6151C-C316-4253-8687-7AC924E28E50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C2E03CE4-651E-436D-9209-8DF4BD12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F0FC3C7-5EA0-4BF3-A99B-D00D1018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F55A4-CC19-4820-9B38-1E945C62D5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7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4970E7-092B-43FD-A8E5-49F3CAD1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72B3E-3620-46FD-B08E-319D715E7BF0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337801A-651E-4391-9631-FAC66798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0FF0A6E-2222-4D4A-A1FE-59744F21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7E065-EB84-4796-9AB7-F006AD9B47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3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CCD5FFB-3662-48A2-888F-A9D17C5F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13710-71C7-4F53-BE13-FAE5539EF61D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64E5414-594D-45F3-8BC5-D5C2FEC4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26DF168-EE90-4D5D-A6CE-E173F1DA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6E912-AD1B-402D-9228-7D1BFEDCBC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4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占位符 1">
            <a:extLst>
              <a:ext uri="{FF2B5EF4-FFF2-40B4-BE49-F238E27FC236}">
                <a16:creationId xmlns:a16="http://schemas.microsoft.com/office/drawing/2014/main" id="{8BB9AAEC-7EA7-4F07-A5FE-F6761BC809D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8915" name="文本占位符 2">
            <a:extLst>
              <a:ext uri="{FF2B5EF4-FFF2-40B4-BE49-F238E27FC236}">
                <a16:creationId xmlns:a16="http://schemas.microsoft.com/office/drawing/2014/main" id="{1EDBE7E6-92B0-45D7-9005-BFF6361871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12A90-2D44-4020-8E3D-B7CF1F0FF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115DDB6-FA67-4D8A-BB9E-25E997CC7D79}" type="datetimeFigureOut">
              <a:rPr lang="zh-CN" altLang="en-US"/>
              <a:pPr>
                <a:defRPr/>
              </a:pPr>
              <a:t>2020.12.11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9771C-D271-4301-AAA6-574C5A5F1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5E0005-5A41-4475-9F84-C121F7B2D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A4D8866-287D-4DC4-A27F-81B52C25B2A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Macro-Enabled_Document.doc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package" Target="../embeddings/Microsoft_Word_Document6.docx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6.bin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46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35.bin"/><Relationship Id="rId25" Type="http://schemas.openxmlformats.org/officeDocument/2006/relationships/package" Target="../embeddings/Microsoft_Word_Macro-Enabled_Document12.docm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8.bin"/><Relationship Id="rId29" Type="http://schemas.openxmlformats.org/officeDocument/2006/relationships/package" Target="../embeddings/Microsoft_Word_Macro-Enabled_Document13.docm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47.wmf"/><Relationship Id="rId28" Type="http://schemas.openxmlformats.org/officeDocument/2006/relationships/image" Target="../media/image49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5.wmf"/><Relationship Id="rId22" Type="http://schemas.openxmlformats.org/officeDocument/2006/relationships/oleObject" Target="../embeddings/oleObject39.bin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package" Target="../embeddings/Microsoft_Word_Macro-Enabled_Document14.docm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5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Word_Document17.docx"/><Relationship Id="rId4" Type="http://schemas.openxmlformats.org/officeDocument/2006/relationships/image" Target="../media/image6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7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Macro-Enabled_Document1.doc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7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6.emf"/><Relationship Id="rId5" Type="http://schemas.openxmlformats.org/officeDocument/2006/relationships/package" Target="../embeddings/Microsoft_Word_Document23.docx"/><Relationship Id="rId4" Type="http://schemas.openxmlformats.org/officeDocument/2006/relationships/image" Target="../media/image75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7.wmf"/><Relationship Id="rId11" Type="http://schemas.openxmlformats.org/officeDocument/2006/relationships/package" Target="../embeddings/Microsoft_Word_Macro-Enabled_Document25.docm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9.emf"/><Relationship Id="rId4" Type="http://schemas.openxmlformats.org/officeDocument/2006/relationships/image" Target="../media/image40.wmf"/><Relationship Id="rId9" Type="http://schemas.openxmlformats.org/officeDocument/2006/relationships/package" Target="../embeddings/Microsoft_Word_Macro-Enabled_Document24.docm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66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9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4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74.bin"/><Relationship Id="rId7" Type="http://schemas.openxmlformats.org/officeDocument/2006/relationships/package" Target="../embeddings/Microsoft_Word_Macro-Enabled_Document28.doc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9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Macro-Enabled_Document2.doc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package" Target="../embeddings/Microsoft_Word_Document.docx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>
            <a:extLst>
              <a:ext uri="{FF2B5EF4-FFF2-40B4-BE49-F238E27FC236}">
                <a16:creationId xmlns:a16="http://schemas.microsoft.com/office/drawing/2014/main" id="{360E7B39-448C-495A-9E30-0898AB59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题</a:t>
            </a:r>
          </a:p>
        </p:txBody>
      </p:sp>
      <p:sp>
        <p:nvSpPr>
          <p:cNvPr id="1028" name="内容占位符 2">
            <a:extLst>
              <a:ext uri="{FF2B5EF4-FFF2-40B4-BE49-F238E27FC236}">
                <a16:creationId xmlns:a16="http://schemas.microsoft.com/office/drawing/2014/main" id="{5CA2E60F-28A0-4CC3-846A-C07B6DAA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三家供应商提供的零件合格和不合格的情况如下：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/>
          </a:p>
          <a:p>
            <a:pPr eaLnBrk="1" hangingPunct="1"/>
            <a:r>
              <a:rPr lang="zh-CN" altLang="en-US" dirty="0"/>
              <a:t>取</a:t>
            </a:r>
            <a:r>
              <a:rPr lang="en-US" altLang="zh-CN" dirty="0"/>
              <a:t> </a:t>
            </a:r>
            <a:r>
              <a:rPr lang="zh-CN" altLang="en-US" dirty="0"/>
              <a:t>检验供应商与零件质量的独立性。你的分析结果能告诉采购部分什么？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D13E536A-D442-484B-BE9C-1C09692A6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27939"/>
              </p:ext>
            </p:extLst>
          </p:nvPr>
        </p:nvGraphicFramePr>
        <p:xfrm>
          <a:off x="1835696" y="2708920"/>
          <a:ext cx="6756400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acro-Enabled Template" r:id="rId3" imgW="3468499" imgH="1228724" progId="Word.DocumentMacroEnabled.12">
                  <p:embed/>
                </p:oleObj>
              </mc:Choice>
              <mc:Fallback>
                <p:oleObj name="Macro-Enabled Template" r:id="rId3" imgW="3468499" imgH="1228724" progId="Word.DocumentMacroEnabled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08920"/>
                        <a:ext cx="6756400" cy="2500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标题 1">
            <a:extLst>
              <a:ext uri="{FF2B5EF4-FFF2-40B4-BE49-F238E27FC236}">
                <a16:creationId xmlns:a16="http://schemas.microsoft.com/office/drawing/2014/main" id="{4042762B-77DA-4E2A-9D1D-A1152642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题</a:t>
            </a:r>
          </a:p>
        </p:txBody>
      </p:sp>
      <p:sp>
        <p:nvSpPr>
          <p:cNvPr id="10246" name="内容占位符 2">
            <a:extLst>
              <a:ext uri="{FF2B5EF4-FFF2-40B4-BE49-F238E27FC236}">
                <a16:creationId xmlns:a16="http://schemas.microsoft.com/office/drawing/2014/main" id="{90DDB951-7C3B-41E3-A513-393C9F5E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(1) </a:t>
            </a:r>
            <a:r>
              <a:rPr lang="zh-CN" altLang="en-US" sz="2000"/>
              <a:t>相合性的度量</a:t>
            </a:r>
          </a:p>
          <a:p>
            <a:pPr eaLnBrk="1" hangingPunct="1"/>
            <a:endParaRPr lang="zh-CN" altLang="en-US"/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61FEAD95-FFC1-4121-AE68-CBAC570CB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000250"/>
          <a:ext cx="28575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3" imgW="1714320" imgH="203040" progId="Equation.DSMT4">
                  <p:embed/>
                </p:oleObj>
              </mc:Choice>
              <mc:Fallback>
                <p:oleObj name="Equation" r:id="rId3" imgW="171432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00250"/>
                        <a:ext cx="28575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1DE05496-A9B2-4AF8-9FDA-809B82527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428875"/>
          <a:ext cx="71675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5" imgW="3822480" imgH="495000" progId="Equation.DSMT4">
                  <p:embed/>
                </p:oleObj>
              </mc:Choice>
              <mc:Fallback>
                <p:oleObj name="Equation" r:id="rId5" imgW="3822480" imgH="49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28875"/>
                        <a:ext cx="71675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5B9B4640-C929-4775-BF9B-7B2007D55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57563"/>
          <a:ext cx="600710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7" imgW="3517560" imgH="711000" progId="Equation.DSMT4">
                  <p:embed/>
                </p:oleObj>
              </mc:Choice>
              <mc:Fallback>
                <p:oleObj name="Equation" r:id="rId7" imgW="35175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7563"/>
                        <a:ext cx="6007100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矩形 6">
            <a:extLst>
              <a:ext uri="{FF2B5EF4-FFF2-40B4-BE49-F238E27FC236}">
                <a16:creationId xmlns:a16="http://schemas.microsoft.com/office/drawing/2014/main" id="{7DA455FE-09E1-4AB8-9A64-846D4FB7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714875"/>
            <a:ext cx="2786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(2)</a:t>
            </a:r>
            <a:r>
              <a:rPr lang="zh-CN" altLang="en-US" sz="2000">
                <a:latin typeface="Calibri" panose="020F0502020204030204" pitchFamily="34" charset="0"/>
              </a:rPr>
              <a:t>相合性的检验</a:t>
            </a:r>
          </a:p>
        </p:txBody>
      </p:sp>
      <p:sp>
        <p:nvSpPr>
          <p:cNvPr id="10248" name="矩形 7">
            <a:extLst>
              <a:ext uri="{FF2B5EF4-FFF2-40B4-BE49-F238E27FC236}">
                <a16:creationId xmlns:a16="http://schemas.microsoft.com/office/drawing/2014/main" id="{F3C52C35-D835-4140-A293-6EF61D5E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5143500"/>
            <a:ext cx="6143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H</a:t>
            </a:r>
            <a:r>
              <a:rPr lang="en-US" altLang="zh-CN" sz="2000" baseline="-25000">
                <a:latin typeface="Calibri" panose="020F0502020204030204" pitchFamily="34" charset="0"/>
              </a:rPr>
              <a:t>0</a:t>
            </a:r>
            <a:r>
              <a:rPr lang="zh-CN" altLang="en-US" sz="2000">
                <a:latin typeface="Calibri" panose="020F0502020204030204" pitchFamily="34" charset="0"/>
              </a:rPr>
              <a:t>：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（年龄）和</a:t>
            </a:r>
            <a:r>
              <a:rPr lang="en-US" altLang="zh-CN" sz="2000">
                <a:latin typeface="Calibri" panose="020F0502020204030204" pitchFamily="34" charset="0"/>
              </a:rPr>
              <a:t>B</a:t>
            </a:r>
            <a:r>
              <a:rPr lang="zh-CN" altLang="en-US" sz="2000">
                <a:latin typeface="Calibri" panose="020F0502020204030204" pitchFamily="34" charset="0"/>
              </a:rPr>
              <a:t>（冠状动脉硬化的程度）相互独立 </a:t>
            </a:r>
            <a:endParaRPr lang="en-US" altLang="zh-CN" sz="2000">
              <a:latin typeface="Calibri" panose="020F0502020204030204" pitchFamily="34" charset="0"/>
            </a:endParaRPr>
          </a:p>
          <a:p>
            <a:pPr eaLnBrk="1" hangingPunct="1"/>
            <a:r>
              <a:rPr lang="en-US" altLang="zh-CN" sz="2000">
                <a:latin typeface="Calibri" panose="020F0502020204030204" pitchFamily="34" charset="0"/>
              </a:rPr>
              <a:t>H</a:t>
            </a:r>
            <a:r>
              <a:rPr lang="en-US" altLang="zh-CN" sz="2000" baseline="-25000">
                <a:latin typeface="Calibri" panose="020F0502020204030204" pitchFamily="34" charset="0"/>
              </a:rPr>
              <a:t>1</a:t>
            </a:r>
            <a:r>
              <a:rPr lang="zh-CN" altLang="en-US" sz="2000">
                <a:latin typeface="Calibri" panose="020F0502020204030204" pitchFamily="34" charset="0"/>
              </a:rPr>
              <a:t>：</a:t>
            </a:r>
            <a:r>
              <a:rPr lang="en-US" altLang="zh-CN" sz="2000">
                <a:latin typeface="Calibri" panose="020F0502020204030204" pitchFamily="34" charset="0"/>
              </a:rPr>
              <a:t>A</a:t>
            </a:r>
            <a:r>
              <a:rPr lang="zh-CN" altLang="en-US" sz="2000">
                <a:latin typeface="Calibri" panose="020F0502020204030204" pitchFamily="34" charset="0"/>
              </a:rPr>
              <a:t>和</a:t>
            </a:r>
            <a:r>
              <a:rPr lang="en-US" altLang="zh-CN" sz="2000">
                <a:latin typeface="Calibri" panose="020F0502020204030204" pitchFamily="34" charset="0"/>
              </a:rPr>
              <a:t>B</a:t>
            </a:r>
            <a:r>
              <a:rPr lang="zh-CN" altLang="en-US" sz="2000">
                <a:latin typeface="Calibri" panose="020F0502020204030204" pitchFamily="34" charset="0"/>
              </a:rPr>
              <a:t>正相合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标题 1">
            <a:extLst>
              <a:ext uri="{FF2B5EF4-FFF2-40B4-BE49-F238E27FC236}">
                <a16:creationId xmlns:a16="http://schemas.microsoft.com/office/drawing/2014/main" id="{5B5398D1-8F14-4AB1-A372-6F0538D2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题</a:t>
            </a:r>
          </a:p>
        </p:txBody>
      </p:sp>
      <p:sp>
        <p:nvSpPr>
          <p:cNvPr id="11270" name="内容占位符 2">
            <a:extLst>
              <a:ext uri="{FF2B5EF4-FFF2-40B4-BE49-F238E27FC236}">
                <a16:creationId xmlns:a16="http://schemas.microsoft.com/office/drawing/2014/main" id="{7B141BC3-7B34-47FD-8051-9B7261CA2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BE8D3F7B-4D32-4971-8B15-2C30E2543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1785938"/>
          <a:ext cx="55006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2869920" imgH="457200" progId="Equation.DSMT4">
                  <p:embed/>
                </p:oleObj>
              </mc:Choice>
              <mc:Fallback>
                <p:oleObj name="Equation" r:id="rId3" imgW="286992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785938"/>
                        <a:ext cx="55006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矩形 4">
            <a:extLst>
              <a:ext uri="{FF2B5EF4-FFF2-40B4-BE49-F238E27FC236}">
                <a16:creationId xmlns:a16="http://schemas.microsoft.com/office/drawing/2014/main" id="{C23730D9-1A17-4CB3-AF7A-8272B9FE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2928938"/>
            <a:ext cx="169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Calibri" panose="020F0502020204030204" pitchFamily="34" charset="0"/>
                <a:cs typeface="Times New Roman" panose="02020603050405020304" pitchFamily="18" charset="0"/>
              </a:rPr>
              <a:t>检验统计量</a:t>
            </a:r>
            <a:r>
              <a:rPr lang="zh-CN" altLang="en-US"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6F67CB39-1689-461F-B01B-F5F845CA9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2714625"/>
          <a:ext cx="39957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1803240" imgH="419040" progId="Equation.DSMT4">
                  <p:embed/>
                </p:oleObj>
              </mc:Choice>
              <mc:Fallback>
                <p:oleObj name="Equation" r:id="rId5" imgW="180324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714625"/>
                        <a:ext cx="39957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>
            <a:extLst>
              <a:ext uri="{FF2B5EF4-FFF2-40B4-BE49-F238E27FC236}">
                <a16:creationId xmlns:a16="http://schemas.microsoft.com/office/drawing/2014/main" id="{40F462C9-3072-4BCD-A61D-0D80A07D9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4000500"/>
          <a:ext cx="58340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2666880" imgH="457200" progId="Equation.DSMT4">
                  <p:embed/>
                </p:oleObj>
              </mc:Choice>
              <mc:Fallback>
                <p:oleObj name="Equation" r:id="rId7" imgW="26668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000500"/>
                        <a:ext cx="583406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>
            <a:extLst>
              <a:ext uri="{FF2B5EF4-FFF2-40B4-BE49-F238E27FC236}">
                <a16:creationId xmlns:a16="http://schemas.microsoft.com/office/drawing/2014/main" id="{333E9DEF-7AAB-4C73-B0AF-90120A63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847B7-01DB-41EB-ABF5-238C36EC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习题三第</a:t>
            </a:r>
            <a:r>
              <a:rPr lang="en-US" sz="2000" dirty="0"/>
              <a:t>8</a:t>
            </a:r>
            <a:r>
              <a:rPr lang="zh-CN" altLang="en-US" sz="2000" dirty="0"/>
              <a:t>题说四格表可用来比较两个总体在中心位置上有没有差异。列联表也有这样的作业。第</a:t>
            </a:r>
            <a:r>
              <a:rPr lang="en-US" sz="2000" dirty="0"/>
              <a:t>8</a:t>
            </a:r>
            <a:r>
              <a:rPr lang="zh-CN" altLang="en-US" sz="2000" dirty="0"/>
              <a:t>题中</a:t>
            </a:r>
            <a:r>
              <a:rPr lang="en-US" sz="2000" dirty="0"/>
              <a:t>26</a:t>
            </a:r>
            <a:r>
              <a:rPr lang="zh-CN" altLang="en-US" sz="2000" dirty="0"/>
              <a:t>位女职工和</a:t>
            </a:r>
            <a:r>
              <a:rPr lang="en-US" sz="2000" dirty="0"/>
              <a:t>24</a:t>
            </a:r>
            <a:r>
              <a:rPr lang="zh-CN" altLang="en-US" sz="2000" dirty="0"/>
              <a:t>位男职工的年收入分组列表表示如下（单位：元）：</a:t>
            </a: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这是</a:t>
            </a:r>
            <a:r>
              <a:rPr lang="en-US" sz="2000" dirty="0"/>
              <a:t> </a:t>
            </a:r>
            <a:r>
              <a:rPr lang="zh-CN" altLang="en-US" sz="2000" dirty="0"/>
              <a:t>列联表。基于列联表的检验方法，回答问题：收入和性别有没有关系？女职工的收入是否比男职工低？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000" dirty="0"/>
          </a:p>
        </p:txBody>
      </p:sp>
      <p:graphicFrame>
        <p:nvGraphicFramePr>
          <p:cNvPr id="12290" name="Object 1">
            <a:extLst>
              <a:ext uri="{FF2B5EF4-FFF2-40B4-BE49-F238E27FC236}">
                <a16:creationId xmlns:a16="http://schemas.microsoft.com/office/drawing/2014/main" id="{BEF64248-B33D-42E2-B5D1-D2A5D5ACF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2500313"/>
          <a:ext cx="51435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3" imgW="3586228" imgH="2204719" progId="Word.Document.12">
                  <p:embed/>
                </p:oleObj>
              </mc:Choice>
              <mc:Fallback>
                <p:oleObj name="Document" r:id="rId3" imgW="3586228" imgH="2204719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00313"/>
                        <a:ext cx="5143500" cy="316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标题 1">
            <a:extLst>
              <a:ext uri="{FF2B5EF4-FFF2-40B4-BE49-F238E27FC236}">
                <a16:creationId xmlns:a16="http://schemas.microsoft.com/office/drawing/2014/main" id="{6956A128-A3B4-4C2B-BA62-7929ECAC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题</a:t>
            </a:r>
          </a:p>
        </p:txBody>
      </p:sp>
      <p:sp>
        <p:nvSpPr>
          <p:cNvPr id="13317" name="内容占位符 2">
            <a:extLst>
              <a:ext uri="{FF2B5EF4-FFF2-40B4-BE49-F238E27FC236}">
                <a16:creationId xmlns:a16="http://schemas.microsoft.com/office/drawing/2014/main" id="{63BCF33D-F8BC-4D06-B6DC-91BA77B9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处理抽样</a:t>
            </a:r>
            <a:r>
              <a:rPr lang="en-US" altLang="zh-CN" sz="2000"/>
              <a:t>0</a:t>
            </a:r>
            <a:r>
              <a:rPr lang="zh-CN" altLang="en-US" sz="2000"/>
              <a:t>的方法：将频数</a:t>
            </a:r>
            <a:r>
              <a:rPr lang="en-US" altLang="zh-CN" sz="2000"/>
              <a:t> </a:t>
            </a:r>
            <a:r>
              <a:rPr lang="zh-CN" altLang="en-US" sz="2000"/>
              <a:t>都增加一个正的常量</a:t>
            </a:r>
            <a:r>
              <a:rPr lang="en-US" altLang="zh-CN" sz="2000"/>
              <a:t>(</a:t>
            </a:r>
            <a:r>
              <a:rPr lang="zh-CN" altLang="en-US" sz="2000"/>
              <a:t>如</a:t>
            </a:r>
            <a:r>
              <a:rPr lang="en-US" altLang="zh-CN" sz="2000"/>
              <a:t>0.5)</a:t>
            </a:r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(1) </a:t>
            </a:r>
            <a:r>
              <a:rPr lang="zh-CN" altLang="en-US" sz="2000"/>
              <a:t>相合性的度量</a:t>
            </a:r>
            <a:endParaRPr lang="en-US" altLang="zh-CN" sz="2000"/>
          </a:p>
        </p:txBody>
      </p:sp>
      <p:graphicFrame>
        <p:nvGraphicFramePr>
          <p:cNvPr id="13314" name="Object 1">
            <a:extLst>
              <a:ext uri="{FF2B5EF4-FFF2-40B4-BE49-F238E27FC236}">
                <a16:creationId xmlns:a16="http://schemas.microsoft.com/office/drawing/2014/main" id="{9D81CBB5-6FCC-4B18-9016-F621AAE21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000250"/>
          <a:ext cx="7835900" cy="307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3" imgW="5624482" imgH="2204582" progId="Word.Document.12">
                  <p:embed/>
                </p:oleObj>
              </mc:Choice>
              <mc:Fallback>
                <p:oleObj name="Document" r:id="rId3" imgW="5624482" imgH="2204582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000250"/>
                        <a:ext cx="7835900" cy="307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84CEDF14-EA33-4D93-AF3C-81683FA70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5429250"/>
          <a:ext cx="3429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5" imgW="1688760" imgH="203040" progId="Equation.DSMT4">
                  <p:embed/>
                </p:oleObj>
              </mc:Choice>
              <mc:Fallback>
                <p:oleObj name="Equation" r:id="rId5" imgW="16887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429250"/>
                        <a:ext cx="34290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标题 1">
            <a:extLst>
              <a:ext uri="{FF2B5EF4-FFF2-40B4-BE49-F238E27FC236}">
                <a16:creationId xmlns:a16="http://schemas.microsoft.com/office/drawing/2014/main" id="{8167F25F-561B-4E6D-B76E-AD72C537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题</a:t>
            </a:r>
          </a:p>
        </p:txBody>
      </p:sp>
      <p:sp>
        <p:nvSpPr>
          <p:cNvPr id="14344" name="内容占位符 2">
            <a:extLst>
              <a:ext uri="{FF2B5EF4-FFF2-40B4-BE49-F238E27FC236}">
                <a16:creationId xmlns:a16="http://schemas.microsoft.com/office/drawing/2014/main" id="{B9EBDA7F-CE5E-4BE3-BABC-78A7EED8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/>
            <a:r>
              <a:rPr lang="en-US" altLang="zh-CN" sz="2000"/>
              <a:t>(2)</a:t>
            </a:r>
            <a:r>
              <a:rPr lang="zh-CN" altLang="en-US" sz="2000"/>
              <a:t>相合性的检验</a:t>
            </a:r>
          </a:p>
          <a:p>
            <a:pPr eaLnBrk="1" hangingPunct="1"/>
            <a:r>
              <a:rPr lang="en-US" altLang="zh-CN" sz="2000"/>
              <a:t>H</a:t>
            </a:r>
            <a:r>
              <a:rPr lang="en-US" altLang="zh-CN" sz="2000" baseline="-25000"/>
              <a:t>0</a:t>
            </a:r>
            <a:r>
              <a:rPr lang="zh-CN" altLang="en-US" sz="2000"/>
              <a:t>：</a:t>
            </a:r>
            <a:r>
              <a:rPr lang="en-US" altLang="zh-CN" sz="2000"/>
              <a:t>A</a:t>
            </a:r>
            <a:r>
              <a:rPr lang="zh-CN" altLang="en-US" sz="2000"/>
              <a:t>（收入）和</a:t>
            </a:r>
            <a:r>
              <a:rPr lang="en-US" altLang="zh-CN" sz="2000"/>
              <a:t>B</a:t>
            </a:r>
            <a:r>
              <a:rPr lang="zh-CN" altLang="en-US" sz="2000"/>
              <a:t>（性别）相互独立 </a:t>
            </a:r>
            <a:r>
              <a:rPr lang="en-US" altLang="zh-CN" sz="2000"/>
              <a:t> VS   H</a:t>
            </a:r>
            <a:r>
              <a:rPr lang="en-US" altLang="zh-CN" sz="2000" baseline="-25000"/>
              <a:t>1</a:t>
            </a:r>
            <a:r>
              <a:rPr lang="zh-CN" altLang="en-US" sz="2000"/>
              <a:t>：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正相合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zh-CN" altLang="en-US" sz="2000"/>
              <a:t>检验统计量： </a:t>
            </a:r>
          </a:p>
        </p:txBody>
      </p:sp>
      <p:graphicFrame>
        <p:nvGraphicFramePr>
          <p:cNvPr id="14338" name="Object 1">
            <a:extLst>
              <a:ext uri="{FF2B5EF4-FFF2-40B4-BE49-F238E27FC236}">
                <a16:creationId xmlns:a16="http://schemas.microsoft.com/office/drawing/2014/main" id="{284FC062-2CF0-4D51-A9B5-3BBF7467A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714500"/>
          <a:ext cx="54292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3" imgW="3504960" imgH="495000" progId="Equation.DSMT4">
                  <p:embed/>
                </p:oleObj>
              </mc:Choice>
              <mc:Fallback>
                <p:oleObj name="Equation" r:id="rId3" imgW="3504960" imgH="49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714500"/>
                        <a:ext cx="542925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8206DC1F-55EE-4956-8045-782D99E7A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2500313"/>
          <a:ext cx="56530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5" imgW="3517560" imgH="711000" progId="Equation.DSMT4">
                  <p:embed/>
                </p:oleObj>
              </mc:Choice>
              <mc:Fallback>
                <p:oleObj name="Equation" r:id="rId5" imgW="351756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500313"/>
                        <a:ext cx="56530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>
            <a:extLst>
              <a:ext uri="{FF2B5EF4-FFF2-40B4-BE49-F238E27FC236}">
                <a16:creationId xmlns:a16="http://schemas.microsoft.com/office/drawing/2014/main" id="{B7BBD0BE-2608-4B14-B0AA-E2F03FFE8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4429125"/>
          <a:ext cx="38227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7" imgW="2717640" imgH="457200" progId="Equation.DSMT4">
                  <p:embed/>
                </p:oleObj>
              </mc:Choice>
              <mc:Fallback>
                <p:oleObj name="Equation" r:id="rId7" imgW="271764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429125"/>
                        <a:ext cx="38227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>
            <a:extLst>
              <a:ext uri="{FF2B5EF4-FFF2-40B4-BE49-F238E27FC236}">
                <a16:creationId xmlns:a16="http://schemas.microsoft.com/office/drawing/2014/main" id="{7C346DCF-8785-4410-B38F-EC40073BD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5072063"/>
          <a:ext cx="2355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9" imgW="1726920" imgH="419040" progId="Equation.DSMT4">
                  <p:embed/>
                </p:oleObj>
              </mc:Choice>
              <mc:Fallback>
                <p:oleObj name="Equation" r:id="rId9" imgW="172692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072063"/>
                        <a:ext cx="23558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5">
            <a:extLst>
              <a:ext uri="{FF2B5EF4-FFF2-40B4-BE49-F238E27FC236}">
                <a16:creationId xmlns:a16="http://schemas.microsoft.com/office/drawing/2014/main" id="{8757D023-7AE6-40F9-B47F-B2AD5766B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5715000"/>
          <a:ext cx="60007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11" imgW="3530520" imgH="228600" progId="Equation.DSMT4">
                  <p:embed/>
                </p:oleObj>
              </mc:Choice>
              <mc:Fallback>
                <p:oleObj name="Equation" r:id="rId11" imgW="35305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715000"/>
                        <a:ext cx="60007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标题 1">
            <a:extLst>
              <a:ext uri="{FF2B5EF4-FFF2-40B4-BE49-F238E27FC236}">
                <a16:creationId xmlns:a16="http://schemas.microsoft.com/office/drawing/2014/main" id="{3D1EF394-AE34-428D-918A-95C0F9C5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题</a:t>
            </a:r>
          </a:p>
        </p:txBody>
      </p:sp>
      <p:sp>
        <p:nvSpPr>
          <p:cNvPr id="15366" name="内容占位符 2">
            <a:extLst>
              <a:ext uri="{FF2B5EF4-FFF2-40B4-BE49-F238E27FC236}">
                <a16:creationId xmlns:a16="http://schemas.microsoft.com/office/drawing/2014/main" id="{3D5AE61D-3080-4A57-89ED-AD410FCD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两个中医对同一批</a:t>
            </a:r>
            <a:r>
              <a:rPr lang="en-US" altLang="zh-CN" sz="2000"/>
              <a:t>57</a:t>
            </a:r>
            <a:r>
              <a:rPr lang="zh-CN" altLang="en-US" sz="2000"/>
              <a:t>个病人的诊断结果如下：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zh-CN" altLang="en-US" sz="2000"/>
              <a:t>试计算一致性度量</a:t>
            </a:r>
            <a:r>
              <a:rPr lang="en-US" altLang="zh-CN" sz="2000"/>
              <a:t> </a:t>
            </a:r>
            <a:r>
              <a:rPr lang="zh-CN" altLang="en-US" sz="2000"/>
              <a:t>的估计值。试问这两位中医师是不是偶然一致的？</a:t>
            </a:r>
          </a:p>
          <a:p>
            <a:pPr eaLnBrk="1" hangingPunct="1"/>
            <a:r>
              <a:rPr lang="en-US" altLang="zh-CN" sz="2000"/>
              <a:t>(1)</a:t>
            </a:r>
            <a:r>
              <a:rPr lang="zh-CN" altLang="en-US" sz="2000"/>
              <a:t>一致性度量</a:t>
            </a:r>
            <a:r>
              <a:rPr lang="en-US" altLang="zh-CN" sz="2000"/>
              <a:t>kappa</a:t>
            </a:r>
            <a:r>
              <a:rPr lang="zh-CN" altLang="en-US" sz="2000"/>
              <a:t>系数</a:t>
            </a:r>
            <a:r>
              <a:rPr lang="en-US" altLang="zh-CN" sz="2000"/>
              <a:t>k</a:t>
            </a:r>
            <a:r>
              <a:rPr lang="zh-CN" altLang="en-US" sz="2000"/>
              <a:t>的估计值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               </a:t>
            </a:r>
            <a:r>
              <a:rPr lang="zh-CN" altLang="en-US" sz="2000"/>
              <a:t>并不能确定是否偶然一致，则进行下一步检验。</a:t>
            </a:r>
            <a:endParaRPr lang="en-US" altLang="zh-CN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B67DF3BA-6AB5-4251-ADDE-98C3DBE5D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2071688"/>
          <a:ext cx="682307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Document" r:id="rId3" imgW="5042896" imgH="1214324" progId="Word.Document.12">
                  <p:embed/>
                </p:oleObj>
              </mc:Choice>
              <mc:Fallback>
                <p:oleObj name="Document" r:id="rId3" imgW="5042896" imgH="1214324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071688"/>
                        <a:ext cx="6823075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3F261E99-54AE-4A23-B3D3-3330EAB98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214813"/>
          <a:ext cx="49784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5" imgW="2781000" imgH="838080" progId="Equation.DSMT4">
                  <p:embed/>
                </p:oleObj>
              </mc:Choice>
              <mc:Fallback>
                <p:oleObj name="Equation" r:id="rId5" imgW="2781000" imgH="838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214813"/>
                        <a:ext cx="4978400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3583B63-828A-4B2C-BCAE-5804B4A2E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5643563"/>
          <a:ext cx="7397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7" imgW="368280" imgH="177480" progId="Equation.DSMT4">
                  <p:embed/>
                </p:oleObj>
              </mc:Choice>
              <mc:Fallback>
                <p:oleObj name="Equation" r:id="rId7" imgW="368280" imgH="177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643563"/>
                        <a:ext cx="7397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>
            <a:extLst>
              <a:ext uri="{FF2B5EF4-FFF2-40B4-BE49-F238E27FC236}">
                <a16:creationId xmlns:a16="http://schemas.microsoft.com/office/drawing/2014/main" id="{01AAB98F-F190-451A-B895-D9CBAA51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题</a:t>
            </a:r>
          </a:p>
        </p:txBody>
      </p:sp>
      <p:graphicFrame>
        <p:nvGraphicFramePr>
          <p:cNvPr id="16386" name="内容占位符 3">
            <a:extLst>
              <a:ext uri="{FF2B5EF4-FFF2-40B4-BE49-F238E27FC236}">
                <a16:creationId xmlns:a16="http://schemas.microsoft.com/office/drawing/2014/main" id="{9A6803B1-65DD-424A-8D33-9ED35E8315A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00125" y="1357313"/>
          <a:ext cx="6929438" cy="478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ocument" r:id="rId3" imgW="4014659" imgH="2773900" progId="Word.Document.12">
                  <p:embed/>
                </p:oleObj>
              </mc:Choice>
              <mc:Fallback>
                <p:oleObj name="Document" r:id="rId3" imgW="4014659" imgH="2773900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357313"/>
                        <a:ext cx="6929438" cy="478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1">
            <a:extLst>
              <a:ext uri="{FF2B5EF4-FFF2-40B4-BE49-F238E27FC236}">
                <a16:creationId xmlns:a16="http://schemas.microsoft.com/office/drawing/2014/main" id="{8A001B47-A162-46B0-8256-F0CF4853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题</a:t>
            </a:r>
          </a:p>
        </p:txBody>
      </p:sp>
      <p:graphicFrame>
        <p:nvGraphicFramePr>
          <p:cNvPr id="17410" name="内容占位符 3">
            <a:extLst>
              <a:ext uri="{FF2B5EF4-FFF2-40B4-BE49-F238E27FC236}">
                <a16:creationId xmlns:a16="http://schemas.microsoft.com/office/drawing/2014/main" id="{79346EE5-1986-431F-9548-695929BE031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68313" y="1214438"/>
          <a:ext cx="8318500" cy="500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5159905" imgH="2997108" progId="Word.Document.12">
                  <p:embed/>
                </p:oleObj>
              </mc:Choice>
              <mc:Fallback>
                <p:oleObj name="Document" r:id="rId3" imgW="5159905" imgH="2997108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14438"/>
                        <a:ext cx="8318500" cy="500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>
            <a:extLst>
              <a:ext uri="{FF2B5EF4-FFF2-40B4-BE49-F238E27FC236}">
                <a16:creationId xmlns:a16="http://schemas.microsoft.com/office/drawing/2014/main" id="{28ED0812-7348-4136-AA8B-C43EDF67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题</a:t>
            </a:r>
          </a:p>
        </p:txBody>
      </p:sp>
      <p:graphicFrame>
        <p:nvGraphicFramePr>
          <p:cNvPr id="18434" name="内容占位符 3">
            <a:extLst>
              <a:ext uri="{FF2B5EF4-FFF2-40B4-BE49-F238E27FC236}">
                <a16:creationId xmlns:a16="http://schemas.microsoft.com/office/drawing/2014/main" id="{82E38349-8230-46D4-AD9B-A1E823390FF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0" y="1285875"/>
          <a:ext cx="9129713" cy="527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6203383" imgH="3585146" progId="Word.Document.12">
                  <p:embed/>
                </p:oleObj>
              </mc:Choice>
              <mc:Fallback>
                <p:oleObj name="Document" r:id="rId3" imgW="6203383" imgH="3585146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85875"/>
                        <a:ext cx="9129713" cy="527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标题 1">
            <a:extLst>
              <a:ext uri="{FF2B5EF4-FFF2-40B4-BE49-F238E27FC236}">
                <a16:creationId xmlns:a16="http://schemas.microsoft.com/office/drawing/2014/main" id="{CBADF271-9B76-4340-ACBD-99C81EA5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题</a:t>
            </a:r>
          </a:p>
        </p:txBody>
      </p:sp>
      <p:graphicFrame>
        <p:nvGraphicFramePr>
          <p:cNvPr id="19458" name="内容占位符 5">
            <a:extLst>
              <a:ext uri="{FF2B5EF4-FFF2-40B4-BE49-F238E27FC236}">
                <a16:creationId xmlns:a16="http://schemas.microsoft.com/office/drawing/2014/main" id="{CB8F1AD7-7C5C-4504-BAA1-18D7BE6CE44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57188" y="1428750"/>
          <a:ext cx="7866062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6017087" imgH="3194035" progId="Word.Document.12">
                  <p:embed/>
                </p:oleObj>
              </mc:Choice>
              <mc:Fallback>
                <p:oleObj name="Document" r:id="rId3" imgW="6017087" imgH="3194035" progId="Word.Document.12">
                  <p:embed/>
                  <p:pic>
                    <p:nvPicPr>
                      <p:cNvPr id="0" name="内容占位符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428750"/>
                        <a:ext cx="7866062" cy="417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标题 1">
            <a:extLst>
              <a:ext uri="{FF2B5EF4-FFF2-40B4-BE49-F238E27FC236}">
                <a16:creationId xmlns:a16="http://schemas.microsoft.com/office/drawing/2014/main" id="{CCACB587-64DB-4D99-BF4B-03EA7917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题</a:t>
            </a:r>
          </a:p>
        </p:txBody>
      </p:sp>
      <p:sp>
        <p:nvSpPr>
          <p:cNvPr id="2054" name="内容占位符 2">
            <a:extLst>
              <a:ext uri="{FF2B5EF4-FFF2-40B4-BE49-F238E27FC236}">
                <a16:creationId xmlns:a16="http://schemas.microsoft.com/office/drawing/2014/main" id="{BCED5DBD-A842-4775-B53C-C6CA0D38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/>
              <a:t>    供应商与零件质量独立</a:t>
            </a:r>
          </a:p>
          <a:p>
            <a:pPr eaLnBrk="1" hangingPunct="1"/>
            <a:r>
              <a:rPr lang="en-US" altLang="zh-CN"/>
              <a:t>H</a:t>
            </a:r>
            <a:r>
              <a:rPr lang="en-US" altLang="zh-CN" sz="1400"/>
              <a:t>1</a:t>
            </a:r>
            <a:r>
              <a:rPr lang="zh-CN" altLang="en-US"/>
              <a:t>：供应商与零件质量不独立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3EA79CAB-46AF-49F0-96C6-83DE19446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1643063"/>
          <a:ext cx="7143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291960" imgH="228600" progId="Equation.DSMT4">
                  <p:embed/>
                </p:oleObj>
              </mc:Choice>
              <mc:Fallback>
                <p:oleObj name="Equation" r:id="rId3" imgW="2919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643063"/>
                        <a:ext cx="7143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B429B69D-9736-4D69-95D9-B6CF81126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714625"/>
          <a:ext cx="81438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3200400" imgH="482400" progId="Equation.DSMT4">
                  <p:embed/>
                </p:oleObj>
              </mc:Choice>
              <mc:Fallback>
                <p:oleObj name="Equation" r:id="rId5" imgW="32004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714625"/>
                        <a:ext cx="81438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90FFD467-7EF2-42EC-8889-33D614664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929063"/>
          <a:ext cx="8072438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7" imgW="2869920" imgH="482400" progId="Equation.DSMT4">
                  <p:embed/>
                </p:oleObj>
              </mc:Choice>
              <mc:Fallback>
                <p:oleObj name="Equation" r:id="rId7" imgW="28699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29063"/>
                        <a:ext cx="8072438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1">
            <a:extLst>
              <a:ext uri="{FF2B5EF4-FFF2-40B4-BE49-F238E27FC236}">
                <a16:creationId xmlns:a16="http://schemas.microsoft.com/office/drawing/2014/main" id="{1C9828F4-4C63-453C-9D0A-08F42D31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8</a:t>
            </a:r>
            <a:r>
              <a:rPr lang="zh-CN" altLang="en-US"/>
              <a:t>题</a:t>
            </a:r>
          </a:p>
        </p:txBody>
      </p:sp>
      <p:graphicFrame>
        <p:nvGraphicFramePr>
          <p:cNvPr id="20482" name="内容占位符 3">
            <a:extLst>
              <a:ext uri="{FF2B5EF4-FFF2-40B4-BE49-F238E27FC236}">
                <a16:creationId xmlns:a16="http://schemas.microsoft.com/office/drawing/2014/main" id="{7A7CA128-5400-47FE-BBB5-12C05DAB2B2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434975" y="1639888"/>
          <a:ext cx="802640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5495723" imgH="2440168" progId="Word.Document.12">
                  <p:embed/>
                </p:oleObj>
              </mc:Choice>
              <mc:Fallback>
                <p:oleObj name="Document" r:id="rId3" imgW="5495723" imgH="2440168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639888"/>
                        <a:ext cx="8026400" cy="355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B4A9D-122F-4A95-82C0-723526A5F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500063"/>
            <a:ext cx="8329612" cy="56261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000" dirty="0"/>
              <a:t>9</a:t>
            </a:r>
            <a:r>
              <a:rPr lang="zh-CN" altLang="en-US" sz="2000" dirty="0"/>
              <a:t>、假设二维         概率方表为：</a:t>
            </a: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如果对所有的                            ，都有               则称该方表具有对称性</a:t>
            </a: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①设所二维          表频数方表：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kern="100" dirty="0">
              <a:ea typeface="宋体"/>
              <a:cs typeface="Times New Roman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E82BA493-3612-46D1-AC57-BE878B788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571500"/>
          <a:ext cx="50006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3" imgW="304560" imgH="126720" progId="Equation.DSMT4">
                  <p:embed/>
                </p:oleObj>
              </mc:Choice>
              <mc:Fallback>
                <p:oleObj name="Equation" r:id="rId3" imgW="304560" imgH="126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571500"/>
                        <a:ext cx="500062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8">
            <a:extLst>
              <a:ext uri="{FF2B5EF4-FFF2-40B4-BE49-F238E27FC236}">
                <a16:creationId xmlns:a16="http://schemas.microsoft.com/office/drawing/2014/main" id="{6999FF7A-7270-491F-8C0C-F5E3593C9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62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5" imgW="76035" imgH="177415" progId="Equation.DSMT4">
                  <p:embed/>
                </p:oleObj>
              </mc:Choice>
              <mc:Fallback>
                <p:oleObj name="Equation" r:id="rId5" imgW="76035" imgH="17741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62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7">
            <a:extLst>
              <a:ext uri="{FF2B5EF4-FFF2-40B4-BE49-F238E27FC236}">
                <a16:creationId xmlns:a16="http://schemas.microsoft.com/office/drawing/2014/main" id="{C1CCEDBE-73FF-49EE-88E3-9EB8044CE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62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7" imgW="76035" imgH="177415" progId="Equation.DSMT4">
                  <p:embed/>
                </p:oleObj>
              </mc:Choice>
              <mc:Fallback>
                <p:oleObj name="Equation" r:id="rId7" imgW="76035" imgH="17741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62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>
            <a:extLst>
              <a:ext uri="{FF2B5EF4-FFF2-40B4-BE49-F238E27FC236}">
                <a16:creationId xmlns:a16="http://schemas.microsoft.com/office/drawing/2014/main" id="{64C15357-A916-44E5-AEFB-10FC20E54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9" imgW="177492" imgH="177492" progId="Equation.DSMT4">
                  <p:embed/>
                </p:oleObj>
              </mc:Choice>
              <mc:Fallback>
                <p:oleObj name="Equation" r:id="rId9" imgW="177492" imgH="17749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5">
            <a:extLst>
              <a:ext uri="{FF2B5EF4-FFF2-40B4-BE49-F238E27FC236}">
                <a16:creationId xmlns:a16="http://schemas.microsoft.com/office/drawing/2014/main" id="{786979B5-234B-4BC2-AEA3-C4C956EC9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62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11" imgW="76035" imgH="177415" progId="Equation.DSMT4">
                  <p:embed/>
                </p:oleObj>
              </mc:Choice>
              <mc:Fallback>
                <p:oleObj name="Equation" r:id="rId11" imgW="76035" imgH="17741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62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4">
            <a:extLst>
              <a:ext uri="{FF2B5EF4-FFF2-40B4-BE49-F238E27FC236}">
                <a16:creationId xmlns:a16="http://schemas.microsoft.com/office/drawing/2014/main" id="{1803581F-A9AF-4337-8EDB-1FB0B0024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62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13" imgW="76035" imgH="177415" progId="Equation.DSMT4">
                  <p:embed/>
                </p:oleObj>
              </mc:Choice>
              <mc:Fallback>
                <p:oleObj name="Equation" r:id="rId13" imgW="76035" imgH="17741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62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3">
            <a:extLst>
              <a:ext uri="{FF2B5EF4-FFF2-40B4-BE49-F238E27FC236}">
                <a16:creationId xmlns:a16="http://schemas.microsoft.com/office/drawing/2014/main" id="{D7F92017-97EA-45B5-B9AF-F737AEA6CF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62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15" imgW="76035" imgH="177415" progId="Equation.DSMT4">
                  <p:embed/>
                </p:oleObj>
              </mc:Choice>
              <mc:Fallback>
                <p:oleObj name="Equation" r:id="rId15" imgW="76035" imgH="17741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62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2">
            <a:extLst>
              <a:ext uri="{FF2B5EF4-FFF2-40B4-BE49-F238E27FC236}">
                <a16:creationId xmlns:a16="http://schemas.microsoft.com/office/drawing/2014/main" id="{A66B6121-4D65-4961-8A81-B814DA6EF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62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6" imgW="76035" imgH="177415" progId="Equation.DSMT4">
                  <p:embed/>
                </p:oleObj>
              </mc:Choice>
              <mc:Fallback>
                <p:oleObj name="Equation" r:id="rId16" imgW="76035" imgH="17741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62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1">
            <a:extLst>
              <a:ext uri="{FF2B5EF4-FFF2-40B4-BE49-F238E27FC236}">
                <a16:creationId xmlns:a16="http://schemas.microsoft.com/office/drawing/2014/main" id="{C7BBE98A-E258-4B06-8496-3E7E3386C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7" imgW="177492" imgH="177492" progId="Equation.DSMT4">
                  <p:embed/>
                </p:oleObj>
              </mc:Choice>
              <mc:Fallback>
                <p:oleObj name="Equation" r:id="rId17" imgW="177492" imgH="17749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8097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0">
            <a:extLst>
              <a:ext uri="{FF2B5EF4-FFF2-40B4-BE49-F238E27FC236}">
                <a16:creationId xmlns:a16="http://schemas.microsoft.com/office/drawing/2014/main" id="{8F0F1E58-9F93-4070-B758-B536D1F0A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62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18" imgW="76035" imgH="177415" progId="Equation.DSMT4">
                  <p:embed/>
                </p:oleObj>
              </mc:Choice>
              <mc:Fallback>
                <p:oleObj name="Equation" r:id="rId18" imgW="76035" imgH="17741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62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9">
            <a:extLst>
              <a:ext uri="{FF2B5EF4-FFF2-40B4-BE49-F238E27FC236}">
                <a16:creationId xmlns:a16="http://schemas.microsoft.com/office/drawing/2014/main" id="{7DC623DA-9042-4B60-9D51-C73A3A52F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62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19" imgW="76035" imgH="177415" progId="Equation.DSMT4">
                  <p:embed/>
                </p:oleObj>
              </mc:Choice>
              <mc:Fallback>
                <p:oleObj name="Equation" r:id="rId19" imgW="76035" imgH="17741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6200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20">
            <a:extLst>
              <a:ext uri="{FF2B5EF4-FFF2-40B4-BE49-F238E27FC236}">
                <a16:creationId xmlns:a16="http://schemas.microsoft.com/office/drawing/2014/main" id="{511112EF-BB38-49D8-929E-4ADB12D36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3286125"/>
          <a:ext cx="16319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20" imgW="736560" imgH="203040" progId="Equation.DSMT4">
                  <p:embed/>
                </p:oleObj>
              </mc:Choice>
              <mc:Fallback>
                <p:oleObj name="Equation" r:id="rId20" imgW="73656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286125"/>
                        <a:ext cx="16319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21">
            <a:extLst>
              <a:ext uri="{FF2B5EF4-FFF2-40B4-BE49-F238E27FC236}">
                <a16:creationId xmlns:a16="http://schemas.microsoft.com/office/drawing/2014/main" id="{A00C1091-54D6-42BD-A0F9-E95F48D3D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143250"/>
          <a:ext cx="9286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22" imgW="533160" imgH="241200" progId="Equation.DSMT4">
                  <p:embed/>
                </p:oleObj>
              </mc:Choice>
              <mc:Fallback>
                <p:oleObj name="Equation" r:id="rId22" imgW="533160" imgH="24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43250"/>
                        <a:ext cx="9286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23">
            <a:extLst>
              <a:ext uri="{FF2B5EF4-FFF2-40B4-BE49-F238E27FC236}">
                <a16:creationId xmlns:a16="http://schemas.microsoft.com/office/drawing/2014/main" id="{FE38BF16-65F6-4BE3-AB1E-01C4190E5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3643313"/>
          <a:ext cx="5000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24" imgW="304560" imgH="126720" progId="Equation.DSMT4">
                  <p:embed/>
                </p:oleObj>
              </mc:Choice>
              <mc:Fallback>
                <p:oleObj name="Equation" r:id="rId24" imgW="304560" imgH="1267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643313"/>
                        <a:ext cx="500063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34">
            <a:extLst>
              <a:ext uri="{FF2B5EF4-FFF2-40B4-BE49-F238E27FC236}">
                <a16:creationId xmlns:a16="http://schemas.microsoft.com/office/drawing/2014/main" id="{84208E87-20DD-4A16-AE4C-9B32CEC24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3500438"/>
          <a:ext cx="9042400" cy="318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Macro-Enabled Template" r:id="rId25" imgW="7144097" imgH="2798927" progId="Word.DocumentMacroEnabled.12">
                  <p:embed/>
                </p:oleObj>
              </mc:Choice>
              <mc:Fallback>
                <p:oleObj name="Macro-Enabled Template" r:id="rId25" imgW="7144097" imgH="2798927" progId="Word.DocumentMacroEnabled.12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500438"/>
                        <a:ext cx="9042400" cy="318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35">
            <a:extLst>
              <a:ext uri="{FF2B5EF4-FFF2-40B4-BE49-F238E27FC236}">
                <a16:creationId xmlns:a16="http://schemas.microsoft.com/office/drawing/2014/main" id="{36BDCD62-C430-41B1-8FEC-38EE57E0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27" imgW="114120" imgH="177480" progId="Equation.DSMT4">
                  <p:embed/>
                </p:oleObj>
              </mc:Choice>
              <mc:Fallback>
                <p:oleObj name="Equation" r:id="rId27" imgW="114120" imgH="17748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36">
            <a:extLst>
              <a:ext uri="{FF2B5EF4-FFF2-40B4-BE49-F238E27FC236}">
                <a16:creationId xmlns:a16="http://schemas.microsoft.com/office/drawing/2014/main" id="{91BCD3F1-E921-4776-9C7C-669BD6B46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857250"/>
          <a:ext cx="9286875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Macro-Enabled Template" r:id="rId29" imgW="6307067" imgH="2274420" progId="Word.DocumentMacroEnabled.12">
                  <p:embed/>
                </p:oleObj>
              </mc:Choice>
              <mc:Fallback>
                <p:oleObj name="Macro-Enabled Template" r:id="rId29" imgW="6307067" imgH="2274420" progId="Word.DocumentMacroEnabled.12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857250"/>
                        <a:ext cx="9286875" cy="250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内容占位符 7">
            <a:extLst>
              <a:ext uri="{FF2B5EF4-FFF2-40B4-BE49-F238E27FC236}">
                <a16:creationId xmlns:a16="http://schemas.microsoft.com/office/drawing/2014/main" id="{0CB755D6-BCCD-4089-A6DA-83191F90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571500"/>
            <a:ext cx="8401050" cy="5554663"/>
          </a:xfrm>
        </p:spPr>
        <p:txBody>
          <a:bodyPr/>
          <a:lstStyle/>
          <a:p>
            <a:pPr eaLnBrk="1" hangingPunct="1"/>
            <a:r>
              <a:rPr lang="zh-CN" altLang="en-US" sz="2000"/>
              <a:t>试在对称性假设下，求        </a:t>
            </a:r>
            <a:r>
              <a:rPr lang="en-US" altLang="zh-CN" sz="2000"/>
              <a:t>(                     )</a:t>
            </a:r>
            <a:r>
              <a:rPr lang="zh-CN" altLang="en-US" sz="2000"/>
              <a:t>的极大似然估计。</a:t>
            </a:r>
            <a:endParaRPr lang="en-US" altLang="zh-CN" sz="2000"/>
          </a:p>
          <a:p>
            <a:pPr eaLnBrk="1" hangingPunct="1"/>
            <a:r>
              <a:rPr lang="en-US" altLang="zh-CN" sz="2000"/>
              <a:t>       </a:t>
            </a:r>
            <a:r>
              <a:rPr lang="zh-CN" altLang="en-US" sz="2000"/>
              <a:t>②设有对称性检验问题：</a:t>
            </a:r>
            <a:endParaRPr lang="en-US" altLang="zh-CN" sz="2000"/>
          </a:p>
          <a:p>
            <a:pPr eaLnBrk="1" hangingPunct="1"/>
            <a:r>
              <a:rPr lang="en-US" altLang="zh-CN" sz="2000"/>
              <a:t>        </a:t>
            </a:r>
            <a:r>
              <a:rPr lang="zh-CN" altLang="en-US" sz="2000"/>
              <a:t>原假设      </a:t>
            </a:r>
            <a:r>
              <a:rPr lang="en-US" altLang="zh-CN" sz="2000"/>
              <a:t>:</a:t>
            </a:r>
            <a:r>
              <a:rPr lang="zh-CN" altLang="en-US" sz="2000"/>
              <a:t>方表有有对称性</a:t>
            </a:r>
            <a:r>
              <a:rPr lang="en-US" altLang="zh-CN" sz="2000"/>
              <a:t>;</a:t>
            </a:r>
            <a:r>
              <a:rPr lang="zh-CN" altLang="en-US" sz="2000"/>
              <a:t>被择假设       </a:t>
            </a:r>
            <a:r>
              <a:rPr lang="en-US" altLang="zh-CN" sz="2000"/>
              <a:t>:</a:t>
            </a:r>
            <a:r>
              <a:rPr lang="zh-CN" altLang="en-US" sz="2000"/>
              <a:t>方表没有对称性</a:t>
            </a:r>
            <a:endParaRPr lang="en-US" altLang="zh-CN" sz="2000"/>
          </a:p>
          <a:p>
            <a:pPr eaLnBrk="1" hangingPunct="1"/>
            <a:r>
              <a:rPr lang="zh-CN" altLang="en-US" sz="2000"/>
              <a:t>试求对称性检验问题的      检验统计量和似然比检验统计量。</a:t>
            </a:r>
            <a:endParaRPr lang="en-US" altLang="zh-CN" sz="2000"/>
          </a:p>
          <a:p>
            <a:pPr eaLnBrk="1" hangingPunct="1"/>
            <a:r>
              <a:rPr lang="en-US" altLang="zh-CN" sz="2000"/>
              <a:t>         </a:t>
            </a:r>
            <a:r>
              <a:rPr lang="zh-CN" altLang="en-US" sz="2000"/>
              <a:t>③</a:t>
            </a:r>
            <a:r>
              <a:rPr lang="en-US" altLang="zh-CN" sz="2000"/>
              <a:t> </a:t>
            </a:r>
            <a:r>
              <a:rPr lang="zh-CN" altLang="en-US" sz="2000"/>
              <a:t>某校某年级有</a:t>
            </a:r>
            <a:r>
              <a:rPr lang="en-US" altLang="zh-CN" sz="2000"/>
              <a:t>414</a:t>
            </a:r>
            <a:r>
              <a:rPr lang="zh-CN" altLang="en-US" sz="2000"/>
              <a:t>个学生。物理考试有</a:t>
            </a:r>
            <a:r>
              <a:rPr lang="en-US" altLang="zh-CN" sz="2000"/>
              <a:t>38</a:t>
            </a:r>
            <a:r>
              <a:rPr lang="zh-CN" altLang="en-US" sz="2000"/>
              <a:t>人优秀，</a:t>
            </a:r>
            <a:r>
              <a:rPr lang="en-US" altLang="zh-CN" sz="2000"/>
              <a:t>197</a:t>
            </a:r>
            <a:r>
              <a:rPr lang="zh-CN" altLang="en-US" sz="2000"/>
              <a:t>人良好，</a:t>
            </a:r>
            <a:r>
              <a:rPr lang="en-US" altLang="zh-CN" sz="2000"/>
              <a:t>152</a:t>
            </a:r>
            <a:r>
              <a:rPr lang="zh-CN" altLang="en-US" sz="2000"/>
              <a:t>人及格和</a:t>
            </a:r>
            <a:r>
              <a:rPr lang="en-US" altLang="zh-CN" sz="2000"/>
              <a:t>27</a:t>
            </a:r>
            <a:r>
              <a:rPr lang="zh-CN" altLang="en-US" sz="2000"/>
              <a:t>人不及格。而化学考试有</a:t>
            </a:r>
            <a:r>
              <a:rPr lang="en-US" altLang="zh-CN" sz="2000"/>
              <a:t>48</a:t>
            </a:r>
            <a:r>
              <a:rPr lang="zh-CN" altLang="en-US" sz="2000"/>
              <a:t>人优秀，</a:t>
            </a:r>
            <a:r>
              <a:rPr lang="en-US" altLang="zh-CN" sz="2000"/>
              <a:t>235</a:t>
            </a:r>
            <a:r>
              <a:rPr lang="zh-CN" altLang="en-US" sz="2000"/>
              <a:t>人良好，</a:t>
            </a:r>
            <a:r>
              <a:rPr lang="en-US" altLang="zh-CN" sz="2000"/>
              <a:t>108</a:t>
            </a:r>
            <a:r>
              <a:rPr lang="zh-CN" altLang="en-US" sz="2000"/>
              <a:t>人及格和</a:t>
            </a:r>
            <a:r>
              <a:rPr lang="en-US" altLang="zh-CN" sz="2000"/>
              <a:t>27</a:t>
            </a:r>
            <a:r>
              <a:rPr lang="zh-CN" altLang="en-US" sz="2000"/>
              <a:t>人不及格。</a:t>
            </a:r>
            <a:r>
              <a:rPr lang="en-US" altLang="zh-CN" sz="2000"/>
              <a:t>414</a:t>
            </a:r>
            <a:r>
              <a:rPr lang="zh-CN" altLang="en-US" sz="2000"/>
              <a:t>人交叉分组的情况如下：</a:t>
            </a:r>
            <a:endParaRPr lang="en-US" altLang="zh-CN" sz="2000"/>
          </a:p>
          <a:p>
            <a:pPr eaLnBrk="1" hangingPunct="1"/>
            <a:endParaRPr lang="zh-CN" altLang="en-US" sz="2000"/>
          </a:p>
        </p:txBody>
      </p:sp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A8431682-B7F6-4EA1-9C90-AE7A754A8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571500"/>
          <a:ext cx="3952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71500"/>
                        <a:ext cx="3952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619AD5AB-F24C-4CD1-BCB7-E9D13E94F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642938"/>
          <a:ext cx="12144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642938"/>
                        <a:ext cx="1214437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>
            <a:extLst>
              <a:ext uri="{FF2B5EF4-FFF2-40B4-BE49-F238E27FC236}">
                <a16:creationId xmlns:a16="http://schemas.microsoft.com/office/drawing/2014/main" id="{7F105E3A-AC01-4044-A4B2-E0A60781A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1357313"/>
          <a:ext cx="3571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1357313"/>
                        <a:ext cx="3571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6">
            <a:extLst>
              <a:ext uri="{FF2B5EF4-FFF2-40B4-BE49-F238E27FC236}">
                <a16:creationId xmlns:a16="http://schemas.microsoft.com/office/drawing/2014/main" id="{545BFE77-CF3E-4A08-9FAD-FA76ECBC1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1285875"/>
          <a:ext cx="3571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285875"/>
                        <a:ext cx="35718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7">
            <a:extLst>
              <a:ext uri="{FF2B5EF4-FFF2-40B4-BE49-F238E27FC236}">
                <a16:creationId xmlns:a16="http://schemas.microsoft.com/office/drawing/2014/main" id="{C9F25909-67CD-4676-A83F-806E4A13D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1643063"/>
          <a:ext cx="35718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1643063"/>
                        <a:ext cx="35718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1">
            <a:extLst>
              <a:ext uri="{FF2B5EF4-FFF2-40B4-BE49-F238E27FC236}">
                <a16:creationId xmlns:a16="http://schemas.microsoft.com/office/drawing/2014/main" id="{2AFC1C41-5764-454D-A505-901383524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2571750"/>
          <a:ext cx="8382000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Macro-Enabled Template" r:id="rId13" imgW="9522989" imgH="3820389" progId="Word.DocumentMacroEnabled.12">
                  <p:embed/>
                </p:oleObj>
              </mc:Choice>
              <mc:Fallback>
                <p:oleObj name="Macro-Enabled Template" r:id="rId13" imgW="9522989" imgH="3820389" progId="Word.DocumentMacroEnabled.1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2571750"/>
                        <a:ext cx="8382000" cy="352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内容占位符 2">
            <a:extLst>
              <a:ext uri="{FF2B5EF4-FFF2-40B4-BE49-F238E27FC236}">
                <a16:creationId xmlns:a16="http://schemas.microsoft.com/office/drawing/2014/main" id="{AA5859DB-919D-4D5D-ADFD-6CA95D1D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500063"/>
            <a:ext cx="8258175" cy="5626100"/>
          </a:xfrm>
        </p:spPr>
        <p:txBody>
          <a:bodyPr/>
          <a:lstStyle/>
          <a:p>
            <a:pPr eaLnBrk="1" hangingPunct="1"/>
            <a:r>
              <a:rPr lang="zh-CN" altLang="en-US" sz="2000"/>
              <a:t>对这个问题来说，所谓对称性就是，学生大致分为两类。一部分学生精力用在物理，他们物理成绩好于化学。人数相等的另一部分学生精力用在化学，他们的化学成绩好于物理。所以物理考试优秀而化学考试不及格、及格和良好的学生比例分别与物理考试不及格、及格和良好而化学考试优秀的学生比例相等；物理考试良好而化学考试不及格、及格和优秀的学生比例与物理考试不及格、及格和优秀而化学考试良好的学生比例相等；物理考试及格而化学考试不及格、良好和优秀的学生比例分别与物理考试不及格、良好和优秀而化学考试及格的学生比例相等；物理考试不及格而化学考试及格、良好和优秀的学生比例分别与物理考试及格、良好和优秀而化学考试不及格的学生比例相等。对称性假设是否成立。</a:t>
            </a:r>
            <a:endParaRPr lang="en-US" altLang="zh-CN" sz="2000"/>
          </a:p>
          <a:p>
            <a:pPr eaLnBrk="1" hangingPunct="1"/>
            <a:r>
              <a:rPr lang="zh-CN" altLang="en-US" sz="2000"/>
              <a:t>          ④对称性假设的推广是所谓的条件对称性。如果存在常数             ，使得对所有的                       ，都有                    ，则称该方表有条件对称性。对问题③来说，若              ，则精力用在物理上的学生人数比精力用在化学上的学生多；若            ，则精力用在物理上的学生人数比精力用在化学上的学生少。问：问题③的条件对称性假设是否成立？</a:t>
            </a:r>
          </a:p>
        </p:txBody>
      </p:sp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15012A7B-3CDD-4911-91AB-A1DB1E8A9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9563" y="3929063"/>
          <a:ext cx="5715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3" imgW="355320" imgH="177480" progId="Equation.DSMT4">
                  <p:embed/>
                </p:oleObj>
              </mc:Choice>
              <mc:Fallback>
                <p:oleObj name="Equation" r:id="rId3" imgW="35532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3929063"/>
                        <a:ext cx="5715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82D022FB-BDFF-4035-BE42-7FBCBDE01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4286250"/>
          <a:ext cx="12144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5" imgW="736560" imgH="203040" progId="Equation.DSMT4">
                  <p:embed/>
                </p:oleObj>
              </mc:Choice>
              <mc:Fallback>
                <p:oleObj name="Equation" r:id="rId5" imgW="7365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286250"/>
                        <a:ext cx="121443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88A15B0F-103B-4818-8544-33834183C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4286250"/>
          <a:ext cx="10715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7" imgW="622080" imgH="241200" progId="Equation.DSMT4">
                  <p:embed/>
                </p:oleObj>
              </mc:Choice>
              <mc:Fallback>
                <p:oleObj name="Equation" r:id="rId7" imgW="6220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286250"/>
                        <a:ext cx="10715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7F2B86BC-4833-4357-A0F5-E82D46E19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4572000"/>
          <a:ext cx="6429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9" imgW="342720" imgH="177480" progId="Equation.DSMT4">
                  <p:embed/>
                </p:oleObj>
              </mc:Choice>
              <mc:Fallback>
                <p:oleObj name="Equation" r:id="rId9" imgW="342720" imgH="177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572000"/>
                        <a:ext cx="64293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:a16="http://schemas.microsoft.com/office/drawing/2014/main" id="{5AB6690A-45CB-4681-8A73-CC826E745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4857750"/>
          <a:ext cx="5715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11" imgW="330120" imgH="177480" progId="Equation.DSMT4">
                  <p:embed/>
                </p:oleObj>
              </mc:Choice>
              <mc:Fallback>
                <p:oleObj name="Equation" r:id="rId11" imgW="33012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857750"/>
                        <a:ext cx="5715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>
            <a:extLst>
              <a:ext uri="{FF2B5EF4-FFF2-40B4-BE49-F238E27FC236}">
                <a16:creationId xmlns:a16="http://schemas.microsoft.com/office/drawing/2014/main" id="{ACD2DC82-318B-4D0A-B28E-322DB0060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2800" y="22733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13" imgW="914400" imgH="203040" progId="Equation.DSMT4">
                  <p:embed/>
                </p:oleObj>
              </mc:Choice>
              <mc:Fallback>
                <p:oleObj name="Equation" r:id="rId13" imgW="9144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22733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内容占位符 2">
            <a:extLst>
              <a:ext uri="{FF2B5EF4-FFF2-40B4-BE49-F238E27FC236}">
                <a16:creationId xmlns:a16="http://schemas.microsoft.com/office/drawing/2014/main" id="{31A0F37F-356E-484F-B22C-C2F2FF53E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000125"/>
            <a:ext cx="8301037" cy="4668838"/>
          </a:xfrm>
        </p:spPr>
        <p:txBody>
          <a:bodyPr/>
          <a:lstStyle/>
          <a:p>
            <a:pPr eaLnBrk="1" hangingPunct="1"/>
            <a:r>
              <a:rPr lang="zh-CN" altLang="en-US"/>
              <a:t>      </a:t>
            </a:r>
            <a:r>
              <a:rPr lang="zh-CN" altLang="en-US" sz="2000"/>
              <a:t>⑤比条件对称性模型更为一般的是对角线模型，如果对所有的                 </a:t>
            </a:r>
            <a:endParaRPr lang="en-US" altLang="zh-CN" sz="2000"/>
          </a:p>
          <a:p>
            <a:pPr eaLnBrk="1" hangingPunct="1"/>
            <a:r>
              <a:rPr lang="en-US" altLang="zh-CN" sz="2000"/>
              <a:t>                   </a:t>
            </a:r>
            <a:r>
              <a:rPr lang="zh-CN" altLang="en-US" sz="2000"/>
              <a:t>   ，都有                       ，其中                               。对问题③来说，对角线模型意味着，存在常数                        ，使得</a:t>
            </a:r>
          </a:p>
          <a:p>
            <a:pPr eaLnBrk="1" hangingPunct="1"/>
            <a:r>
              <a:rPr lang="en-US" altLang="zh-CN" sz="2000"/>
              <a:t>                                                                                </a:t>
            </a:r>
            <a:r>
              <a:rPr lang="zh-CN" altLang="en-US" sz="2000"/>
              <a:t>。问：问题③的对角线性模型假设是否成立？</a:t>
            </a: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/>
              <a:t>    </a:t>
            </a: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/>
            <a:r>
              <a:rPr lang="zh-CN" altLang="en-US" sz="2000"/>
              <a:t>        ⑥是比较对称性假设、条件对称性假设和对角线型假设的似然比检验统计量，他们有没有顺序关系？对问题③来说，对称性假设、条件对称性假设和对角线模型假设中那个假设较合理？</a:t>
            </a:r>
          </a:p>
          <a:p>
            <a:pPr eaLnBrk="1" hangingPunct="1"/>
            <a:endParaRPr lang="zh-CN" altLang="en-US"/>
          </a:p>
        </p:txBody>
      </p:sp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EE653875-404C-46E7-982F-ED57B05F18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571625"/>
          <a:ext cx="12144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571625"/>
                        <a:ext cx="121443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>
            <a:extLst>
              <a:ext uri="{FF2B5EF4-FFF2-40B4-BE49-F238E27FC236}">
                <a16:creationId xmlns:a16="http://schemas.microsoft.com/office/drawing/2014/main" id="{875E0437-BB97-406A-A32F-5D3125053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1500188"/>
          <a:ext cx="1308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5" imgW="736560" imgH="241200" progId="Equation.DSMT4">
                  <p:embed/>
                </p:oleObj>
              </mc:Choice>
              <mc:Fallback>
                <p:oleObj name="Equation" r:id="rId5" imgW="7365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500188"/>
                        <a:ext cx="13081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869915EE-E744-473B-9A0F-06D9E42DF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1571625"/>
          <a:ext cx="16430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7" imgW="1054080" imgH="228600" progId="Equation.DSMT4">
                  <p:embed/>
                </p:oleObj>
              </mc:Choice>
              <mc:Fallback>
                <p:oleObj name="Equation" r:id="rId7" imgW="1054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571625"/>
                        <a:ext cx="16430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F861738C-B2DD-4536-9000-72828A9B4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1857375"/>
          <a:ext cx="12112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9" imgW="774360" imgH="228600" progId="Equation.DSMT4">
                  <p:embed/>
                </p:oleObj>
              </mc:Choice>
              <mc:Fallback>
                <p:oleObj name="Equation" r:id="rId9" imgW="7743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1857375"/>
                        <a:ext cx="12112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2D66D6CF-2538-4631-8625-DFE7C88A6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3788" y="1857375"/>
          <a:ext cx="23701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11" imgW="1447560" imgH="228600" progId="Equation.DSMT4">
                  <p:embed/>
                </p:oleObj>
              </mc:Choice>
              <mc:Fallback>
                <p:oleObj name="Equation" r:id="rId11" imgW="14475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1857375"/>
                        <a:ext cx="237013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8C6E6594-76AB-4809-8B9D-4CFBB43DDB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214563"/>
          <a:ext cx="44656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3" imgW="2857320" imgH="228600" progId="Equation.DSMT4">
                  <p:embed/>
                </p:oleObj>
              </mc:Choice>
              <mc:Fallback>
                <p:oleObj name="Equation" r:id="rId13" imgW="285732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14563"/>
                        <a:ext cx="44656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标题 1">
            <a:extLst>
              <a:ext uri="{FF2B5EF4-FFF2-40B4-BE49-F238E27FC236}">
                <a16:creationId xmlns:a16="http://schemas.microsoft.com/office/drawing/2014/main" id="{23B77FBD-15A4-4E21-8FEC-2A46E887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题</a:t>
            </a:r>
          </a:p>
        </p:txBody>
      </p:sp>
      <p:graphicFrame>
        <p:nvGraphicFramePr>
          <p:cNvPr id="25602" name="内容占位符 3">
            <a:extLst>
              <a:ext uri="{FF2B5EF4-FFF2-40B4-BE49-F238E27FC236}">
                <a16:creationId xmlns:a16="http://schemas.microsoft.com/office/drawing/2014/main" id="{9A5010E6-884E-4599-9464-FBB23B4938C6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71563" y="1571625"/>
          <a:ext cx="7286625" cy="477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4227435" imgH="2773900" progId="Word.Document.12">
                  <p:embed/>
                </p:oleObj>
              </mc:Choice>
              <mc:Fallback>
                <p:oleObj name="Document" r:id="rId3" imgW="4227435" imgH="2773900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571625"/>
                        <a:ext cx="7286625" cy="4779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标题 1">
            <a:extLst>
              <a:ext uri="{FF2B5EF4-FFF2-40B4-BE49-F238E27FC236}">
                <a16:creationId xmlns:a16="http://schemas.microsoft.com/office/drawing/2014/main" id="{E0AB2000-5A10-43B9-A9AA-D47E32DB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题</a:t>
            </a:r>
          </a:p>
        </p:txBody>
      </p:sp>
      <p:graphicFrame>
        <p:nvGraphicFramePr>
          <p:cNvPr id="26626" name="内容占位符 3">
            <a:extLst>
              <a:ext uri="{FF2B5EF4-FFF2-40B4-BE49-F238E27FC236}">
                <a16:creationId xmlns:a16="http://schemas.microsoft.com/office/drawing/2014/main" id="{DB321824-D169-4A30-A3FC-9FC10400772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57188" y="1214438"/>
          <a:ext cx="828675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Document" r:id="rId3" imgW="4257318" imgH="2179518" progId="Word.Document.12">
                  <p:embed/>
                </p:oleObj>
              </mc:Choice>
              <mc:Fallback>
                <p:oleObj name="Document" r:id="rId3" imgW="4257318" imgH="2179518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214438"/>
                        <a:ext cx="8286750" cy="424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0080FD76-E7BE-4F5B-B883-BD28D10B5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5072063"/>
          <a:ext cx="6786563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5" imgW="3578667" imgH="1040077" progId="Word.Document.12">
                  <p:embed/>
                </p:oleObj>
              </mc:Choice>
              <mc:Fallback>
                <p:oleObj name="Document" r:id="rId5" imgW="3578667" imgH="1040077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072063"/>
                        <a:ext cx="6786563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标题 1">
            <a:extLst>
              <a:ext uri="{FF2B5EF4-FFF2-40B4-BE49-F238E27FC236}">
                <a16:creationId xmlns:a16="http://schemas.microsoft.com/office/drawing/2014/main" id="{CA8BCAC1-4264-446D-9834-84D680F4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题</a:t>
            </a:r>
          </a:p>
        </p:txBody>
      </p:sp>
      <p:graphicFrame>
        <p:nvGraphicFramePr>
          <p:cNvPr id="27650" name="内容占位符 3">
            <a:extLst>
              <a:ext uri="{FF2B5EF4-FFF2-40B4-BE49-F238E27FC236}">
                <a16:creationId xmlns:a16="http://schemas.microsoft.com/office/drawing/2014/main" id="{DBF4DDB6-6993-47E4-BC47-6C4ABF241D3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03200" y="1579563"/>
          <a:ext cx="8940800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4950327" imgH="3027349" progId="Word.Document.12">
                  <p:embed/>
                </p:oleObj>
              </mc:Choice>
              <mc:Fallback>
                <p:oleObj name="Document" r:id="rId3" imgW="4950327" imgH="3027349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1579563"/>
                        <a:ext cx="8940800" cy="546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标题 1">
            <a:extLst>
              <a:ext uri="{FF2B5EF4-FFF2-40B4-BE49-F238E27FC236}">
                <a16:creationId xmlns:a16="http://schemas.microsoft.com/office/drawing/2014/main" id="{FDD5938F-1B63-4775-A0B8-D69BA67F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题</a:t>
            </a:r>
          </a:p>
        </p:txBody>
      </p:sp>
      <p:graphicFrame>
        <p:nvGraphicFramePr>
          <p:cNvPr id="28674" name="内容占位符 3">
            <a:extLst>
              <a:ext uri="{FF2B5EF4-FFF2-40B4-BE49-F238E27FC236}">
                <a16:creationId xmlns:a16="http://schemas.microsoft.com/office/drawing/2014/main" id="{AA073B7B-2E6F-49FD-960D-C2E77C52A47D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17488" y="1639888"/>
          <a:ext cx="9070975" cy="531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Document" r:id="rId3" imgW="5415152" imgH="3170274" progId="Word.Document.12">
                  <p:embed/>
                </p:oleObj>
              </mc:Choice>
              <mc:Fallback>
                <p:oleObj name="Document" r:id="rId3" imgW="5415152" imgH="3170274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639888"/>
                        <a:ext cx="9070975" cy="5310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1">
            <a:extLst>
              <a:ext uri="{FF2B5EF4-FFF2-40B4-BE49-F238E27FC236}">
                <a16:creationId xmlns:a16="http://schemas.microsoft.com/office/drawing/2014/main" id="{7D8E2DAD-E2D3-4D38-A9E2-CA5712AD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题</a:t>
            </a:r>
          </a:p>
        </p:txBody>
      </p:sp>
      <p:graphicFrame>
        <p:nvGraphicFramePr>
          <p:cNvPr id="29698" name="内容占位符 3">
            <a:extLst>
              <a:ext uri="{FF2B5EF4-FFF2-40B4-BE49-F238E27FC236}">
                <a16:creationId xmlns:a16="http://schemas.microsoft.com/office/drawing/2014/main" id="{1979149C-4AC7-4C67-8F3C-DC4789004E1A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95275" y="1785938"/>
          <a:ext cx="8421688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3" imgW="4259575" imgH="2377525" progId="Word.Document.12">
                  <p:embed/>
                </p:oleObj>
              </mc:Choice>
              <mc:Fallback>
                <p:oleObj name="Document" r:id="rId3" imgW="4259575" imgH="2377525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785938"/>
                        <a:ext cx="8421688" cy="470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>
            <a:extLst>
              <a:ext uri="{FF2B5EF4-FFF2-40B4-BE49-F238E27FC236}">
                <a16:creationId xmlns:a16="http://schemas.microsoft.com/office/drawing/2014/main" id="{668A4081-097B-444E-B71C-3F57966A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题</a:t>
            </a:r>
          </a:p>
        </p:txBody>
      </p:sp>
      <p:sp>
        <p:nvSpPr>
          <p:cNvPr id="3076" name="内容占位符 2">
            <a:extLst>
              <a:ext uri="{FF2B5EF4-FFF2-40B4-BE49-F238E27FC236}">
                <a16:creationId xmlns:a16="http://schemas.microsoft.com/office/drawing/2014/main" id="{982A4357-5226-4399-B221-E1DB66AC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z="2000"/>
          </a:p>
          <a:p>
            <a:pPr eaLnBrk="1" hangingPunct="1"/>
            <a:r>
              <a:rPr lang="zh-CN" altLang="en-US" sz="2000"/>
              <a:t>向</a:t>
            </a:r>
            <a:r>
              <a:rPr lang="en-US" altLang="zh-CN" sz="2000"/>
              <a:t>100</a:t>
            </a:r>
            <a:r>
              <a:rPr lang="zh-CN" altLang="en-US" sz="2000"/>
              <a:t>个女性和</a:t>
            </a:r>
            <a:r>
              <a:rPr lang="en-US" altLang="zh-CN" sz="2000"/>
              <a:t>100</a:t>
            </a:r>
            <a:r>
              <a:rPr lang="zh-CN" altLang="en-US" sz="2000"/>
              <a:t>个男性做调查，了解他们关于给谁买节日礼物最难得看法。调查结果如下：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zh-CN" altLang="en-US" sz="2000"/>
              <a:t>女性和男性关于给谁买节日礼物最难的看法上有没有显著的差异？</a:t>
            </a:r>
          </a:p>
          <a:p>
            <a:pPr eaLnBrk="1" hangingPunct="1"/>
            <a:r>
              <a:rPr lang="en-US" altLang="zh-CN" sz="2000"/>
              <a:t> </a:t>
            </a:r>
            <a:endParaRPr lang="zh-CN" altLang="en-US" sz="2000"/>
          </a:p>
          <a:p>
            <a:pPr eaLnBrk="1" hangingPunct="1"/>
            <a:endParaRPr lang="zh-CN" altLang="en-US" sz="200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D1C49D13-46C3-4F90-9046-C4DE0D08B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928938"/>
          <a:ext cx="8018462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Macro-Enabled Template" r:id="rId3" imgW="5291315" imgH="1083639" progId="Word.DocumentMacroEnabled.12">
                  <p:embed/>
                </p:oleObj>
              </mc:Choice>
              <mc:Fallback>
                <p:oleObj name="Macro-Enabled Template" r:id="rId3" imgW="5291315" imgH="1083639" progId="Word.DocumentMacroEnabled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928938"/>
                        <a:ext cx="8018462" cy="178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标题 1">
            <a:extLst>
              <a:ext uri="{FF2B5EF4-FFF2-40B4-BE49-F238E27FC236}">
                <a16:creationId xmlns:a16="http://schemas.microsoft.com/office/drawing/2014/main" id="{0229B396-0D9F-4AD4-A6C6-8398F5BB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题</a:t>
            </a:r>
          </a:p>
        </p:txBody>
      </p:sp>
      <p:graphicFrame>
        <p:nvGraphicFramePr>
          <p:cNvPr id="30722" name="内容占位符 3">
            <a:extLst>
              <a:ext uri="{FF2B5EF4-FFF2-40B4-BE49-F238E27FC236}">
                <a16:creationId xmlns:a16="http://schemas.microsoft.com/office/drawing/2014/main" id="{9002D837-6F97-4428-9AAE-3F145D496F1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71500" y="1214438"/>
          <a:ext cx="7429500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Document" r:id="rId3" imgW="4398166" imgH="3169914" progId="Word.Document.12">
                  <p:embed/>
                </p:oleObj>
              </mc:Choice>
              <mc:Fallback>
                <p:oleObj name="Document" r:id="rId3" imgW="4398166" imgH="3169914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214438"/>
                        <a:ext cx="7429500" cy="535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标题 1">
            <a:extLst>
              <a:ext uri="{FF2B5EF4-FFF2-40B4-BE49-F238E27FC236}">
                <a16:creationId xmlns:a16="http://schemas.microsoft.com/office/drawing/2014/main" id="{6FFC2A23-9867-4168-9C86-EF92D0A3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题</a:t>
            </a:r>
          </a:p>
        </p:txBody>
      </p:sp>
      <p:graphicFrame>
        <p:nvGraphicFramePr>
          <p:cNvPr id="31746" name="内容占位符 3">
            <a:extLst>
              <a:ext uri="{FF2B5EF4-FFF2-40B4-BE49-F238E27FC236}">
                <a16:creationId xmlns:a16="http://schemas.microsoft.com/office/drawing/2014/main" id="{1B28EC77-7F6B-40D4-8E36-B67FEC667180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00125" y="1214438"/>
          <a:ext cx="6500813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Document" r:id="rId3" imgW="3763682" imgH="1025677" progId="Word.Document.12">
                  <p:embed/>
                </p:oleObj>
              </mc:Choice>
              <mc:Fallback>
                <p:oleObj name="Document" r:id="rId3" imgW="3763682" imgH="1025677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214438"/>
                        <a:ext cx="6500813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19829D6A-8C2F-4B4B-B29B-6E797CFE0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49550"/>
          <a:ext cx="8824913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5" imgW="5150586" imgH="2384366" progId="Word.Document.12">
                  <p:embed/>
                </p:oleObj>
              </mc:Choice>
              <mc:Fallback>
                <p:oleObj name="Document" r:id="rId5" imgW="5150586" imgH="2384366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9550"/>
                        <a:ext cx="8824913" cy="410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内容占位符 2">
            <a:extLst>
              <a:ext uri="{FF2B5EF4-FFF2-40B4-BE49-F238E27FC236}">
                <a16:creationId xmlns:a16="http://schemas.microsoft.com/office/drawing/2014/main" id="{454AA189-CAD1-4E3A-B5B5-D24A2B38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500063"/>
            <a:ext cx="8429625" cy="5929312"/>
          </a:xfrm>
        </p:spPr>
        <p:txBody>
          <a:bodyPr/>
          <a:lstStyle/>
          <a:p>
            <a:pPr eaLnBrk="1" hangingPunct="1"/>
            <a:r>
              <a:rPr lang="en-US" altLang="zh-CN" sz="2000"/>
              <a:t>10</a:t>
            </a:r>
            <a:r>
              <a:rPr lang="zh-CN" altLang="en-US" sz="2000"/>
              <a:t>、假设二维          概率方表为：</a:t>
            </a: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/>
            <a:r>
              <a:rPr lang="zh-CN" altLang="en-US" sz="2000"/>
              <a:t>如果对任意的                            ，都有                  ，则称该方表边缘骑兴。</a:t>
            </a:r>
            <a:endParaRPr lang="en-US" altLang="zh-CN" sz="2000"/>
          </a:p>
          <a:p>
            <a:pPr eaLnBrk="1" hangingPunct="1"/>
            <a:r>
              <a:rPr lang="en-US" altLang="zh-CN" sz="2000" i="1"/>
              <a:t>          </a:t>
            </a:r>
            <a:r>
              <a:rPr lang="zh-CN" altLang="en-US" sz="2000"/>
              <a:t>假设与该概率方表相对应的频数方表为：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         </a:t>
            </a:r>
            <a:endParaRPr lang="zh-CN" altLang="en-US" sz="2000"/>
          </a:p>
        </p:txBody>
      </p:sp>
      <p:graphicFrame>
        <p:nvGraphicFramePr>
          <p:cNvPr id="32770" name="Object 3">
            <a:extLst>
              <a:ext uri="{FF2B5EF4-FFF2-40B4-BE49-F238E27FC236}">
                <a16:creationId xmlns:a16="http://schemas.microsoft.com/office/drawing/2014/main" id="{BEDD9B2F-B480-4254-9A41-7A7004BD7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571500"/>
          <a:ext cx="500063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3" imgW="304560" imgH="126720" progId="Equation.DSMT4">
                  <p:embed/>
                </p:oleObj>
              </mc:Choice>
              <mc:Fallback>
                <p:oleObj name="Equation" r:id="rId3" imgW="304560" imgH="126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71500"/>
                        <a:ext cx="500063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0">
            <a:extLst>
              <a:ext uri="{FF2B5EF4-FFF2-40B4-BE49-F238E27FC236}">
                <a16:creationId xmlns:a16="http://schemas.microsoft.com/office/drawing/2014/main" id="{09569FE5-1B17-4DCC-AE2F-D25C27D28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3071813"/>
          <a:ext cx="15001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3071813"/>
                        <a:ext cx="15001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22">
            <a:extLst>
              <a:ext uri="{FF2B5EF4-FFF2-40B4-BE49-F238E27FC236}">
                <a16:creationId xmlns:a16="http://schemas.microsoft.com/office/drawing/2014/main" id="{6ED25477-0AA2-40F8-B121-E01781E3E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3071813"/>
          <a:ext cx="9286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7" imgW="571320" imgH="228600" progId="Equation.DSMT4">
                  <p:embed/>
                </p:oleObj>
              </mc:Choice>
              <mc:Fallback>
                <p:oleObj name="Equation" r:id="rId7" imgW="57132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071813"/>
                        <a:ext cx="9286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30">
            <a:extLst>
              <a:ext uri="{FF2B5EF4-FFF2-40B4-BE49-F238E27FC236}">
                <a16:creationId xmlns:a16="http://schemas.microsoft.com/office/drawing/2014/main" id="{D4373DC9-F416-4A8E-8652-4A8903BB4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928688"/>
          <a:ext cx="721201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Macro-Enabled Template" r:id="rId9" imgW="5675244" imgH="2274420" progId="Word.DocumentMacroEnabled.12">
                  <p:embed/>
                </p:oleObj>
              </mc:Choice>
              <mc:Fallback>
                <p:oleObj name="Macro-Enabled Template" r:id="rId9" imgW="5675244" imgH="2274420" progId="Word.DocumentMacroEnabled.12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928688"/>
                        <a:ext cx="7212012" cy="214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2">
            <a:extLst>
              <a:ext uri="{FF2B5EF4-FFF2-40B4-BE49-F238E27FC236}">
                <a16:creationId xmlns:a16="http://schemas.microsoft.com/office/drawing/2014/main" id="{2540012D-7CB9-4F29-821C-2221326B0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71938"/>
          <a:ext cx="8001000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Macro-Enabled Template" r:id="rId11" imgW="6357828" imgH="2274420" progId="Word.DocumentMacroEnabled.12">
                  <p:embed/>
                </p:oleObj>
              </mc:Choice>
              <mc:Fallback>
                <p:oleObj name="Macro-Enabled Template" r:id="rId11" imgW="6357828" imgH="2274420" progId="Word.DocumentMacroEnabled.12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71938"/>
                        <a:ext cx="8001000" cy="227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6" name="内容占位符 2">
            <a:extLst>
              <a:ext uri="{FF2B5EF4-FFF2-40B4-BE49-F238E27FC236}">
                <a16:creationId xmlns:a16="http://schemas.microsoft.com/office/drawing/2014/main" id="{FD95DBA6-9291-4A57-AF05-540F2320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714375"/>
            <a:ext cx="8258175" cy="5411788"/>
          </a:xfrm>
        </p:spPr>
        <p:txBody>
          <a:bodyPr/>
          <a:lstStyle/>
          <a:p>
            <a:pPr eaLnBrk="1" hangingPunct="1"/>
            <a:r>
              <a:rPr lang="zh-CN" altLang="en-US" sz="2000"/>
              <a:t>    ①令                                            。试在概率方表边缘齐性的条件下证明：</a:t>
            </a:r>
            <a:endParaRPr lang="en-US" altLang="zh-CN" sz="2000"/>
          </a:p>
          <a:p>
            <a:pPr algn="ctr"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zh-CN" altLang="en-US" sz="2000"/>
              <a:t>     ②由矩估计的渐进正态性（见陈希孺，数理统计引论的第二章第六节，</a:t>
            </a:r>
            <a:r>
              <a:rPr lang="en-US" altLang="zh-CN" sz="2000"/>
              <a:t>1981</a:t>
            </a:r>
            <a:r>
              <a:rPr lang="zh-CN" altLang="en-US" sz="2000"/>
              <a:t>年，科学出版社），在概率方表边缘齐性的条件下，我们有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zh-CN" altLang="en-US" sz="2000"/>
              <a:t>其中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zh-CN" altLang="en-US" sz="2000"/>
              <a:t>     ③取边缘齐性检验问题的检验统计量为：</a:t>
            </a:r>
            <a:endParaRPr lang="en-US" altLang="zh-CN" sz="2000"/>
          </a:p>
          <a:p>
            <a:pPr eaLnBrk="1" hangingPunct="1"/>
            <a:r>
              <a:rPr lang="zh-CN" altLang="en-US" sz="2000"/>
              <a:t>其中                            为</a:t>
            </a:r>
            <a:r>
              <a:rPr lang="en-US" altLang="zh-CN" sz="2000"/>
              <a:t>V</a:t>
            </a:r>
            <a:r>
              <a:rPr lang="zh-CN" altLang="en-US" sz="2000"/>
              <a:t>的矩估计，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        </a:t>
            </a:r>
            <a:r>
              <a:rPr lang="zh-CN" altLang="en-US" sz="2000"/>
              <a:t>考虑到                                      所以在边缘齐性成立时我们有</a:t>
            </a:r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A914A6CD-E556-4F12-A83E-FF89B277B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714375"/>
          <a:ext cx="24209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3" imgW="1549080" imgH="228600" progId="Equation.DSMT4">
                  <p:embed/>
                </p:oleObj>
              </mc:Choice>
              <mc:Fallback>
                <p:oleObj name="Equation" r:id="rId3" imgW="15490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714375"/>
                        <a:ext cx="242093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9A0843A4-FD4B-4318-B5AF-3F67727F1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1143000"/>
          <a:ext cx="5715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5" imgW="3035160" imgH="228600" progId="Equation.DSMT4">
                  <p:embed/>
                </p:oleObj>
              </mc:Choice>
              <mc:Fallback>
                <p:oleObj name="Equation" r:id="rId5" imgW="3035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143000"/>
                        <a:ext cx="5715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90CE386C-B7BE-4AF5-9BCE-75C8513F1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1500188"/>
          <a:ext cx="33575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7" imgW="1981080" imgH="241200" progId="Equation.DSMT4">
                  <p:embed/>
                </p:oleObj>
              </mc:Choice>
              <mc:Fallback>
                <p:oleObj name="Equation" r:id="rId7" imgW="19810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500188"/>
                        <a:ext cx="33575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876EC52D-6A30-4DFA-B6CC-E30CF38F3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4688" y="2428875"/>
          <a:ext cx="1857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9" imgW="990360" imgH="228600" progId="Equation.DSMT4">
                  <p:embed/>
                </p:oleObj>
              </mc:Choice>
              <mc:Fallback>
                <p:oleObj name="Equation" r:id="rId9" imgW="9903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428875"/>
                        <a:ext cx="1857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:a16="http://schemas.microsoft.com/office/drawing/2014/main" id="{1A8DFF66-55F8-4BF7-9FF0-34B7BC05E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857500"/>
          <a:ext cx="7286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11" imgW="3682800" imgH="241200" progId="Equation.DSMT4">
                  <p:embed/>
                </p:oleObj>
              </mc:Choice>
              <mc:Fallback>
                <p:oleObj name="Equation" r:id="rId11" imgW="368280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857500"/>
                        <a:ext cx="7286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2A4E3A78-4629-4844-94A4-4E0F4CF98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3214688"/>
          <a:ext cx="2549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13" imgW="1434960" imgH="241200" progId="Equation.DSMT4">
                  <p:embed/>
                </p:oleObj>
              </mc:Choice>
              <mc:Fallback>
                <p:oleObj name="Equation" r:id="rId13" imgW="143496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214688"/>
                        <a:ext cx="25495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>
            <a:extLst>
              <a:ext uri="{FF2B5EF4-FFF2-40B4-BE49-F238E27FC236}">
                <a16:creationId xmlns:a16="http://schemas.microsoft.com/office/drawing/2014/main" id="{C0892804-1B42-4585-89E4-56EADE172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38" y="3500438"/>
          <a:ext cx="14287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15" imgW="838080" imgH="241200" progId="Equation.DSMT4">
                  <p:embed/>
                </p:oleObj>
              </mc:Choice>
              <mc:Fallback>
                <p:oleObj name="Equation" r:id="rId15" imgW="8380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3500438"/>
                        <a:ext cx="14287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>
            <a:extLst>
              <a:ext uri="{FF2B5EF4-FFF2-40B4-BE49-F238E27FC236}">
                <a16:creationId xmlns:a16="http://schemas.microsoft.com/office/drawing/2014/main" id="{C0A849DF-4A6D-4D9C-9083-A7B525BFC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3929063"/>
          <a:ext cx="14287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17" imgW="685800" imgH="266400" progId="Equation.DSMT4">
                  <p:embed/>
                </p:oleObj>
              </mc:Choice>
              <mc:Fallback>
                <p:oleObj name="Equation" r:id="rId17" imgW="685800" imgH="26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929063"/>
                        <a:ext cx="14287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1">
            <a:extLst>
              <a:ext uri="{FF2B5EF4-FFF2-40B4-BE49-F238E27FC236}">
                <a16:creationId xmlns:a16="http://schemas.microsoft.com/office/drawing/2014/main" id="{1CDE25A5-70DE-46FE-98E7-0BB31DAA8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929063"/>
          <a:ext cx="3357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19" imgW="1815840" imgH="228600" progId="Equation.DSMT4">
                  <p:embed/>
                </p:oleObj>
              </mc:Choice>
              <mc:Fallback>
                <p:oleObj name="Equation" r:id="rId19" imgW="181584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29063"/>
                        <a:ext cx="3357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2">
            <a:extLst>
              <a:ext uri="{FF2B5EF4-FFF2-40B4-BE49-F238E27FC236}">
                <a16:creationId xmlns:a16="http://schemas.microsoft.com/office/drawing/2014/main" id="{9801A02C-41D0-40D4-845D-CBB730587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286250"/>
          <a:ext cx="26431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21" imgW="1320480" imgH="241200" progId="Equation.DSMT4">
                  <p:embed/>
                </p:oleObj>
              </mc:Choice>
              <mc:Fallback>
                <p:oleObj name="Equation" r:id="rId21" imgW="13204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286250"/>
                        <a:ext cx="26431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3">
            <a:extLst>
              <a:ext uri="{FF2B5EF4-FFF2-40B4-BE49-F238E27FC236}">
                <a16:creationId xmlns:a16="http://schemas.microsoft.com/office/drawing/2014/main" id="{0A234A85-499B-4E90-8E4F-C821468BB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4714875"/>
          <a:ext cx="20716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23" imgW="1257120" imgH="228600" progId="Equation.DSMT4">
                  <p:embed/>
                </p:oleObj>
              </mc:Choice>
              <mc:Fallback>
                <p:oleObj name="Equation" r:id="rId23" imgW="12571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714875"/>
                        <a:ext cx="207168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4">
            <a:extLst>
              <a:ext uri="{FF2B5EF4-FFF2-40B4-BE49-F238E27FC236}">
                <a16:creationId xmlns:a16="http://schemas.microsoft.com/office/drawing/2014/main" id="{44767BA4-153C-4AB0-A36E-FA44FA40B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75" y="5214938"/>
          <a:ext cx="2000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25" imgW="1143000" imgH="228600" progId="Equation.DSMT4">
                  <p:embed/>
                </p:oleObj>
              </mc:Choice>
              <mc:Fallback>
                <p:oleObj name="Equation" r:id="rId25" imgW="11430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214938"/>
                        <a:ext cx="20002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1A0E2200-E0CA-4486-8682-DF3B7731A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143000"/>
            <a:ext cx="8258175" cy="4983163"/>
          </a:xfrm>
        </p:spPr>
        <p:txBody>
          <a:bodyPr/>
          <a:lstStyle/>
          <a:p>
            <a:pPr eaLnBrk="1" hangingPunct="1"/>
            <a:r>
              <a:rPr lang="zh-CN" altLang="en-US" sz="2000"/>
              <a:t>         ④试对列</a:t>
            </a:r>
            <a:r>
              <a:rPr lang="en-US" altLang="zh-CN" sz="2000"/>
              <a:t>4.5</a:t>
            </a:r>
            <a:r>
              <a:rPr lang="zh-CN" altLang="en-US" sz="2000"/>
              <a:t>的表</a:t>
            </a:r>
            <a:r>
              <a:rPr lang="en-US" altLang="zh-CN" sz="2000"/>
              <a:t>4.15</a:t>
            </a:r>
            <a:r>
              <a:rPr lang="zh-CN" altLang="en-US" sz="2000"/>
              <a:t>（英国社会的变化和流动情况）的数据做边缘齐性检验，英国社会父亲地位的边缘分布是否与儿子地位的边缘分布相同？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标题 4">
            <a:extLst>
              <a:ext uri="{FF2B5EF4-FFF2-40B4-BE49-F238E27FC236}">
                <a16:creationId xmlns:a16="http://schemas.microsoft.com/office/drawing/2014/main" id="{1E8E0207-CFA6-49CC-9732-CA51155A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0"/>
            <a:ext cx="8186738" cy="939800"/>
          </a:xfrm>
        </p:spPr>
        <p:txBody>
          <a:bodyPr/>
          <a:lstStyle/>
          <a:p>
            <a:pPr eaLnBrk="1" hangingPunct="1"/>
            <a:r>
              <a:rPr lang="zh-CN" altLang="en-US" sz="4000"/>
              <a:t>第</a:t>
            </a:r>
            <a:r>
              <a:rPr lang="en-US" altLang="zh-CN" sz="4000"/>
              <a:t>11</a:t>
            </a:r>
            <a:r>
              <a:rPr lang="zh-CN" altLang="en-US" sz="4000"/>
              <a:t>题</a:t>
            </a:r>
          </a:p>
        </p:txBody>
      </p:sp>
      <p:sp>
        <p:nvSpPr>
          <p:cNvPr id="34820" name="内容占位符 2">
            <a:extLst>
              <a:ext uri="{FF2B5EF4-FFF2-40B4-BE49-F238E27FC236}">
                <a16:creationId xmlns:a16="http://schemas.microsoft.com/office/drawing/2014/main" id="{E07AD6EF-0736-4351-AF10-208E48292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85813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z="2000"/>
              <a:t>11</a:t>
            </a:r>
            <a:r>
              <a:rPr lang="zh-CN" altLang="en-US" sz="2000"/>
              <a:t>、试基于例</a:t>
            </a:r>
            <a:r>
              <a:rPr lang="en-US" altLang="zh-CN" sz="2000"/>
              <a:t>4.5</a:t>
            </a:r>
            <a:r>
              <a:rPr lang="zh-CN" altLang="en-US" sz="2000"/>
              <a:t>的不完备表</a:t>
            </a:r>
            <a:r>
              <a:rPr lang="en-US" altLang="zh-CN" sz="2000"/>
              <a:t>4.16</a:t>
            </a:r>
            <a:r>
              <a:rPr lang="zh-CN" altLang="en-US" sz="2000"/>
              <a:t>的数据，在拟独立时计算期望评书的极大释然估计，然后讨论其拟独立性的检验问题。</a:t>
            </a:r>
          </a:p>
        </p:txBody>
      </p:sp>
      <p:graphicFrame>
        <p:nvGraphicFramePr>
          <p:cNvPr id="34818" name="Object 1">
            <a:extLst>
              <a:ext uri="{FF2B5EF4-FFF2-40B4-BE49-F238E27FC236}">
                <a16:creationId xmlns:a16="http://schemas.microsoft.com/office/drawing/2014/main" id="{CB8B2B4F-5D44-42AC-AEF7-5DF54E020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182688"/>
          <a:ext cx="9144000" cy="567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3" imgW="5994969" imgH="3629650" progId="Word.Document.12">
                  <p:embed/>
                </p:oleObj>
              </mc:Choice>
              <mc:Fallback>
                <p:oleObj name="Document" r:id="rId3" imgW="5994969" imgH="3629650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82688"/>
                        <a:ext cx="9144000" cy="567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>
            <a:extLst>
              <a:ext uri="{FF2B5EF4-FFF2-40B4-BE49-F238E27FC236}">
                <a16:creationId xmlns:a16="http://schemas.microsoft.com/office/drawing/2014/main" id="{8796B81C-7B40-4400-99C7-C2E2C2EE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题</a:t>
            </a:r>
          </a:p>
        </p:txBody>
      </p:sp>
      <p:graphicFrame>
        <p:nvGraphicFramePr>
          <p:cNvPr id="35842" name="内容占位符 3">
            <a:extLst>
              <a:ext uri="{FF2B5EF4-FFF2-40B4-BE49-F238E27FC236}">
                <a16:creationId xmlns:a16="http://schemas.microsoft.com/office/drawing/2014/main" id="{4FD40954-4135-439A-AB6F-A87912146AE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857250" y="1428750"/>
          <a:ext cx="8164513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3" imgW="5255333" imgH="2575532" progId="Word.Document.12">
                  <p:embed/>
                </p:oleObj>
              </mc:Choice>
              <mc:Fallback>
                <p:oleObj name="Document" r:id="rId3" imgW="5255333" imgH="2575532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428750"/>
                        <a:ext cx="8164513" cy="400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内容占位符 2">
            <a:extLst>
              <a:ext uri="{FF2B5EF4-FFF2-40B4-BE49-F238E27FC236}">
                <a16:creationId xmlns:a16="http://schemas.microsoft.com/office/drawing/2014/main" id="{6B8F8446-81EF-4628-87DF-696F06C4E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500063"/>
            <a:ext cx="8358188" cy="5857875"/>
          </a:xfrm>
        </p:spPr>
        <p:txBody>
          <a:bodyPr/>
          <a:lstStyle/>
          <a:p>
            <a:pPr eaLnBrk="1" hangingPunct="1"/>
            <a:r>
              <a:rPr lang="en-US" altLang="zh-CN" sz="2000"/>
              <a:t>12</a:t>
            </a:r>
            <a:r>
              <a:rPr lang="zh-CN" altLang="en-US" sz="2000"/>
              <a:t>、观察</a:t>
            </a:r>
            <a:r>
              <a:rPr lang="en-US" altLang="zh-CN" sz="2000"/>
              <a:t>121</a:t>
            </a:r>
            <a:r>
              <a:rPr lang="zh-CN" altLang="en-US" sz="2000"/>
              <a:t>个冲击受伤病人。他们入院和出院时伤的严重程度的数据如下表所示，其中伤的严重程度由轻到重用五级                            记分。医院规定若病人的伤情没有变好，他们就不能出院。因而下面的表就是一张三角形的不完备             列联表。</a:t>
            </a:r>
            <a:endParaRPr lang="en-US" altLang="zh-CN" sz="2000"/>
          </a:p>
          <a:p>
            <a:pPr eaLnBrk="1" hangingPunct="1"/>
            <a:r>
              <a:rPr lang="en-US" altLang="zh-CN" sz="2000"/>
              <a:t>          </a:t>
            </a:r>
            <a:r>
              <a:rPr lang="zh-CN" altLang="en-US" sz="2000"/>
              <a:t>①对本题来说，拟独立性时期望频数的极大释然估计是不是一定要用迭代算法求解？这也就是说拟独立性时的似然方程组（见（</a:t>
            </a:r>
            <a:r>
              <a:rPr lang="en-US" altLang="zh-CN" sz="2000"/>
              <a:t>4.6.1</a:t>
            </a:r>
            <a:r>
              <a:rPr lang="zh-CN" altLang="en-US" sz="2000"/>
              <a:t>）式）有没有显示解？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         </a:t>
            </a:r>
            <a:r>
              <a:rPr lang="zh-CN" altLang="en-US" sz="2000"/>
              <a:t>②讨论着一张三角形的不完备表的拟独立性的检验问题。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960ECAFE-22FD-4282-81A1-C4D7C9D60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0" y="857250"/>
          <a:ext cx="15001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3" imgW="596880" imgH="203040" progId="Equation.DSMT4">
                  <p:embed/>
                </p:oleObj>
              </mc:Choice>
              <mc:Fallback>
                <p:oleObj name="Equation" r:id="rId3" imgW="5968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857250"/>
                        <a:ext cx="15001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9BE5BCD2-87B9-4CD5-82F8-E3BCD1FDF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428750"/>
          <a:ext cx="7143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5" imgW="304560" imgH="177480" progId="Equation.DSMT4">
                  <p:embed/>
                </p:oleObj>
              </mc:Choice>
              <mc:Fallback>
                <p:oleObj name="Equation" r:id="rId5" imgW="3045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428750"/>
                        <a:ext cx="7143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5">
            <a:extLst>
              <a:ext uri="{FF2B5EF4-FFF2-40B4-BE49-F238E27FC236}">
                <a16:creationId xmlns:a16="http://schemas.microsoft.com/office/drawing/2014/main" id="{B8943682-9961-40A7-AEA3-822CF06B5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786063"/>
          <a:ext cx="8355013" cy="364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Macro-Enabled Template" r:id="rId7" imgW="6249824" imgH="4063934" progId="Word.DocumentMacroEnabled.12">
                  <p:embed/>
                </p:oleObj>
              </mc:Choice>
              <mc:Fallback>
                <p:oleObj name="Macro-Enabled Template" r:id="rId7" imgW="6249824" imgH="4063934" progId="Word.DocumentMacroEnabled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786063"/>
                        <a:ext cx="8355013" cy="364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标题 1">
            <a:extLst>
              <a:ext uri="{FF2B5EF4-FFF2-40B4-BE49-F238E27FC236}">
                <a16:creationId xmlns:a16="http://schemas.microsoft.com/office/drawing/2014/main" id="{56424773-4EF2-46D9-BC0E-E22517BB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题</a:t>
            </a:r>
          </a:p>
        </p:txBody>
      </p:sp>
      <p:graphicFrame>
        <p:nvGraphicFramePr>
          <p:cNvPr id="37890" name="内容占位符 3">
            <a:extLst>
              <a:ext uri="{FF2B5EF4-FFF2-40B4-BE49-F238E27FC236}">
                <a16:creationId xmlns:a16="http://schemas.microsoft.com/office/drawing/2014/main" id="{8C023654-200C-49EA-A6F6-9844431890A2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14375" y="1143000"/>
          <a:ext cx="7786688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Document" r:id="rId3" imgW="4715382" imgH="3437403" progId="Word.Document.12">
                  <p:embed/>
                </p:oleObj>
              </mc:Choice>
              <mc:Fallback>
                <p:oleObj name="Document" r:id="rId3" imgW="4715382" imgH="3437403" progId="Word.Document.12">
                  <p:embed/>
                  <p:pic>
                    <p:nvPicPr>
                      <p:cNvPr id="0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143000"/>
                        <a:ext cx="7786688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69F80F-6D47-455C-BAD1-334A2A2D9CAE}"/>
              </a:ext>
            </a:extLst>
          </p:cNvPr>
          <p:cNvSpPr/>
          <p:nvPr/>
        </p:nvSpPr>
        <p:spPr>
          <a:xfrm>
            <a:off x="653298" y="2071678"/>
            <a:ext cx="7204850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b="1" dirty="0">
                <a:ln/>
                <a:solidFill>
                  <a:srgbClr val="7030A0"/>
                </a:solidFill>
                <a:latin typeface="+mn-lt"/>
                <a:ea typeface="+mn-ea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>
            <a:extLst>
              <a:ext uri="{FF2B5EF4-FFF2-40B4-BE49-F238E27FC236}">
                <a16:creationId xmlns:a16="http://schemas.microsoft.com/office/drawing/2014/main" id="{C315F342-895A-4D81-A5D9-BEA7E3B2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题</a:t>
            </a:r>
          </a:p>
        </p:txBody>
      </p:sp>
      <p:sp>
        <p:nvSpPr>
          <p:cNvPr id="4100" name="内容占位符 2">
            <a:extLst>
              <a:ext uri="{FF2B5EF4-FFF2-40B4-BE49-F238E27FC236}">
                <a16:creationId xmlns:a16="http://schemas.microsoft.com/office/drawing/2014/main" id="{6B0467CE-E806-4D4B-81CE-F1DEC890F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H</a:t>
            </a:r>
            <a:r>
              <a:rPr lang="en-US" altLang="zh-CN" sz="2400" baseline="-25000"/>
              <a:t>0</a:t>
            </a:r>
            <a:r>
              <a:rPr lang="zh-CN" altLang="en-US" sz="2400"/>
              <a:t>：女性和男性关于给谁买礼物最难的看法上没有显著差异</a:t>
            </a:r>
          </a:p>
          <a:p>
            <a:pPr eaLnBrk="1" hangingPunct="1"/>
            <a:r>
              <a:rPr lang="en-US" altLang="zh-CN" sz="2400"/>
              <a:t>H</a:t>
            </a:r>
            <a:r>
              <a:rPr lang="en-US" altLang="zh-CN" sz="2400" baseline="-25000"/>
              <a:t>1</a:t>
            </a:r>
            <a:r>
              <a:rPr lang="zh-CN" altLang="en-US" sz="2400"/>
              <a:t>：女性和男性关于给谁买礼物最难的看法上有显著差异。</a:t>
            </a:r>
            <a:endParaRPr lang="en-US" altLang="zh-CN" sz="2400"/>
          </a:p>
          <a:p>
            <a:pPr eaLnBrk="1" hangingPunct="1"/>
            <a:endParaRPr lang="zh-CN" altLang="en-US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CA9DAE6C-9FAF-4437-B803-E41DF7FBA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071813"/>
          <a:ext cx="6429375" cy="275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2908080" imgH="1244520" progId="Equation.DSMT4">
                  <p:embed/>
                </p:oleObj>
              </mc:Choice>
              <mc:Fallback>
                <p:oleObj name="Equation" r:id="rId3" imgW="290808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071813"/>
                        <a:ext cx="6429375" cy="275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>
            <a:extLst>
              <a:ext uri="{FF2B5EF4-FFF2-40B4-BE49-F238E27FC236}">
                <a16:creationId xmlns:a16="http://schemas.microsoft.com/office/drawing/2014/main" id="{B26B17DF-FE6B-460F-8C52-9911A42E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C502F-3DF6-43B3-99DB-426D6DB01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500188"/>
            <a:ext cx="8301037" cy="48577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调查人们对某项措施的满意程度，可以问他：“你对这项措施满意吗？”，也可以问他：“你对这项措施不满意吗？”为了解这两种提问方式对被调查者回答问题有没有影响，向</a:t>
            </a:r>
            <a:r>
              <a:rPr lang="en-US" sz="2000" dirty="0"/>
              <a:t>243</a:t>
            </a:r>
            <a:r>
              <a:rPr lang="zh-CN" altLang="en-US" sz="2000" dirty="0"/>
              <a:t>人问：“你满意吗？”，另外向</a:t>
            </a:r>
            <a:r>
              <a:rPr lang="en-US" sz="2000" dirty="0"/>
              <a:t>240</a:t>
            </a:r>
            <a:r>
              <a:rPr lang="zh-CN" altLang="en-US" sz="2000" dirty="0"/>
              <a:t>人问：“你不满意吗？”。</a:t>
            </a: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调查结果如下：</a:t>
            </a: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dirty="0"/>
              <a:t>问：这两种提问方式对被调查者回答问题有没有影响？</a:t>
            </a:r>
            <a:r>
              <a:rPr lang="en-US" sz="2000" dirty="0"/>
              <a:t> </a:t>
            </a:r>
            <a:endParaRPr lang="zh-CN" alt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000" dirty="0"/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35687BE7-5557-4CFF-8668-BE74FCC4B7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214688"/>
          <a:ext cx="714375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Macro-Enabled Template" r:id="rId3" imgW="4082705" imgH="1418451" progId="Word.DocumentMacroEnabled.12">
                  <p:embed/>
                </p:oleObj>
              </mc:Choice>
              <mc:Fallback>
                <p:oleObj name="Macro-Enabled Template" r:id="rId3" imgW="4082705" imgH="1418451" progId="Word.DocumentMacroEnabled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214688"/>
                        <a:ext cx="7143750" cy="248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>
            <a:extLst>
              <a:ext uri="{FF2B5EF4-FFF2-40B4-BE49-F238E27FC236}">
                <a16:creationId xmlns:a16="http://schemas.microsoft.com/office/drawing/2014/main" id="{846F06AF-3694-471E-8759-50A04E48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题</a:t>
            </a:r>
          </a:p>
        </p:txBody>
      </p:sp>
      <p:sp>
        <p:nvSpPr>
          <p:cNvPr id="6148" name="内容占位符 2">
            <a:extLst>
              <a:ext uri="{FF2B5EF4-FFF2-40B4-BE49-F238E27FC236}">
                <a16:creationId xmlns:a16="http://schemas.microsoft.com/office/drawing/2014/main" id="{01144260-D63F-4C20-A50A-37A2ADAA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H</a:t>
            </a:r>
            <a:r>
              <a:rPr lang="en-US" altLang="zh-CN" sz="2000" baseline="-25000"/>
              <a:t>0</a:t>
            </a:r>
            <a:r>
              <a:rPr lang="zh-CN" altLang="en-US" sz="2000"/>
              <a:t>：这两种提问方式对被调查者回答问题无影响的</a:t>
            </a:r>
          </a:p>
          <a:p>
            <a:pPr eaLnBrk="1" hangingPunct="1"/>
            <a:r>
              <a:rPr lang="en-US" altLang="zh-CN" sz="2000"/>
              <a:t>H</a:t>
            </a:r>
            <a:r>
              <a:rPr lang="en-US" altLang="zh-CN" sz="2000" baseline="-25000"/>
              <a:t>1</a:t>
            </a:r>
            <a:r>
              <a:rPr lang="zh-CN" altLang="en-US" sz="2000"/>
              <a:t>：这两种提问方式对被调查者回答问题有影响</a:t>
            </a:r>
            <a:endParaRPr lang="en-US" altLang="zh-CN" sz="2000"/>
          </a:p>
          <a:p>
            <a:pPr eaLnBrk="1" hangingPunct="1"/>
            <a:endParaRPr lang="zh-CN" altLang="en-US"/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BC05F071-7E9D-4156-8A02-DDA637E6F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500313"/>
          <a:ext cx="731520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2882880" imgH="1244520" progId="Equation.DSMT4">
                  <p:embed/>
                </p:oleObj>
              </mc:Choice>
              <mc:Fallback>
                <p:oleObj name="Equation" r:id="rId3" imgW="2882880" imgH="12445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500313"/>
                        <a:ext cx="731520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标题 1">
            <a:extLst>
              <a:ext uri="{FF2B5EF4-FFF2-40B4-BE49-F238E27FC236}">
                <a16:creationId xmlns:a16="http://schemas.microsoft.com/office/drawing/2014/main" id="{A327D161-08AA-4E1F-B20F-332CD1F9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题</a:t>
            </a:r>
          </a:p>
        </p:txBody>
      </p:sp>
      <p:sp>
        <p:nvSpPr>
          <p:cNvPr id="7174" name="内容占位符 2">
            <a:extLst>
              <a:ext uri="{FF2B5EF4-FFF2-40B4-BE49-F238E27FC236}">
                <a16:creationId xmlns:a16="http://schemas.microsoft.com/office/drawing/2014/main" id="{2B16B183-E6BE-4C91-969D-A65D668A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229600" cy="4911725"/>
          </a:xfrm>
        </p:spPr>
        <p:txBody>
          <a:bodyPr/>
          <a:lstStyle/>
          <a:p>
            <a:pPr eaLnBrk="1" hangingPunct="1"/>
            <a:r>
              <a:rPr lang="zh-CN" altLang="en-US" sz="2000"/>
              <a:t>表</a:t>
            </a:r>
            <a:r>
              <a:rPr lang="en-US" altLang="zh-CN" sz="2000"/>
              <a:t>4.3</a:t>
            </a:r>
            <a:r>
              <a:rPr lang="zh-CN" altLang="en-US" sz="2000"/>
              <a:t>的数据是否说明有这种趋势：女性倾向于饮淡啤酒，男性倾向于饮浓啤酒？试用相合性的度量和检验方法回答这个问题。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(1)</a:t>
            </a:r>
            <a:r>
              <a:rPr lang="zh-CN" altLang="en-US" sz="2000"/>
              <a:t>相合性的度量，用</a:t>
            </a:r>
            <a:r>
              <a:rPr lang="en-US" altLang="zh-CN" sz="2000"/>
              <a:t>Kendall</a:t>
            </a:r>
            <a:r>
              <a:rPr lang="zh-CN" altLang="en-US" sz="2000"/>
              <a:t>系数检验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F6ECD995-3CB7-4B03-8C6C-66449DFE0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000250"/>
          <a:ext cx="7643813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Document" r:id="rId3" imgW="4796638" imgH="1220444" progId="Word.Document.12">
                  <p:embed/>
                </p:oleObj>
              </mc:Choice>
              <mc:Fallback>
                <p:oleObj name="Document" r:id="rId3" imgW="4796638" imgH="1220444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000250"/>
                        <a:ext cx="7643813" cy="194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95B4A804-1823-42DA-A28F-26653F079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214813"/>
          <a:ext cx="52149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5" imgW="2666880" imgH="431640" progId="Equation.DSMT4">
                  <p:embed/>
                </p:oleObj>
              </mc:Choice>
              <mc:Fallback>
                <p:oleObj name="Equation" r:id="rId5" imgW="266688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214813"/>
                        <a:ext cx="52149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2BB1A076-3B55-4ED0-B275-860043030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5072063"/>
          <a:ext cx="3286125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7" imgW="1879560" imgH="965160" progId="Equation.DSMT4">
                  <p:embed/>
                </p:oleObj>
              </mc:Choice>
              <mc:Fallback>
                <p:oleObj name="Equation" r:id="rId7" imgW="187956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072063"/>
                        <a:ext cx="3286125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标题 1">
            <a:extLst>
              <a:ext uri="{FF2B5EF4-FFF2-40B4-BE49-F238E27FC236}">
                <a16:creationId xmlns:a16="http://schemas.microsoft.com/office/drawing/2014/main" id="{0B03B67C-0229-4235-9163-1B34B44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题</a:t>
            </a:r>
          </a:p>
        </p:txBody>
      </p:sp>
      <p:sp>
        <p:nvSpPr>
          <p:cNvPr id="8199" name="内容占位符 2">
            <a:extLst>
              <a:ext uri="{FF2B5EF4-FFF2-40B4-BE49-F238E27FC236}">
                <a16:creationId xmlns:a16="http://schemas.microsoft.com/office/drawing/2014/main" id="{652469DE-8738-4602-A2E8-FA7FAF62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/>
            <a:r>
              <a:rPr lang="en-US" altLang="zh-CN" sz="2000"/>
              <a:t>(2)</a:t>
            </a:r>
            <a:r>
              <a:rPr lang="zh-CN" altLang="en-US" sz="2000"/>
              <a:t>相合性的检验</a:t>
            </a:r>
          </a:p>
          <a:p>
            <a:pPr eaLnBrk="1" hangingPunct="1"/>
            <a:r>
              <a:rPr lang="en-US" altLang="zh-CN" sz="2000"/>
              <a:t>H</a:t>
            </a:r>
            <a:r>
              <a:rPr lang="en-US" altLang="zh-CN" sz="2000" baseline="-25000"/>
              <a:t>0</a:t>
            </a:r>
            <a:r>
              <a:rPr lang="zh-CN" altLang="en-US" sz="2000"/>
              <a:t>：</a:t>
            </a:r>
            <a:r>
              <a:rPr lang="en-US" altLang="zh-CN" sz="2000"/>
              <a:t>A</a:t>
            </a:r>
            <a:r>
              <a:rPr lang="zh-CN" altLang="en-US" sz="2000"/>
              <a:t>（性别）和</a:t>
            </a:r>
            <a:r>
              <a:rPr lang="en-US" altLang="zh-CN" sz="2000"/>
              <a:t>B</a:t>
            </a:r>
            <a:r>
              <a:rPr lang="zh-CN" altLang="en-US" sz="2000"/>
              <a:t>（啤酒偏好）相互独立  </a:t>
            </a:r>
            <a:endParaRPr lang="en-US" altLang="zh-CN" sz="2000"/>
          </a:p>
          <a:p>
            <a:pPr eaLnBrk="1" hangingPunct="1"/>
            <a:r>
              <a:rPr lang="en-US" altLang="zh-CN" sz="2000"/>
              <a:t>H</a:t>
            </a:r>
            <a:r>
              <a:rPr lang="en-US" altLang="zh-CN" sz="2000" baseline="-25000"/>
              <a:t>1</a:t>
            </a:r>
            <a:r>
              <a:rPr lang="zh-CN" altLang="en-US" sz="2000"/>
              <a:t>：</a:t>
            </a:r>
            <a:r>
              <a:rPr lang="en-US" altLang="zh-CN" sz="2000"/>
              <a:t>A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负相合 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/>
              <a:t>检验统计量：</a:t>
            </a:r>
            <a:endParaRPr lang="en-US" altLang="zh-CN" sz="2000"/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000" b="1"/>
          </a:p>
          <a:p>
            <a:pPr eaLnBrk="1" hangingPunct="1"/>
            <a:endParaRPr lang="zh-CN" altLang="en-US"/>
          </a:p>
        </p:txBody>
      </p:sp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4D8429DA-2DE2-4D5E-963A-4A44341A7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1285875"/>
          <a:ext cx="692943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3" imgW="3657600" imgH="736560" progId="Equation.DSMT4">
                  <p:embed/>
                </p:oleObj>
              </mc:Choice>
              <mc:Fallback>
                <p:oleObj name="Equation" r:id="rId3" imgW="3657600" imgH="7365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285875"/>
                        <a:ext cx="6929438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DBAF3DD1-C175-4525-9DDE-A8C41BA65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786188"/>
          <a:ext cx="4921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5" imgW="3149280" imgH="457200" progId="Equation.DSMT4">
                  <p:embed/>
                </p:oleObj>
              </mc:Choice>
              <mc:Fallback>
                <p:oleObj name="Equation" r:id="rId5" imgW="314928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86188"/>
                        <a:ext cx="49212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D7D389DD-20A1-437B-828C-2085B01278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4429125"/>
          <a:ext cx="32258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7" imgW="1892160" imgH="419040" progId="Equation.DSMT4">
                  <p:embed/>
                </p:oleObj>
              </mc:Choice>
              <mc:Fallback>
                <p:oleObj name="Equation" r:id="rId7" imgW="18921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429125"/>
                        <a:ext cx="32258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C4F33935-999E-426F-9E82-2F67CB288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5286375"/>
          <a:ext cx="3429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9" imgW="2031840" imgH="457200" progId="Equation.DSMT4">
                  <p:embed/>
                </p:oleObj>
              </mc:Choice>
              <mc:Fallback>
                <p:oleObj name="Equation" r:id="rId9" imgW="203184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286375"/>
                        <a:ext cx="34290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标题 1">
            <a:extLst>
              <a:ext uri="{FF2B5EF4-FFF2-40B4-BE49-F238E27FC236}">
                <a16:creationId xmlns:a16="http://schemas.microsoft.com/office/drawing/2014/main" id="{B94FA77A-4261-4E0F-A0E8-1B685B9E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题</a:t>
            </a:r>
          </a:p>
        </p:txBody>
      </p:sp>
      <p:sp>
        <p:nvSpPr>
          <p:cNvPr id="9221" name="内容占位符 2">
            <a:extLst>
              <a:ext uri="{FF2B5EF4-FFF2-40B4-BE49-F238E27FC236}">
                <a16:creationId xmlns:a16="http://schemas.microsoft.com/office/drawing/2014/main" id="{6865D9A9-25C2-40BA-BE77-E9142E2C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/>
              <a:t>278</a:t>
            </a:r>
            <a:r>
              <a:rPr lang="zh-CN" altLang="en-US" sz="2000"/>
              <a:t>例尸体解剖资料整理如下：</a:t>
            </a:r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zh-CN" altLang="en-US" sz="2000"/>
              <a:t>年龄越大的人，冠状动脉硬化的程度是否有越重的趋势？</a:t>
            </a:r>
            <a:endParaRPr lang="en-US" altLang="zh-CN" sz="2000"/>
          </a:p>
          <a:p>
            <a:pPr eaLnBrk="1" hangingPunct="1"/>
            <a:r>
              <a:rPr lang="zh-CN" altLang="en-US" sz="2000"/>
              <a:t>（取水平                      </a:t>
            </a:r>
            <a:r>
              <a:rPr lang="en-US" altLang="zh-CN" sz="2000"/>
              <a:t> </a:t>
            </a:r>
            <a:r>
              <a:rPr lang="zh-CN" altLang="en-US" sz="2000"/>
              <a:t>）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/>
              <a:t> </a:t>
            </a:r>
            <a:endParaRPr lang="zh-CN" altLang="en-US" sz="2000"/>
          </a:p>
          <a:p>
            <a:pPr eaLnBrk="1" hangingPunct="1"/>
            <a:endParaRPr lang="zh-CN" altLang="en-US" sz="2000"/>
          </a:p>
        </p:txBody>
      </p:sp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6A99E544-767E-4AE2-A9B7-13C9146AF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" y="2357438"/>
          <a:ext cx="870585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3" imgW="5793328" imgH="1616718" progId="Word.Document.12">
                  <p:embed/>
                </p:oleObj>
              </mc:Choice>
              <mc:Fallback>
                <p:oleObj name="Document" r:id="rId3" imgW="5793328" imgH="1616718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2357438"/>
                        <a:ext cx="8705850" cy="2428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45C4E068-4B01-4A87-8467-E7E6AD20B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5286375"/>
          <a:ext cx="928687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507960" imgH="177480" progId="Equation.DSMT4">
                  <p:embed/>
                </p:oleObj>
              </mc:Choice>
              <mc:Fallback>
                <p:oleObj name="Equation" r:id="rId5" imgW="5079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286375"/>
                        <a:ext cx="928687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623</TotalTime>
  <Words>1537</Words>
  <Application>Microsoft Office PowerPoint</Application>
  <PresentationFormat>全屏显示(4:3)</PresentationFormat>
  <Paragraphs>199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Arial</vt:lpstr>
      <vt:lpstr>宋体</vt:lpstr>
      <vt:lpstr>Calibri</vt:lpstr>
      <vt:lpstr>Times New Roman</vt:lpstr>
      <vt:lpstr>Office 主题</vt:lpstr>
      <vt:lpstr>Microsoft Word 启用宏的文档</vt:lpstr>
      <vt:lpstr>Equation</vt:lpstr>
      <vt:lpstr>Microsoft Word 文档</vt:lpstr>
      <vt:lpstr>MathType 6.0 Equation</vt:lpstr>
      <vt:lpstr>第1题</vt:lpstr>
      <vt:lpstr>第1题</vt:lpstr>
      <vt:lpstr>第2题</vt:lpstr>
      <vt:lpstr>第2题</vt:lpstr>
      <vt:lpstr>第3题</vt:lpstr>
      <vt:lpstr>第3题</vt:lpstr>
      <vt:lpstr>第4题</vt:lpstr>
      <vt:lpstr>第4题</vt:lpstr>
      <vt:lpstr>第5题</vt:lpstr>
      <vt:lpstr>第5题</vt:lpstr>
      <vt:lpstr>第5题</vt:lpstr>
      <vt:lpstr>第6题</vt:lpstr>
      <vt:lpstr>第6题</vt:lpstr>
      <vt:lpstr>第6题</vt:lpstr>
      <vt:lpstr>第7题</vt:lpstr>
      <vt:lpstr>第7题</vt:lpstr>
      <vt:lpstr>第8题</vt:lpstr>
      <vt:lpstr>第8题</vt:lpstr>
      <vt:lpstr>第8题</vt:lpstr>
      <vt:lpstr>第8题</vt:lpstr>
      <vt:lpstr>PowerPoint 演示文稿</vt:lpstr>
      <vt:lpstr>PowerPoint 演示文稿</vt:lpstr>
      <vt:lpstr>PowerPoint 演示文稿</vt:lpstr>
      <vt:lpstr>PowerPoint 演示文稿</vt:lpstr>
      <vt:lpstr>第9题</vt:lpstr>
      <vt:lpstr>第9题</vt:lpstr>
      <vt:lpstr>第9题</vt:lpstr>
      <vt:lpstr>第9题</vt:lpstr>
      <vt:lpstr>第9题</vt:lpstr>
      <vt:lpstr>第9题</vt:lpstr>
      <vt:lpstr>第9题</vt:lpstr>
      <vt:lpstr>PowerPoint 演示文稿</vt:lpstr>
      <vt:lpstr>PowerPoint 演示文稿</vt:lpstr>
      <vt:lpstr>PowerPoint 演示文稿</vt:lpstr>
      <vt:lpstr>第11题</vt:lpstr>
      <vt:lpstr>第11题</vt:lpstr>
      <vt:lpstr>PowerPoint 演示文稿</vt:lpstr>
      <vt:lpstr>第12题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 y</cp:lastModifiedBy>
  <cp:revision>92</cp:revision>
  <dcterms:created xsi:type="dcterms:W3CDTF">2014-03-27T08:49:20Z</dcterms:created>
  <dcterms:modified xsi:type="dcterms:W3CDTF">2020-12-11T11:27:45Z</dcterms:modified>
</cp:coreProperties>
</file>