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26"/>
  </p:notesMasterIdLst>
  <p:handoutMasterIdLst>
    <p:handoutMasterId r:id="rId27"/>
  </p:handoutMasterIdLst>
  <p:sldIdLst>
    <p:sldId id="266" r:id="rId5"/>
    <p:sldId id="268" r:id="rId6"/>
    <p:sldId id="267" r:id="rId7"/>
    <p:sldId id="269" r:id="rId8"/>
    <p:sldId id="270"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74" r:id="rId22"/>
    <p:sldId id="288" r:id="rId23"/>
    <p:sldId id="289" r:id="rId24"/>
    <p:sldId id="29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6357" autoAdjust="0"/>
  </p:normalViewPr>
  <p:slideViewPr>
    <p:cSldViewPr snapToGrid="0">
      <p:cViewPr varScale="1">
        <p:scale>
          <a:sx n="88" d="100"/>
          <a:sy n="88" d="100"/>
        </p:scale>
        <p:origin x="-466" y="-77"/>
      </p:cViewPr>
      <p:guideLst>
        <p:guide orient="horz" pos="2160"/>
        <p:guide pos="3840"/>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pPr/>
              <a:t>18-Sep-23</a:t>
            </a:fld>
            <a:endParaRPr lang="en-US"/>
          </a:p>
        </p:txBody>
      </p:sp>
      <p:sp>
        <p:nvSpPr>
          <p:cNvPr id="4" name="Footer Placeholder 3">
            <a:extLst>
              <a:ext uri="{FF2B5EF4-FFF2-40B4-BE49-F238E27FC236}">
                <a16:creationId xmlns="" xmlns:a16="http://schemas.microsoft.com/office/drawing/2014/main"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pPr/>
              <a:t>‹#›</a:t>
            </a:fld>
            <a:endParaRPr lang="en-US"/>
          </a:p>
        </p:txBody>
      </p:sp>
    </p:spTree>
    <p:extLst>
      <p:ext uri="{BB962C8B-B14F-4D97-AF65-F5344CB8AC3E}">
        <p14:creationId xmlns=""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pPr/>
              <a:t>18-Sep-23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pPr/>
              <a:t>‹#›</a:t>
            </a:fld>
            <a:endParaRPr lang="en-US" noProof="0"/>
          </a:p>
        </p:txBody>
      </p:sp>
    </p:spTree>
    <p:extLst>
      <p:ext uri="{BB962C8B-B14F-4D97-AF65-F5344CB8AC3E}">
        <p14:creationId xmlns=""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pPr/>
              <a:t>1</a:t>
            </a:fld>
            <a:endParaRPr lang="en-US"/>
          </a:p>
        </p:txBody>
      </p:sp>
    </p:spTree>
    <p:extLst>
      <p:ext uri="{BB962C8B-B14F-4D97-AF65-F5344CB8AC3E}">
        <p14:creationId xmlns="" xmlns:p14="http://schemas.microsoft.com/office/powerpoint/2010/main" val="62547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a:t>
            </a:fld>
            <a:endParaRPr lang="en-US"/>
          </a:p>
        </p:txBody>
      </p:sp>
    </p:spTree>
    <p:extLst>
      <p:ext uri="{BB962C8B-B14F-4D97-AF65-F5344CB8AC3E}">
        <p14:creationId xmlns="" xmlns:p14="http://schemas.microsoft.com/office/powerpoint/2010/main" val="238332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pPr/>
              <a:t>3</a:t>
            </a:fld>
            <a:endParaRPr lang="en-US" noProof="0"/>
          </a:p>
        </p:txBody>
      </p:sp>
    </p:spTree>
    <p:extLst>
      <p:ext uri="{BB962C8B-B14F-4D97-AF65-F5344CB8AC3E}">
        <p14:creationId xmlns="" xmlns:p14="http://schemas.microsoft.com/office/powerpoint/2010/main" val="80128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4</a:t>
            </a:fld>
            <a:endParaRPr lang="en-US"/>
          </a:p>
        </p:txBody>
      </p:sp>
    </p:spTree>
    <p:extLst>
      <p:ext uri="{BB962C8B-B14F-4D97-AF65-F5344CB8AC3E}">
        <p14:creationId xmlns="" xmlns:p14="http://schemas.microsoft.com/office/powerpoint/2010/main" val="187898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5</a:t>
            </a:fld>
            <a:endParaRPr lang="en-US"/>
          </a:p>
        </p:txBody>
      </p:sp>
    </p:spTree>
    <p:extLst>
      <p:ext uri="{BB962C8B-B14F-4D97-AF65-F5344CB8AC3E}">
        <p14:creationId xmlns="" xmlns:p14="http://schemas.microsoft.com/office/powerpoint/2010/main" val="266623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18</a:t>
            </a:fld>
            <a:endParaRPr lang="en-US"/>
          </a:p>
        </p:txBody>
      </p:sp>
    </p:spTree>
    <p:extLst>
      <p:ext uri="{BB962C8B-B14F-4D97-AF65-F5344CB8AC3E}">
        <p14:creationId xmlns="" xmlns:p14="http://schemas.microsoft.com/office/powerpoint/2010/main" val="368732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19</a:t>
            </a:fld>
            <a:endParaRPr lang="en-US"/>
          </a:p>
        </p:txBody>
      </p:sp>
    </p:spTree>
    <p:extLst>
      <p:ext uri="{BB962C8B-B14F-4D97-AF65-F5344CB8AC3E}">
        <p14:creationId xmlns="" xmlns:p14="http://schemas.microsoft.com/office/powerpoint/2010/main" val="350853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pPr/>
              <a:t>20</a:t>
            </a:fld>
            <a:endParaRPr lang="en-US"/>
          </a:p>
        </p:txBody>
      </p:sp>
    </p:spTree>
    <p:extLst>
      <p:ext uri="{BB962C8B-B14F-4D97-AF65-F5344CB8AC3E}">
        <p14:creationId xmlns="" xmlns:p14="http://schemas.microsoft.com/office/powerpoint/2010/main" val="219384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pPr/>
              <a:t>18-Sep-23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pPr/>
              <a:t>‹#›</a:t>
            </a:fld>
            <a:endParaRPr lang="en-US" noProof="0"/>
          </a:p>
        </p:txBody>
      </p:sp>
    </p:spTree>
    <p:extLst>
      <p:ext uri="{BB962C8B-B14F-4D97-AF65-F5344CB8AC3E}">
        <p14:creationId xmlns="" xmlns:p14="http://schemas.microsoft.com/office/powerpoint/2010/main" val="1900212658"/>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 xmlns:a16="http://schemas.microsoft.com/office/drawing/2014/main"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 xmlns:a16="http://schemas.microsoft.com/office/drawing/2014/main"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 xmlns:a16="http://schemas.microsoft.com/office/drawing/2014/main"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pPr/>
              <a:t>18-Sep-23</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pPr/>
              <a:t>‹#›</a:t>
            </a:fld>
            <a:endParaRPr lang="en-US" noProof="0"/>
          </a:p>
        </p:txBody>
      </p:sp>
    </p:spTree>
    <p:extLst>
      <p:ext uri="{BB962C8B-B14F-4D97-AF65-F5344CB8AC3E}">
        <p14:creationId xmlns="" xmlns:p14="http://schemas.microsoft.com/office/powerpoint/2010/main" val="2670579675"/>
      </p:ext>
    </p:extLst>
  </p:cSld>
  <p:clrMapOvr>
    <a:masterClrMapping/>
  </p:clrMapOvr>
  <p:extLst>
    <p:ext uri="{DCECCB84-F9BA-43D5-87BE-67443E8EF086}">
      <p15:sldGuideLst xmlns=""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 xmlns:a16="http://schemas.microsoft.com/office/drawing/2014/main"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 xmlns:a16="http://schemas.microsoft.com/office/drawing/2014/main"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 xmlns:a16="http://schemas.microsoft.com/office/drawing/2014/main"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 xmlns:a16="http://schemas.microsoft.com/office/drawing/2014/main"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 xmlns:a16="http://schemas.microsoft.com/office/drawing/2014/main"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 xmlns:a16="http://schemas.microsoft.com/office/drawing/2014/main"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 xmlns:a16="http://schemas.microsoft.com/office/drawing/2014/main"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 xmlns:a16="http://schemas.microsoft.com/office/drawing/2014/main"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 xmlns:a16="http://schemas.microsoft.com/office/drawing/2014/main"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 xmlns:a16="http://schemas.microsoft.com/office/drawing/2014/main"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7" name="Title 6">
            <a:extLst>
              <a:ext uri="{FF2B5EF4-FFF2-40B4-BE49-F238E27FC236}">
                <a16:creationId xmlns="" xmlns:a16="http://schemas.microsoft.com/office/drawing/2014/main"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 xmlns:a16="http://schemas.microsoft.com/office/drawing/2014/main"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 xmlns:a16="http://schemas.microsoft.com/office/drawing/2014/main"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 xmlns:a16="http://schemas.microsoft.com/office/drawing/2014/main"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 xmlns:a16="http://schemas.microsoft.com/office/drawing/2014/main"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 xmlns:a16="http://schemas.microsoft.com/office/drawing/2014/main"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 xmlns:a16="http://schemas.microsoft.com/office/drawing/2014/main"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 xmlns:a16="http://schemas.microsoft.com/office/drawing/2014/main"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 xmlns:a16="http://schemas.microsoft.com/office/drawing/2014/main" id="{B7A8DADA-A3F9-464A-B9BA-25A365C1AC1D}"/>
              </a:ext>
              <a:ext uri="{C183D7F6-B498-43B3-948B-1728B52AA6E4}">
                <adec:decorative xmlns=""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00216F6A-AB47-4B4B-9DD2-361F771E616B}"/>
              </a:ext>
              <a:ext uri="{C183D7F6-B498-43B3-948B-1728B52AA6E4}">
                <adec:decorative xmlns=""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 xmlns:a16="http://schemas.microsoft.com/office/drawing/2014/main"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 xmlns:a16="http://schemas.microsoft.com/office/drawing/2014/main"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 xmlns:a16="http://schemas.microsoft.com/office/drawing/2014/main"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 xmlns:a16="http://schemas.microsoft.com/office/drawing/2014/main"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 xmlns:a16="http://schemas.microsoft.com/office/drawing/2014/main"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 xmlns:a16="http://schemas.microsoft.com/office/drawing/2014/main"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 xmlns:a16="http://schemas.microsoft.com/office/drawing/2014/main"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 xmlns:a16="http://schemas.microsoft.com/office/drawing/2014/main"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 xmlns:a16="http://schemas.microsoft.com/office/drawing/2014/main"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 xmlns:a16="http://schemas.microsoft.com/office/drawing/2014/main" id="{4E4E82A4-1189-4AC3-95D5-D2435A63BE1A}"/>
              </a:ext>
              <a:ext uri="{C183D7F6-B498-43B3-948B-1728B52AA6E4}">
                <adec:decorative xmlns="" xmlns:adec="http://schemas.microsoft.com/office/drawing/2017/decorative"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65703E44-581C-4B41-9496-94E20343DF6A}"/>
              </a:ext>
              <a:ext uri="{C183D7F6-B498-43B3-948B-1728B52AA6E4}">
                <adec:decorative xmlns="" xmlns:adec="http://schemas.microsoft.com/office/drawing/2017/decorative"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 xmlns:a16="http://schemas.microsoft.com/office/drawing/2014/main"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 xmlns:a16="http://schemas.microsoft.com/office/drawing/2014/main"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 xmlns:a16="http://schemas.microsoft.com/office/drawing/2014/main"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 xmlns:a16="http://schemas.microsoft.com/office/drawing/2014/main"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 xmlns:a16="http://schemas.microsoft.com/office/drawing/2014/main"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 xmlns:a16="http://schemas.microsoft.com/office/drawing/2014/main"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 xmlns:a16="http://schemas.microsoft.com/office/drawing/2014/main"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 xmlns:a16="http://schemas.microsoft.com/office/drawing/2014/main"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 xmlns:a16="http://schemas.microsoft.com/office/drawing/2014/main"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 xmlns:a16="http://schemas.microsoft.com/office/drawing/2014/main"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 xmlns:a16="http://schemas.microsoft.com/office/drawing/2014/main"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 xmlns:a16="http://schemas.microsoft.com/office/drawing/2014/main" id="{11563148-967F-403B-A638-B0C3C2AC9967}"/>
              </a:ext>
              <a:ext uri="{C183D7F6-B498-43B3-948B-1728B52AA6E4}">
                <adec:decorative xmlns="" xmlns:adec="http://schemas.microsoft.com/office/drawing/2017/decorative"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557735-9BED-41DD-95DD-163D1C9E395A}"/>
              </a:ext>
              <a:ext uri="{C183D7F6-B498-43B3-948B-1728B52AA6E4}">
                <adec:decorative xmlns="" xmlns:adec="http://schemas.microsoft.com/office/drawing/2017/decorative"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 xmlns:a16="http://schemas.microsoft.com/office/drawing/2014/main"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 xmlns:a16="http://schemas.microsoft.com/office/drawing/2014/main"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2" name="Freeform 8">
              <a:extLst>
                <a:ext uri="{FF2B5EF4-FFF2-40B4-BE49-F238E27FC236}">
                  <a16:creationId xmlns="" xmlns:a16="http://schemas.microsoft.com/office/drawing/2014/main"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25" name="Freeform 11">
              <a:extLst>
                <a:ext uri="{FF2B5EF4-FFF2-40B4-BE49-F238E27FC236}">
                  <a16:creationId xmlns="" xmlns:a16="http://schemas.microsoft.com/office/drawing/2014/main"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28" name="Freeform 14">
              <a:extLst>
                <a:ext uri="{FF2B5EF4-FFF2-40B4-BE49-F238E27FC236}">
                  <a16:creationId xmlns="" xmlns:a16="http://schemas.microsoft.com/office/drawing/2014/main"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0" name="Freeform 16">
              <a:extLst>
                <a:ext uri="{FF2B5EF4-FFF2-40B4-BE49-F238E27FC236}">
                  <a16:creationId xmlns="" xmlns:a16="http://schemas.microsoft.com/office/drawing/2014/main"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2" name="Freeform 18">
              <a:extLst>
                <a:ext uri="{FF2B5EF4-FFF2-40B4-BE49-F238E27FC236}">
                  <a16:creationId xmlns="" xmlns:a16="http://schemas.microsoft.com/office/drawing/2014/main"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4" name="Freeform 20">
              <a:extLst>
                <a:ext uri="{FF2B5EF4-FFF2-40B4-BE49-F238E27FC236}">
                  <a16:creationId xmlns="" xmlns:a16="http://schemas.microsoft.com/office/drawing/2014/main"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35" name="Freeform 21">
              <a:extLst>
                <a:ext uri="{FF2B5EF4-FFF2-40B4-BE49-F238E27FC236}">
                  <a16:creationId xmlns="" xmlns:a16="http://schemas.microsoft.com/office/drawing/2014/main"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36" name="Freeform 22">
              <a:extLst>
                <a:ext uri="{FF2B5EF4-FFF2-40B4-BE49-F238E27FC236}">
                  <a16:creationId xmlns="" xmlns:a16="http://schemas.microsoft.com/office/drawing/2014/main"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7" name="Freeform 23">
              <a:extLst>
                <a:ext uri="{FF2B5EF4-FFF2-40B4-BE49-F238E27FC236}">
                  <a16:creationId xmlns="" xmlns:a16="http://schemas.microsoft.com/office/drawing/2014/main"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39" name="Freeform 25">
              <a:extLst>
                <a:ext uri="{FF2B5EF4-FFF2-40B4-BE49-F238E27FC236}">
                  <a16:creationId xmlns="" xmlns:a16="http://schemas.microsoft.com/office/drawing/2014/main"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12" name="Rectangle 11">
            <a:extLst>
              <a:ext uri="{FF2B5EF4-FFF2-40B4-BE49-F238E27FC236}">
                <a16:creationId xmlns="" xmlns:a16="http://schemas.microsoft.com/office/drawing/2014/main"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pPr/>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 xmlns:a16="http://schemas.microsoft.com/office/drawing/2014/main"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 xmlns:a16="http://schemas.microsoft.com/office/drawing/2014/main"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 xmlns:a16="http://schemas.microsoft.com/office/drawing/2014/main"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 xmlns:a16="http://schemas.microsoft.com/office/drawing/2014/main"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 xmlns:a16="http://schemas.microsoft.com/office/drawing/2014/main"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 xmlns:a16="http://schemas.microsoft.com/office/drawing/2014/main"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pPr/>
              <a:t>18-Sep-23</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pPr/>
              <a:t>‹#›</a:t>
            </a:fld>
            <a:endParaRPr lang="en-US" noProof="0"/>
          </a:p>
        </p:txBody>
      </p:sp>
      <p:grpSp>
        <p:nvGrpSpPr>
          <p:cNvPr id="9" name="Group 8">
            <a:extLst>
              <a:ext uri="{FF2B5EF4-FFF2-40B4-BE49-F238E27FC236}">
                <a16:creationId xmlns="" xmlns:a16="http://schemas.microsoft.com/office/drawing/2014/main"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 xmlns:a16="http://schemas.microsoft.com/office/drawing/2014/main"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 xmlns:a16="http://schemas.microsoft.com/office/drawing/2014/main"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 xmlns:a16="http://schemas.microsoft.com/office/drawing/2014/main"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 xmlns:a16="http://schemas.microsoft.com/office/drawing/2014/main"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 xmlns:a16="http://schemas.microsoft.com/office/drawing/2014/main"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 xmlns:a16="http://schemas.microsoft.com/office/drawing/2014/main"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 xmlns:a16="http://schemas.microsoft.com/office/drawing/2014/main"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 xmlns:a16="http://schemas.microsoft.com/office/drawing/2014/main"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 xmlns:a16="http://schemas.microsoft.com/office/drawing/2014/main"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 xmlns:a16="http://schemas.microsoft.com/office/drawing/2014/main"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 xmlns:a16="http://schemas.microsoft.com/office/drawing/2014/main"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 xmlns:a16="http://schemas.microsoft.com/office/drawing/2014/main"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pPr/>
              <a:t>18-Sep-23</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pPr/>
              <a:t>‹#›</a:t>
            </a:fld>
            <a:endParaRPr lang="en-US" noProof="0"/>
          </a:p>
        </p:txBody>
      </p:sp>
    </p:spTree>
    <p:extLst>
      <p:ext uri="{BB962C8B-B14F-4D97-AF65-F5344CB8AC3E}">
        <p14:creationId xmlns=""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lanningtank.com/urban-planning-colleges-in-india/maulana-azad-national-institute-technology-manit-bhop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inderscience.com/jhome.php?jcode=ijcs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www.easychair.org/utils/wild.cgi?url=http://www.mirlabs.net/socpros11" TargetMode="External"/><Relationship Id="rId4" Type="http://schemas.openxmlformats.org/officeDocument/2006/relationships/hyperlink" Target="http://www.springer.com/series/1115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370B9-915D-490C-8F1C-D0FFE057C474}"/>
              </a:ext>
            </a:extLst>
          </p:cNvPr>
          <p:cNvSpPr>
            <a:spLocks noGrp="1"/>
          </p:cNvSpPr>
          <p:nvPr>
            <p:ph type="ctrTitle"/>
          </p:nvPr>
        </p:nvSpPr>
        <p:spPr>
          <a:xfrm>
            <a:off x="1380227" y="3045125"/>
            <a:ext cx="6227705" cy="1731788"/>
          </a:xfrm>
        </p:spPr>
        <p:txBody>
          <a:bodyPr/>
          <a:lstStyle/>
          <a:p>
            <a:r>
              <a:rPr lang="en-US" sz="3200" b="1" noProof="0" dirty="0" smtClean="0"/>
              <a:t>Minor Project</a:t>
            </a:r>
            <a:r>
              <a:rPr lang="en-US" b="1" noProof="0" dirty="0" smtClean="0"/>
              <a:t/>
            </a:r>
            <a:br>
              <a:rPr lang="en-US" b="1" noProof="0" dirty="0" smtClean="0"/>
            </a:br>
            <a:r>
              <a:rPr lang="en-US" b="1" noProof="0" dirty="0" smtClean="0"/>
              <a:t>Corporate Recruitment</a:t>
            </a:r>
            <a:br>
              <a:rPr lang="en-US" b="1" noProof="0" dirty="0" smtClean="0"/>
            </a:br>
            <a:r>
              <a:rPr lang="en-US" b="1" dirty="0" smtClean="0"/>
              <a:t>System</a:t>
            </a:r>
            <a:r>
              <a:rPr lang="en-US" b="1" noProof="0" dirty="0" smtClean="0"/>
              <a:t> </a:t>
            </a:r>
            <a:endParaRPr lang="en-US" sz="3600" spc="0" noProof="0" dirty="0">
              <a:solidFill>
                <a:schemeClr val="bg1"/>
              </a:solidFill>
            </a:endParaRPr>
          </a:p>
        </p:txBody>
      </p:sp>
      <p:sp>
        <p:nvSpPr>
          <p:cNvPr id="3" name="Subtitle 2">
            <a:extLst>
              <a:ext uri="{FF2B5EF4-FFF2-40B4-BE49-F238E27FC236}">
                <a16:creationId xmlns="" xmlns:a16="http://schemas.microsoft.com/office/drawing/2014/main" id="{2E4C4DA4-CC0D-4C70-991F-5958C0096DCE}"/>
              </a:ext>
            </a:extLst>
          </p:cNvPr>
          <p:cNvSpPr>
            <a:spLocks noGrp="1"/>
          </p:cNvSpPr>
          <p:nvPr>
            <p:ph type="subTitle" idx="1"/>
          </p:nvPr>
        </p:nvSpPr>
        <p:spPr>
          <a:xfrm>
            <a:off x="8623733" y="3249726"/>
            <a:ext cx="3198812" cy="1227384"/>
          </a:xfrm>
        </p:spPr>
        <p:txBody>
          <a:bodyPr/>
          <a:lstStyle/>
          <a:p>
            <a:r>
              <a:rPr lang="en-US" b="1" i="1" noProof="0" dirty="0" smtClean="0"/>
              <a:t> </a:t>
            </a:r>
            <a:r>
              <a:rPr lang="en-US" b="1" i="1" u="sng" dirty="0" smtClean="0"/>
              <a:t>P</a:t>
            </a:r>
            <a:r>
              <a:rPr lang="en-US" b="1" i="1" u="sng" noProof="0" dirty="0" err="1" smtClean="0"/>
              <a:t>roject</a:t>
            </a:r>
            <a:r>
              <a:rPr lang="en-US" b="1" i="1" u="sng" noProof="0" dirty="0" smtClean="0"/>
              <a:t> By</a:t>
            </a:r>
          </a:p>
          <a:p>
            <a:r>
              <a:rPr lang="en-US" b="1" i="1" dirty="0" err="1" smtClean="0"/>
              <a:t>Udit</a:t>
            </a:r>
            <a:r>
              <a:rPr lang="en-US" b="1" i="1" dirty="0" smtClean="0"/>
              <a:t> </a:t>
            </a:r>
            <a:r>
              <a:rPr lang="en-US" b="1" i="1" dirty="0" err="1" smtClean="0"/>
              <a:t>Narayan</a:t>
            </a:r>
            <a:r>
              <a:rPr lang="en-US" b="1" i="1" dirty="0" smtClean="0"/>
              <a:t> Dixit</a:t>
            </a:r>
            <a:endParaRPr lang="en-US" b="1" i="1" u="sng" noProof="0" dirty="0" smtClean="0"/>
          </a:p>
          <a:p>
            <a:r>
              <a:rPr lang="en-US" b="1" i="1" dirty="0" err="1" smtClean="0"/>
              <a:t>Chahat</a:t>
            </a:r>
            <a:r>
              <a:rPr lang="en-US" b="1" i="1" dirty="0" smtClean="0"/>
              <a:t> Gupta</a:t>
            </a:r>
          </a:p>
          <a:p>
            <a:r>
              <a:rPr lang="en-US" b="1" i="1" dirty="0" err="1" smtClean="0"/>
              <a:t>Mayank</a:t>
            </a:r>
            <a:r>
              <a:rPr lang="en-US" b="1" i="1" dirty="0" smtClean="0"/>
              <a:t> </a:t>
            </a:r>
            <a:r>
              <a:rPr lang="en-US" b="1" i="1" dirty="0" err="1" smtClean="0"/>
              <a:t>Agrawal</a:t>
            </a:r>
            <a:r>
              <a:rPr lang="en-US" b="1" i="1" dirty="0" smtClean="0"/>
              <a:t> </a:t>
            </a:r>
          </a:p>
        </p:txBody>
      </p:sp>
      <p:sp>
        <p:nvSpPr>
          <p:cNvPr id="5" name="Text Placeholder 2">
            <a:extLst>
              <a:ext uri="{FF2B5EF4-FFF2-40B4-BE49-F238E27FC236}">
                <a16:creationId xmlns="" xmlns:a16="http://schemas.microsoft.com/office/drawing/2014/main" id="{8F7E6161-E8FD-6BFC-9859-3E481FDF30E4}"/>
              </a:ext>
            </a:extLst>
          </p:cNvPr>
          <p:cNvSpPr txBox="1">
            <a:spLocks/>
          </p:cNvSpPr>
          <p:nvPr/>
        </p:nvSpPr>
        <p:spPr>
          <a:xfrm>
            <a:off x="8993188" y="5865963"/>
            <a:ext cx="3198812" cy="992037"/>
          </a:xfrm>
          <a:prstGeom prst="rect">
            <a:avLst/>
          </a:prstGeom>
          <a:solidFill>
            <a:schemeClr val="tx1"/>
          </a:solidFill>
        </p:spPr>
        <p:txBody>
          <a:bodyPr vert="horz" lIns="0" tIns="0" rIns="0" bIns="0" rtlCol="0" anchor="ctr" anchorCtr="0">
            <a:noAutofit/>
          </a:bodyPr>
          <a:lstStyle>
            <a:lvl1pPr marL="0" indent="0" algn="ctr" defTabSz="914400" rtl="0" eaLnBrk="1" latinLnBrk="0" hangingPunct="1">
              <a:lnSpc>
                <a:spcPct val="60000"/>
              </a:lnSpc>
              <a:spcBef>
                <a:spcPts val="1000"/>
              </a:spcBef>
              <a:buFont typeface="Arial" panose="020B0604020202020204" pitchFamily="34" charset="0"/>
              <a:buNone/>
              <a:defRPr sz="2000" b="0" i="0" kern="1200" spc="300">
                <a:solidFill>
                  <a:schemeClr val="bg1"/>
                </a:solidFill>
                <a:latin typeface="+mn-lt"/>
                <a:ea typeface="+mn-ea"/>
                <a:cs typeface="Arial" panose="020B06040202020202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Submitted to</a:t>
            </a:r>
          </a:p>
          <a:p>
            <a:r>
              <a:rPr lang="en-US" b="1" dirty="0"/>
              <a:t>Dr. G.S. Thakur</a:t>
            </a:r>
          </a:p>
        </p:txBody>
      </p:sp>
      <p:sp>
        <p:nvSpPr>
          <p:cNvPr id="6" name="TextBox 5">
            <a:extLst>
              <a:ext uri="{FF2B5EF4-FFF2-40B4-BE49-F238E27FC236}">
                <a16:creationId xmlns="" xmlns:a16="http://schemas.microsoft.com/office/drawing/2014/main" id="{9FDF758E-376A-DC5F-0260-49293E6BDC7F}"/>
              </a:ext>
            </a:extLst>
          </p:cNvPr>
          <p:cNvSpPr txBox="1"/>
          <p:nvPr/>
        </p:nvSpPr>
        <p:spPr>
          <a:xfrm>
            <a:off x="1685028" y="638356"/>
            <a:ext cx="9816860" cy="523220"/>
          </a:xfrm>
          <a:prstGeom prst="rect">
            <a:avLst/>
          </a:prstGeom>
          <a:noFill/>
        </p:spPr>
        <p:txBody>
          <a:bodyPr wrap="square" rtlCol="0">
            <a:spAutoFit/>
          </a:bodyPr>
          <a:lstStyle/>
          <a:p>
            <a:pPr algn="ctr"/>
            <a:r>
              <a:rPr lang="en-US" sz="2800" b="1" dirty="0" smtClean="0">
                <a:effectLst/>
                <a:latin typeface="Calibri" panose="020F0502020204030204" pitchFamily="34" charset="0"/>
                <a:ea typeface="Calibri" panose="020F0502020204030204" pitchFamily="34" charset="0"/>
                <a:cs typeface="Calibri" panose="020F0502020204030204" pitchFamily="34" charset="0"/>
              </a:rPr>
              <a:t>Maulana </a:t>
            </a:r>
            <a:r>
              <a:rPr lang="en-US" sz="2800" b="1" dirty="0">
                <a:effectLst/>
                <a:latin typeface="Calibri" panose="020F0502020204030204" pitchFamily="34" charset="0"/>
                <a:ea typeface="Calibri" panose="020F0502020204030204" pitchFamily="34" charset="0"/>
                <a:cs typeface="Calibri" panose="020F0502020204030204" pitchFamily="34" charset="0"/>
              </a:rPr>
              <a:t>Azad National Institute of Technology, Bhopal</a:t>
            </a:r>
            <a:endParaRPr lang="en-IN" sz="2800" b="1"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 xmlns:a16="http://schemas.microsoft.com/office/drawing/2014/main" id="{192D13C7-C0BC-AE52-9D89-E2E837EDDD21}"/>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1286275" y="267418"/>
            <a:ext cx="1129121" cy="1213337"/>
          </a:xfrm>
          <a:prstGeom prst="rect">
            <a:avLst/>
          </a:prstGeom>
        </p:spPr>
      </p:pic>
    </p:spTree>
    <p:extLst>
      <p:ext uri="{BB962C8B-B14F-4D97-AF65-F5344CB8AC3E}">
        <p14:creationId xmlns=""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6B507-5F4C-D87C-93C6-6799ABBACD1F}"/>
              </a:ext>
            </a:extLst>
          </p:cNvPr>
          <p:cNvSpPr>
            <a:spLocks noGrp="1"/>
          </p:cNvSpPr>
          <p:nvPr>
            <p:ph type="title"/>
          </p:nvPr>
        </p:nvSpPr>
        <p:spPr/>
        <p:txBody>
          <a:bodyPr/>
          <a:lstStyle/>
          <a:p>
            <a:r>
              <a:rPr lang="en-US" dirty="0"/>
              <a:t>Methods and Materials</a:t>
            </a:r>
            <a:endParaRPr lang="en-IN" dirty="0"/>
          </a:p>
        </p:txBody>
      </p:sp>
      <p:sp>
        <p:nvSpPr>
          <p:cNvPr id="3" name="TextBox 2">
            <a:extLst>
              <a:ext uri="{FF2B5EF4-FFF2-40B4-BE49-F238E27FC236}">
                <a16:creationId xmlns="" xmlns:a16="http://schemas.microsoft.com/office/drawing/2014/main" id="{225635E4-A761-B318-A6D8-255591865760}"/>
              </a:ext>
            </a:extLst>
          </p:cNvPr>
          <p:cNvSpPr txBox="1"/>
          <p:nvPr/>
        </p:nvSpPr>
        <p:spPr>
          <a:xfrm>
            <a:off x="1381053" y="2836755"/>
            <a:ext cx="8441298" cy="2425857"/>
          </a:xfrm>
          <a:prstGeom prst="rect">
            <a:avLst/>
          </a:prstGeom>
          <a:noFill/>
        </p:spPr>
        <p:txBody>
          <a:bodyPr wrap="square" rtlCol="0">
            <a:spAutoFit/>
          </a:bodyPr>
          <a:lstStyle/>
          <a:p>
            <a:r>
              <a:rPr lang="en-US" sz="2000" b="1"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3. train-test-split:</a:t>
            </a:r>
          </a:p>
          <a:p>
            <a:pPr marL="800100" lvl="1" indent="-342900">
              <a:lnSpc>
                <a:spcPct val="150000"/>
              </a:lnSpc>
              <a:buClr>
                <a:schemeClr val="accent1"/>
              </a:buCl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After cleaning the data, the data is split into the training and the testing data, we are using the ratio of 80:20 to split the data.</a:t>
            </a:r>
          </a:p>
          <a:p>
            <a:pPr marL="742950" lvl="1" indent="-285750">
              <a:lnSpc>
                <a:spcPct val="150000"/>
              </a:lnSpc>
              <a:buClr>
                <a:schemeClr val="accent1"/>
              </a:buCl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 data is taken from the csv format using pandas.</a:t>
            </a:r>
          </a:p>
          <a:p>
            <a:pPr marL="742950" lvl="1" indent="-285750">
              <a:lnSpc>
                <a:spcPct val="150000"/>
              </a:lnSpc>
              <a:buClr>
                <a:schemeClr val="accent1"/>
              </a:buCl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And after the split the data is again stored in the two files, train and test that will be used further.</a:t>
            </a:r>
          </a:p>
        </p:txBody>
      </p:sp>
    </p:spTree>
    <p:extLst>
      <p:ext uri="{BB962C8B-B14F-4D97-AF65-F5344CB8AC3E}">
        <p14:creationId xmlns="" xmlns:p14="http://schemas.microsoft.com/office/powerpoint/2010/main" val="358015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6B507-5F4C-D87C-93C6-6799ABBACD1F}"/>
              </a:ext>
            </a:extLst>
          </p:cNvPr>
          <p:cNvSpPr>
            <a:spLocks noGrp="1"/>
          </p:cNvSpPr>
          <p:nvPr>
            <p:ph type="title"/>
          </p:nvPr>
        </p:nvSpPr>
        <p:spPr/>
        <p:txBody>
          <a:bodyPr/>
          <a:lstStyle/>
          <a:p>
            <a:r>
              <a:rPr lang="en-US" dirty="0"/>
              <a:t>Methods and Materials</a:t>
            </a:r>
            <a:endParaRPr lang="en-IN" dirty="0"/>
          </a:p>
        </p:txBody>
      </p:sp>
      <p:sp>
        <p:nvSpPr>
          <p:cNvPr id="3" name="TextBox 2">
            <a:extLst>
              <a:ext uri="{FF2B5EF4-FFF2-40B4-BE49-F238E27FC236}">
                <a16:creationId xmlns="" xmlns:a16="http://schemas.microsoft.com/office/drawing/2014/main" id="{225635E4-A761-B318-A6D8-255591865760}"/>
              </a:ext>
            </a:extLst>
          </p:cNvPr>
          <p:cNvSpPr txBox="1"/>
          <p:nvPr/>
        </p:nvSpPr>
        <p:spPr>
          <a:xfrm>
            <a:off x="956180" y="2558473"/>
            <a:ext cx="8686584" cy="320408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4. Model Training:</a:t>
            </a:r>
          </a:p>
          <a:p>
            <a:r>
              <a:rPr lang="en-US" sz="1600" dirty="0">
                <a:latin typeface="Calibri" panose="020F0502020204030204" pitchFamily="34" charset="0"/>
                <a:ea typeface="Calibri" panose="020F0502020204030204" pitchFamily="34" charset="0"/>
                <a:cs typeface="Calibri" panose="020F0502020204030204" pitchFamily="34" charset="0"/>
              </a:rPr>
              <a:t>In Sequence model Architecture, we are Implementing following Layers :</a:t>
            </a:r>
          </a:p>
          <a:p>
            <a:pPr marL="742950" lvl="1" indent="-285750">
              <a:lnSpc>
                <a:spcPct val="150000"/>
              </a:lnSpc>
              <a:buClr>
                <a:schemeClr val="accent1"/>
              </a:buClr>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Embedding Layer- This layer helps in creating vectors using predefined library.</a:t>
            </a:r>
          </a:p>
          <a:p>
            <a:pPr marL="742950" lvl="1" indent="-285750">
              <a:lnSpc>
                <a:spcPct val="150000"/>
              </a:lnSpc>
              <a:buClr>
                <a:schemeClr val="accent1"/>
              </a:buClr>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SpatialDropout1D- The Dropout layer randomly sets input units to 0 with a frequency of rate at each step during training time, which helps prevent overfitting.</a:t>
            </a:r>
          </a:p>
          <a:p>
            <a:pPr marL="742950" lvl="1" indent="-285750">
              <a:lnSpc>
                <a:spcPct val="150000"/>
              </a:lnSpc>
              <a:buClr>
                <a:schemeClr val="accent1"/>
              </a:buClr>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LSTM- LSTM stands for Long Short Term Memory, it’s a type of RNN which hold memory state cell to learn the contextual meaning of words which further get transferred with neighboring word unlike RNN where it only transfers neighboring word.</a:t>
            </a:r>
          </a:p>
          <a:p>
            <a:pPr marL="742950" lvl="1" indent="-285750">
              <a:lnSpc>
                <a:spcPct val="150000"/>
              </a:lnSpc>
              <a:buClr>
                <a:schemeClr val="accent1"/>
              </a:buClr>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Dense- This layer is a deeply connected neural network helps in training model.</a:t>
            </a:r>
          </a:p>
        </p:txBody>
      </p:sp>
    </p:spTree>
    <p:extLst>
      <p:ext uri="{BB962C8B-B14F-4D97-AF65-F5344CB8AC3E}">
        <p14:creationId xmlns="" xmlns:p14="http://schemas.microsoft.com/office/powerpoint/2010/main" val="257298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6B507-5F4C-D87C-93C6-6799ABBACD1F}"/>
              </a:ext>
            </a:extLst>
          </p:cNvPr>
          <p:cNvSpPr>
            <a:spLocks noGrp="1"/>
          </p:cNvSpPr>
          <p:nvPr>
            <p:ph type="title"/>
          </p:nvPr>
        </p:nvSpPr>
        <p:spPr/>
        <p:txBody>
          <a:bodyPr/>
          <a:lstStyle/>
          <a:p>
            <a:r>
              <a:rPr lang="en-US" dirty="0"/>
              <a:t>Methods and Materials</a:t>
            </a:r>
            <a:endParaRPr lang="en-IN" dirty="0"/>
          </a:p>
        </p:txBody>
      </p:sp>
      <p:sp>
        <p:nvSpPr>
          <p:cNvPr id="3" name="TextBox 2">
            <a:extLst>
              <a:ext uri="{FF2B5EF4-FFF2-40B4-BE49-F238E27FC236}">
                <a16:creationId xmlns="" xmlns:a16="http://schemas.microsoft.com/office/drawing/2014/main" id="{225635E4-A761-B318-A6D8-255591865760}"/>
              </a:ext>
            </a:extLst>
          </p:cNvPr>
          <p:cNvSpPr txBox="1"/>
          <p:nvPr/>
        </p:nvSpPr>
        <p:spPr>
          <a:xfrm>
            <a:off x="1279452" y="1032749"/>
            <a:ext cx="8686584"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4. Model Training:</a:t>
            </a:r>
          </a:p>
        </p:txBody>
      </p:sp>
      <p:pic>
        <p:nvPicPr>
          <p:cNvPr id="5" name="Picture 4">
            <a:extLst>
              <a:ext uri="{FF2B5EF4-FFF2-40B4-BE49-F238E27FC236}">
                <a16:creationId xmlns="" xmlns:a16="http://schemas.microsoft.com/office/drawing/2014/main" id="{CEBF6D60-6CFD-E122-ECCA-2F030166D38C}"/>
              </a:ext>
            </a:extLst>
          </p:cNvPr>
          <p:cNvPicPr>
            <a:picLocks noChangeAspect="1"/>
          </p:cNvPicPr>
          <p:nvPr/>
        </p:nvPicPr>
        <p:blipFill>
          <a:blip r:embed="rId2">
            <a:duotone>
              <a:schemeClr val="accent1">
                <a:shade val="45000"/>
                <a:satMod val="135000"/>
              </a:schemeClr>
              <a:prstClr val="white"/>
            </a:duotone>
            <a:extLst>
              <a:ext uri="{BEBA8EAE-BF5A-486C-A8C5-ECC9F3942E4B}">
                <a14:imgProps xmlns="" xmlns:a14="http://schemas.microsoft.com/office/drawing/2010/main">
                  <a14:imgLayer r:embed="rId3">
                    <a14:imgEffect>
                      <a14:artisticCrisscrossEtching/>
                    </a14:imgEffect>
                  </a14:imgLayer>
                </a14:imgProps>
              </a:ext>
            </a:extLst>
          </a:blip>
          <a:stretch>
            <a:fillRect/>
          </a:stretch>
        </p:blipFill>
        <p:spPr>
          <a:xfrm>
            <a:off x="2834775" y="2235200"/>
            <a:ext cx="9357226" cy="4622800"/>
          </a:xfrm>
          <a:prstGeom prst="rect">
            <a:avLst/>
          </a:prstGeom>
        </p:spPr>
      </p:pic>
    </p:spTree>
    <p:extLst>
      <p:ext uri="{BB962C8B-B14F-4D97-AF65-F5344CB8AC3E}">
        <p14:creationId xmlns="" xmlns:p14="http://schemas.microsoft.com/office/powerpoint/2010/main" val="382689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6B507-5F4C-D87C-93C6-6799ABBACD1F}"/>
              </a:ext>
            </a:extLst>
          </p:cNvPr>
          <p:cNvSpPr>
            <a:spLocks noGrp="1"/>
          </p:cNvSpPr>
          <p:nvPr>
            <p:ph type="title"/>
          </p:nvPr>
        </p:nvSpPr>
        <p:spPr/>
        <p:txBody>
          <a:bodyPr/>
          <a:lstStyle/>
          <a:p>
            <a:r>
              <a:rPr lang="en-US" dirty="0"/>
              <a:t>Materials… </a:t>
            </a:r>
            <a:r>
              <a:rPr lang="en-US" dirty="0" err="1"/>
              <a:t>contd</a:t>
            </a:r>
            <a:endParaRPr lang="en-IN" dirty="0"/>
          </a:p>
        </p:txBody>
      </p:sp>
      <p:sp>
        <p:nvSpPr>
          <p:cNvPr id="3" name="TextBox 2">
            <a:extLst>
              <a:ext uri="{FF2B5EF4-FFF2-40B4-BE49-F238E27FC236}">
                <a16:creationId xmlns="" xmlns:a16="http://schemas.microsoft.com/office/drawing/2014/main" id="{225635E4-A761-B318-A6D8-255591865760}"/>
              </a:ext>
            </a:extLst>
          </p:cNvPr>
          <p:cNvSpPr txBox="1"/>
          <p:nvPr/>
        </p:nvSpPr>
        <p:spPr>
          <a:xfrm>
            <a:off x="3805382" y="1032749"/>
            <a:ext cx="5116945"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Difference between RNN and LSTM</a:t>
            </a:r>
          </a:p>
        </p:txBody>
      </p:sp>
      <p:pic>
        <p:nvPicPr>
          <p:cNvPr id="4" name="Picture 3">
            <a:extLst>
              <a:ext uri="{FF2B5EF4-FFF2-40B4-BE49-F238E27FC236}">
                <a16:creationId xmlns="" xmlns:a16="http://schemas.microsoft.com/office/drawing/2014/main" id="{942A5F36-AF29-ACB4-82B0-B18E63C9B3FF}"/>
              </a:ext>
            </a:extLst>
          </p:cNvPr>
          <p:cNvPicPr>
            <a:picLocks noChangeAspect="1"/>
          </p:cNvPicPr>
          <p:nvPr/>
        </p:nvPicPr>
        <p:blipFill>
          <a:blip r:embed="rId2"/>
          <a:stretch>
            <a:fillRect/>
          </a:stretch>
        </p:blipFill>
        <p:spPr>
          <a:xfrm>
            <a:off x="534121" y="2946457"/>
            <a:ext cx="4873720" cy="200510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 xmlns:a16="http://schemas.microsoft.com/office/drawing/2014/main" id="{82272A21-CF5A-D444-5899-C0AC9170BBA4}"/>
              </a:ext>
            </a:extLst>
          </p:cNvPr>
          <p:cNvPicPr>
            <a:picLocks noChangeAspect="1"/>
          </p:cNvPicPr>
          <p:nvPr/>
        </p:nvPicPr>
        <p:blipFill>
          <a:blip r:embed="rId3"/>
          <a:stretch>
            <a:fillRect/>
          </a:stretch>
        </p:blipFill>
        <p:spPr>
          <a:xfrm>
            <a:off x="5915841" y="2944348"/>
            <a:ext cx="4408081" cy="2007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300482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6B507-5F4C-D87C-93C6-6799ABBACD1F}"/>
              </a:ext>
            </a:extLst>
          </p:cNvPr>
          <p:cNvSpPr>
            <a:spLocks noGrp="1"/>
          </p:cNvSpPr>
          <p:nvPr>
            <p:ph type="title"/>
          </p:nvPr>
        </p:nvSpPr>
        <p:spPr/>
        <p:txBody>
          <a:bodyPr/>
          <a:lstStyle/>
          <a:p>
            <a:r>
              <a:rPr lang="en-US" dirty="0"/>
              <a:t>Materials… </a:t>
            </a:r>
            <a:r>
              <a:rPr lang="en-US" dirty="0" err="1"/>
              <a:t>contd</a:t>
            </a:r>
            <a:endParaRPr lang="en-IN" dirty="0"/>
          </a:p>
        </p:txBody>
      </p:sp>
      <p:sp>
        <p:nvSpPr>
          <p:cNvPr id="3" name="TextBox 2">
            <a:extLst>
              <a:ext uri="{FF2B5EF4-FFF2-40B4-BE49-F238E27FC236}">
                <a16:creationId xmlns="" xmlns:a16="http://schemas.microsoft.com/office/drawing/2014/main" id="{225635E4-A761-B318-A6D8-255591865760}"/>
              </a:ext>
            </a:extLst>
          </p:cNvPr>
          <p:cNvSpPr txBox="1"/>
          <p:nvPr/>
        </p:nvSpPr>
        <p:spPr>
          <a:xfrm>
            <a:off x="3805382" y="1032749"/>
            <a:ext cx="5116945"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Performance of CNN and RNN</a:t>
            </a:r>
          </a:p>
        </p:txBody>
      </p:sp>
      <p:pic>
        <p:nvPicPr>
          <p:cNvPr id="5" name="Picture 4">
            <a:extLst>
              <a:ext uri="{FF2B5EF4-FFF2-40B4-BE49-F238E27FC236}">
                <a16:creationId xmlns="" xmlns:a16="http://schemas.microsoft.com/office/drawing/2014/main" id="{6579DD02-CC73-BC96-ED4B-BF42F8372D41}"/>
              </a:ext>
            </a:extLst>
          </p:cNvPr>
          <p:cNvPicPr>
            <a:picLocks noChangeAspect="1"/>
          </p:cNvPicPr>
          <p:nvPr/>
        </p:nvPicPr>
        <p:blipFill>
          <a:blip r:embed="rId2"/>
          <a:stretch>
            <a:fillRect/>
          </a:stretch>
        </p:blipFill>
        <p:spPr>
          <a:xfrm>
            <a:off x="597322" y="2633321"/>
            <a:ext cx="4933697" cy="319192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 xmlns:a16="http://schemas.microsoft.com/office/drawing/2014/main" id="{EF317BA3-0DE8-36EB-B9AC-E95E56FA0E9A}"/>
              </a:ext>
            </a:extLst>
          </p:cNvPr>
          <p:cNvPicPr>
            <a:picLocks noChangeAspect="1"/>
          </p:cNvPicPr>
          <p:nvPr/>
        </p:nvPicPr>
        <p:blipFill>
          <a:blip r:embed="rId3"/>
          <a:stretch>
            <a:fillRect/>
          </a:stretch>
        </p:blipFill>
        <p:spPr>
          <a:xfrm>
            <a:off x="6096000" y="2633322"/>
            <a:ext cx="4777981" cy="319192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 xmlns:a16="http://schemas.microsoft.com/office/drawing/2014/main" id="{C4282EDA-4E1E-39C9-3840-5A16FE5CF4EE}"/>
              </a:ext>
            </a:extLst>
          </p:cNvPr>
          <p:cNvSpPr txBox="1"/>
          <p:nvPr/>
        </p:nvSpPr>
        <p:spPr>
          <a:xfrm>
            <a:off x="1499951" y="6049612"/>
            <a:ext cx="3536830" cy="369332"/>
          </a:xfrm>
          <a:prstGeom prst="rect">
            <a:avLst/>
          </a:prstGeom>
          <a:noFill/>
        </p:spPr>
        <p:txBody>
          <a:bodyPr wrap="square" rtlCol="0">
            <a:spAutoFit/>
          </a:bodyPr>
          <a:lstStyle/>
          <a:p>
            <a:r>
              <a:rPr lang="en-US" dirty="0"/>
              <a:t>CNN with Accuracy: 58.69%</a:t>
            </a:r>
          </a:p>
        </p:txBody>
      </p:sp>
      <p:sp>
        <p:nvSpPr>
          <p:cNvPr id="9" name="TextBox 8">
            <a:extLst>
              <a:ext uri="{FF2B5EF4-FFF2-40B4-BE49-F238E27FC236}">
                <a16:creationId xmlns="" xmlns:a16="http://schemas.microsoft.com/office/drawing/2014/main" id="{75837739-3DD5-5F99-9143-C5D0C08D9446}"/>
              </a:ext>
            </a:extLst>
          </p:cNvPr>
          <p:cNvSpPr txBox="1"/>
          <p:nvPr/>
        </p:nvSpPr>
        <p:spPr>
          <a:xfrm>
            <a:off x="6587178" y="6049612"/>
            <a:ext cx="3795623" cy="369332"/>
          </a:xfrm>
          <a:prstGeom prst="rect">
            <a:avLst/>
          </a:prstGeom>
          <a:noFill/>
        </p:spPr>
        <p:txBody>
          <a:bodyPr wrap="square" rtlCol="0">
            <a:spAutoFit/>
          </a:bodyPr>
          <a:lstStyle/>
          <a:p>
            <a:r>
              <a:rPr lang="en-US" dirty="0"/>
              <a:t>RNN with Accuracy: 77.73%</a:t>
            </a:r>
          </a:p>
        </p:txBody>
      </p:sp>
    </p:spTree>
    <p:extLst>
      <p:ext uri="{BB962C8B-B14F-4D97-AF65-F5344CB8AC3E}">
        <p14:creationId xmlns="" xmlns:p14="http://schemas.microsoft.com/office/powerpoint/2010/main" val="25908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32CFDC-B379-1F60-5662-7FE4DC4F17B1}"/>
              </a:ext>
            </a:extLst>
          </p:cNvPr>
          <p:cNvSpPr>
            <a:spLocks noGrp="1"/>
          </p:cNvSpPr>
          <p:nvPr>
            <p:ph type="title"/>
          </p:nvPr>
        </p:nvSpPr>
        <p:spPr/>
        <p:txBody>
          <a:bodyPr/>
          <a:lstStyle/>
          <a:p>
            <a:r>
              <a:rPr lang="en-US" dirty="0"/>
              <a:t>Results</a:t>
            </a:r>
            <a:endParaRPr lang="en-IN" dirty="0"/>
          </a:p>
        </p:txBody>
      </p:sp>
      <p:sp>
        <p:nvSpPr>
          <p:cNvPr id="4" name="TextBox 3">
            <a:extLst>
              <a:ext uri="{FF2B5EF4-FFF2-40B4-BE49-F238E27FC236}">
                <a16:creationId xmlns="" xmlns:a16="http://schemas.microsoft.com/office/drawing/2014/main" id="{62865B74-CDDA-A8C3-2036-3213EDF9BF50}"/>
              </a:ext>
            </a:extLst>
          </p:cNvPr>
          <p:cNvSpPr txBox="1"/>
          <p:nvPr/>
        </p:nvSpPr>
        <p:spPr>
          <a:xfrm>
            <a:off x="3143214" y="1569125"/>
            <a:ext cx="5962073" cy="1477328"/>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As of now, the entire model is trained on only 10,24,000 tweets and being tested on 2,56,000 tweets, using cross validation while training, accuracy is around 80.99%. The accuracy and loss in the sequential model can be shown in the given Figure.</a:t>
            </a:r>
          </a:p>
        </p:txBody>
      </p:sp>
      <p:sp>
        <p:nvSpPr>
          <p:cNvPr id="5" name="TextBox 4">
            <a:extLst>
              <a:ext uri="{FF2B5EF4-FFF2-40B4-BE49-F238E27FC236}">
                <a16:creationId xmlns="" xmlns:a16="http://schemas.microsoft.com/office/drawing/2014/main" id="{8ABBDBFE-1E84-EE37-052D-71AC020F0401}"/>
              </a:ext>
            </a:extLst>
          </p:cNvPr>
          <p:cNvSpPr txBox="1"/>
          <p:nvPr/>
        </p:nvSpPr>
        <p:spPr>
          <a:xfrm>
            <a:off x="1586938" y="3162195"/>
            <a:ext cx="1417415" cy="369332"/>
          </a:xfrm>
          <a:prstGeom prst="rect">
            <a:avLst/>
          </a:prstGeom>
          <a:noFill/>
        </p:spPr>
        <p:txBody>
          <a:bodyPr wrap="square" rtlCol="0">
            <a:spAutoFit/>
          </a:bodyPr>
          <a:lstStyle/>
          <a:p>
            <a:r>
              <a:rPr lang="en-US" dirty="0"/>
              <a:t>Accuracy</a:t>
            </a:r>
          </a:p>
        </p:txBody>
      </p:sp>
      <p:pic>
        <p:nvPicPr>
          <p:cNvPr id="6" name="Picture 5">
            <a:extLst>
              <a:ext uri="{FF2B5EF4-FFF2-40B4-BE49-F238E27FC236}">
                <a16:creationId xmlns="" xmlns:a16="http://schemas.microsoft.com/office/drawing/2014/main" id="{9710A6C5-36E2-1759-4434-1B93EE74BD3F}"/>
              </a:ext>
            </a:extLst>
          </p:cNvPr>
          <p:cNvPicPr>
            <a:picLocks noChangeAspect="1"/>
          </p:cNvPicPr>
          <p:nvPr/>
        </p:nvPicPr>
        <p:blipFill>
          <a:blip r:embed="rId2"/>
          <a:stretch>
            <a:fillRect/>
          </a:stretch>
        </p:blipFill>
        <p:spPr>
          <a:xfrm>
            <a:off x="138545" y="3647269"/>
            <a:ext cx="4451927" cy="293804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 xmlns:a16="http://schemas.microsoft.com/office/drawing/2014/main" id="{83306F97-E46F-B06B-035A-69A9D80999C9}"/>
              </a:ext>
            </a:extLst>
          </p:cNvPr>
          <p:cNvSpPr txBox="1"/>
          <p:nvPr/>
        </p:nvSpPr>
        <p:spPr>
          <a:xfrm>
            <a:off x="7339214" y="3202499"/>
            <a:ext cx="1417415" cy="369332"/>
          </a:xfrm>
          <a:prstGeom prst="rect">
            <a:avLst/>
          </a:prstGeom>
          <a:noFill/>
        </p:spPr>
        <p:txBody>
          <a:bodyPr wrap="square" rtlCol="0">
            <a:spAutoFit/>
          </a:bodyPr>
          <a:lstStyle/>
          <a:p>
            <a:r>
              <a:rPr lang="en-US" dirty="0"/>
              <a:t>Loss</a:t>
            </a:r>
          </a:p>
        </p:txBody>
      </p:sp>
      <p:pic>
        <p:nvPicPr>
          <p:cNvPr id="8" name="Picture 7">
            <a:extLst>
              <a:ext uri="{FF2B5EF4-FFF2-40B4-BE49-F238E27FC236}">
                <a16:creationId xmlns="" xmlns:a16="http://schemas.microsoft.com/office/drawing/2014/main" id="{1C1B6DDE-D87E-62AF-7109-B7CFDF079EC1}"/>
              </a:ext>
            </a:extLst>
          </p:cNvPr>
          <p:cNvPicPr>
            <a:picLocks noChangeAspect="1"/>
          </p:cNvPicPr>
          <p:nvPr/>
        </p:nvPicPr>
        <p:blipFill>
          <a:blip r:embed="rId3"/>
          <a:stretch>
            <a:fillRect/>
          </a:stretch>
        </p:blipFill>
        <p:spPr>
          <a:xfrm>
            <a:off x="5406668" y="3647269"/>
            <a:ext cx="4384469" cy="29380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7061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AE8F36F9-E8B9-66F5-1568-A83D876EC683}"/>
              </a:ext>
            </a:extLst>
          </p:cNvPr>
          <p:cNvPicPr>
            <a:picLocks noChangeAspect="1"/>
          </p:cNvPicPr>
          <p:nvPr/>
        </p:nvPicPr>
        <p:blipFill>
          <a:blip r:embed="rId2"/>
          <a:stretch>
            <a:fillRect/>
          </a:stretch>
        </p:blipFill>
        <p:spPr>
          <a:xfrm>
            <a:off x="1488030" y="1523999"/>
            <a:ext cx="9215939" cy="4821382"/>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 xmlns:a16="http://schemas.microsoft.com/office/drawing/2014/main" id="{E7BB233F-6E0D-8652-20E7-D6EA23B382C7}"/>
              </a:ext>
            </a:extLst>
          </p:cNvPr>
          <p:cNvSpPr txBox="1"/>
          <p:nvPr/>
        </p:nvSpPr>
        <p:spPr>
          <a:xfrm>
            <a:off x="1488030" y="471056"/>
            <a:ext cx="6105236" cy="584775"/>
          </a:xfrm>
          <a:prstGeom prst="rect">
            <a:avLst/>
          </a:prstGeom>
          <a:noFill/>
        </p:spPr>
        <p:txBody>
          <a:bodyPr wrap="square">
            <a:spAutoFit/>
          </a:bodyPr>
          <a:lstStyle/>
          <a:p>
            <a:r>
              <a:rPr lang="en-US" sz="3200" b="1" dirty="0"/>
              <a:t>Comparison with CNN and RNN</a:t>
            </a:r>
            <a:endParaRPr lang="en-IN" sz="3200" b="1" dirty="0"/>
          </a:p>
        </p:txBody>
      </p:sp>
    </p:spTree>
    <p:extLst>
      <p:ext uri="{BB962C8B-B14F-4D97-AF65-F5344CB8AC3E}">
        <p14:creationId xmlns="" xmlns:p14="http://schemas.microsoft.com/office/powerpoint/2010/main" val="239238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E7BB233F-6E0D-8652-20E7-D6EA23B382C7}"/>
              </a:ext>
            </a:extLst>
          </p:cNvPr>
          <p:cNvSpPr txBox="1"/>
          <p:nvPr/>
        </p:nvSpPr>
        <p:spPr>
          <a:xfrm>
            <a:off x="1488030" y="471056"/>
            <a:ext cx="6105236" cy="584775"/>
          </a:xfrm>
          <a:prstGeom prst="rect">
            <a:avLst/>
          </a:prstGeom>
          <a:noFill/>
        </p:spPr>
        <p:txBody>
          <a:bodyPr wrap="square">
            <a:spAutoFit/>
          </a:bodyPr>
          <a:lstStyle/>
          <a:p>
            <a:r>
              <a:rPr lang="en-US" sz="3200" b="1" dirty="0"/>
              <a:t>Comparison with CNN and RNN</a:t>
            </a:r>
            <a:endParaRPr lang="en-IN" sz="3200" b="1" dirty="0"/>
          </a:p>
        </p:txBody>
      </p:sp>
      <p:pic>
        <p:nvPicPr>
          <p:cNvPr id="3" name="Picture 2">
            <a:extLst>
              <a:ext uri="{FF2B5EF4-FFF2-40B4-BE49-F238E27FC236}">
                <a16:creationId xmlns="" xmlns:a16="http://schemas.microsoft.com/office/drawing/2014/main" id="{7852D09E-6275-AEE1-6C8E-1E9F0ED63024}"/>
              </a:ext>
            </a:extLst>
          </p:cNvPr>
          <p:cNvPicPr>
            <a:picLocks noChangeAspect="1"/>
          </p:cNvPicPr>
          <p:nvPr/>
        </p:nvPicPr>
        <p:blipFill>
          <a:blip r:embed="rId2">
            <a:duotone>
              <a:schemeClr val="accent2">
                <a:shade val="45000"/>
                <a:satMod val="135000"/>
              </a:schemeClr>
              <a:prstClr val="white"/>
            </a:duotone>
          </a:blip>
          <a:stretch>
            <a:fillRect/>
          </a:stretch>
        </p:blipFill>
        <p:spPr>
          <a:xfrm>
            <a:off x="738909" y="2055264"/>
            <a:ext cx="10455698" cy="3680517"/>
          </a:xfrm>
          <a:prstGeom prst="rect">
            <a:avLst/>
          </a:prstGeom>
        </p:spPr>
      </p:pic>
    </p:spTree>
    <p:extLst>
      <p:ext uri="{BB962C8B-B14F-4D97-AF65-F5344CB8AC3E}">
        <p14:creationId xmlns="" xmlns:p14="http://schemas.microsoft.com/office/powerpoint/2010/main" val="2436795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D8B4D-5BAE-40BA-A19C-B0A77C9A11CA}"/>
              </a:ext>
            </a:extLst>
          </p:cNvPr>
          <p:cNvSpPr>
            <a:spLocks noGrp="1"/>
          </p:cNvSpPr>
          <p:nvPr>
            <p:ph type="title"/>
          </p:nvPr>
        </p:nvSpPr>
        <p:spPr/>
        <p:txBody>
          <a:bodyPr/>
          <a:lstStyle/>
          <a:p>
            <a:r>
              <a:rPr lang="en-US" noProof="0" dirty="0"/>
              <a:t>Conclusion</a:t>
            </a:r>
          </a:p>
        </p:txBody>
      </p:sp>
      <p:sp>
        <p:nvSpPr>
          <p:cNvPr id="4" name="Content Placeholder 3">
            <a:extLst>
              <a:ext uri="{FF2B5EF4-FFF2-40B4-BE49-F238E27FC236}">
                <a16:creationId xmlns="" xmlns:a16="http://schemas.microsoft.com/office/drawing/2014/main" id="{B893BFB9-C6C3-418B-A237-8BE9AD8A694A}"/>
              </a:ext>
            </a:extLst>
          </p:cNvPr>
          <p:cNvSpPr>
            <a:spLocks noGrp="1"/>
          </p:cNvSpPr>
          <p:nvPr>
            <p:ph sz="half" idx="15"/>
          </p:nvPr>
        </p:nvSpPr>
        <p:spPr>
          <a:xfrm rot="10800000" flipV="1">
            <a:off x="4387271" y="1145309"/>
            <a:ext cx="6750059" cy="4867563"/>
          </a:xfrm>
        </p:spPr>
        <p:txBody>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Our proposed research work tested the accuracy of LSTM model. CNN based approach results into 58% accuracy, while the RNN model results into 77% accuracy.</a:t>
            </a: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To conclude, our model has resulted into better accuracy than both of the above model being more than 78% accurate.</a:t>
            </a:r>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 78% accuracy level is one of the best among the popular approaches to sentiment analysis.</a:t>
            </a: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We have also tested our model with a variety of epochs and batch sizes, the model gradually performs better with each epoch.</a:t>
            </a: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Also the lesser the size of batch, the better the model performs. Batch size 10 and 128 epochs result into 82% accuracy while batch size 128, and epoch 10 result into 78% accuracy level.</a:t>
            </a:r>
          </a:p>
        </p:txBody>
      </p:sp>
    </p:spTree>
    <p:extLst>
      <p:ext uri="{BB962C8B-B14F-4D97-AF65-F5344CB8AC3E}">
        <p14:creationId xmlns="" xmlns:p14="http://schemas.microsoft.com/office/powerpoint/2010/main" val="15434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D8B4D-5BAE-40BA-A19C-B0A77C9A11CA}"/>
              </a:ext>
            </a:extLst>
          </p:cNvPr>
          <p:cNvSpPr>
            <a:spLocks noGrp="1"/>
          </p:cNvSpPr>
          <p:nvPr>
            <p:ph type="title"/>
          </p:nvPr>
        </p:nvSpPr>
        <p:spPr/>
        <p:txBody>
          <a:bodyPr/>
          <a:lstStyle/>
          <a:p>
            <a:r>
              <a:rPr lang="en-US" noProof="0" dirty="0"/>
              <a:t>Future Work</a:t>
            </a:r>
          </a:p>
        </p:txBody>
      </p:sp>
      <p:sp>
        <p:nvSpPr>
          <p:cNvPr id="4" name="Content Placeholder 3">
            <a:extLst>
              <a:ext uri="{FF2B5EF4-FFF2-40B4-BE49-F238E27FC236}">
                <a16:creationId xmlns="" xmlns:a16="http://schemas.microsoft.com/office/drawing/2014/main" id="{B893BFB9-C6C3-418B-A237-8BE9AD8A694A}"/>
              </a:ext>
            </a:extLst>
          </p:cNvPr>
          <p:cNvSpPr>
            <a:spLocks noGrp="1"/>
          </p:cNvSpPr>
          <p:nvPr>
            <p:ph sz="half" idx="15"/>
          </p:nvPr>
        </p:nvSpPr>
        <p:spPr>
          <a:xfrm rot="10800000" flipV="1">
            <a:off x="4387271" y="1145309"/>
            <a:ext cx="6750059" cy="4867563"/>
          </a:xfrm>
        </p:spPr>
        <p:txBody>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In this project, there can be successful analysis of multiple tweets showing their  sentiments as positive or negative. Technologies such as HTML, CSS can be used for creating the user interface of the main project, MySQL/SQLite can be used for database management, and Natural Language processing is used for determining texts used in tweets.</a:t>
            </a:r>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Efficient handling of tweets for the user, using a user-friendly  Interface can be done. Still, there is certain limitations regarding this project such as it works only in one language </a:t>
            </a:r>
            <a:r>
              <a:rPr lang="en-US" dirty="0" err="1">
                <a:latin typeface="Calibri" panose="020F0502020204030204" pitchFamily="34" charset="0"/>
                <a:ea typeface="Calibri" panose="020F0502020204030204" pitchFamily="34" charset="0"/>
                <a:cs typeface="Calibri" panose="020F0502020204030204" pitchFamily="34" charset="0"/>
              </a:rPr>
              <a:t>i.e</a:t>
            </a:r>
            <a:r>
              <a:rPr lang="en-US" dirty="0">
                <a:latin typeface="Calibri" panose="020F0502020204030204" pitchFamily="34" charset="0"/>
                <a:ea typeface="Calibri" panose="020F0502020204030204" pitchFamily="34" charset="0"/>
                <a:cs typeface="Calibri" panose="020F0502020204030204" pitchFamily="34" charset="0"/>
              </a:rPr>
              <a:t> English.</a:t>
            </a: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Also, new data is generating rapidly and thus no one can rely on old data to predict today’s people sentiment.</a:t>
            </a: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 mix of Convolutional and LSTM Model for sentiment Analysis can also perform better if optimized.</a:t>
            </a:r>
          </a:p>
        </p:txBody>
      </p:sp>
    </p:spTree>
    <p:extLst>
      <p:ext uri="{BB962C8B-B14F-4D97-AF65-F5344CB8AC3E}">
        <p14:creationId xmlns="" xmlns:p14="http://schemas.microsoft.com/office/powerpoint/2010/main" val="67083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913C465E-99C1-43E9-8FAC-86113F58E098}"/>
              </a:ext>
              <a:ext uri="{C183D7F6-B498-43B3-948B-1728B52AA6E4}">
                <adec:decorative xmlns="" xmlns:adec="http://schemas.microsoft.com/office/drawing/2017/decorative" val="1"/>
              </a:ext>
            </a:extLst>
          </p:cNvPr>
          <p:cNvGrpSpPr/>
          <p:nvPr/>
        </p:nvGrpSpPr>
        <p:grpSpPr>
          <a:xfrm>
            <a:off x="0" y="3663950"/>
            <a:ext cx="4537613" cy="3194050"/>
            <a:chOff x="1" y="3649663"/>
            <a:chExt cx="4537613" cy="3194050"/>
          </a:xfrm>
        </p:grpSpPr>
        <p:sp>
          <p:nvSpPr>
            <p:cNvPr id="6" name="Isosceles Triangle 5">
              <a:extLst>
                <a:ext uri="{FF2B5EF4-FFF2-40B4-BE49-F238E27FC236}">
                  <a16:creationId xmlns="" xmlns:a16="http://schemas.microsoft.com/office/drawing/2014/main" id="{B7099EE8-B27A-4298-A114-D9FE2F94F437}"/>
                </a:ext>
              </a:extLst>
            </p:cNvPr>
            <p:cNvSpPr/>
            <p:nvPr/>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 xmlns:a16="http://schemas.microsoft.com/office/drawing/2014/main" id="{F8E6868B-6755-488B-BEA3-7DFC4EFAA6F5}"/>
                </a:ext>
              </a:extLst>
            </p:cNvPr>
            <p:cNvSpPr/>
            <p:nvPr/>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 xmlns:a16="http://schemas.microsoft.com/office/drawing/2014/main" id="{1FB20523-8EC7-4848-89B7-052D5B00D604}"/>
              </a:ext>
            </a:extLst>
          </p:cNvPr>
          <p:cNvSpPr>
            <a:spLocks noGrp="1"/>
          </p:cNvSpPr>
          <p:nvPr>
            <p:ph type="title"/>
          </p:nvPr>
        </p:nvSpPr>
        <p:spPr/>
        <p:txBody>
          <a:bodyPr/>
          <a:lstStyle/>
          <a:p>
            <a:r>
              <a:rPr lang="en-US" b="1" dirty="0"/>
              <a:t>Index</a:t>
            </a:r>
          </a:p>
        </p:txBody>
      </p:sp>
      <p:sp>
        <p:nvSpPr>
          <p:cNvPr id="3" name="Text Placeholder 2">
            <a:extLst>
              <a:ext uri="{FF2B5EF4-FFF2-40B4-BE49-F238E27FC236}">
                <a16:creationId xmlns="" xmlns:a16="http://schemas.microsoft.com/office/drawing/2014/main" id="{72645FD0-487F-AED6-8159-90B9EB2C1CF8}"/>
              </a:ext>
            </a:extLst>
          </p:cNvPr>
          <p:cNvSpPr txBox="1">
            <a:spLocks/>
          </p:cNvSpPr>
          <p:nvPr/>
        </p:nvSpPr>
        <p:spPr>
          <a:xfrm>
            <a:off x="5561540" y="1510314"/>
            <a:ext cx="5592415" cy="3690088"/>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solidFill>
        </p:spPr>
        <p:txBody>
          <a:bodyPr vert="horz" wrap="square"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1800" i="1"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285750" indent="-285750" algn="l">
              <a:buFont typeface="Wingdings" panose="05000000000000000000" pitchFamily="2" charset="2"/>
              <a:buChar char="v"/>
            </a:pPr>
            <a:r>
              <a:rPr lang="en-US" sz="2400" b="1" i="0" dirty="0"/>
              <a:t>Introduction</a:t>
            </a:r>
          </a:p>
          <a:p>
            <a:pPr marL="285750" indent="-285750" algn="l">
              <a:buFont typeface="Wingdings" panose="05000000000000000000" pitchFamily="2" charset="2"/>
              <a:buChar char="v"/>
            </a:pPr>
            <a:r>
              <a:rPr lang="en-US" sz="2400" b="1" i="0" dirty="0"/>
              <a:t>Overview of Data</a:t>
            </a:r>
          </a:p>
          <a:p>
            <a:pPr marL="285750" indent="-285750" algn="l">
              <a:buFont typeface="Wingdings" panose="05000000000000000000" pitchFamily="2" charset="2"/>
              <a:buChar char="v"/>
            </a:pPr>
            <a:r>
              <a:rPr lang="en-US" sz="2400" b="1" i="0" dirty="0"/>
              <a:t>Methods</a:t>
            </a:r>
          </a:p>
          <a:p>
            <a:pPr marL="285750" indent="-285750" algn="l">
              <a:buFont typeface="Wingdings" panose="05000000000000000000" pitchFamily="2" charset="2"/>
              <a:buChar char="v"/>
            </a:pPr>
            <a:r>
              <a:rPr lang="en-US" sz="2400" b="1" i="0" dirty="0"/>
              <a:t>Results</a:t>
            </a:r>
          </a:p>
          <a:p>
            <a:pPr marL="285750" indent="-285750" algn="l">
              <a:buFont typeface="Wingdings" panose="05000000000000000000" pitchFamily="2" charset="2"/>
              <a:buChar char="v"/>
            </a:pPr>
            <a:r>
              <a:rPr lang="en-US" sz="2400" b="1" i="0" dirty="0"/>
              <a:t>Result with variation of Dropout</a:t>
            </a:r>
          </a:p>
          <a:p>
            <a:pPr marL="285750" indent="-285750" algn="l">
              <a:buFont typeface="Wingdings" panose="05000000000000000000" pitchFamily="2" charset="2"/>
              <a:buChar char="v"/>
            </a:pPr>
            <a:r>
              <a:rPr lang="en-US" sz="2400" b="1" i="0" dirty="0"/>
              <a:t>Acknowledgement</a:t>
            </a:r>
          </a:p>
          <a:p>
            <a:pPr marL="285750" indent="-285750" algn="l">
              <a:buFont typeface="Wingdings" panose="05000000000000000000" pitchFamily="2" charset="2"/>
              <a:buChar char="v"/>
            </a:pPr>
            <a:r>
              <a:rPr lang="en-US" sz="2400" b="1" i="0" dirty="0"/>
              <a:t>Conclusion and Future Scope</a:t>
            </a:r>
          </a:p>
        </p:txBody>
      </p:sp>
    </p:spTree>
    <p:extLst>
      <p:ext uri="{BB962C8B-B14F-4D97-AF65-F5344CB8AC3E}">
        <p14:creationId xmlns="" xmlns:p14="http://schemas.microsoft.com/office/powerpoint/2010/main" val="2343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D8B4D-5BAE-40BA-A19C-B0A77C9A11CA}"/>
              </a:ext>
            </a:extLst>
          </p:cNvPr>
          <p:cNvSpPr>
            <a:spLocks noGrp="1"/>
          </p:cNvSpPr>
          <p:nvPr>
            <p:ph type="title"/>
          </p:nvPr>
        </p:nvSpPr>
        <p:spPr/>
        <p:txBody>
          <a:bodyPr/>
          <a:lstStyle/>
          <a:p>
            <a:r>
              <a:rPr lang="en-US" dirty="0"/>
              <a:t>References</a:t>
            </a:r>
            <a:endParaRPr lang="en-US" noProof="0" dirty="0"/>
          </a:p>
        </p:txBody>
      </p:sp>
      <p:sp>
        <p:nvSpPr>
          <p:cNvPr id="4" name="Content Placeholder 3">
            <a:extLst>
              <a:ext uri="{FF2B5EF4-FFF2-40B4-BE49-F238E27FC236}">
                <a16:creationId xmlns="" xmlns:a16="http://schemas.microsoft.com/office/drawing/2014/main" id="{B893BFB9-C6C3-418B-A237-8BE9AD8A694A}"/>
              </a:ext>
            </a:extLst>
          </p:cNvPr>
          <p:cNvSpPr>
            <a:spLocks noGrp="1"/>
          </p:cNvSpPr>
          <p:nvPr>
            <p:ph sz="half" idx="15"/>
          </p:nvPr>
        </p:nvSpPr>
        <p:spPr>
          <a:xfrm rot="10800000" flipV="1">
            <a:off x="3842326" y="230909"/>
            <a:ext cx="7989456" cy="6539346"/>
          </a:xfrm>
        </p:spPr>
        <p:txBody>
          <a:bodyPr/>
          <a:lstStyle/>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Brijesh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Bakariya</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and G.S. Thakur, "An Efficient Algorithm for Extracting Infrequent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Itemsets</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from Weblog", The International Arab Journal of Information Technology (IAJIT),2019 (2)</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Brijesh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Bakariya</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and G.S. Thakur, "Mining Rare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Itemsets</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from Weblog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Data",National</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Academy Science Letters, 2015 page 1-5 </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Brijesh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Bakariya</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and G.S. Thakur, "Pattern Mining Approach for Social Net-work Service",  National Academy Science Letters, June 2017, Volume 40, Issue 3, pp 183–187</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Brijesh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Bakariya</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G.S.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Thakur,"An</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Efficient Algorithm for Extracting High Utility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Itemsets</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from Web Log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Data",published</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in The Institution of Electronics and Telecommunication Engineers (IETE) Technical Review SCI DOI: 10.1080/025646 02.2014.1000396, Volume-32, Issue-02, March- 2015, Pages 151-160. ISSN 0256-4602  impact factor1.304 </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C. Liu, K. Li, K. Li, and R.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Buyya</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 new service mechanism for profit optimizations of a cloud provider and its users,” IEEE Trans. Cloud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Comput</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vol. 9, no. 1, pp. 14–26, Jan.–Mar. 2021</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D. S. Rajput, R. S. Thakur, G. S. Thakur, “A Computational Model for Knowledge Extraction in Uncertain Textual Data using Karnaugh Map Technique”, </a:t>
            </a:r>
            <a:r>
              <a:rPr lang="en-IN" sz="1200" b="1" u="none" strike="noStrike" dirty="0">
                <a:solidFill>
                  <a:schemeClr val="accent1">
                    <a:lumMod val="50000"/>
                  </a:schemeClr>
                </a:solidFill>
                <a:effectLst/>
                <a:latin typeface="Corbel Light" panose="020B0303020204020204" pitchFamily="34" charset="0"/>
                <a:ea typeface="Calibri" panose="020F0502020204030204" pitchFamily="34" charset="0"/>
                <a:cs typeface="Microsoft Tai Le" panose="020B0502040204020203" pitchFamily="34" charset="0"/>
                <a:hlinkClick r:id="rId3">
                  <a:extLst>
                    <a:ext uri="{A12FA001-AC4F-418D-AE19-62706E023703}">
                      <ahyp:hlinkClr xmlns="" xmlns:ahyp="http://schemas.microsoft.com/office/drawing/2018/hyperlinkcolor" val="tx"/>
                    </a:ext>
                  </a:extLst>
                </a:hlinkClick>
              </a:rPr>
              <a:t>International Journal of Computing Science and Mathematics</a:t>
            </a:r>
            <a:r>
              <a:rPr lang="en-IN" sz="1200" b="1" dirty="0">
                <a:solidFill>
                  <a:schemeClr val="accent1">
                    <a:lumMod val="50000"/>
                  </a:schemeClr>
                </a:solidFill>
                <a:effectLst/>
                <a:latin typeface="Corbel Light" panose="020B0303020204020204" pitchFamily="34" charset="0"/>
                <a:ea typeface="Calibri" panose="020F0502020204030204" pitchFamily="34" charset="0"/>
                <a:cs typeface="Microsoft Tai Le" panose="020B0502040204020203" pitchFamily="34" charset="0"/>
              </a:rPr>
              <a:t> </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InderScience</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ISSN: 1752-5055, Jan 2016, Vol. 7, Issue 2, pp. 166-176</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D.S Rajput, R.S. Thakur and G.S. Thakur, “Fuzzy Association Rule Mining based Frequent Pattern Extraction from Uncertain Data” presented in IEEE 2nd World Congress on Information and Communication Technologies (WICT- 2012) October 30-November 02, 2012 in IIITM Trivandrum, ISBN: 978-1-4673-4804-1 pp 709-714 </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D.S Rajput, R.S. Thakur, G.S. Thakur, “An Integrated Approach and framework for Document Clustering using Graph based Association Rule Mining” published in </a:t>
            </a:r>
            <a:r>
              <a:rPr lang="en-IN" sz="1200" b="1" u="none" strike="noStrike" dirty="0">
                <a:solidFill>
                  <a:schemeClr val="accent1">
                    <a:lumMod val="50000"/>
                  </a:schemeClr>
                </a:solidFill>
                <a:effectLst/>
                <a:latin typeface="Corbel Light" panose="020B0303020204020204" pitchFamily="34" charset="0"/>
                <a:ea typeface="Calibri" panose="020F0502020204030204" pitchFamily="34" charset="0"/>
                <a:cs typeface="Microsoft Tai Le" panose="020B0502040204020203" pitchFamily="34" charset="0"/>
                <a:hlinkClick r:id="rId4">
                  <a:extLst>
                    <a:ext uri="{A12FA001-AC4F-418D-AE19-62706E023703}">
                      <ahyp:hlinkClr xmlns="" xmlns:ahyp="http://schemas.microsoft.com/office/drawing/2018/hyperlinkcolor" val="tx"/>
                    </a:ext>
                  </a:extLst>
                </a:hlinkClick>
              </a:rPr>
              <a:t>Advances in Intelligent Systems and Computing</a:t>
            </a:r>
            <a:r>
              <a:rPr lang="en-IN" sz="1200" b="1" dirty="0">
                <a:solidFill>
                  <a:schemeClr val="accent1">
                    <a:lumMod val="50000"/>
                  </a:schemeClr>
                </a:solidFill>
                <a:effectLst/>
                <a:latin typeface="Corbel Light" panose="020B0303020204020204" pitchFamily="34" charset="0"/>
                <a:ea typeface="Calibri" panose="020F0502020204030204" pitchFamily="34" charset="0"/>
                <a:cs typeface="Microsoft Tai Le" panose="020B0502040204020203" pitchFamily="34" charset="0"/>
              </a:rPr>
              <a:t>, </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Springer, ISBN 978-81-322-1602-5, Vol. 236 pp. 1421- 1438. </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G. S.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Thakur,Fuzzy</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Soft Trafﬁc Accident Alert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Model,National</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Academy of Science Letter(May–June 2014),Springer 37(3):26 1–268 DOI 10.1007/s40009-014-0235-6 </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G. Vishwakarma and G. S. Thakur, “Hybrid System for MPAA Ratings of Movie Clips Using Support Vector Machine,” in Advances in Intelligent Systems and Computing book series (AISC, volume 817), 2019, pp. 563–575</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G.S.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Thakur,Neeraj</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Sahu,Swatranta</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Sahu,“Hesitant</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Fuzzy Linguistic Term Set Based Document Classification” ,In IEEE Third International Conference on Communication Systems and Network Technologies April 6-8,2013,Gwalior,India</a:t>
            </a:r>
          </a:p>
          <a:p>
            <a:pPr marL="342900" marR="0" lvl="0" indent="-342900" algn="just">
              <a:lnSpc>
                <a:spcPct val="115000"/>
              </a:lnSpc>
              <a:spcBef>
                <a:spcPts val="0"/>
              </a:spcBef>
              <a:spcAft>
                <a:spcPts val="0"/>
              </a:spcAft>
              <a:buFont typeface="+mj-lt"/>
              <a:buAutoNum type="arabicPeriod"/>
            </a:pP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G.S.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Thakur,R.S</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Thakur, “Design of 2-Level Clustering Framework for Time Series </a:t>
            </a:r>
            <a:r>
              <a:rPr lang="en-IN" sz="1200" b="1" dirty="0" err="1">
                <a:effectLst/>
                <a:latin typeface="Corbel Light" panose="020B0303020204020204" pitchFamily="34" charset="0"/>
                <a:ea typeface="Calibri" panose="020F0502020204030204" pitchFamily="34" charset="0"/>
                <a:cs typeface="Microsoft Tai Le" panose="020B0502040204020203" pitchFamily="34" charset="0"/>
              </a:rPr>
              <a:t>DataSets</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In an International Conference on Soft Computing for Problem Solving </a:t>
            </a:r>
            <a:r>
              <a:rPr lang="en-IN" sz="1200" b="1" dirty="0">
                <a:solidFill>
                  <a:schemeClr val="accent1">
                    <a:lumMod val="50000"/>
                  </a:schemeClr>
                </a:solidFill>
                <a:effectLst/>
                <a:latin typeface="Corbel Light" panose="020B0303020204020204" pitchFamily="34" charset="0"/>
                <a:ea typeface="Calibri" panose="020F0502020204030204" pitchFamily="34" charset="0"/>
                <a:cs typeface="Microsoft Tai Le" panose="020B0502040204020203" pitchFamily="34" charset="0"/>
              </a:rPr>
              <a:t>(</a:t>
            </a:r>
            <a:r>
              <a:rPr lang="en-IN" sz="1200" b="1" u="none" strike="noStrike" dirty="0">
                <a:solidFill>
                  <a:schemeClr val="accent1">
                    <a:lumMod val="50000"/>
                  </a:schemeClr>
                </a:solidFill>
                <a:effectLst/>
                <a:latin typeface="Corbel Light" panose="020B0303020204020204" pitchFamily="34" charset="0"/>
                <a:ea typeface="Calibri" panose="020F0502020204030204" pitchFamily="34" charset="0"/>
                <a:cs typeface="Microsoft Tai Le" panose="020B0502040204020203" pitchFamily="34" charset="0"/>
                <a:hlinkClick r:id="rId5">
                  <a:extLst>
                    <a:ext uri="{A12FA001-AC4F-418D-AE19-62706E023703}">
                      <ahyp:hlinkClr xmlns="" xmlns:ahyp="http://schemas.microsoft.com/office/drawing/2018/hyperlinkcolor" val="tx"/>
                    </a:ext>
                  </a:extLst>
                </a:hlinkClick>
              </a:rPr>
              <a:t>SocPros</a:t>
            </a:r>
            <a:r>
              <a:rPr lang="en-IN" sz="1200" b="1" dirty="0">
                <a:solidFill>
                  <a:schemeClr val="accent1">
                    <a:lumMod val="50000"/>
                  </a:schemeClr>
                </a:solidFill>
                <a:effectLst/>
                <a:latin typeface="Corbel Light" panose="020B0303020204020204" pitchFamily="34" charset="0"/>
                <a:ea typeface="Calibri" panose="020F0502020204030204" pitchFamily="34" charset="0"/>
                <a:cs typeface="Microsoft Tai Le" panose="020B0502040204020203" pitchFamily="34" charset="0"/>
              </a:rPr>
              <a:t>11</a:t>
            </a:r>
            <a:r>
              <a:rPr lang="en-IN" sz="1200" b="1" dirty="0">
                <a:effectLst/>
                <a:latin typeface="Corbel Light" panose="020B0303020204020204" pitchFamily="34" charset="0"/>
                <a:ea typeface="Calibri" panose="020F0502020204030204" pitchFamily="34" charset="0"/>
                <a:cs typeface="Microsoft Tai Le" panose="020B0502040204020203" pitchFamily="34" charset="0"/>
              </a:rPr>
              <a:t>) ,IIT Roorkee India, December 16-18, 2011, Published Springer Proceeding. </a:t>
            </a:r>
            <a:endParaRPr lang="en-US" sz="1200" b="1" dirty="0">
              <a:effectLst/>
              <a:latin typeface="Corbel Light" panose="020B0303020204020204" pitchFamily="34" charset="0"/>
              <a:ea typeface="Calibri" panose="020F0502020204030204" pitchFamily="34" charset="0"/>
              <a:cs typeface="Microsoft Tai Le" panose="020B0502040204020203" pitchFamily="34" charset="0"/>
            </a:endParaRPr>
          </a:p>
          <a:p>
            <a:pPr marL="342900" marR="0" lvl="0" indent="-342900" algn="just">
              <a:lnSpc>
                <a:spcPct val="115000"/>
              </a:lnSpc>
              <a:spcBef>
                <a:spcPts val="0"/>
              </a:spcBef>
              <a:spcAft>
                <a:spcPts val="0"/>
              </a:spcAft>
              <a:buFont typeface="+mj-lt"/>
              <a:buAutoNum type="arabicPeriod"/>
            </a:pPr>
            <a:r>
              <a:rPr lang="en-IN" sz="1200" b="1" dirty="0">
                <a:latin typeface="Corbel Light" panose="020B0303020204020204" pitchFamily="34" charset="0"/>
                <a:cs typeface="Microsoft Tai Le" panose="020B0502040204020203" pitchFamily="34" charset="0"/>
              </a:rPr>
              <a:t>Aniket Kale, Chetan </a:t>
            </a:r>
            <a:r>
              <a:rPr lang="en-IN" sz="1200" b="1" dirty="0" err="1">
                <a:latin typeface="Corbel Light" panose="020B0303020204020204" pitchFamily="34" charset="0"/>
                <a:cs typeface="Microsoft Tai Le" panose="020B0502040204020203" pitchFamily="34" charset="0"/>
              </a:rPr>
              <a:t>Bawankule</a:t>
            </a:r>
            <a:r>
              <a:rPr lang="en-IN" sz="1200" b="1" dirty="0">
                <a:latin typeface="Corbel Light" panose="020B0303020204020204" pitchFamily="34" charset="0"/>
                <a:cs typeface="Microsoft Tai Le" panose="020B0502040204020203" pitchFamily="34" charset="0"/>
              </a:rPr>
              <a:t>, Payal </a:t>
            </a:r>
            <a:r>
              <a:rPr lang="en-IN" sz="1200" b="1" dirty="0" err="1">
                <a:latin typeface="Corbel Light" panose="020B0303020204020204" pitchFamily="34" charset="0"/>
                <a:cs typeface="Microsoft Tai Le" panose="020B0502040204020203" pitchFamily="34" charset="0"/>
              </a:rPr>
              <a:t>Singanjude</a:t>
            </a:r>
            <a:r>
              <a:rPr lang="en-IN" sz="1200" b="1" dirty="0">
                <a:latin typeface="Corbel Light" panose="020B0303020204020204" pitchFamily="34" charset="0"/>
                <a:cs typeface="Microsoft Tai Le" panose="020B0502040204020203" pitchFamily="34" charset="0"/>
              </a:rPr>
              <a:t>, Ganesh, Twitter Sentiment Analysis using LSTM </a:t>
            </a:r>
            <a:r>
              <a:rPr lang="en-IN" sz="1200" b="1" dirty="0" err="1">
                <a:latin typeface="Corbel Light" panose="020B0303020204020204" pitchFamily="34" charset="0"/>
                <a:cs typeface="Microsoft Tai Le" panose="020B0502040204020203" pitchFamily="34" charset="0"/>
              </a:rPr>
              <a:t>Algoritghm</a:t>
            </a:r>
            <a:endParaRPr lang="en-IN" sz="1200" b="1" dirty="0">
              <a:effectLst/>
              <a:latin typeface="Corbel Light" panose="020B0303020204020204" pitchFamily="34" charset="0"/>
              <a:ea typeface="Calibri" panose="020F0502020204030204" pitchFamily="34" charset="0"/>
              <a:cs typeface="Microsoft Tai Le" panose="020B0502040204020203" pitchFamily="34" charset="0"/>
            </a:endParaRPr>
          </a:p>
        </p:txBody>
      </p:sp>
    </p:spTree>
    <p:extLst>
      <p:ext uri="{BB962C8B-B14F-4D97-AF65-F5344CB8AC3E}">
        <p14:creationId xmlns="" xmlns:p14="http://schemas.microsoft.com/office/powerpoint/2010/main" val="4089377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DE6C8-A212-4C96-EAE8-C01B5178B60C}"/>
              </a:ext>
            </a:extLst>
          </p:cNvPr>
          <p:cNvSpPr>
            <a:spLocks noGrp="1"/>
          </p:cNvSpPr>
          <p:nvPr>
            <p:ph type="ctrTitle"/>
          </p:nvPr>
        </p:nvSpPr>
        <p:spPr>
          <a:xfrm>
            <a:off x="1438776" y="3129806"/>
            <a:ext cx="5566700" cy="1675949"/>
          </a:xfrm>
        </p:spPr>
        <p:txBody>
          <a:bodyPr/>
          <a:lstStyle/>
          <a:p>
            <a:r>
              <a:rPr lang="en-US" sz="6600" spc="100" dirty="0"/>
              <a:t>Thank You!</a:t>
            </a:r>
            <a:endParaRPr lang="en-IN" sz="6600" spc="100" dirty="0"/>
          </a:p>
        </p:txBody>
      </p:sp>
    </p:spTree>
    <p:extLst>
      <p:ext uri="{BB962C8B-B14F-4D97-AF65-F5344CB8AC3E}">
        <p14:creationId xmlns="" xmlns:p14="http://schemas.microsoft.com/office/powerpoint/2010/main" val="224818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DB6BB3-5550-4815-BD28-CE07150418D7}"/>
              </a:ext>
            </a:extLst>
          </p:cNvPr>
          <p:cNvSpPr>
            <a:spLocks noGrp="1"/>
          </p:cNvSpPr>
          <p:nvPr>
            <p:ph type="title"/>
          </p:nvPr>
        </p:nvSpPr>
        <p:spPr>
          <a:xfrm>
            <a:off x="219738" y="2114493"/>
            <a:ext cx="3368849" cy="2456485"/>
          </a:xfrm>
        </p:spPr>
        <p:txBody>
          <a:bodyPr/>
          <a:lstStyle/>
          <a:p>
            <a:r>
              <a:rPr lang="en-US" b="1" noProof="0" dirty="0"/>
              <a:t>Introduction</a:t>
            </a:r>
          </a:p>
        </p:txBody>
      </p:sp>
      <p:sp>
        <p:nvSpPr>
          <p:cNvPr id="3" name="Content Placeholder 2">
            <a:extLst>
              <a:ext uri="{FF2B5EF4-FFF2-40B4-BE49-F238E27FC236}">
                <a16:creationId xmlns="" xmlns:a16="http://schemas.microsoft.com/office/drawing/2014/main" id="{AAA12AD7-986B-4DF0-AC91-424D90687595}"/>
              </a:ext>
            </a:extLst>
          </p:cNvPr>
          <p:cNvSpPr>
            <a:spLocks noGrp="1"/>
          </p:cNvSpPr>
          <p:nvPr>
            <p:ph idx="14"/>
          </p:nvPr>
        </p:nvSpPr>
        <p:spPr>
          <a:xfrm>
            <a:off x="4934473" y="1955933"/>
            <a:ext cx="6292850" cy="3620408"/>
          </a:xfrm>
        </p:spPr>
        <p:txBody>
          <a:bodyPr/>
          <a:lstStyle/>
          <a:p>
            <a:r>
              <a:rPr lang="en-US" b="1" dirty="0" smtClean="0"/>
              <a:t>The Corporate Recruitment System is more than just a </a:t>
            </a:r>
            <a:r>
              <a:rPr lang="en-US" b="1" dirty="0" err="1" smtClean="0"/>
              <a:t>tool,it's</a:t>
            </a:r>
            <a:r>
              <a:rPr lang="en-US" b="1" dirty="0" smtClean="0"/>
              <a:t> an integrated approach to talent acquisition. Rooted in the latest HR technologies and insights, CRS offers a holistic solution to the challenges of hiring in the digital age.</a:t>
            </a:r>
          </a:p>
          <a:p>
            <a:r>
              <a:rPr lang="en-US" b="1" dirty="0" smtClean="0"/>
              <a:t>CRS's analytics module provides a deep dive into recruitment metrics, helping HR teams understand patterns, foresee challenges, and optimize strategies</a:t>
            </a:r>
            <a:r>
              <a:rPr lang="en-US" dirty="0" smtClean="0"/>
              <a:t>.</a:t>
            </a:r>
          </a:p>
          <a:p>
            <a:r>
              <a:rPr lang="en-US" b="1" dirty="0" smtClean="0"/>
              <a:t>Our system effortlessly integrates with your existing HR software, ensuring a smooth transition and uninterrupted workflows.</a:t>
            </a:r>
            <a:endParaRPr lang="en-US" b="1" noProof="0" dirty="0" smtClean="0"/>
          </a:p>
        </p:txBody>
      </p:sp>
      <p:sp>
        <p:nvSpPr>
          <p:cNvPr id="5" name="TextBox 4">
            <a:extLst>
              <a:ext uri="{FF2B5EF4-FFF2-40B4-BE49-F238E27FC236}">
                <a16:creationId xmlns="" xmlns:a16="http://schemas.microsoft.com/office/drawing/2014/main" id="{282A692D-10ED-E7A6-3A30-7E40314E33F0}"/>
              </a:ext>
            </a:extLst>
          </p:cNvPr>
          <p:cNvSpPr txBox="1"/>
          <p:nvPr/>
        </p:nvSpPr>
        <p:spPr>
          <a:xfrm>
            <a:off x="5877015" y="344905"/>
            <a:ext cx="5915294" cy="1287532"/>
          </a:xfrm>
          <a:prstGeom prst="rect">
            <a:avLst/>
          </a:prstGeom>
          <a:noFill/>
        </p:spPr>
        <p:txBody>
          <a:bodyPr wrap="square">
            <a:spAutoFit/>
          </a:bodyPr>
          <a:lstStyle/>
          <a:p>
            <a:pPr>
              <a:lnSpc>
                <a:spcPct val="150000"/>
              </a:lnSpc>
            </a:pPr>
            <a:r>
              <a:rPr lang="en-US" b="1" spc="300" dirty="0" smtClean="0">
                <a:solidFill>
                  <a:schemeClr val="bg1"/>
                </a:solidFill>
                <a:latin typeface="Abadi"/>
              </a:rPr>
              <a:t>A corporate recruitment system is a web-based application that helps to automate the process of hiring.</a:t>
            </a:r>
            <a:endParaRPr lang="en-US" b="1" spc="300" dirty="0">
              <a:solidFill>
                <a:schemeClr val="bg1"/>
              </a:solidFill>
              <a:latin typeface="Abadi"/>
            </a:endParaRPr>
          </a:p>
        </p:txBody>
      </p:sp>
    </p:spTree>
    <p:extLst>
      <p:ext uri="{BB962C8B-B14F-4D97-AF65-F5344CB8AC3E}">
        <p14:creationId xmlns="" xmlns:p14="http://schemas.microsoft.com/office/powerpoint/2010/main" val="278035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6D7BD-5C62-4764-9E1D-D185EBAA6C0F}"/>
              </a:ext>
            </a:extLst>
          </p:cNvPr>
          <p:cNvSpPr>
            <a:spLocks noGrp="1"/>
          </p:cNvSpPr>
          <p:nvPr>
            <p:ph type="title"/>
          </p:nvPr>
        </p:nvSpPr>
        <p:spPr>
          <a:xfrm>
            <a:off x="30661" y="-10806"/>
            <a:ext cx="3238749" cy="2456442"/>
          </a:xfrm>
        </p:spPr>
        <p:txBody>
          <a:bodyPr/>
          <a:lstStyle/>
          <a:p>
            <a:r>
              <a:rPr lang="en-US" b="1" noProof="0" dirty="0"/>
              <a:t>Proposed</a:t>
            </a:r>
            <a:r>
              <a:rPr lang="en-US" noProof="0" dirty="0"/>
              <a:t> </a:t>
            </a:r>
            <a:r>
              <a:rPr lang="en-US" b="1" noProof="0" dirty="0"/>
              <a:t>Objectives</a:t>
            </a:r>
          </a:p>
        </p:txBody>
      </p:sp>
      <p:sp>
        <p:nvSpPr>
          <p:cNvPr id="3" name="Content Placeholder 2">
            <a:extLst>
              <a:ext uri="{FF2B5EF4-FFF2-40B4-BE49-F238E27FC236}">
                <a16:creationId xmlns="" xmlns:a16="http://schemas.microsoft.com/office/drawing/2014/main" id="{95724E52-08A2-4D30-AA1E-AC7615D226F5}"/>
              </a:ext>
            </a:extLst>
          </p:cNvPr>
          <p:cNvSpPr>
            <a:spLocks noGrp="1"/>
          </p:cNvSpPr>
          <p:nvPr>
            <p:ph sz="half" idx="1"/>
          </p:nvPr>
        </p:nvSpPr>
        <p:spPr>
          <a:xfrm>
            <a:off x="0" y="2432649"/>
            <a:ext cx="3420000" cy="4425351"/>
          </a:xfrm>
        </p:spPr>
        <p:txBody>
          <a:bodyPr/>
          <a:lstStyle/>
          <a:p>
            <a:r>
              <a:rPr lang="en-US" b="1" u="sng" dirty="0" smtClean="0"/>
              <a:t>Optimize Recruitment Efficiency</a:t>
            </a:r>
          </a:p>
          <a:p>
            <a:pPr>
              <a:buNone/>
            </a:pPr>
            <a:r>
              <a:rPr lang="en-US" dirty="0" smtClean="0"/>
              <a:t>     </a:t>
            </a:r>
            <a:r>
              <a:rPr lang="en-US" i="1" dirty="0" smtClean="0"/>
              <a:t>Streamline the entire recruitment process from job posting to candidate </a:t>
            </a:r>
            <a:r>
              <a:rPr lang="en-US" i="1" dirty="0" err="1" smtClean="0"/>
              <a:t>onboarding</a:t>
            </a:r>
            <a:r>
              <a:rPr lang="en-US" i="1" dirty="0" smtClean="0"/>
              <a:t> to ensure timely and efficient hires.</a:t>
            </a:r>
          </a:p>
          <a:p>
            <a:r>
              <a:rPr lang="en-US" b="1" u="sng" dirty="0" smtClean="0"/>
              <a:t>Improve Candidate Experience:</a:t>
            </a:r>
          </a:p>
          <a:p>
            <a:pPr>
              <a:buNone/>
            </a:pPr>
            <a:r>
              <a:rPr lang="en-US" dirty="0" smtClean="0"/>
              <a:t>     </a:t>
            </a:r>
            <a:r>
              <a:rPr lang="en-US" i="1" dirty="0" smtClean="0"/>
              <a:t>Provide a user-friendly, transparent, and seamless application process, ensuring timely communication and feedback for all applicants.</a:t>
            </a:r>
          </a:p>
          <a:p>
            <a:pPr>
              <a:lnSpc>
                <a:spcPct val="100000"/>
              </a:lnSpc>
            </a:pPr>
            <a:r>
              <a:rPr lang="en-US" sz="1800" i="1" dirty="0" smtClean="0">
                <a:latin typeface="Calibri" panose="020F0502020204030204" pitchFamily="34" charset="0"/>
                <a:ea typeface="Calibri" panose="020F0502020204030204" pitchFamily="34" charset="0"/>
                <a:cs typeface="Calibri" panose="020F0502020204030204" pitchFamily="34" charset="0"/>
              </a:rPr>
              <a:t>.</a:t>
            </a:r>
            <a:endParaRPr lang="en-US" sz="1800" i="1"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US" noProof="0" dirty="0"/>
          </a:p>
        </p:txBody>
      </p:sp>
      <p:sp>
        <p:nvSpPr>
          <p:cNvPr id="4" name="Content Placeholder 3">
            <a:extLst>
              <a:ext uri="{FF2B5EF4-FFF2-40B4-BE49-F238E27FC236}">
                <a16:creationId xmlns="" xmlns:a16="http://schemas.microsoft.com/office/drawing/2014/main" id="{0AE9033E-9FBE-4024-9E69-97553421B80A}"/>
              </a:ext>
            </a:extLst>
          </p:cNvPr>
          <p:cNvSpPr>
            <a:spLocks noGrp="1"/>
          </p:cNvSpPr>
          <p:nvPr>
            <p:ph sz="half" idx="13"/>
          </p:nvPr>
        </p:nvSpPr>
        <p:spPr>
          <a:xfrm>
            <a:off x="4245461" y="2465741"/>
            <a:ext cx="3420000" cy="4392259"/>
          </a:xfrm>
        </p:spPr>
        <p:txBody>
          <a:bodyPr/>
          <a:lstStyle/>
          <a:p>
            <a:r>
              <a:rPr lang="en-US" b="1" u="sng" dirty="0" smtClean="0"/>
              <a:t>Integrate with Existing Systems:</a:t>
            </a:r>
            <a:endParaRPr lang="en-US" u="sng" dirty="0" smtClean="0"/>
          </a:p>
          <a:p>
            <a:pPr>
              <a:buNone/>
            </a:pPr>
            <a:r>
              <a:rPr lang="en-US" dirty="0" smtClean="0"/>
              <a:t>     </a:t>
            </a:r>
            <a:r>
              <a:rPr lang="en-US" i="1" dirty="0" smtClean="0"/>
              <a:t>Ensure seamless integration with existing HRM systems and software, thereby maintaining data integrity and minimizing operational disruptions</a:t>
            </a:r>
            <a:r>
              <a:rPr lang="en-US" dirty="0" smtClean="0"/>
              <a:t>.</a:t>
            </a:r>
          </a:p>
          <a:p>
            <a:r>
              <a:rPr lang="en-US" b="1" u="sng" dirty="0" smtClean="0"/>
              <a:t>Ensure Confidentiality:</a:t>
            </a:r>
            <a:endParaRPr lang="en-US" u="sng" dirty="0" smtClean="0"/>
          </a:p>
          <a:p>
            <a:pPr>
              <a:buNone/>
            </a:pPr>
            <a:r>
              <a:rPr lang="en-US" i="1" dirty="0" smtClean="0"/>
              <a:t>     Maintain a secure environment to protect both company and candidate data</a:t>
            </a:r>
            <a:r>
              <a:rPr lang="en-US" dirty="0" smtClean="0"/>
              <a:t>.</a:t>
            </a:r>
          </a:p>
          <a:p>
            <a:pPr>
              <a:buNone/>
            </a:pPr>
            <a:endParaRPr lang="en-US" dirty="0"/>
          </a:p>
        </p:txBody>
      </p:sp>
      <p:sp>
        <p:nvSpPr>
          <p:cNvPr id="12" name="Content Placeholder 11">
            <a:extLst>
              <a:ext uri="{FF2B5EF4-FFF2-40B4-BE49-F238E27FC236}">
                <a16:creationId xmlns="" xmlns:a16="http://schemas.microsoft.com/office/drawing/2014/main" id="{8D052CAC-9DDB-8D9C-1044-B504BAEE0D72}"/>
              </a:ext>
            </a:extLst>
          </p:cNvPr>
          <p:cNvSpPr>
            <a:spLocks noGrp="1"/>
          </p:cNvSpPr>
          <p:nvPr>
            <p:ph sz="half" idx="14"/>
          </p:nvPr>
        </p:nvSpPr>
        <p:spPr>
          <a:xfrm>
            <a:off x="8375613" y="2462053"/>
            <a:ext cx="3420000" cy="4240671"/>
          </a:xfrm>
        </p:spPr>
        <p:txBody>
          <a:bodyPr/>
          <a:lstStyle/>
          <a:p>
            <a:r>
              <a:rPr lang="en-US" b="1" u="sng" dirty="0" smtClean="0"/>
              <a:t>Cost Efficiency:</a:t>
            </a:r>
          </a:p>
          <a:p>
            <a:pPr>
              <a:buNone/>
            </a:pPr>
            <a:r>
              <a:rPr lang="en-US" b="1" dirty="0" smtClean="0"/>
              <a:t>    </a:t>
            </a:r>
            <a:r>
              <a:rPr lang="en-US" i="1" dirty="0" smtClean="0"/>
              <a:t>Reduce recruitment-related costs through automation, minimizing manual tasks, and reducing hiring missteps.</a:t>
            </a:r>
            <a:endParaRPr lang="en-US" b="1" u="sng" dirty="0" smtClean="0"/>
          </a:p>
          <a:p>
            <a:r>
              <a:rPr lang="en-US" b="1" u="sng" dirty="0" smtClean="0"/>
              <a:t>Expand Talent Pools:</a:t>
            </a:r>
            <a:endParaRPr lang="en-US" u="sng" dirty="0" smtClean="0"/>
          </a:p>
          <a:p>
            <a:pPr>
              <a:buNone/>
            </a:pPr>
            <a:r>
              <a:rPr lang="en-US" dirty="0" smtClean="0"/>
              <a:t>     Cultivate and maintain a diverse and expansive talent database to ensure a continuous flow of qualified candidates for various roles.</a:t>
            </a:r>
          </a:p>
          <a:p>
            <a:pPr>
              <a:buNone/>
            </a:pPr>
            <a:endParaRPr lang="en-US" i="1" dirty="0" smtClean="0"/>
          </a:p>
          <a:p>
            <a:pPr>
              <a:buNone/>
            </a:pPr>
            <a:endParaRPr lang="en-US" i="1" dirty="0"/>
          </a:p>
        </p:txBody>
      </p:sp>
    </p:spTree>
    <p:extLst>
      <p:ext uri="{BB962C8B-B14F-4D97-AF65-F5344CB8AC3E}">
        <p14:creationId xmlns="" xmlns:p14="http://schemas.microsoft.com/office/powerpoint/2010/main" val="257646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E2459-E318-41EB-B7C0-CE1E3227EBAB}"/>
              </a:ext>
            </a:extLst>
          </p:cNvPr>
          <p:cNvSpPr>
            <a:spLocks noGrp="1"/>
          </p:cNvSpPr>
          <p:nvPr>
            <p:ph type="title"/>
          </p:nvPr>
        </p:nvSpPr>
        <p:spPr>
          <a:xfrm>
            <a:off x="0" y="0"/>
            <a:ext cx="3220538" cy="2456442"/>
          </a:xfrm>
        </p:spPr>
        <p:txBody>
          <a:bodyPr/>
          <a:lstStyle/>
          <a:p>
            <a:r>
              <a:rPr lang="en-US" b="1" noProof="0" dirty="0"/>
              <a:t>Overview of Data</a:t>
            </a:r>
          </a:p>
        </p:txBody>
      </p:sp>
      <p:pic>
        <p:nvPicPr>
          <p:cNvPr id="13" name="Picture Placeholder 12" descr="Handshake">
            <a:extLst>
              <a:ext uri="{FF2B5EF4-FFF2-40B4-BE49-F238E27FC236}">
                <a16:creationId xmlns="" xmlns:a16="http://schemas.microsoft.com/office/drawing/2014/main" id="{9A426B7E-F3B1-4EE7-9903-D7F11DCE7E5F}"/>
              </a:ext>
            </a:extLst>
          </p:cNvPr>
          <p:cNvPicPr>
            <a:picLocks noGrp="1" noChangeAspect="1"/>
          </p:cNvPicPr>
          <p:nvPr>
            <p:ph type="pic" sz="quarter" idx="18"/>
          </p:nvPr>
        </p:nvPicPr>
        <p:blipFill>
          <a:blip r:embed="rId3">
            <a:extLst>
              <a:ext uri="{28A0092B-C50C-407E-A947-70E740481C1C}">
                <a14:useLocalDpi xmlns="" xmlns:a14="http://schemas.microsoft.com/office/drawing/2010/main"/>
              </a:ext>
              <a:ext uri="{96DAC541-7B7A-43D3-8B79-37D633B846F1}">
                <asvg:svgBlip xmlns="" xmlns:asvg="http://schemas.microsoft.com/office/drawing/2016/SVG/main" r:embed="rId4"/>
              </a:ext>
            </a:extLst>
          </a:blip>
          <a:srcRect t="94" b="94"/>
          <a:stretch>
            <a:fillRect/>
          </a:stretch>
        </p:blipFill>
        <p:spPr>
          <a:xfrm>
            <a:off x="2977257" y="1658172"/>
            <a:ext cx="844171" cy="844171"/>
          </a:xfrm>
        </p:spPr>
      </p:pic>
      <p:pic>
        <p:nvPicPr>
          <p:cNvPr id="17" name="Picture Placeholder 16" descr="Scales of Justice">
            <a:extLst>
              <a:ext uri="{FF2B5EF4-FFF2-40B4-BE49-F238E27FC236}">
                <a16:creationId xmlns="" xmlns:a16="http://schemas.microsoft.com/office/drawing/2014/main" id="{D8EB252C-BDC8-40C9-9F53-93E7F11DEFB6}"/>
              </a:ext>
            </a:extLst>
          </p:cNvPr>
          <p:cNvPicPr>
            <a:picLocks noGrp="1" noChangeAspect="1"/>
          </p:cNvPicPr>
          <p:nvPr>
            <p:ph type="pic" sz="quarter" idx="20"/>
          </p:nvPr>
        </p:nvPicPr>
        <p:blipFill>
          <a:blip r:embed="rId5">
            <a:extLst>
              <a:ext uri="{96DAC541-7B7A-43D3-8B79-37D633B846F1}">
                <asvg:svgBlip xmlns="" xmlns:asvg="http://schemas.microsoft.com/office/drawing/2016/SVG/main" r:embed="rId6"/>
              </a:ext>
            </a:extLst>
          </a:blip>
          <a:stretch>
            <a:fillRect/>
          </a:stretch>
        </p:blipFill>
        <p:spPr>
          <a:xfrm>
            <a:off x="7507357" y="1440611"/>
            <a:ext cx="844171" cy="844171"/>
          </a:xfrm>
        </p:spPr>
      </p:pic>
      <p:sp>
        <p:nvSpPr>
          <p:cNvPr id="10" name="Text Placeholder 27">
            <a:extLst>
              <a:ext uri="{FF2B5EF4-FFF2-40B4-BE49-F238E27FC236}">
                <a16:creationId xmlns="" xmlns:a16="http://schemas.microsoft.com/office/drawing/2014/main" id="{54A69798-C37A-B668-684E-3E10AA589B9C}"/>
              </a:ext>
            </a:extLst>
          </p:cNvPr>
          <p:cNvSpPr txBox="1">
            <a:spLocks/>
          </p:cNvSpPr>
          <p:nvPr/>
        </p:nvSpPr>
        <p:spPr>
          <a:xfrm>
            <a:off x="547654" y="2364110"/>
            <a:ext cx="2152415" cy="171618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Candidate Data</a:t>
            </a:r>
          </a:p>
          <a:p>
            <a:pPr marL="0" indent="0">
              <a:buNone/>
            </a:pPr>
            <a:r>
              <a:rPr lang="en-US" sz="1600" dirty="0" smtClean="0">
                <a:latin typeface="Calibri" panose="020F0502020204030204" pitchFamily="34" charset="0"/>
                <a:ea typeface="Calibri" panose="020F0502020204030204" pitchFamily="34" charset="0"/>
                <a:cs typeface="Calibri" panose="020F0502020204030204" pitchFamily="34" charset="0"/>
              </a:rPr>
              <a:t>Personal Information</a:t>
            </a:r>
          </a:p>
          <a:p>
            <a:pPr marL="0" indent="0">
              <a:buNone/>
            </a:pPr>
            <a:r>
              <a:rPr lang="en-US" sz="1600" dirty="0" smtClean="0">
                <a:latin typeface="Calibri" panose="020F0502020204030204" pitchFamily="34" charset="0"/>
                <a:ea typeface="Calibri" panose="020F0502020204030204" pitchFamily="34" charset="0"/>
                <a:cs typeface="Calibri" panose="020F0502020204030204" pitchFamily="34" charset="0"/>
              </a:rPr>
              <a:t>Resume and CV</a:t>
            </a:r>
          </a:p>
          <a:p>
            <a:pPr marL="0" indent="0">
              <a:buNone/>
            </a:pPr>
            <a:r>
              <a:rPr lang="en-US" sz="1600" dirty="0" smtClean="0">
                <a:latin typeface="Calibri" panose="020F0502020204030204" pitchFamily="34" charset="0"/>
                <a:ea typeface="Calibri" panose="020F0502020204030204" pitchFamily="34" charset="0"/>
                <a:cs typeface="Calibri" panose="020F0502020204030204" pitchFamily="34" charset="0"/>
              </a:rPr>
              <a:t>References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20" name="Text Placeholder 27">
            <a:extLst>
              <a:ext uri="{FF2B5EF4-FFF2-40B4-BE49-F238E27FC236}">
                <a16:creationId xmlns="" xmlns:a16="http://schemas.microsoft.com/office/drawing/2014/main" id="{F6A21DEA-34B9-24DA-5CA2-EDCF66EBDAFB}"/>
              </a:ext>
            </a:extLst>
          </p:cNvPr>
          <p:cNvSpPr txBox="1">
            <a:spLocks/>
          </p:cNvSpPr>
          <p:nvPr/>
        </p:nvSpPr>
        <p:spPr>
          <a:xfrm>
            <a:off x="2787646" y="2330235"/>
            <a:ext cx="2522391" cy="172135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Job Posting</a:t>
            </a:r>
          </a:p>
          <a:p>
            <a:pPr>
              <a:buNone/>
            </a:pPr>
            <a:r>
              <a:rPr lang="en-US" sz="1600" dirty="0" smtClean="0"/>
              <a:t>Job title</a:t>
            </a:r>
          </a:p>
          <a:p>
            <a:pPr>
              <a:buNone/>
            </a:pPr>
            <a:r>
              <a:rPr lang="en-US" sz="1600" dirty="0" smtClean="0"/>
              <a:t>Role description</a:t>
            </a:r>
          </a:p>
          <a:p>
            <a:pPr>
              <a:buNone/>
            </a:pPr>
            <a:r>
              <a:rPr lang="en-US" sz="1600" dirty="0" smtClean="0"/>
              <a:t>Required qualifications</a:t>
            </a:r>
          </a:p>
          <a:p>
            <a:pPr>
              <a:buNone/>
            </a:pPr>
            <a:r>
              <a:rPr lang="en-US" sz="1600" dirty="0" smtClean="0"/>
              <a:t>Salary and benefits</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 </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25" name="Text Placeholder 27">
            <a:extLst>
              <a:ext uri="{FF2B5EF4-FFF2-40B4-BE49-F238E27FC236}">
                <a16:creationId xmlns="" xmlns:a16="http://schemas.microsoft.com/office/drawing/2014/main" id="{C3F6D1B3-F905-935E-EBA9-5C2C3E97D841}"/>
              </a:ext>
            </a:extLst>
          </p:cNvPr>
          <p:cNvSpPr txBox="1">
            <a:spLocks/>
          </p:cNvSpPr>
          <p:nvPr/>
        </p:nvSpPr>
        <p:spPr>
          <a:xfrm>
            <a:off x="4771723" y="2295731"/>
            <a:ext cx="2522391" cy="172135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Application Data     </a:t>
            </a:r>
          </a:p>
          <a:p>
            <a:pPr marL="0" indent="0">
              <a:buNone/>
            </a:pPr>
            <a:r>
              <a:rPr lang="en-US" sz="1600" dirty="0" smtClean="0"/>
              <a:t>Application status</a:t>
            </a:r>
          </a:p>
          <a:p>
            <a:pPr marL="0" indent="0">
              <a:buNone/>
            </a:pPr>
            <a:r>
              <a:rPr lang="en-US" sz="1600" dirty="0" smtClean="0"/>
              <a:t>Assessment scores </a:t>
            </a:r>
          </a:p>
          <a:p>
            <a:pPr marL="0" indent="0">
              <a:buNone/>
            </a:pPr>
            <a:endParaRPr lang="en-US" b="1" dirty="0" smtClean="0">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p:cNvSpPr/>
          <p:nvPr/>
        </p:nvSpPr>
        <p:spPr>
          <a:xfrm>
            <a:off x="7060309" y="2191909"/>
            <a:ext cx="2039533" cy="3693319"/>
          </a:xfrm>
          <a:prstGeom prst="rect">
            <a:avLst/>
          </a:prstGeom>
        </p:spPr>
        <p:txBody>
          <a:bodyPr wrap="square">
            <a:spAutoFit/>
          </a:bodyPr>
          <a:lstStyle/>
          <a:p>
            <a:r>
              <a:rPr lang="en-US" b="1" dirty="0" smtClean="0">
                <a:latin typeface="Calibri" panose="020F0502020204030204" pitchFamily="34" charset="0"/>
                <a:ea typeface="Calibri" panose="020F0502020204030204" pitchFamily="34" charset="0"/>
                <a:cs typeface="Calibri" panose="020F0502020204030204" pitchFamily="34" charset="0"/>
              </a:rPr>
              <a:t>        User Data</a:t>
            </a:r>
          </a:p>
          <a:p>
            <a:r>
              <a:rPr lang="en-US" b="1" dirty="0" smtClean="0">
                <a:latin typeface="Calibri" panose="020F0502020204030204" pitchFamily="34" charset="0"/>
                <a:ea typeface="Calibri" panose="020F0502020204030204" pitchFamily="34" charset="0"/>
                <a:cs typeface="Calibri" panose="020F0502020204030204" pitchFamily="34" charset="0"/>
              </a:rPr>
              <a:t>(for internal staff)</a:t>
            </a:r>
          </a:p>
          <a:p>
            <a:endParaRPr lang="en-US" sz="1400" b="1" dirty="0" smtClean="0">
              <a:latin typeface="Calibri" panose="020F0502020204030204" pitchFamily="34" charset="0"/>
              <a:cs typeface="Calibri" panose="020F0502020204030204" pitchFamily="34" charset="0"/>
            </a:endParaRPr>
          </a:p>
          <a:p>
            <a:r>
              <a:rPr lang="en-US" sz="1600" dirty="0" smtClean="0"/>
              <a:t>Recruiter profiles</a:t>
            </a:r>
          </a:p>
          <a:p>
            <a:endParaRPr lang="en-US" sz="1600" dirty="0" smtClean="0"/>
          </a:p>
          <a:p>
            <a:r>
              <a:rPr lang="en-US" sz="1600" dirty="0" smtClean="0"/>
              <a:t>Hiring manager details</a:t>
            </a:r>
          </a:p>
          <a:p>
            <a:endParaRPr lang="en-US" sz="1600" b="1" dirty="0" smtClean="0">
              <a:latin typeface="Calibri" panose="020F0502020204030204" pitchFamily="34" charset="0"/>
              <a:cs typeface="Calibri" panose="020F0502020204030204" pitchFamily="34" charset="0"/>
            </a:endParaRPr>
          </a:p>
          <a:p>
            <a:r>
              <a:rPr lang="en-US" sz="1600" dirty="0" smtClean="0"/>
              <a:t>User activity logs, including reviews, edits etc.</a:t>
            </a:r>
            <a:endParaRPr lang="en-US" sz="1600" b="1" dirty="0" smtClean="0">
              <a:latin typeface="Calibri" panose="020F0502020204030204" pitchFamily="34" charset="0"/>
              <a:ea typeface="Calibri" panose="020F0502020204030204" pitchFamily="34" charset="0"/>
              <a:cs typeface="Calibri" panose="020F0502020204030204" pitchFamily="34" charset="0"/>
            </a:endParaRPr>
          </a:p>
          <a:p>
            <a:endParaRPr lang="en-US" b="1" dirty="0" smtClean="0">
              <a:latin typeface="Calibri" panose="020F0502020204030204" pitchFamily="34" charset="0"/>
              <a:ea typeface="Calibri" panose="020F0502020204030204" pitchFamily="34" charset="0"/>
              <a:cs typeface="Calibri" panose="020F0502020204030204" pitchFamily="34" charset="0"/>
            </a:endParaRPr>
          </a:p>
          <a:p>
            <a:endParaRPr lang="en-US" b="1" dirty="0" smtClean="0">
              <a:latin typeface="Calibri" panose="020F0502020204030204" pitchFamily="34" charset="0"/>
              <a:ea typeface="Calibri" panose="020F0502020204030204" pitchFamily="34" charset="0"/>
              <a:cs typeface="Calibri" panose="020F0502020204030204" pitchFamily="34" charset="0"/>
            </a:endParaRPr>
          </a:p>
          <a:p>
            <a:endParaRPr lang="en-US" b="1" dirty="0" smtClean="0">
              <a:latin typeface="Calibri" panose="020F0502020204030204" pitchFamily="34" charset="0"/>
              <a:ea typeface="Calibri" panose="020F0502020204030204" pitchFamily="34" charset="0"/>
              <a:cs typeface="Calibri" panose="020F0502020204030204" pitchFamily="34" charset="0"/>
            </a:endParaRPr>
          </a:p>
          <a:p>
            <a:r>
              <a:rPr lang="en-US" b="1" dirty="0" smtClean="0">
                <a:latin typeface="Calibri" panose="020F0502020204030204" pitchFamily="34" charset="0"/>
                <a:ea typeface="Calibri" panose="020F0502020204030204" pitchFamily="34" charset="0"/>
                <a:cs typeface="Calibri" panose="020F0502020204030204" pitchFamily="34" charset="0"/>
              </a:rPr>
              <a:t>     </a:t>
            </a:r>
          </a:p>
        </p:txBody>
      </p:sp>
      <p:sp>
        <p:nvSpPr>
          <p:cNvPr id="16" name="Rectangle 15"/>
          <p:cNvSpPr/>
          <p:nvPr/>
        </p:nvSpPr>
        <p:spPr>
          <a:xfrm>
            <a:off x="9362536" y="2320353"/>
            <a:ext cx="2688566" cy="1384995"/>
          </a:xfrm>
          <a:prstGeom prst="rect">
            <a:avLst/>
          </a:prstGeom>
        </p:spPr>
        <p:txBody>
          <a:bodyPr wrap="square">
            <a:spAutoFit/>
          </a:bodyPr>
          <a:lstStyle/>
          <a:p>
            <a:r>
              <a:rPr lang="en-US" b="1" dirty="0" smtClean="0">
                <a:latin typeface="Calibri" panose="020F0502020204030204" pitchFamily="34" charset="0"/>
                <a:ea typeface="Calibri" panose="020F0502020204030204" pitchFamily="34" charset="0"/>
                <a:cs typeface="Calibri" panose="020F0502020204030204" pitchFamily="34" charset="0"/>
              </a:rPr>
              <a:t>System Metadata</a:t>
            </a:r>
          </a:p>
          <a:p>
            <a:endParaRPr lang="en-US" dirty="0" smtClean="0"/>
          </a:p>
          <a:p>
            <a:r>
              <a:rPr lang="en-US" sz="1600" dirty="0" smtClean="0"/>
              <a:t>Login and Logout Timestamps</a:t>
            </a:r>
          </a:p>
          <a:p>
            <a:endParaRPr lang="en-US" sz="1600" dirty="0" smtClean="0"/>
          </a:p>
          <a:p>
            <a:r>
              <a:rPr lang="en-US" sz="1600" dirty="0" smtClean="0"/>
              <a:t>Data Timestamps </a:t>
            </a:r>
          </a:p>
        </p:txBody>
      </p:sp>
    </p:spTree>
    <p:extLst>
      <p:ext uri="{BB962C8B-B14F-4D97-AF65-F5344CB8AC3E}">
        <p14:creationId xmlns="" xmlns:p14="http://schemas.microsoft.com/office/powerpoint/2010/main" val="280568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6FFE1-6E0B-A877-B7C4-B627BC0AC6CD}"/>
              </a:ext>
            </a:extLst>
          </p:cNvPr>
          <p:cNvSpPr>
            <a:spLocks noGrp="1"/>
          </p:cNvSpPr>
          <p:nvPr>
            <p:ph type="title"/>
          </p:nvPr>
        </p:nvSpPr>
        <p:spPr/>
        <p:txBody>
          <a:bodyPr/>
          <a:lstStyle/>
          <a:p>
            <a:r>
              <a:rPr lang="en-US" dirty="0"/>
              <a:t>Methods and Materials</a:t>
            </a:r>
            <a:endParaRPr lang="en-IN" dirty="0"/>
          </a:p>
        </p:txBody>
      </p:sp>
      <p:sp>
        <p:nvSpPr>
          <p:cNvPr id="6" name="TextBox 5">
            <a:extLst>
              <a:ext uri="{FF2B5EF4-FFF2-40B4-BE49-F238E27FC236}">
                <a16:creationId xmlns="" xmlns:a16="http://schemas.microsoft.com/office/drawing/2014/main" id="{92AB0D0E-CA37-6198-873E-55D434CE025F}"/>
              </a:ext>
            </a:extLst>
          </p:cNvPr>
          <p:cNvSpPr txBox="1"/>
          <p:nvPr/>
        </p:nvSpPr>
        <p:spPr>
          <a:xfrm>
            <a:off x="3551118" y="924843"/>
            <a:ext cx="5256452" cy="1785104"/>
          </a:xfrm>
          <a:prstGeom prst="rect">
            <a:avLst/>
          </a:prstGeom>
          <a:noFill/>
        </p:spPr>
        <p:txBody>
          <a:bodyPr wrap="square">
            <a:spAutoFit/>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1. Data Collection:</a:t>
            </a:r>
          </a:p>
          <a:p>
            <a:r>
              <a:rPr lang="en-US" dirty="0">
                <a:latin typeface="Calibri" panose="020F0502020204030204" pitchFamily="34" charset="0"/>
                <a:ea typeface="Calibri" panose="020F0502020204030204" pitchFamily="34" charset="0"/>
                <a:cs typeface="Calibri" panose="020F0502020204030204" pitchFamily="34" charset="0"/>
              </a:rPr>
              <a:t>Twitter dataset is collected from Kaggle repository (sentiment140) and analyzed for positive and Negative targets. Figure Shows the number of tweets with positive and negative sentiments. These are roughly the same.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2">
            <a:extLst>
              <a:ext uri="{FF2B5EF4-FFF2-40B4-BE49-F238E27FC236}">
                <a16:creationId xmlns="" xmlns:a16="http://schemas.microsoft.com/office/drawing/2014/main" id="{F616B271-7EC8-2A22-4533-B9EC27EBBDC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60785" y="3054247"/>
            <a:ext cx="5541537" cy="36820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4469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C7A7EBD-D356-1A83-516C-FD1CF3EB5060}"/>
              </a:ext>
            </a:extLst>
          </p:cNvPr>
          <p:cNvPicPr>
            <a:picLocks noChangeAspect="1"/>
          </p:cNvPicPr>
          <p:nvPr/>
        </p:nvPicPr>
        <p:blipFill>
          <a:blip r:embed="rId2">
            <a:duotone>
              <a:schemeClr val="accent1">
                <a:shade val="45000"/>
                <a:satMod val="135000"/>
              </a:schemeClr>
              <a:prstClr val="white"/>
            </a:duotone>
          </a:blip>
          <a:stretch>
            <a:fillRect/>
          </a:stretch>
        </p:blipFill>
        <p:spPr>
          <a:xfrm>
            <a:off x="0" y="270510"/>
            <a:ext cx="12192000" cy="6316980"/>
          </a:xfrm>
          <a:prstGeom prst="rect">
            <a:avLst/>
          </a:prstGeom>
        </p:spPr>
      </p:pic>
    </p:spTree>
    <p:extLst>
      <p:ext uri="{BB962C8B-B14F-4D97-AF65-F5344CB8AC3E}">
        <p14:creationId xmlns="" xmlns:p14="http://schemas.microsoft.com/office/powerpoint/2010/main" val="27421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F075E3-BAE0-1ADF-E7D5-377B045F5288}"/>
              </a:ext>
            </a:extLst>
          </p:cNvPr>
          <p:cNvSpPr>
            <a:spLocks noGrp="1"/>
          </p:cNvSpPr>
          <p:nvPr>
            <p:ph type="title"/>
          </p:nvPr>
        </p:nvSpPr>
        <p:spPr/>
        <p:txBody>
          <a:bodyPr/>
          <a:lstStyle/>
          <a:p>
            <a:r>
              <a:rPr lang="en-US" dirty="0"/>
              <a:t>Methods and Materials</a:t>
            </a:r>
            <a:endParaRPr lang="en-IN" dirty="0"/>
          </a:p>
        </p:txBody>
      </p:sp>
      <p:sp>
        <p:nvSpPr>
          <p:cNvPr id="5" name="Content Placeholder 4">
            <a:extLst>
              <a:ext uri="{FF2B5EF4-FFF2-40B4-BE49-F238E27FC236}">
                <a16:creationId xmlns="" xmlns:a16="http://schemas.microsoft.com/office/drawing/2014/main" id="{4F413BD8-4657-F79E-CD51-6B1A397AA1AD}"/>
              </a:ext>
            </a:extLst>
          </p:cNvPr>
          <p:cNvSpPr txBox="1">
            <a:spLocks noGrp="1"/>
          </p:cNvSpPr>
          <p:nvPr>
            <p:ph sz="half" idx="1"/>
          </p:nvPr>
        </p:nvSpPr>
        <p:spPr>
          <a:xfrm>
            <a:off x="1586938" y="1615787"/>
            <a:ext cx="7801826" cy="2102883"/>
          </a:xfrm>
          <a:prstGeom prst="rect">
            <a:avLst/>
          </a:prstGeom>
          <a:noFill/>
        </p:spPr>
        <p:txBody>
          <a:bodyPr wrap="square" rtlCol="0">
            <a:spAutoFit/>
          </a:bodyPr>
          <a:lstStyle/>
          <a:p>
            <a:pPr marL="0" indent="0" algn="ctr">
              <a:buNone/>
            </a:pPr>
            <a:r>
              <a:rPr lang="en-US" sz="2400" b="1" dirty="0">
                <a:solidFill>
                  <a:sysClr val="windowText" lastClr="000000"/>
                </a:solidFill>
                <a:effectLst/>
              </a:rPr>
              <a:t>2. Data Preprocessing:</a:t>
            </a:r>
          </a:p>
          <a:p>
            <a:pPr marL="0" indent="0">
              <a:lnSpc>
                <a:spcPct val="150000"/>
              </a:lnSpc>
              <a:buNone/>
            </a:pPr>
            <a:r>
              <a:rPr lang="en-US" sz="1600" dirty="0">
                <a:latin typeface="Calibri" panose="020F0502020204030204" pitchFamily="34" charset="0"/>
                <a:ea typeface="Calibri" panose="020F0502020204030204" pitchFamily="34" charset="0"/>
                <a:cs typeface="Calibri" panose="020F0502020204030204" pitchFamily="34" charset="0"/>
              </a:rPr>
              <a:t>	The data preprocessing includes a set of operations to be performed on the dataset to extract sentiments. It cleans the tweets by removing stop words, spacing, or any special symbols. The  processed data  is further  used for  the model  training and testing. Following are the operations done under data preprocessing:</a:t>
            </a:r>
          </a:p>
        </p:txBody>
      </p:sp>
      <p:sp>
        <p:nvSpPr>
          <p:cNvPr id="7" name="TextBox 6">
            <a:extLst>
              <a:ext uri="{FF2B5EF4-FFF2-40B4-BE49-F238E27FC236}">
                <a16:creationId xmlns="" xmlns:a16="http://schemas.microsoft.com/office/drawing/2014/main" id="{CB90D8A0-1358-3C61-FC79-438D202D323D}"/>
              </a:ext>
            </a:extLst>
          </p:cNvPr>
          <p:cNvSpPr txBox="1"/>
          <p:nvPr/>
        </p:nvSpPr>
        <p:spPr>
          <a:xfrm>
            <a:off x="2447636" y="3758149"/>
            <a:ext cx="6941128" cy="2680862"/>
          </a:xfrm>
          <a:prstGeom prst="rect">
            <a:avLst/>
          </a:prstGeom>
          <a:noFill/>
        </p:spPr>
        <p:txBody>
          <a:bodyPr wrap="square">
            <a:spAutoFit/>
          </a:bodyPr>
          <a:lstStyle/>
          <a:p>
            <a:pPr marL="342900" indent="-342900">
              <a:lnSpc>
                <a:spcPct val="150000"/>
              </a:lnSpc>
              <a:buClr>
                <a:schemeClr val="accent1"/>
              </a:buClr>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Remove user mentions in form of @user.</a:t>
            </a:r>
          </a:p>
          <a:p>
            <a:pPr marL="342900" indent="-342900" algn="l">
              <a:lnSpc>
                <a:spcPct val="150000"/>
              </a:lnSpc>
              <a:buClr>
                <a:schemeClr val="accent1"/>
              </a:buClr>
              <a:buFont typeface="Wingdings" panose="05000000000000000000" pitchFamily="2" charset="2"/>
              <a:buChar char="v"/>
            </a:pPr>
            <a:r>
              <a:rPr lang="en-US" sz="1600" b="0" i="0" dirty="0">
                <a:effectLst/>
                <a:latin typeface="-apple-system"/>
              </a:rPr>
              <a:t>Remove non-alphabetic characters + spaces + apostrophe</a:t>
            </a:r>
          </a:p>
          <a:p>
            <a:pPr marL="342900" indent="-342900" algn="l">
              <a:lnSpc>
                <a:spcPct val="150000"/>
              </a:lnSpc>
              <a:buClr>
                <a:schemeClr val="accent1"/>
              </a:buClr>
              <a:buFont typeface="Wingdings" panose="05000000000000000000" pitchFamily="2" charset="2"/>
              <a:buChar char="v"/>
            </a:pPr>
            <a:r>
              <a:rPr lang="en-US" sz="1600" b="0" i="0" dirty="0">
                <a:effectLst/>
                <a:latin typeface="-apple-system"/>
              </a:rPr>
              <a:t>Remove links</a:t>
            </a:r>
          </a:p>
          <a:p>
            <a:pPr marL="342900" indent="-342900" algn="l">
              <a:lnSpc>
                <a:spcPct val="150000"/>
              </a:lnSpc>
              <a:buClr>
                <a:schemeClr val="accent1"/>
              </a:buClr>
              <a:buFont typeface="Wingdings" panose="05000000000000000000" pitchFamily="2" charset="2"/>
              <a:buChar char="v"/>
            </a:pPr>
            <a:r>
              <a:rPr lang="en-US" sz="1600" b="0" i="0" dirty="0">
                <a:effectLst/>
                <a:latin typeface="-apple-system"/>
              </a:rPr>
              <a:t>Remove single characters</a:t>
            </a:r>
          </a:p>
          <a:p>
            <a:pPr marL="342900" indent="-342900" algn="l">
              <a:lnSpc>
                <a:spcPct val="150000"/>
              </a:lnSpc>
              <a:buClr>
                <a:schemeClr val="accent1"/>
              </a:buClr>
              <a:buFont typeface="Wingdings" panose="05000000000000000000" pitchFamily="2" charset="2"/>
              <a:buChar char="v"/>
            </a:pPr>
            <a:r>
              <a:rPr lang="en-US" sz="1600" b="0" i="0" dirty="0">
                <a:effectLst/>
                <a:latin typeface="-apple-system"/>
              </a:rPr>
              <a:t>Remove </a:t>
            </a:r>
            <a:r>
              <a:rPr lang="en-US" sz="1600" b="0" i="0" dirty="0" err="1">
                <a:effectLst/>
                <a:latin typeface="-apple-system"/>
              </a:rPr>
              <a:t>Stopwords</a:t>
            </a:r>
            <a:r>
              <a:rPr lang="en-US" sz="1600" b="0" i="0" dirty="0">
                <a:effectLst/>
                <a:latin typeface="-apple-system"/>
              </a:rPr>
              <a:t> (words with no logical meaning such as ‘is’)</a:t>
            </a:r>
          </a:p>
          <a:p>
            <a:pPr marL="342900" indent="-342900" algn="l">
              <a:lnSpc>
                <a:spcPct val="150000"/>
              </a:lnSpc>
              <a:buClr>
                <a:schemeClr val="accent1"/>
              </a:buClr>
              <a:buFont typeface="Wingdings" panose="05000000000000000000" pitchFamily="2" charset="2"/>
              <a:buChar char="v"/>
            </a:pPr>
            <a:r>
              <a:rPr lang="en-US" sz="1600" b="0" i="0" dirty="0">
                <a:effectLst/>
                <a:latin typeface="-apple-system"/>
              </a:rPr>
              <a:t>Lemmatize words</a:t>
            </a:r>
          </a:p>
          <a:p>
            <a:pPr marL="342900" indent="-342900" algn="l">
              <a:lnSpc>
                <a:spcPct val="150000"/>
              </a:lnSpc>
              <a:buClr>
                <a:schemeClr val="accent1"/>
              </a:buClr>
              <a:buFont typeface="Wingdings" panose="05000000000000000000" pitchFamily="2" charset="2"/>
              <a:buChar char="v"/>
            </a:pPr>
            <a:r>
              <a:rPr lang="en-US" sz="1600" b="0" i="0" dirty="0">
                <a:effectLst/>
                <a:latin typeface="-apple-system"/>
              </a:rPr>
              <a:t>Stem words</a:t>
            </a:r>
            <a:endParaRPr lang="en-IN" sz="1600" dirty="0"/>
          </a:p>
        </p:txBody>
      </p:sp>
    </p:spTree>
    <p:extLst>
      <p:ext uri="{BB962C8B-B14F-4D97-AF65-F5344CB8AC3E}">
        <p14:creationId xmlns="" xmlns:p14="http://schemas.microsoft.com/office/powerpoint/2010/main" val="62345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424C22-1F21-11F5-87F9-F203763CE47D}"/>
              </a:ext>
            </a:extLst>
          </p:cNvPr>
          <p:cNvSpPr>
            <a:spLocks noGrp="1"/>
          </p:cNvSpPr>
          <p:nvPr>
            <p:ph type="title"/>
          </p:nvPr>
        </p:nvSpPr>
        <p:spPr/>
        <p:txBody>
          <a:bodyPr/>
          <a:lstStyle/>
          <a:p>
            <a:r>
              <a:rPr lang="en-US" dirty="0"/>
              <a:t>Methods and Materials</a:t>
            </a:r>
            <a:endParaRPr lang="en-IN" dirty="0"/>
          </a:p>
        </p:txBody>
      </p:sp>
      <p:sp>
        <p:nvSpPr>
          <p:cNvPr id="4" name="TextBox 3">
            <a:extLst>
              <a:ext uri="{FF2B5EF4-FFF2-40B4-BE49-F238E27FC236}">
                <a16:creationId xmlns="" xmlns:a16="http://schemas.microsoft.com/office/drawing/2014/main" id="{1F5C09AA-F04B-0C4F-1190-2960A7A58CBE}"/>
              </a:ext>
            </a:extLst>
          </p:cNvPr>
          <p:cNvSpPr txBox="1"/>
          <p:nvPr/>
        </p:nvSpPr>
        <p:spPr>
          <a:xfrm>
            <a:off x="1754909" y="1994412"/>
            <a:ext cx="7398327" cy="2139047"/>
          </a:xfrm>
          <a:prstGeom prst="rect">
            <a:avLst/>
          </a:prstGeom>
          <a:noFill/>
        </p:spPr>
        <p:txBody>
          <a:bodyPr wrap="square">
            <a:spAutoFit/>
          </a:bodyPr>
          <a:lstStyle/>
          <a:p>
            <a:pPr algn="ctr"/>
            <a:r>
              <a:rPr lang="en-US" b="1"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Stemming:</a:t>
            </a:r>
          </a:p>
          <a:p>
            <a:pPr>
              <a:lnSpc>
                <a:spcPct val="150000"/>
              </a:lnSpc>
            </a:pPr>
            <a:r>
              <a:rPr lang="en-US" sz="1600" b="0" i="0" dirty="0">
                <a:effectLst/>
                <a:latin typeface="-apple-system"/>
              </a:rPr>
              <a:t>Stemming is used to reduce words to their base form, also known as the root form. The process of stemming is used to normalize text and make it easier to process. A stemming algorithm reduces the words “chocolates”, “chocolatey”, and “</a:t>
            </a:r>
            <a:r>
              <a:rPr lang="en-US" sz="1600" b="0" i="0" dirty="0" err="1">
                <a:effectLst/>
                <a:latin typeface="-apple-system"/>
              </a:rPr>
              <a:t>choco</a:t>
            </a:r>
            <a:r>
              <a:rPr lang="en-US" sz="1600" b="0" i="0" dirty="0">
                <a:effectLst/>
                <a:latin typeface="-apple-system"/>
              </a:rPr>
              <a:t>” to the root word, “chocolate”.</a:t>
            </a:r>
          </a:p>
          <a:p>
            <a:r>
              <a:rPr lang="en-IN" sz="1600" b="0" dirty="0">
                <a:solidFill>
                  <a:schemeClr val="accent1"/>
                </a:solidFill>
                <a:effectLst/>
                <a:latin typeface="Consolas" panose="020B0609020204030204" pitchFamily="49" charset="0"/>
              </a:rPr>
              <a:t>from </a:t>
            </a:r>
            <a:r>
              <a:rPr lang="en-IN" sz="1600" b="0" dirty="0" err="1">
                <a:solidFill>
                  <a:schemeClr val="accent1"/>
                </a:solidFill>
                <a:effectLst/>
                <a:latin typeface="Consolas" panose="020B0609020204030204" pitchFamily="49" charset="0"/>
              </a:rPr>
              <a:t>nltk.stem</a:t>
            </a:r>
            <a:r>
              <a:rPr lang="en-IN" sz="1600" b="0" dirty="0">
                <a:solidFill>
                  <a:schemeClr val="accent1"/>
                </a:solidFill>
                <a:effectLst/>
                <a:latin typeface="Consolas" panose="020B0609020204030204" pitchFamily="49" charset="0"/>
              </a:rPr>
              <a:t> import </a:t>
            </a:r>
            <a:r>
              <a:rPr lang="en-IN" sz="1600" b="0" dirty="0" err="1">
                <a:solidFill>
                  <a:schemeClr val="accent1"/>
                </a:solidFill>
                <a:effectLst/>
                <a:latin typeface="Consolas" panose="020B0609020204030204" pitchFamily="49" charset="0"/>
              </a:rPr>
              <a:t>PorterStemmer</a:t>
            </a:r>
            <a:endParaRPr lang="en-US" sz="1600" dirty="0">
              <a:solidFill>
                <a:schemeClr val="accent1"/>
              </a:solidFill>
            </a:endParaRPr>
          </a:p>
        </p:txBody>
      </p:sp>
      <p:sp>
        <p:nvSpPr>
          <p:cNvPr id="6" name="TextBox 5">
            <a:extLst>
              <a:ext uri="{FF2B5EF4-FFF2-40B4-BE49-F238E27FC236}">
                <a16:creationId xmlns="" xmlns:a16="http://schemas.microsoft.com/office/drawing/2014/main" id="{4F2CA8DD-5BC1-FC87-FBD3-9238DA602D42}"/>
              </a:ext>
            </a:extLst>
          </p:cNvPr>
          <p:cNvSpPr txBox="1"/>
          <p:nvPr/>
        </p:nvSpPr>
        <p:spPr>
          <a:xfrm>
            <a:off x="1099127" y="4133459"/>
            <a:ext cx="8414327" cy="2431435"/>
          </a:xfrm>
          <a:prstGeom prst="rect">
            <a:avLst/>
          </a:prstGeom>
          <a:noFill/>
        </p:spPr>
        <p:txBody>
          <a:bodyPr wrap="square">
            <a:spAutoFit/>
          </a:bodyPr>
          <a:lstStyle/>
          <a:p>
            <a:pPr algn="ctr"/>
            <a:r>
              <a:rPr lang="en-US" sz="1600" b="1" dirty="0" err="1">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Lemmetization</a:t>
            </a:r>
            <a:r>
              <a:rPr lang="en-US" sz="1600" b="1" dirty="0">
                <a:solidFill>
                  <a:sysClr val="windowText" lastClr="000000"/>
                </a:solidFill>
                <a:effectLst/>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In contrast to stemming, lemmatization is a lot more powerful. It looks beyond word reduction and considers a language’s full vocabulary to apply a morphological analysis to words, aiming to remove inflectional endings only and to return the base form of a word, which is known as the lemma.</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It normally remove unnecessary endings of word and to provide the actual form of a word as per the dictionary.</a:t>
            </a:r>
          </a:p>
          <a:p>
            <a:r>
              <a:rPr lang="en-IN" sz="1600" b="0" dirty="0">
                <a:solidFill>
                  <a:schemeClr val="accent1"/>
                </a:solidFill>
                <a:effectLst/>
                <a:latin typeface="Consolas" panose="020B0609020204030204" pitchFamily="49" charset="0"/>
              </a:rPr>
              <a:t>from </a:t>
            </a:r>
            <a:r>
              <a:rPr lang="en-IN" sz="1600" b="0" dirty="0" err="1">
                <a:solidFill>
                  <a:schemeClr val="accent1"/>
                </a:solidFill>
                <a:effectLst/>
                <a:latin typeface="Consolas" panose="020B0609020204030204" pitchFamily="49" charset="0"/>
              </a:rPr>
              <a:t>nltk.stem</a:t>
            </a:r>
            <a:r>
              <a:rPr lang="en-IN" sz="1600" b="0" dirty="0">
                <a:solidFill>
                  <a:schemeClr val="accent1"/>
                </a:solidFill>
                <a:effectLst/>
                <a:latin typeface="Consolas" panose="020B0609020204030204" pitchFamily="49" charset="0"/>
              </a:rPr>
              <a:t> import </a:t>
            </a:r>
            <a:r>
              <a:rPr lang="en-IN" sz="1600" b="0" dirty="0" err="1">
                <a:solidFill>
                  <a:schemeClr val="accent1"/>
                </a:solidFill>
                <a:effectLst/>
                <a:latin typeface="Consolas" panose="020B0609020204030204" pitchFamily="49" charset="0"/>
              </a:rPr>
              <a:t>WordNetLemmatizer</a:t>
            </a:r>
            <a:endParaRPr lang="en-IN" sz="1600" b="0" dirty="0">
              <a:solidFill>
                <a:schemeClr val="accent1"/>
              </a:solidFill>
              <a:effectLst/>
              <a:latin typeface="Consolas" panose="020B0609020204030204" pitchFamily="49" charset="0"/>
            </a:endParaRPr>
          </a:p>
        </p:txBody>
      </p:sp>
    </p:spTree>
    <p:extLst>
      <p:ext uri="{BB962C8B-B14F-4D97-AF65-F5344CB8AC3E}">
        <p14:creationId xmlns="" xmlns:p14="http://schemas.microsoft.com/office/powerpoint/2010/main" val="227864653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 xmlns:thm15="http://schemas.microsoft.com/office/thememl/2012/main"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E0E54A-B6AE-42DB-94AE-11AE2920103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195</TotalTime>
  <Words>1587</Words>
  <Application>Microsoft Office PowerPoint</Application>
  <PresentationFormat>Custom</PresentationFormat>
  <Paragraphs>181</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Atlas</vt:lpstr>
      <vt:lpstr>Minor Project Corporate Recruitment System </vt:lpstr>
      <vt:lpstr>Index</vt:lpstr>
      <vt:lpstr>Introduction</vt:lpstr>
      <vt:lpstr>Proposed Objectives</vt:lpstr>
      <vt:lpstr>Overview of Data</vt:lpstr>
      <vt:lpstr>Methods and Materials</vt:lpstr>
      <vt:lpstr>Slide 7</vt:lpstr>
      <vt:lpstr>Methods and Materials</vt:lpstr>
      <vt:lpstr>Methods and Materials</vt:lpstr>
      <vt:lpstr>Methods and Materials</vt:lpstr>
      <vt:lpstr>Methods and Materials</vt:lpstr>
      <vt:lpstr>Methods and Materials</vt:lpstr>
      <vt:lpstr>Materials… contd</vt:lpstr>
      <vt:lpstr>Materials… contd</vt:lpstr>
      <vt:lpstr>Results</vt:lpstr>
      <vt:lpstr>Slide 16</vt:lpstr>
      <vt:lpstr>Slide 17</vt:lpstr>
      <vt:lpstr>Conclusion</vt:lpstr>
      <vt:lpstr>Future Work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Twitter Sentiment Analysis  Using LSTM</dc:title>
  <dc:creator>Adarsh Rawat</dc:creator>
  <cp:lastModifiedBy>my pc</cp:lastModifiedBy>
  <cp:revision>23</cp:revision>
  <dcterms:created xsi:type="dcterms:W3CDTF">2023-04-19T05:56:41Z</dcterms:created>
  <dcterms:modified xsi:type="dcterms:W3CDTF">2023-09-18T16:51:03Z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