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483AA-44AE-4361-8EE0-A3F80273772E}" type="datetimeFigureOut">
              <a:rPr lang="en-AE" smtClean="0"/>
              <a:t>10/05/2025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B05E0-6FD8-422C-9763-B2DD23F308E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3477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B05E0-6FD8-422C-9763-B2DD23F308E2}" type="slidenum">
              <a:rPr lang="en-AE" smtClean="0"/>
              <a:t>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5095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B05E0-6FD8-422C-9763-B2DD23F308E2}" type="slidenum">
              <a:rPr lang="en-AE" smtClean="0"/>
              <a:t>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33044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B05E0-6FD8-422C-9763-B2DD23F308E2}" type="slidenum">
              <a:rPr lang="en-AE" smtClean="0"/>
              <a:t>8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7540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B05E0-6FD8-422C-9763-B2DD23F308E2}" type="slidenum">
              <a:rPr lang="en-AE" smtClean="0"/>
              <a:t>10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2124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4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1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7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4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1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3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8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9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2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65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nk Customer Churn Prediction Using Machine Learning">
            <a:extLst>
              <a:ext uri="{FF2B5EF4-FFF2-40B4-BE49-F238E27FC236}">
                <a16:creationId xmlns:a16="http://schemas.microsoft.com/office/drawing/2014/main" id="{5A1AB34A-8CBB-A209-C11D-67D6D2E4B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19" b="12012"/>
          <a:stretch/>
        </p:blipFill>
        <p:spPr bwMode="auto">
          <a:xfrm>
            <a:off x="-32" y="10"/>
            <a:ext cx="12192031" cy="49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69672-F03B-B944-25A1-E8C4F9B69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100" dirty="0">
                <a:solidFill>
                  <a:srgbClr val="FFFFFF"/>
                </a:solidFill>
              </a:rPr>
              <a:t>Bank Customer Churn Prediction</a:t>
            </a:r>
            <a:br>
              <a:rPr lang="en-US" sz="4100" dirty="0">
                <a:solidFill>
                  <a:srgbClr val="FFFFFF"/>
                </a:solidFill>
              </a:rPr>
            </a:br>
            <a:endParaRPr lang="en-AE" sz="4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3AAD3-710E-4249-5B95-C9041C4B3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Predict whether a bank customer will leave the bank (churn) using ML</a:t>
            </a:r>
          </a:p>
          <a:p>
            <a:endParaRPr lang="en-AE" sz="1500">
              <a:solidFill>
                <a:srgbClr val="FFFFFF"/>
              </a:solidFill>
            </a:endParaRP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2">
            <a:extLst>
              <a:ext uri="{FF2B5EF4-FFF2-40B4-BE49-F238E27FC236}">
                <a16:creationId xmlns:a16="http://schemas.microsoft.com/office/drawing/2014/main" id="{6CC78DAC-625F-2E3E-56DB-70BDCC5BAB86}"/>
              </a:ext>
            </a:extLst>
          </p:cNvPr>
          <p:cNvSpPr/>
          <p:nvPr/>
        </p:nvSpPr>
        <p:spPr>
          <a:xfrm>
            <a:off x="1227445" y="5894773"/>
            <a:ext cx="460216" cy="414229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E"/>
          </a:p>
        </p:txBody>
      </p:sp>
      <p:pic>
        <p:nvPicPr>
          <p:cNvPr id="14" name="Image 1">
            <a:extLst>
              <a:ext uri="{FF2B5EF4-FFF2-40B4-BE49-F238E27FC236}">
                <a16:creationId xmlns:a16="http://schemas.microsoft.com/office/drawing/2014/main" id="{8BCE52A4-6D65-473B-5B5A-91F8CC4D3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108" y="5885838"/>
            <a:ext cx="440889" cy="440889"/>
          </a:xfrm>
          <a:prstGeom prst="rect">
            <a:avLst/>
          </a:prstGeom>
        </p:spPr>
      </p:pic>
      <p:sp>
        <p:nvSpPr>
          <p:cNvPr id="15" name="Text 3">
            <a:extLst>
              <a:ext uri="{FF2B5EF4-FFF2-40B4-BE49-F238E27FC236}">
                <a16:creationId xmlns:a16="http://schemas.microsoft.com/office/drawing/2014/main" id="{2CC95E6E-10F0-F329-B098-460E0052ED71}"/>
              </a:ext>
            </a:extLst>
          </p:cNvPr>
          <p:cNvSpPr/>
          <p:nvPr/>
        </p:nvSpPr>
        <p:spPr>
          <a:xfrm>
            <a:off x="1768864" y="5929892"/>
            <a:ext cx="203477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by Omer Salem</a:t>
            </a:r>
          </a:p>
        </p:txBody>
      </p:sp>
    </p:spTree>
    <p:extLst>
      <p:ext uri="{BB962C8B-B14F-4D97-AF65-F5344CB8AC3E}">
        <p14:creationId xmlns:p14="http://schemas.microsoft.com/office/powerpoint/2010/main" val="34372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460C0-1C82-21F2-28A4-6142B6972179}"/>
              </a:ext>
            </a:extLst>
          </p:cNvPr>
          <p:cNvSpPr txBox="1"/>
          <p:nvPr/>
        </p:nvSpPr>
        <p:spPr>
          <a:xfrm>
            <a:off x="1096963" y="758826"/>
            <a:ext cx="10058400" cy="40623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 🥸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9611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people discussing something&#10;&#10;AI-generated content may be incorrect.">
            <a:extLst>
              <a:ext uri="{FF2B5EF4-FFF2-40B4-BE49-F238E27FC236}">
                <a16:creationId xmlns:a16="http://schemas.microsoft.com/office/drawing/2014/main" id="{481F5FE1-5F62-6B48-032D-67982F5CC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7C9CCB-B129-AEE8-2B63-C5A797CD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The problem</a:t>
            </a:r>
            <a:endParaRPr lang="en-AE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1B48E41-44BA-352B-5A45-320E87D093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08201"/>
            <a:ext cx="10058400" cy="3760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bank was experiencing customer churn — clients were quietly closing their accounts. Churn not only causes revenue loss, but it's also more expensive to acquire new customers than retain existing ones. Management wanted to know: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“Can we predict which customers are likely to leave so we can intervene early?”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51629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E19B4-15F2-1048-8480-0BC12F45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What we have in our data</a:t>
            </a:r>
            <a:endParaRPr lang="en-A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7FBF2-ECFF-0141-064C-B71679E3D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r>
              <a:rPr lang="en-US" dirty="0"/>
              <a:t>We received a dataset of 10,000 customers with 14 columns. It included:</a:t>
            </a:r>
          </a:p>
          <a:p>
            <a:pPr lvl="1"/>
            <a:r>
              <a:rPr lang="en-US" dirty="0"/>
              <a:t>Demographics (Geography, Gender, Age)</a:t>
            </a:r>
          </a:p>
          <a:p>
            <a:pPr lvl="1"/>
            <a:r>
              <a:rPr lang="en-US" dirty="0"/>
              <a:t>Account activity (Balance, Tenure)</a:t>
            </a:r>
          </a:p>
          <a:p>
            <a:pPr lvl="1"/>
            <a:r>
              <a:rPr lang="en-US" dirty="0"/>
              <a:t>Bank product usage (Number of products, Credit card ownership)</a:t>
            </a:r>
          </a:p>
          <a:p>
            <a:pPr lvl="1"/>
            <a:r>
              <a:rPr lang="en-US" dirty="0"/>
              <a:t>A target column Exited (1 if the customer churned)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0091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882E6-3644-BD17-0DCB-2BE05812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Data Preprocessing</a:t>
            </a:r>
            <a:endParaRPr lang="en-AE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80B8-1E31-85F4-6987-59ED7EBBF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>
            <a:normAutofit/>
          </a:bodyPr>
          <a:lstStyle/>
          <a:p>
            <a:r>
              <a:rPr lang="en-US" b="1"/>
              <a:t>1) Created Age Group:</a:t>
            </a:r>
            <a:r>
              <a:rPr lang="en-US"/>
              <a:t> Age binned into groups for better generalization</a:t>
            </a:r>
          </a:p>
          <a:p>
            <a:r>
              <a:rPr lang="en-US" b="1"/>
              <a:t>2) Handled categorical variables:</a:t>
            </a:r>
          </a:p>
          <a:p>
            <a:pPr lvl="1"/>
            <a:r>
              <a:rPr lang="en-US"/>
              <a:t>Geography and </a:t>
            </a:r>
            <a:r>
              <a:rPr lang="en-US" err="1"/>
              <a:t>AgeGroup</a:t>
            </a:r>
            <a:r>
              <a:rPr lang="en-US"/>
              <a:t>: </a:t>
            </a:r>
            <a:r>
              <a:rPr lang="en-US" err="1"/>
              <a:t>LabelEncoded</a:t>
            </a:r>
            <a:r>
              <a:rPr lang="en-US"/>
              <a:t> for model input</a:t>
            </a:r>
          </a:p>
          <a:p>
            <a:pPr lvl="1"/>
            <a:r>
              <a:rPr lang="en-US"/>
              <a:t>Gender: Binary encoding (Male = 1, Female = 0)</a:t>
            </a:r>
          </a:p>
          <a:p>
            <a:pPr marL="201168" lvl="1" indent="0">
              <a:buNone/>
            </a:pPr>
            <a:endParaRPr lang="en-US"/>
          </a:p>
          <a:p>
            <a:pPr marL="201168" lvl="1" indent="0">
              <a:buNone/>
            </a:pPr>
            <a:r>
              <a:rPr lang="en-US" b="1"/>
              <a:t>3) Scaled numerical features:</a:t>
            </a:r>
          </a:p>
          <a:p>
            <a:pPr lvl="1"/>
            <a:r>
              <a:rPr lang="en-US" err="1"/>
              <a:t>CreditScore</a:t>
            </a:r>
            <a:r>
              <a:rPr lang="en-US"/>
              <a:t>, Balance, </a:t>
            </a:r>
            <a:r>
              <a:rPr lang="en-US" err="1"/>
              <a:t>EstimatedSalary</a:t>
            </a:r>
            <a:r>
              <a:rPr lang="en-US"/>
              <a:t>: Scaled with </a:t>
            </a:r>
            <a:r>
              <a:rPr lang="en-US" err="1"/>
              <a:t>StandardScaler</a:t>
            </a:r>
            <a:endParaRPr lang="en-A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8418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F879E-5142-4180-F2A2-DD3C468CF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178A-8C35-8A39-7A61-47E6FAD4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 &amp; Challenges: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F04A-CBAC-5E8D-C055-9CA13959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1) What went wrong: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Unbalanced target class made it harder to detect churn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Initial encoding methods caused data leakage or incorrect model behavior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Model overfitting on training data (high train accuracy, low test accuracy)</a:t>
            </a:r>
          </a:p>
          <a:p>
            <a:r>
              <a:rPr lang="en-AE" b="1" dirty="0"/>
              <a:t>2) </a:t>
            </a:r>
            <a:r>
              <a:rPr lang="en-US" b="1" dirty="0"/>
              <a:t>How you solved them: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Ensured proper label encoding with consistent mappings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Tuned hyperparameters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scaled inputs and excluded unimportant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used the SMOTE to handle the unbalanced data, but it didn’t improve the accuracy</a:t>
            </a:r>
          </a:p>
          <a:p>
            <a:pPr marL="201168" lvl="1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00513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64256-BB7F-13C9-187D-945C93CE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Model Performance</a:t>
            </a:r>
            <a:endParaRPr lang="en-AE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E31917-9C46-80C6-CE9A-D0C1B4933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519481"/>
              </p:ext>
            </p:extLst>
          </p:nvPr>
        </p:nvGraphicFramePr>
        <p:xfrm>
          <a:off x="1096963" y="2302431"/>
          <a:ext cx="10058400" cy="3378252"/>
        </p:xfrm>
        <a:graphic>
          <a:graphicData uri="http://schemas.openxmlformats.org/drawingml/2006/table">
            <a:tbl>
              <a:tblPr firstRow="1" bandRow="1"/>
              <a:tblGrid>
                <a:gridCol w="1117600">
                  <a:extLst>
                    <a:ext uri="{9D8B030D-6E8A-4147-A177-3AD203B41FA5}">
                      <a16:colId xmlns:a16="http://schemas.microsoft.com/office/drawing/2014/main" val="123281757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476543768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65332122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43140468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10805270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70401955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06359769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61285774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472474974"/>
                    </a:ext>
                  </a:extLst>
                </a:gridCol>
              </a:tblGrid>
              <a:tr h="237044">
                <a:tc>
                  <a:txBody>
                    <a:bodyPr/>
                    <a:lstStyle/>
                    <a:p>
                      <a:pPr algn="r" fontAlgn="ctr"/>
                      <a:endParaRPr lang="en-AE" sz="1200" b="1">
                        <a:effectLst/>
                      </a:endParaRP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Acc_Train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Pre_Train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Rec_Train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F1_Train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Acc_Test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pre_Test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Rec_Test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F1_Test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87539"/>
                  </a:ext>
                </a:extLst>
              </a:tr>
              <a:tr h="4149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Logistic Regression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0.812750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0.787642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0.812750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0.769790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0.8200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0.793584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0.8200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0.778906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548040"/>
                  </a:ext>
                </a:extLst>
              </a:tr>
              <a:tr h="2370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KNN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0.839500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0.839710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0.839500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0.804743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0.8340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0.825862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0.8340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0.793783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347713"/>
                  </a:ext>
                </a:extLst>
              </a:tr>
              <a:tr h="2370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SVM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0.834750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0.842291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0.834750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0.793125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0.8395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0.846321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0.8395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0.797060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605855"/>
                  </a:ext>
                </a:extLst>
              </a:tr>
              <a:tr h="2370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Decision Tree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0.995375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0.995370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0.995375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0.995371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0.7920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0.795219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0.7920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0.793554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58602"/>
                  </a:ext>
                </a:extLst>
              </a:tr>
              <a:tr h="4149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Random Forest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0.999500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0.999500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0.999500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0.999500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0.8630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0.852774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0.8630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0.850794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613338"/>
                  </a:ext>
                </a:extLst>
              </a:tr>
              <a:tr h="2370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Naive Bayes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0.830000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0.819951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0.830000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0.793931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0.8300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0.812097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0.8300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0.793907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376420"/>
                  </a:ext>
                </a:extLst>
              </a:tr>
              <a:tr h="2370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XGBoost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0.924375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0.925008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0.924375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0.919710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0.8615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0.851029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0.8615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0.850997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314937"/>
                  </a:ext>
                </a:extLst>
              </a:tr>
              <a:tr h="2370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AdaBoost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0.850625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0.839558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0.850625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0.833975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0.8525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0.839630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0.8525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0.838517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77904"/>
                  </a:ext>
                </a:extLst>
              </a:tr>
              <a:tr h="4149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Gradient Boosting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0.868375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0.863234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0.868375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0.853647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0.8620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0.852236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0.8620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0.846915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28499"/>
                  </a:ext>
                </a:extLst>
              </a:tr>
              <a:tr h="2370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CatBoost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0.886000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0.883406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0.886000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0.875449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0.8700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0.861976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0.8700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0.857133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225083"/>
                  </a:ext>
                </a:extLst>
              </a:tr>
              <a:tr h="2370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>
                          <a:effectLst/>
                        </a:rPr>
                        <a:t>LightGBM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0.885750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0.882309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0.885750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0.875878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0.8675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0.858443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0.8675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>
                          <a:effectLst/>
                        </a:rPr>
                        <a:t>0.855374</a:t>
                      </a:r>
                    </a:p>
                  </a:txBody>
                  <a:tcPr marL="28638" marR="28638" marT="14319" marB="143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16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31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EA6C2-E0B9-52B9-C140-EED09123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Some of the models</a:t>
            </a:r>
            <a:endParaRPr lang="en-A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4ECE-355F-4652-A206-4CC5E9C0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Model Used: XGBoost	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Performance Metrics: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Accuracy:</a:t>
            </a:r>
            <a:r>
              <a:rPr lang="en-US" dirty="0"/>
              <a:t> </a:t>
            </a:r>
            <a:r>
              <a:rPr lang="en-AE" b="0" i="0" dirty="0">
                <a:effectLst/>
                <a:latin typeface="system-ui"/>
              </a:rPr>
              <a:t>0.86</a:t>
            </a:r>
            <a:r>
              <a:rPr lang="en-US" i="1" dirty="0"/>
              <a:t>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Precision/Recall/F1-score:  </a:t>
            </a:r>
            <a:r>
              <a:rPr lang="en-US" dirty="0"/>
              <a:t>0.85% / 0.86% / 0.85%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E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780B56-E4F2-2243-9825-9CB1DC9401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11344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129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A83951-7F8D-9770-445D-443F4F571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E58A3-F2A9-709A-CB43-DA3A3E2F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Some of the models</a:t>
            </a:r>
            <a:endParaRPr lang="en-AE" sz="40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055F-625E-5F4A-1091-53229494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Model Used: </a:t>
            </a:r>
            <a:r>
              <a:rPr lang="en-US" b="1" i="0" dirty="0" err="1">
                <a:effectLst/>
                <a:latin typeface="system-ui"/>
              </a:rPr>
              <a:t>CatBoost</a:t>
            </a:r>
            <a:r>
              <a:rPr lang="en-US" b="1" dirty="0"/>
              <a:t>	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Performance Metrics: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Accuracy:</a:t>
            </a:r>
            <a:r>
              <a:rPr lang="en-US" dirty="0"/>
              <a:t> </a:t>
            </a:r>
            <a:r>
              <a:rPr lang="en-AE" b="0" i="0" dirty="0">
                <a:effectLst/>
                <a:latin typeface="system-ui"/>
              </a:rPr>
              <a:t>0.87</a:t>
            </a:r>
            <a:r>
              <a:rPr lang="en-US" i="1" dirty="0"/>
              <a:t>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Precision/Recall/F1-score:  </a:t>
            </a:r>
            <a:r>
              <a:rPr lang="en-US" dirty="0"/>
              <a:t>0.86% / 0.87% / 0.85%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E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FDC983-D83F-60A8-07BE-39BCE4845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643" y="643466"/>
            <a:ext cx="6184167" cy="522562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2160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7788-54C0-012D-F7D6-8C55A5DC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9CA67-8B8A-1945-F80D-D577623F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1) What can be improved: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new features like transaction history, product usage, or customer satisfaction 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Try to apply Neural Networks</a:t>
            </a:r>
          </a:p>
          <a:p>
            <a:pPr>
              <a:buNone/>
            </a:pPr>
            <a:r>
              <a:rPr lang="en-US" b="1" dirty="0"/>
              <a:t>2) Deployment Ideas: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batch prediction or file upload support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customer retention strategies based on model output</a:t>
            </a:r>
          </a:p>
        </p:txBody>
      </p:sp>
    </p:spTree>
    <p:extLst>
      <p:ext uri="{BB962C8B-B14F-4D97-AF65-F5344CB8AC3E}">
        <p14:creationId xmlns:p14="http://schemas.microsoft.com/office/powerpoint/2010/main" val="24301843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0F999F8-F4DD-4A04-BB5D-8E9E59B80424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524</Words>
  <Application>Microsoft Office PowerPoint</Application>
  <PresentationFormat>Widescreen</PresentationFormat>
  <Paragraphs>160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system-ui</vt:lpstr>
      <vt:lpstr>Univers</vt:lpstr>
      <vt:lpstr>Univers Condensed</vt:lpstr>
      <vt:lpstr>RetrospectVTI</vt:lpstr>
      <vt:lpstr>Bank Customer Churn Prediction </vt:lpstr>
      <vt:lpstr>The problem</vt:lpstr>
      <vt:lpstr>What we have in our data</vt:lpstr>
      <vt:lpstr>Data Preprocessing</vt:lpstr>
      <vt:lpstr>Obstacles &amp; Challenges:</vt:lpstr>
      <vt:lpstr>Model Performance</vt:lpstr>
      <vt:lpstr>Some of the models</vt:lpstr>
      <vt:lpstr>Some of the models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Omer Salem</dc:creator>
  <cp:lastModifiedBy>Omer Salem</cp:lastModifiedBy>
  <cp:revision>3</cp:revision>
  <dcterms:created xsi:type="dcterms:W3CDTF">2025-05-09T20:53:40Z</dcterms:created>
  <dcterms:modified xsi:type="dcterms:W3CDTF">2025-05-10T07:56:10Z</dcterms:modified>
</cp:coreProperties>
</file>