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8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9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0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11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12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13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notesSlides/notesSlide14.xml" ContentType="application/vnd.openxmlformats-officedocument.presentationml.notesSlide+xml"/>
  <Override PartName="/ppt/charts/chart36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notesSlides/notesSlide15.xml" ContentType="application/vnd.openxmlformats-officedocument.presentationml.notesSlide+xml"/>
  <Override PartName="/ppt/charts/chart39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notesSlides/notesSlide16.xml" ContentType="application/vnd.openxmlformats-officedocument.presentationml.notesSlide+xml"/>
  <Override PartName="/ppt/charts/chart42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46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47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notesSlides/notesSlide17.xml" ContentType="application/vnd.openxmlformats-officedocument.presentationml.notesSlide+xml"/>
  <Override PartName="/ppt/charts/chart48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9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50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51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52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264" r:id="rId6"/>
    <p:sldId id="289" r:id="rId7"/>
    <p:sldId id="587" r:id="rId8"/>
    <p:sldId id="588" r:id="rId9"/>
    <p:sldId id="589" r:id="rId10"/>
    <p:sldId id="590" r:id="rId11"/>
    <p:sldId id="591" r:id="rId12"/>
    <p:sldId id="269" r:id="rId13"/>
    <p:sldId id="308" r:id="rId14"/>
    <p:sldId id="592" r:id="rId15"/>
    <p:sldId id="593" r:id="rId16"/>
    <p:sldId id="594" r:id="rId17"/>
    <p:sldId id="596" r:id="rId18"/>
    <p:sldId id="597" r:id="rId19"/>
    <p:sldId id="598" r:id="rId20"/>
    <p:sldId id="599" r:id="rId21"/>
    <p:sldId id="600" r:id="rId22"/>
    <p:sldId id="601" r:id="rId23"/>
    <p:sldId id="602" r:id="rId24"/>
    <p:sldId id="603" r:id="rId25"/>
    <p:sldId id="604" r:id="rId26"/>
    <p:sldId id="605" r:id="rId27"/>
    <p:sldId id="606" r:id="rId28"/>
    <p:sldId id="303" r:id="rId29"/>
    <p:sldId id="335" r:id="rId30"/>
    <p:sldId id="614" r:id="rId31"/>
    <p:sldId id="610" r:id="rId32"/>
    <p:sldId id="611" r:id="rId33"/>
    <p:sldId id="612" r:id="rId34"/>
    <p:sldId id="613" r:id="rId35"/>
    <p:sldId id="583" r:id="rId36"/>
    <p:sldId id="586" r:id="rId37"/>
    <p:sldId id="582" r:id="rId38"/>
    <p:sldId id="607" r:id="rId39"/>
    <p:sldId id="575" r:id="rId40"/>
    <p:sldId id="271" r:id="rId41"/>
    <p:sldId id="60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57" autoAdjust="0"/>
  </p:normalViewPr>
  <p:slideViewPr>
    <p:cSldViewPr snapToGrid="0">
      <p:cViewPr varScale="1">
        <p:scale>
          <a:sx n="94" d="100"/>
          <a:sy n="94" d="100"/>
        </p:scale>
        <p:origin x="11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baseinc-my.sharepoint.com/personal/joanna-mia-jane_berania_microbase_com_ph/Documents/Kintone%20Tickets-Sept-03-20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Documents\Kintone%20tickets-October-03-202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Documents\Kintone%20tickets-October-03-202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baseinc-my.sharepoint.com/personal/joanna-mia-jane_berania_microbase_com_ph/Documents/Kintone%20Tickets-Sept-03-2024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er\Downloads\Kintone%20Tickets-Sept-03-2024%20(3)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er\Downloads\Kintone%20Tickets-Sept-03-2024%20(3).xlsx" TargetMode="Externa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baseinc-my.sharepoint.com/personal/joanna-mia-jane_berania_microbase_com_ph/Documents/Kintone%20Tickets-Sept-03-2024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er\Downloads\Kintone%20Tickets-Sept-03-2024%20(3)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er\Downloads\Kintone%20Tickets-Sept-03-2024%20(3).xlsx" TargetMode="Externa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baseinc-my.sharepoint.com/personal/joanna-mia-jane_berania_microbase_com_ph/Documents/Kintone%20Tickets-Sept-03-2024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Documents\Kintone%20tickets-October-03-202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er\Downloads\Kintone%20Tickets-Sept-03-2024%20(3)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er\Downloads\Kintone%20Tickets-Sept-03-2024%20(3).xlsx" TargetMode="Externa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baseinc-my.sharepoint.com/personal/joanna-mia-jane_berania_microbase_com_ph/Documents/Kintone%20Tickets-Sept-03-2024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er\Downloads\Kintone%20Tickets-Sept-03-2024%20(3)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er\Downloads\Kintone%20Tickets-Sept-03-2024%20(3).xlsx" TargetMode="Externa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baseinc-my.sharepoint.com/personal/joanna-mia-jane_berania_microbase_com_ph/Documents/Kintone%20Tickets-Sept-03-2024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baseinc-my.sharepoint.com/personal/joanna-mia-jane_berania_microbase_com_ph/Documents/Kintone%20Tickets-Sept-03-2024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baseinc-my.sharepoint.com/personal/joanna-mia-jane_berania_microbase_com_ph/Documents/Kintone%20Tickets-Sept-03-2024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baseinc-my.sharepoint.com/personal/joanna-mia-jane_berania_microbase_com_ph/Documents/Kintone%20Tickets-Sept-03-2024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baseinc-my.sharepoint.com/personal/joanna-mia-jane_berania_microbase_com_ph/Documents/Kintone%20Tickets-Sept-03-2024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Documents\Kintone%20tickets-October-03-202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baseinc-my.sharepoint.com/personal/joanna-mia-jane_berania_microbase_com_ph/Documents/Kintone%20Tickets-Sept-03-2024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baseinc-my.sharepoint.com/personal/joanna-mia-jane_berania_microbase_com_ph/Documents/Kintone%20Tickets-Sept-03-2024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baseinc-my.sharepoint.com/personal/joanna-mia-jane_berania_microbase_com_ph/Documents/Kintone%20Tickets-Sept-03-2024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Documents\Kintone%20tickets-October-03-2024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Documents\Kintone%20tickets-October-03-2024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jo%20Goodwork\Pictures\Kintone%20tickets-October-03-2024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Tickets-Sept-03-2024.xlsx]PVOT!PivotTable13</c:name>
    <c:fmtId val="23"/>
  </c:pivotSource>
  <c:chart>
    <c:autoTitleDeleted val="1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10088111"/>
        <c:axId val="1610082351"/>
      </c:barChart>
      <c:catAx>
        <c:axId val="161008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10082351"/>
        <c:crosses val="autoZero"/>
        <c:auto val="1"/>
        <c:lblAlgn val="ctr"/>
        <c:lblOffset val="100"/>
        <c:noMultiLvlLbl val="0"/>
      </c:catAx>
      <c:valAx>
        <c:axId val="1610082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088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tickets-October-03-2024.xlsx]Acus - non generating!PivotTable3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= 14</a:t>
            </a:r>
          </a:p>
        </c:rich>
      </c:tx>
      <c:layout>
        <c:manualLayout>
          <c:xMode val="edge"/>
          <c:yMode val="edge"/>
          <c:x val="0.47670600760039733"/>
          <c:y val="4.65978475300490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'Acus - non generating'!$B$4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7.7464086300517682E-2"/>
                  <c:y val="-2.07101544577996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1D-4361-841E-FE31DC44E6AC}"/>
                </c:ext>
              </c:extLst>
            </c:dLbl>
            <c:dLbl>
              <c:idx val="1"/>
              <c:layout>
                <c:manualLayout>
                  <c:x val="7.5185730821090604E-2"/>
                  <c:y val="-1.03550772288998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51D-4361-841E-FE31DC44E6AC}"/>
                </c:ext>
              </c:extLst>
            </c:dLbl>
            <c:dLbl>
              <c:idx val="2"/>
              <c:layout>
                <c:manualLayout>
                  <c:x val="0.11847448493020339"/>
                  <c:y val="-5.177538614449993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1D-4361-841E-FE31DC44E6AC}"/>
                </c:ext>
              </c:extLst>
            </c:dLbl>
            <c:dLbl>
              <c:idx val="3"/>
              <c:layout>
                <c:manualLayout>
                  <c:x val="0.17087666095702403"/>
                  <c:y val="5.177538614449946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51D-4361-841E-FE31DC44E6AC}"/>
                </c:ext>
              </c:extLst>
            </c:dLbl>
            <c:dLbl>
              <c:idx val="4"/>
              <c:layout>
                <c:manualLayout>
                  <c:x val="0.36453687670831814"/>
                  <c:y val="-5.17753861444989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1D-4361-841E-FE31DC44E6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'Acus - non generating'!$A$5:$A$10</c:f>
              <c:strCache>
                <c:ptCount val="5"/>
                <c:pt idx="0">
                  <c:v>Site Survey</c:v>
                </c:pt>
                <c:pt idx="1">
                  <c:v>Proof-Of-Concept-Collab</c:v>
                </c:pt>
                <c:pt idx="2">
                  <c:v>Meeting</c:v>
                </c:pt>
                <c:pt idx="3">
                  <c:v>SOW/Mandays</c:v>
                </c:pt>
                <c:pt idx="4">
                  <c:v>Training</c:v>
                </c:pt>
              </c:strCache>
            </c:strRef>
          </c:cat>
          <c:val>
            <c:numRef>
              <c:f>'Acus - non generating'!$B$5:$B$10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1D-4361-841E-FE31DC44E6A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08072655"/>
        <c:axId val="408088015"/>
        <c:axId val="0"/>
      </c:bar3DChart>
      <c:catAx>
        <c:axId val="408072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88015"/>
        <c:crosses val="autoZero"/>
        <c:auto val="1"/>
        <c:lblAlgn val="ctr"/>
        <c:lblOffset val="100"/>
        <c:noMultiLvlLbl val="0"/>
      </c:catAx>
      <c:valAx>
        <c:axId val="408088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72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tickets-October-03-2024.xlsx]ARVIN2 gene!PivotTable2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= 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'ARVIN2 gene'!$B$4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4.2424435881199658E-2"/>
                  <c:y val="-1.149800829416161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70F-43AB-8BEA-A9D033178B56}"/>
                </c:ext>
              </c:extLst>
            </c:dLbl>
            <c:dLbl>
              <c:idx val="1"/>
              <c:layout>
                <c:manualLayout>
                  <c:x val="0.18383922215186529"/>
                  <c:y val="-1.88151400147656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70F-43AB-8BEA-A9D033178B56}"/>
                </c:ext>
              </c:extLst>
            </c:dLbl>
            <c:dLbl>
              <c:idx val="2"/>
              <c:layout>
                <c:manualLayout>
                  <c:x val="0.32289709531801997"/>
                  <c:y val="-1.88151400147656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70F-43AB-8BEA-A9D033178B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'ARVIN2 gene'!$A$5:$A$8</c:f>
              <c:strCache>
                <c:ptCount val="3"/>
                <c:pt idx="0">
                  <c:v>Project Collab</c:v>
                </c:pt>
                <c:pt idx="1">
                  <c:v>Maintenance Agreement</c:v>
                </c:pt>
                <c:pt idx="2">
                  <c:v>Project</c:v>
                </c:pt>
              </c:strCache>
            </c:strRef>
          </c:cat>
          <c:val>
            <c:numRef>
              <c:f>'ARVIN2 gene'!$B$5:$B$8</c:f>
              <c:numCache>
                <c:formatCode>General</c:formatCode>
                <c:ptCount val="3"/>
                <c:pt idx="0">
                  <c:v>1</c:v>
                </c:pt>
                <c:pt idx="1">
                  <c:v>7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3AB-8BEA-A9D033178B5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1666608"/>
        <c:axId val="171673808"/>
        <c:axId val="0"/>
      </c:bar3DChart>
      <c:catAx>
        <c:axId val="171666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73808"/>
        <c:crosses val="autoZero"/>
        <c:auto val="1"/>
        <c:lblAlgn val="ctr"/>
        <c:lblOffset val="100"/>
        <c:noMultiLvlLbl val="0"/>
      </c:catAx>
      <c:valAx>
        <c:axId val="171673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6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tickets-October-03-2024.xlsx]ARVIN2-non!PivotTable5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= 25</a:t>
            </a:r>
          </a:p>
        </c:rich>
      </c:tx>
      <c:layout>
        <c:manualLayout>
          <c:xMode val="edge"/>
          <c:yMode val="edge"/>
          <c:x val="0.42293610949638005"/>
          <c:y val="4.98506834646460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'ARVIN2-non'!$B$4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4.9217002237136466E-2"/>
                  <c:y val="4.98506834646451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465-460E-A150-13AF4C4CB2C1}"/>
                </c:ext>
              </c:extLst>
            </c:dLbl>
            <c:dLbl>
              <c:idx val="1"/>
              <c:layout>
                <c:manualLayout>
                  <c:x val="4.9217002237136466E-2"/>
                  <c:y val="-9.139186391857367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465-460E-A150-13AF4C4CB2C1}"/>
                </c:ext>
              </c:extLst>
            </c:dLbl>
            <c:dLbl>
              <c:idx val="2"/>
              <c:layout>
                <c:manualLayout>
                  <c:x val="0.1879194630872483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465-460E-A150-13AF4C4CB2C1}"/>
                </c:ext>
              </c:extLst>
            </c:dLbl>
            <c:dLbl>
              <c:idx val="3"/>
              <c:layout>
                <c:manualLayout>
                  <c:x val="0.40939597315436244"/>
                  <c:y val="-4.5695931959286836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465-460E-A150-13AF4C4CB2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'ARVIN2-non'!$A$5:$A$9</c:f>
              <c:strCache>
                <c:ptCount val="4"/>
                <c:pt idx="0">
                  <c:v>SOW/Mandays</c:v>
                </c:pt>
                <c:pt idx="1">
                  <c:v>Exam</c:v>
                </c:pt>
                <c:pt idx="2">
                  <c:v>Meeting</c:v>
                </c:pt>
                <c:pt idx="3">
                  <c:v>Training</c:v>
                </c:pt>
              </c:strCache>
            </c:strRef>
          </c:cat>
          <c:val>
            <c:numRef>
              <c:f>'ARVIN2-non'!$B$5:$B$9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7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5-460E-A150-13AF4C4CB2C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44500991"/>
        <c:axId val="644487071"/>
        <c:axId val="0"/>
      </c:bar3DChart>
      <c:catAx>
        <c:axId val="644500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487071"/>
        <c:crosses val="autoZero"/>
        <c:auto val="1"/>
        <c:lblAlgn val="ctr"/>
        <c:lblOffset val="100"/>
        <c:noMultiLvlLbl val="0"/>
      </c:catAx>
      <c:valAx>
        <c:axId val="6444870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500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tickets-October-03-2024.xlsx]ARVIN2!PivotTable1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= 46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ARVIN2!$B$4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-0.365527877516040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0D5-4CE9-B228-6E0EE43A89D3}"/>
                </c:ext>
              </c:extLst>
            </c:dLbl>
            <c:dLbl>
              <c:idx val="1"/>
              <c:layout>
                <c:manualLayout>
                  <c:x val="2.8070175438596489E-3"/>
                  <c:y val="-0.3158160861738590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0D5-4CE9-B228-6E0EE43A89D3}"/>
                </c:ext>
              </c:extLst>
            </c:dLbl>
            <c:dLbl>
              <c:idx val="2"/>
              <c:layout>
                <c:manualLayout>
                  <c:x val="8.4210526315789472E-3"/>
                  <c:y val="-0.2193167265096243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0D5-4CE9-B228-6E0EE43A89D3}"/>
                </c:ext>
              </c:extLst>
            </c:dLbl>
            <c:dLbl>
              <c:idx val="3"/>
              <c:layout>
                <c:manualLayout>
                  <c:x val="8.4210526315789472E-3"/>
                  <c:y val="-0.190074496308341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0D5-4CE9-B228-6E0EE43A89D3}"/>
                </c:ext>
              </c:extLst>
            </c:dLbl>
            <c:dLbl>
              <c:idx val="4"/>
              <c:layout>
                <c:manualLayout>
                  <c:x val="8.4210526315789472E-3"/>
                  <c:y val="-0.1462111510064162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0D5-4CE9-B228-6E0EE43A89D3}"/>
                </c:ext>
              </c:extLst>
            </c:dLbl>
            <c:dLbl>
              <c:idx val="5"/>
              <c:layout>
                <c:manualLayout>
                  <c:x val="8.4210526315788448E-3"/>
                  <c:y val="-0.108196251744748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0D5-4CE9-B228-6E0EE43A89D3}"/>
                </c:ext>
              </c:extLst>
            </c:dLbl>
            <c:dLbl>
              <c:idx val="6"/>
              <c:layout>
                <c:manualLayout>
                  <c:x val="8.4210526315788448E-3"/>
                  <c:y val="-6.14086834226949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0D5-4CE9-B228-6E0EE43A89D3}"/>
                </c:ext>
              </c:extLst>
            </c:dLbl>
            <c:dLbl>
              <c:idx val="7"/>
              <c:layout>
                <c:manualLayout>
                  <c:x val="1.4035087719298348E-2"/>
                  <c:y val="-6.14086834226949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0D5-4CE9-B228-6E0EE43A89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ARVIN2!$A$5:$A$13</c:f>
              <c:strCache>
                <c:ptCount val="8"/>
                <c:pt idx="0">
                  <c:v>Solarwinds</c:v>
                </c:pt>
                <c:pt idx="1">
                  <c:v>Nutanix</c:v>
                </c:pt>
                <c:pt idx="2">
                  <c:v>HPE</c:v>
                </c:pt>
                <c:pt idx="3">
                  <c:v>Rubrik</c:v>
                </c:pt>
                <c:pt idx="4">
                  <c:v>Veritas</c:v>
                </c:pt>
                <c:pt idx="5">
                  <c:v>Microsoft</c:v>
                </c:pt>
                <c:pt idx="6">
                  <c:v>VMware</c:v>
                </c:pt>
                <c:pt idx="7">
                  <c:v>Not Applicable</c:v>
                </c:pt>
              </c:strCache>
            </c:strRef>
          </c:cat>
          <c:val>
            <c:numRef>
              <c:f>ARVIN2!$B$5:$B$13</c:f>
              <c:numCache>
                <c:formatCode>General</c:formatCode>
                <c:ptCount val="8"/>
                <c:pt idx="0">
                  <c:v>13</c:v>
                </c:pt>
                <c:pt idx="1">
                  <c:v>11</c:v>
                </c:pt>
                <c:pt idx="2">
                  <c:v>7</c:v>
                </c:pt>
                <c:pt idx="3">
                  <c:v>6</c:v>
                </c:pt>
                <c:pt idx="4">
                  <c:v>4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D5-4CE9-B228-6E0EE43A89D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46169488"/>
        <c:axId val="1746169968"/>
        <c:axId val="0"/>
      </c:bar3DChart>
      <c:catAx>
        <c:axId val="174616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169968"/>
        <c:crosses val="autoZero"/>
        <c:auto val="1"/>
        <c:lblAlgn val="ctr"/>
        <c:lblOffset val="100"/>
        <c:noMultiLvlLbl val="0"/>
      </c:catAx>
      <c:valAx>
        <c:axId val="174616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16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tickets-October-03-2024.xlsx]Badeth!PivotTable1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= 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Badeth!$B$4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5438837404485871E-2"/>
                  <c:y val="-0.345416036983854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A9-4F5C-B8FE-9ED7368F3723}"/>
                </c:ext>
              </c:extLst>
            </c:dLbl>
            <c:dLbl>
              <c:idx val="1"/>
              <c:layout>
                <c:manualLayout>
                  <c:x val="9.2633024426915216E-3"/>
                  <c:y val="-0.215515988887362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6A9-4F5C-B8FE-9ED7368F3723}"/>
                </c:ext>
              </c:extLst>
            </c:dLbl>
            <c:dLbl>
              <c:idx val="2"/>
              <c:layout>
                <c:manualLayout>
                  <c:x val="1.5438837404485871E-2"/>
                  <c:y val="-0.1180909528149930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A9-4F5C-B8FE-9ED7368F3723}"/>
                </c:ext>
              </c:extLst>
            </c:dLbl>
            <c:dLbl>
              <c:idx val="3"/>
              <c:layout>
                <c:manualLayout>
                  <c:x val="1.2351069923588583E-2"/>
                  <c:y val="-0.1180909528149930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6A9-4F5C-B8FE-9ED7368F3723}"/>
                </c:ext>
              </c:extLst>
            </c:dLbl>
            <c:dLbl>
              <c:idx val="4"/>
              <c:layout>
                <c:manualLayout>
                  <c:x val="1.5438837404485756E-2"/>
                  <c:y val="-0.1180909528149930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6A9-4F5C-B8FE-9ED7368F37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Badeth!$A$5:$A$10</c:f>
              <c:strCache>
                <c:ptCount val="5"/>
                <c:pt idx="0">
                  <c:v>Maintenance Agreement</c:v>
                </c:pt>
                <c:pt idx="1">
                  <c:v>Training</c:v>
                </c:pt>
                <c:pt idx="2">
                  <c:v>SOW/Mandays</c:v>
                </c:pt>
                <c:pt idx="3">
                  <c:v>Meeting</c:v>
                </c:pt>
                <c:pt idx="4">
                  <c:v>Project</c:v>
                </c:pt>
              </c:strCache>
            </c:strRef>
          </c:cat>
          <c:val>
            <c:numRef>
              <c:f>Badeth!$B$5:$B$10</c:f>
              <c:numCache>
                <c:formatCode>General</c:formatCode>
                <c:ptCount val="5"/>
                <c:pt idx="0">
                  <c:v>9</c:v>
                </c:pt>
                <c:pt idx="1">
                  <c:v>5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A9-4F5C-B8FE-9ED7368F372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29852975"/>
        <c:axId val="82652543"/>
        <c:axId val="0"/>
      </c:bar3DChart>
      <c:catAx>
        <c:axId val="329852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52543"/>
        <c:crosses val="autoZero"/>
        <c:auto val="1"/>
        <c:lblAlgn val="ctr"/>
        <c:lblOffset val="100"/>
        <c:noMultiLvlLbl val="0"/>
      </c:catAx>
      <c:valAx>
        <c:axId val="82652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852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tickets-October-03-2024.xlsx]badeth - revenue!PivotTable2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= 11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'badeth - revenue'!$B$4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.11352491094104822"/>
                  <c:y val="-9.563282635186590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1C2-400E-991D-DB6258E88233}"/>
                </c:ext>
              </c:extLst>
            </c:dLbl>
            <c:dLbl>
              <c:idx val="1"/>
              <c:layout>
                <c:manualLayout>
                  <c:x val="0.35873871857371237"/>
                  <c:y val="-4.1731169939099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C2-400E-991D-DB6258E882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'badeth - revenue'!$A$5:$A$7</c:f>
              <c:strCache>
                <c:ptCount val="2"/>
                <c:pt idx="0">
                  <c:v>Project</c:v>
                </c:pt>
                <c:pt idx="1">
                  <c:v>Maintenance Agreement</c:v>
                </c:pt>
              </c:strCache>
            </c:strRef>
          </c:cat>
          <c:val>
            <c:numRef>
              <c:f>'badeth - revenue'!$B$5:$B$7</c:f>
              <c:numCache>
                <c:formatCode>General</c:formatCode>
                <c:ptCount val="2"/>
                <c:pt idx="0">
                  <c:v>2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2-400E-991D-DB6258E8823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88779631"/>
        <c:axId val="388791151"/>
        <c:axId val="0"/>
      </c:bar3DChart>
      <c:catAx>
        <c:axId val="3887796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791151"/>
        <c:crosses val="autoZero"/>
        <c:auto val="1"/>
        <c:lblAlgn val="ctr"/>
        <c:lblOffset val="100"/>
        <c:noMultiLvlLbl val="0"/>
      </c:catAx>
      <c:valAx>
        <c:axId val="388791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779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tickets-October-03-2024.xlsx]badeth - non rev!PivotTable2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= 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'badeth - non rev'!$B$4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.1817703941958384"/>
                  <c:y val="-1.26383815706522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DE8-46BF-BFB1-BE8D4BA4A001}"/>
                </c:ext>
              </c:extLst>
            </c:dLbl>
            <c:dLbl>
              <c:idx val="1"/>
              <c:layout>
                <c:manualLayout>
                  <c:x val="0.17468843078561094"/>
                  <c:y val="-1.89575723559784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DE8-46BF-BFB1-BE8D4BA4A001}"/>
                </c:ext>
              </c:extLst>
            </c:dLbl>
            <c:dLbl>
              <c:idx val="2"/>
              <c:layout>
                <c:manualLayout>
                  <c:x val="0.38714733309243504"/>
                  <c:y val="-3.15959539266307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DE8-46BF-BFB1-BE8D4BA4A0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'badeth - non rev'!$A$5:$A$8</c:f>
              <c:strCache>
                <c:ptCount val="3"/>
                <c:pt idx="0">
                  <c:v>SOW/Mandays</c:v>
                </c:pt>
                <c:pt idx="1">
                  <c:v>Meeting</c:v>
                </c:pt>
                <c:pt idx="2">
                  <c:v>Training</c:v>
                </c:pt>
              </c:strCache>
            </c:strRef>
          </c:cat>
          <c:val>
            <c:numRef>
              <c:f>'badeth - non rev'!$B$5:$B$8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E8-46BF-BFB1-BE8D4BA4A00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27314255"/>
        <c:axId val="227338255"/>
        <c:axId val="0"/>
      </c:bar3DChart>
      <c:catAx>
        <c:axId val="2273142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338255"/>
        <c:crosses val="autoZero"/>
        <c:auto val="1"/>
        <c:lblAlgn val="ctr"/>
        <c:lblOffset val="100"/>
        <c:noMultiLvlLbl val="0"/>
      </c:catAx>
      <c:valAx>
        <c:axId val="227338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314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tickets-October-03-2024.xlsx]Stef!PivotTable4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= 26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Stef!$B$4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3805218155057601E-2"/>
                  <c:y val="-0.311208403443712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F46-49D9-AF21-2B628CEEEF56}"/>
                </c:ext>
              </c:extLst>
            </c:dLbl>
            <c:dLbl>
              <c:idx val="1"/>
              <c:layout>
                <c:manualLayout>
                  <c:x val="1.1044174524046081E-2"/>
                  <c:y val="-0.146451013385276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F46-49D9-AF21-2B628CEEEF56}"/>
                </c:ext>
              </c:extLst>
            </c:dLbl>
            <c:dLbl>
              <c:idx val="2"/>
              <c:layout>
                <c:manualLayout>
                  <c:x val="5.5220872620229391E-3"/>
                  <c:y val="-8.84808205869379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F46-49D9-AF21-2B628CEEEF56}"/>
                </c:ext>
              </c:extLst>
            </c:dLbl>
            <c:dLbl>
              <c:idx val="3"/>
              <c:layout>
                <c:manualLayout>
                  <c:x val="1.932730541708064E-2"/>
                  <c:y val="-8.2378695029218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F46-49D9-AF21-2B628CEEEF56}"/>
                </c:ext>
              </c:extLst>
            </c:dLbl>
            <c:dLbl>
              <c:idx val="4"/>
              <c:layout>
                <c:manualLayout>
                  <c:x val="8.2831308930345609E-3"/>
                  <c:y val="-5.79701927983387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F46-49D9-AF21-2B628CEEEF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Stef!$A$5:$A$10</c:f>
              <c:strCache>
                <c:ptCount val="5"/>
                <c:pt idx="0">
                  <c:v>Training</c:v>
                </c:pt>
                <c:pt idx="1">
                  <c:v>Project</c:v>
                </c:pt>
                <c:pt idx="2">
                  <c:v>Maintenance Agreement</c:v>
                </c:pt>
                <c:pt idx="3">
                  <c:v>Meeting</c:v>
                </c:pt>
                <c:pt idx="4">
                  <c:v>SOW/Mandays</c:v>
                </c:pt>
              </c:strCache>
            </c:strRef>
          </c:cat>
          <c:val>
            <c:numRef>
              <c:f>Stef!$B$5:$B$10</c:f>
              <c:numCache>
                <c:formatCode>General</c:formatCode>
                <c:ptCount val="5"/>
                <c:pt idx="0">
                  <c:v>15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46-49D9-AF21-2B628CEEEF5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06919103"/>
        <c:axId val="298355023"/>
        <c:axId val="0"/>
      </c:bar3DChart>
      <c:catAx>
        <c:axId val="1306919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355023"/>
        <c:crosses val="autoZero"/>
        <c:auto val="1"/>
        <c:lblAlgn val="ctr"/>
        <c:lblOffset val="100"/>
        <c:noMultiLvlLbl val="0"/>
      </c:catAx>
      <c:valAx>
        <c:axId val="29835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919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tickets-October-03-2024.xlsx]STEF - rev gen!PivotTable1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= 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7681660899653981"/>
              <c:y val="-3.24074074074074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17301038062283727"/>
              <c:y val="-2.31481481481482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17301038062283727"/>
              <c:y val="-2.31481481481482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7681660899653981"/>
              <c:y val="-3.24074074074074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17301038062283727"/>
              <c:y val="-2.31481481481482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7681660899653981"/>
              <c:y val="-3.24074074074074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'STEF - rev gen'!$B$4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.22145328719723192"/>
                  <c:y val="-2.31483149867355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A3A-4476-9272-347370CA9FC7}"/>
                </c:ext>
              </c:extLst>
            </c:dLbl>
            <c:dLbl>
              <c:idx val="1"/>
              <c:layout>
                <c:manualLayout>
                  <c:x val="0.35524798154555942"/>
                  <c:y val="-4.41427181424797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A3A-4476-9272-347370CA9F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'STEF - rev gen'!$A$5:$A$7</c:f>
              <c:strCache>
                <c:ptCount val="2"/>
                <c:pt idx="0">
                  <c:v>Maintenance Agreement</c:v>
                </c:pt>
                <c:pt idx="1">
                  <c:v>Project</c:v>
                </c:pt>
              </c:strCache>
            </c:strRef>
          </c:cat>
          <c:val>
            <c:numRef>
              <c:f>'STEF - rev gen'!$B$5:$B$7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3A-4476-9272-347370CA9F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15275471"/>
        <c:axId val="715287951"/>
        <c:axId val="0"/>
      </c:bar3DChart>
      <c:catAx>
        <c:axId val="7152754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287951"/>
        <c:crosses val="autoZero"/>
        <c:auto val="1"/>
        <c:lblAlgn val="ctr"/>
        <c:lblOffset val="100"/>
        <c:noMultiLvlLbl val="0"/>
      </c:catAx>
      <c:valAx>
        <c:axId val="715287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275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tickets-October-03-2024.xlsx]STEF-Non!PivotTable2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= 18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3768326496113001"/>
              <c:y val="-1.38888888888889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6.6330213477524658E-2"/>
              <c:y val="-9.25925925925934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1456383423452807E-2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1456383423452807E-2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6.6330213477524658E-2"/>
              <c:y val="-9.25925925925934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3768326496113001"/>
              <c:y val="-1.38888888888889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1456383423452807E-2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6.6330213477524658E-2"/>
              <c:y val="-9.25925925925934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3768326496113001"/>
              <c:y val="-1.38888888888889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'STEF-Non'!$B$4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4.1456383423452807E-2"/>
                  <c:y val="-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48-45F1-9251-8EE32671A010}"/>
                </c:ext>
              </c:extLst>
            </c:dLbl>
            <c:dLbl>
              <c:idx val="1"/>
              <c:layout>
                <c:manualLayout>
                  <c:x val="6.6330213477524658E-2"/>
                  <c:y val="-9.25925925925934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48-45F1-9251-8EE32671A010}"/>
                </c:ext>
              </c:extLst>
            </c:dLbl>
            <c:dLbl>
              <c:idx val="2"/>
              <c:layout>
                <c:manualLayout>
                  <c:x val="0.36762737816502078"/>
                  <c:y val="-1.38890609048590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A48-45F1-9251-8EE32671A0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'STEF-Non'!$A$5:$A$8</c:f>
              <c:strCache>
                <c:ptCount val="3"/>
                <c:pt idx="0">
                  <c:v>SOW/Mandays</c:v>
                </c:pt>
                <c:pt idx="1">
                  <c:v>Meeting</c:v>
                </c:pt>
                <c:pt idx="2">
                  <c:v>Training</c:v>
                </c:pt>
              </c:strCache>
            </c:strRef>
          </c:cat>
          <c:val>
            <c:numRef>
              <c:f>'STEF-Non'!$B$5:$B$8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48-45F1-9251-8EE32671A0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59055503"/>
        <c:axId val="959042063"/>
        <c:axId val="0"/>
      </c:bar3DChart>
      <c:catAx>
        <c:axId val="9590555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042063"/>
        <c:crosses val="autoZero"/>
        <c:auto val="1"/>
        <c:lblAlgn val="ctr"/>
        <c:lblOffset val="100"/>
        <c:noMultiLvlLbl val="0"/>
      </c:catAx>
      <c:valAx>
        <c:axId val="959042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055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tickets-October-03-2024.xlsx]ticket status!PivotTable2</c:name>
    <c:fmtId val="4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3391812865496981E-2"/>
              <c:y val="-0.1064814814814814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5990903183885593E-2"/>
              <c:y val="-0.2037037037037037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0792722547108417E-2"/>
              <c:y val="-9.722222222222222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5990903183885593E-2"/>
              <c:y val="-0.2037037037037037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3391812865496981E-2"/>
              <c:y val="-0.1064814814814814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0792722547108417E-2"/>
              <c:y val="-9.722222222222222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5990903183885593E-2"/>
              <c:y val="-0.2037037037037037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3391812865496981E-2"/>
              <c:y val="-0.1064814814814814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0792722547108417E-2"/>
              <c:y val="-9.722222222222222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'ticket status'!$B$3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82FC-438E-9E3A-A49F073CE33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82FC-438E-9E3A-A49F073CE33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82FC-438E-9E3A-A49F073CE33D}"/>
              </c:ext>
            </c:extLst>
          </c:dPt>
          <c:dLbls>
            <c:dLbl>
              <c:idx val="0"/>
              <c:layout>
                <c:manualLayout>
                  <c:x val="2.5990895242785444E-2"/>
                  <c:y val="-0.4411467059768213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2FC-438E-9E3A-A49F073CE33D}"/>
                </c:ext>
              </c:extLst>
            </c:dLbl>
            <c:dLbl>
              <c:idx val="1"/>
              <c:layout>
                <c:manualLayout>
                  <c:x val="2.3391812865496981E-2"/>
                  <c:y val="-0.1064814814814814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2FC-438E-9E3A-A49F073CE33D}"/>
                </c:ext>
              </c:extLst>
            </c:dLbl>
            <c:dLbl>
              <c:idx val="2"/>
              <c:layout>
                <c:manualLayout>
                  <c:x val="2.0792722547108417E-2"/>
                  <c:y val="-9.722222222222222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2FC-438E-9E3A-A49F073CE3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'ticket status'!$A$4:$A$7</c:f>
              <c:strCache>
                <c:ptCount val="3"/>
                <c:pt idx="0">
                  <c:v>Closed</c:v>
                </c:pt>
                <c:pt idx="1">
                  <c:v>Work-in-progress by Engineer</c:v>
                </c:pt>
                <c:pt idx="2">
                  <c:v>Resolved</c:v>
                </c:pt>
              </c:strCache>
            </c:strRef>
          </c:cat>
          <c:val>
            <c:numRef>
              <c:f>'ticket status'!$B$4:$B$7</c:f>
              <c:numCache>
                <c:formatCode>General</c:formatCode>
                <c:ptCount val="3"/>
                <c:pt idx="0">
                  <c:v>623</c:v>
                </c:pt>
                <c:pt idx="1">
                  <c:v>13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FC-438E-9E3A-A49F073CE3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gapDepth val="95"/>
        <c:shape val="box"/>
        <c:axId val="1615931952"/>
        <c:axId val="1615930032"/>
        <c:axId val="0"/>
      </c:bar3DChart>
      <c:catAx>
        <c:axId val="161593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930032"/>
        <c:crosses val="autoZero"/>
        <c:auto val="1"/>
        <c:lblAlgn val="ctr"/>
        <c:lblOffset val="100"/>
        <c:noMultiLvlLbl val="0"/>
      </c:catAx>
      <c:valAx>
        <c:axId val="161593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93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tickets-October-03-2024.xlsx]ACE!PivotTable3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= 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ACE!$B$4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8.3333333333333332E-3"/>
                  <c:y val="-0.434173614746860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8AD-447F-B9CE-5596A7283799}"/>
                </c:ext>
              </c:extLst>
            </c:dLbl>
            <c:dLbl>
              <c:idx val="1"/>
              <c:layout>
                <c:manualLayout>
                  <c:x val="1.6666666666666666E-2"/>
                  <c:y val="-0.322528970954810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8AD-447F-B9CE-5596A7283799}"/>
                </c:ext>
              </c:extLst>
            </c:dLbl>
            <c:dLbl>
              <c:idx val="2"/>
              <c:layout>
                <c:manualLayout>
                  <c:x val="1.3888888888888888E-2"/>
                  <c:y val="-0.158163245372070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8AD-447F-B9CE-5596A7283799}"/>
                </c:ext>
              </c:extLst>
            </c:dLbl>
            <c:dLbl>
              <c:idx val="3"/>
              <c:layout>
                <c:manualLayout>
                  <c:x val="1.6666666666666666E-2"/>
                  <c:y val="-0.158163245372070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8AD-447F-B9CE-5596A7283799}"/>
                </c:ext>
              </c:extLst>
            </c:dLbl>
            <c:dLbl>
              <c:idx val="4"/>
              <c:layout>
                <c:manualLayout>
                  <c:x val="1.9444444444444545E-2"/>
                  <c:y val="-0.102340923476045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8AD-447F-B9CE-5596A72837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ACE!$A$5:$A$10</c:f>
              <c:strCache>
                <c:ptCount val="5"/>
                <c:pt idx="0">
                  <c:v>Versa</c:v>
                </c:pt>
                <c:pt idx="1">
                  <c:v>HP Aruba</c:v>
                </c:pt>
                <c:pt idx="2">
                  <c:v>Juniper</c:v>
                </c:pt>
                <c:pt idx="3">
                  <c:v>Sophos</c:v>
                </c:pt>
                <c:pt idx="4">
                  <c:v>Sundray</c:v>
                </c:pt>
              </c:strCache>
            </c:strRef>
          </c:cat>
          <c:val>
            <c:numRef>
              <c:f>ACE!$B$5:$B$10</c:f>
              <c:numCache>
                <c:formatCode>General</c:formatCode>
                <c:ptCount val="5"/>
                <c:pt idx="0">
                  <c:v>7</c:v>
                </c:pt>
                <c:pt idx="1">
                  <c:v>5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AD-447F-B9CE-5596A728379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59053583"/>
        <c:axId val="959037263"/>
        <c:axId val="0"/>
      </c:bar3DChart>
      <c:catAx>
        <c:axId val="959053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037263"/>
        <c:crosses val="autoZero"/>
        <c:auto val="1"/>
        <c:lblAlgn val="ctr"/>
        <c:lblOffset val="100"/>
        <c:noMultiLvlLbl val="0"/>
      </c:catAx>
      <c:valAx>
        <c:axId val="959037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053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tickets-October-03-2024.xlsx]ACE-REV!PivotTable4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= 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5429839156960624E-2"/>
              <c:y val="-7.207207207207207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30286237516633219"/>
              <c:y val="-1.44144144144144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5.355493219404648E-2"/>
              <c:y val="-1.0810810810810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12557591909671E-2"/>
              <c:y val="-1.0810810810810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5.355493219404648E-2"/>
              <c:y val="-1.0810810810810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5429839156960624E-2"/>
              <c:y val="-7.207207207207207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12557591909671E-2"/>
              <c:y val="-1.0810810810810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30286237516633219"/>
              <c:y val="-1.44144144144144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5.355493219404648E-2"/>
              <c:y val="-1.0810810810810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5429839156960624E-2"/>
              <c:y val="-7.207207207207207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12557591909671E-2"/>
              <c:y val="-1.0810810810810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30286237516633219"/>
              <c:y val="-1.44144144144144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'ACE-REV'!$B$4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5.355493219404648E-2"/>
                  <c:y val="-1.0810810810810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1B5-45B8-A624-E57344B2C2D7}"/>
                </c:ext>
              </c:extLst>
            </c:dLbl>
            <c:dLbl>
              <c:idx val="1"/>
              <c:layout>
                <c:manualLayout>
                  <c:x val="9.2050357049845932E-2"/>
                  <c:y val="-7.20716552589782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B5-45B8-A624-E57344B2C2D7}"/>
                </c:ext>
              </c:extLst>
            </c:dLbl>
            <c:dLbl>
              <c:idx val="2"/>
              <c:layout>
                <c:manualLayout>
                  <c:x val="9.2336089989735429E-2"/>
                  <c:y val="-1.0810748288846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1B5-45B8-A624-E57344B2C2D7}"/>
                </c:ext>
              </c:extLst>
            </c:dLbl>
            <c:dLbl>
              <c:idx val="3"/>
              <c:layout>
                <c:manualLayout>
                  <c:x val="0.35641730736037863"/>
                  <c:y val="-1.94796881175896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B5-45B8-A624-E57344B2C2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'ACE-REV'!$A$5:$A$9</c:f>
              <c:strCache>
                <c:ptCount val="4"/>
                <c:pt idx="0">
                  <c:v>Maintenance Agreement Collab</c:v>
                </c:pt>
                <c:pt idx="1">
                  <c:v>Project Collab</c:v>
                </c:pt>
                <c:pt idx="2">
                  <c:v>Maintenance Agreement</c:v>
                </c:pt>
                <c:pt idx="3">
                  <c:v>Project</c:v>
                </c:pt>
              </c:strCache>
            </c:strRef>
          </c:cat>
          <c:val>
            <c:numRef>
              <c:f>'ACE-REV'!$B$5:$B$9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5-45B8-A624-E57344B2C2D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585015200"/>
        <c:axId val="1585023360"/>
        <c:axId val="0"/>
      </c:bar3DChart>
      <c:catAx>
        <c:axId val="1585015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023360"/>
        <c:crosses val="autoZero"/>
        <c:auto val="1"/>
        <c:lblAlgn val="ctr"/>
        <c:lblOffset val="100"/>
        <c:noMultiLvlLbl val="0"/>
      </c:catAx>
      <c:valAx>
        <c:axId val="1585023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01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tickets-October-03-2024.xlsx]ACE-NON!PivotTable1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=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31666666666666665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32222222222222224"/>
              <c:y val="-2.77777777777778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32222222222222224"/>
              <c:y val="-2.77777777777778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31666666666666665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32222222222222224"/>
              <c:y val="-2.77777777777778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31666666666666665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'ACE-NON'!$B$4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.40426331596200604"/>
                  <c:y val="-4.58722567592596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A38-496A-A1D2-9A8BF2FF0DE1}"/>
                </c:ext>
              </c:extLst>
            </c:dLbl>
            <c:dLbl>
              <c:idx val="1"/>
              <c:layout>
                <c:manualLayout>
                  <c:x val="0.40865215023516088"/>
                  <c:y val="-2.17464606792266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A38-496A-A1D2-9A8BF2FF0D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'ACE-NON'!$A$5:$A$7</c:f>
              <c:strCache>
                <c:ptCount val="2"/>
                <c:pt idx="0">
                  <c:v>Meeting</c:v>
                </c:pt>
                <c:pt idx="1">
                  <c:v>Training</c:v>
                </c:pt>
              </c:strCache>
            </c:strRef>
          </c:cat>
          <c:val>
            <c:numRef>
              <c:f>'ACE-NON'!$B$5:$B$7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38-496A-A1D2-9A8BF2FF0D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94081551"/>
        <c:axId val="1794104111"/>
        <c:axId val="0"/>
      </c:bar3DChart>
      <c:catAx>
        <c:axId val="1794081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4104111"/>
        <c:crosses val="autoZero"/>
        <c:auto val="1"/>
        <c:lblAlgn val="ctr"/>
        <c:lblOffset val="100"/>
        <c:noMultiLvlLbl val="0"/>
      </c:catAx>
      <c:valAx>
        <c:axId val="1794104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4081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tickets-October-03-2024.xlsx]JAIME!PivotTable2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= 93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7777777777777776E-2"/>
              <c:y val="-0.245370370370370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9444444444444344E-2"/>
              <c:y val="-0.111111111111111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6666666666666566E-2"/>
              <c:y val="-7.8703703703703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7777777777777776E-2"/>
              <c:y val="-0.245370370370370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9444444444444344E-2"/>
              <c:y val="-0.111111111111111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6666666666666566E-2"/>
              <c:y val="-7.8703703703703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7777777777777776E-2"/>
              <c:y val="-0.245370370370370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9444444444444344E-2"/>
              <c:y val="-0.111111111111111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6666666666666566E-2"/>
              <c:y val="-7.8703703703703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JAIME!$B$4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7777777777777776E-2"/>
                  <c:y val="-0.3946353875898382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CE8-4006-B75A-5528FDC568FE}"/>
                </c:ext>
              </c:extLst>
            </c:dLbl>
            <c:dLbl>
              <c:idx val="1"/>
              <c:layout>
                <c:manualLayout>
                  <c:x val="2.2222222222222119E-2"/>
                  <c:y val="-0.126037598359258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CE8-4006-B75A-5528FDC568FE}"/>
                </c:ext>
              </c:extLst>
            </c:dLbl>
            <c:dLbl>
              <c:idx val="2"/>
              <c:layout>
                <c:manualLayout>
                  <c:x val="3.3333333333333437E-2"/>
                  <c:y val="-6.97477184177896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CE8-4006-B75A-5528FDC568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JAIME!$A$5:$A$8</c:f>
              <c:strCache>
                <c:ptCount val="3"/>
                <c:pt idx="0">
                  <c:v>Versa</c:v>
                </c:pt>
                <c:pt idx="1">
                  <c:v>Shoretel/Mitel</c:v>
                </c:pt>
                <c:pt idx="2">
                  <c:v>Polycom/Poly</c:v>
                </c:pt>
              </c:strCache>
            </c:strRef>
          </c:cat>
          <c:val>
            <c:numRef>
              <c:f>JAIME!$B$5:$B$8</c:f>
              <c:numCache>
                <c:formatCode>General</c:formatCode>
                <c:ptCount val="3"/>
                <c:pt idx="0">
                  <c:v>75</c:v>
                </c:pt>
                <c:pt idx="1">
                  <c:v>17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E8-4006-B75A-5528FDC568F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60299663"/>
        <c:axId val="1360300143"/>
        <c:axId val="0"/>
      </c:bar3DChart>
      <c:catAx>
        <c:axId val="1360299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300143"/>
        <c:crosses val="autoZero"/>
        <c:auto val="1"/>
        <c:lblAlgn val="ctr"/>
        <c:lblOffset val="100"/>
        <c:noMultiLvlLbl val="0"/>
      </c:catAx>
      <c:valAx>
        <c:axId val="1360300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299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tickets-October-03-2024.xlsx]JAIME - Rev gen!PivotTable3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= 90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4722222222222201"/>
              <c:y val="-1.38888888888889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9.7222222222222224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6.9444444444444337E-2"/>
              <c:y val="-9.25925925925934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1666666666666664E-2"/>
              <c:y val="-4.629629629629714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3.888888888888889E-2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3.888888888888889E-2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1666666666666664E-2"/>
              <c:y val="-4.629629629629714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6.9444444444444337E-2"/>
              <c:y val="-9.25925925925934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9.7222222222222224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4722222222222201"/>
              <c:y val="-1.38888888888889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3.888888888888889E-2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1666666666666664E-2"/>
              <c:y val="-4.629629629629714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6.9444444444444337E-2"/>
              <c:y val="-9.25925925925934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9.7222222222222224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4722222222222201"/>
              <c:y val="-1.38888888888889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'JAIME - Rev gen'!$B$4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3.888888888888889E-2"/>
                  <c:y val="-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914-4EB3-99C1-6BF28760D3EA}"/>
                </c:ext>
              </c:extLst>
            </c:dLbl>
            <c:dLbl>
              <c:idx val="1"/>
              <c:layout>
                <c:manualLayout>
                  <c:x val="4.1666666666666664E-2"/>
                  <c:y val="-4.629629629629714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14-4EB3-99C1-6BF28760D3EA}"/>
                </c:ext>
              </c:extLst>
            </c:dLbl>
            <c:dLbl>
              <c:idx val="2"/>
              <c:layout>
                <c:manualLayout>
                  <c:x val="6.9444444444444337E-2"/>
                  <c:y val="-9.25925925925934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914-4EB3-99C1-6BF28760D3EA}"/>
                </c:ext>
              </c:extLst>
            </c:dLbl>
            <c:dLbl>
              <c:idx val="3"/>
              <c:layout>
                <c:manualLayout>
                  <c:x val="0.13489888463411009"/>
                  <c:y val="-4.629629629629671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914-4EB3-99C1-6BF28760D3EA}"/>
                </c:ext>
              </c:extLst>
            </c:dLbl>
            <c:dLbl>
              <c:idx val="4"/>
              <c:layout>
                <c:manualLayout>
                  <c:x val="0.37281097453846163"/>
                  <c:y val="-2.3148148148148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914-4EB3-99C1-6BF28760D3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'JAIME - Rev gen'!$A$5:$A$10</c:f>
              <c:strCache>
                <c:ptCount val="5"/>
                <c:pt idx="0">
                  <c:v>Break Fix</c:v>
                </c:pt>
                <c:pt idx="1">
                  <c:v>Maintenance Agreement</c:v>
                </c:pt>
                <c:pt idx="2">
                  <c:v>Warranty Claim</c:v>
                </c:pt>
                <c:pt idx="3">
                  <c:v>Project Collab</c:v>
                </c:pt>
                <c:pt idx="4">
                  <c:v>Project</c:v>
                </c:pt>
              </c:strCache>
            </c:strRef>
          </c:cat>
          <c:val>
            <c:numRef>
              <c:f>'JAIME - Rev gen'!$B$5:$B$10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9</c:v>
                </c:pt>
                <c:pt idx="3">
                  <c:v>18</c:v>
                </c:pt>
                <c:pt idx="4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914-4EB3-99C1-6BF28760D3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540598191"/>
        <c:axId val="1540603471"/>
        <c:axId val="0"/>
      </c:bar3DChart>
      <c:catAx>
        <c:axId val="15405981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603471"/>
        <c:crosses val="autoZero"/>
        <c:auto val="1"/>
        <c:lblAlgn val="ctr"/>
        <c:lblOffset val="100"/>
        <c:noMultiLvlLbl val="0"/>
      </c:catAx>
      <c:valAx>
        <c:axId val="1540603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598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tickets-October-03-2024.xlsx]JAIME -NON!PivotTable4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=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31666666666666665"/>
              <c:y val="-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31666666666666665"/>
              <c:y val="-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31666666666666665"/>
              <c:y val="-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'JAIME -NON'!$B$4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.36388888888888876"/>
                  <c:y val="-3.37771979685971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597-47C4-915C-14751D8023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'JAIME -NON'!$A$5:$A$6</c:f>
              <c:strCache>
                <c:ptCount val="1"/>
                <c:pt idx="0">
                  <c:v>Training</c:v>
                </c:pt>
              </c:strCache>
            </c:strRef>
          </c:cat>
          <c:val>
            <c:numRef>
              <c:f>'JAIME -NON'!$B$5:$B$6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97-47C4-915C-14751D8023A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540619791"/>
        <c:axId val="1540620271"/>
        <c:axId val="0"/>
      </c:bar3DChart>
      <c:catAx>
        <c:axId val="1540619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620271"/>
        <c:crosses val="autoZero"/>
        <c:auto val="1"/>
        <c:lblAlgn val="ctr"/>
        <c:lblOffset val="100"/>
        <c:noMultiLvlLbl val="0"/>
      </c:catAx>
      <c:valAx>
        <c:axId val="1540620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619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tickets-October-03-2024.xlsx]JM!PivotTable5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= 69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1376085504342019E-2"/>
              <c:y val="-0.25000000000000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8704074816299265E-2"/>
              <c:y val="-0.111111111111111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1376085504341918E-2"/>
              <c:y val="-8.79629629629630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1376085504342019E-2"/>
              <c:y val="-0.25000000000000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8704074816299265E-2"/>
              <c:y val="-0.111111111111111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1376085504341918E-2"/>
              <c:y val="-8.79629629629630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1376085504342019E-2"/>
              <c:y val="-0.25000000000000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8704074816299265E-2"/>
              <c:y val="-0.111111111111111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1376085504341918E-2"/>
              <c:y val="-8.79629629629630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JM!$B$4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4285655373392841E-2"/>
                  <c:y val="-0.401461964617620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2B-491D-96A7-6742EB2A5918}"/>
                </c:ext>
              </c:extLst>
            </c:dLbl>
            <c:dLbl>
              <c:idx val="1"/>
              <c:layout>
                <c:manualLayout>
                  <c:x val="2.7432849772271149E-2"/>
                  <c:y val="-9.6822246524543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2B-491D-96A7-6742EB2A5918}"/>
                </c:ext>
              </c:extLst>
            </c:dLbl>
            <c:dLbl>
              <c:idx val="2"/>
              <c:layout>
                <c:manualLayout>
                  <c:x val="3.3014497667726544E-2"/>
                  <c:y val="-7.65318337901270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E2B-491D-96A7-6742EB2A59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JM!$A$5:$A$8</c:f>
              <c:strCache>
                <c:ptCount val="3"/>
                <c:pt idx="0">
                  <c:v>Versa</c:v>
                </c:pt>
                <c:pt idx="1">
                  <c:v>Cisco</c:v>
                </c:pt>
                <c:pt idx="2">
                  <c:v>Checkpoint</c:v>
                </c:pt>
              </c:strCache>
            </c:strRef>
          </c:cat>
          <c:val>
            <c:numRef>
              <c:f>JM!$B$5:$B$8</c:f>
              <c:numCache>
                <c:formatCode>General</c:formatCode>
                <c:ptCount val="3"/>
                <c:pt idx="0">
                  <c:v>56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E2B-491D-96A7-6742EB2A591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94086831"/>
        <c:axId val="1794091631"/>
        <c:axId val="0"/>
      </c:bar3DChart>
      <c:catAx>
        <c:axId val="1794086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4091631"/>
        <c:crosses val="autoZero"/>
        <c:auto val="1"/>
        <c:lblAlgn val="ctr"/>
        <c:lblOffset val="100"/>
        <c:noMultiLvlLbl val="0"/>
      </c:catAx>
      <c:valAx>
        <c:axId val="179409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4086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tickets-October-03-2024.xlsx]JM-Rev!PivotTable6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= 63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4166666666666647"/>
              <c:y val="-1.85185185185186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9999999999999899E-2"/>
              <c:y val="-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4444444444444342E-2"/>
              <c:y val="-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4444444444444342E-2"/>
              <c:y val="-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9999999999999899E-2"/>
              <c:y val="-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4166666666666647"/>
              <c:y val="-1.85185185185186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4444444444444342E-2"/>
              <c:y val="-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9999999999999899E-2"/>
              <c:y val="-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4166666666666647"/>
              <c:y val="-1.85185185185186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'JM-Rev'!$B$4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4.4444444444444342E-2"/>
                  <c:y val="-4.62962962962962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42C-4B9F-9B71-A930474F2EF2}"/>
                </c:ext>
              </c:extLst>
            </c:dLbl>
            <c:dLbl>
              <c:idx val="1"/>
              <c:layout>
                <c:manualLayout>
                  <c:x val="4.9999999999999899E-2"/>
                  <c:y val="-8.487556272013328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42C-4B9F-9B71-A930474F2EF2}"/>
                </c:ext>
              </c:extLst>
            </c:dLbl>
            <c:dLbl>
              <c:idx val="2"/>
              <c:layout>
                <c:manualLayout>
                  <c:x val="0.34851138599327841"/>
                  <c:y val="-1.30931149011609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42C-4B9F-9B71-A930474F2E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'JM-Rev'!$A$5:$A$8</c:f>
              <c:strCache>
                <c:ptCount val="3"/>
                <c:pt idx="0">
                  <c:v>Break Fix</c:v>
                </c:pt>
                <c:pt idx="1">
                  <c:v>Maintenance Agreement</c:v>
                </c:pt>
                <c:pt idx="2">
                  <c:v>Project</c:v>
                </c:pt>
              </c:strCache>
            </c:strRef>
          </c:cat>
          <c:val>
            <c:numRef>
              <c:f>'JM-Rev'!$B$5:$B$8</c:f>
              <c:numCache>
                <c:formatCode>General</c:formatCode>
                <c:ptCount val="3"/>
                <c:pt idx="0">
                  <c:v>1</c:v>
                </c:pt>
                <c:pt idx="1">
                  <c:v>5</c:v>
                </c:pt>
                <c:pt idx="2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2C-4B9F-9B71-A930474F2EF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540617871"/>
        <c:axId val="1540595311"/>
        <c:axId val="0"/>
      </c:bar3DChart>
      <c:catAx>
        <c:axId val="15406178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595311"/>
        <c:crosses val="autoZero"/>
        <c:auto val="1"/>
        <c:lblAlgn val="ctr"/>
        <c:lblOffset val="100"/>
        <c:noMultiLvlLbl val="0"/>
      </c:catAx>
      <c:valAx>
        <c:axId val="15405953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617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tickets-October-03-2024.xlsx]JM-Non Rev!PivotTable7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= 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163888888888889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16079158936301793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9189857761286331"/>
              <c:y val="-1.85185185185186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943722943722944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943722943722944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9189857761286331"/>
              <c:y val="-1.85185185185186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16079158936301793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163888888888889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943722943722944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9189857761286331"/>
              <c:y val="-1.85185185185186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16079158936301793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163888888888889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'JM-Non Rev'!$B$4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.37552964564066055"/>
                  <c:y val="-1.38890553917433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674-41EA-AB7F-60FAE13A663A}"/>
                </c:ext>
              </c:extLst>
            </c:dLbl>
            <c:dLbl>
              <c:idx val="1"/>
              <c:layout>
                <c:manualLayout>
                  <c:x val="0.3753748166655132"/>
                  <c:y val="-4.2878454461362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674-41EA-AB7F-60FAE13A663A}"/>
                </c:ext>
              </c:extLst>
            </c:dLbl>
            <c:dLbl>
              <c:idx val="2"/>
              <c:layout>
                <c:manualLayout>
                  <c:x val="0.20252962793027063"/>
                  <c:y val="-1.38890553917433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674-41EA-AB7F-60FAE13A663A}"/>
                </c:ext>
              </c:extLst>
            </c:dLbl>
            <c:dLbl>
              <c:idx val="3"/>
              <c:layout>
                <c:manualLayout>
                  <c:x val="0.20562693775856941"/>
                  <c:y val="-9.25921041842193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74-41EA-AB7F-60FAE13A66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'JM-Non Rev'!$A$5:$A$9</c:f>
              <c:strCache>
                <c:ptCount val="4"/>
                <c:pt idx="0">
                  <c:v>SOW/Mandays</c:v>
                </c:pt>
                <c:pt idx="1">
                  <c:v>Proof-Of-Concept</c:v>
                </c:pt>
                <c:pt idx="2">
                  <c:v>Meeting</c:v>
                </c:pt>
                <c:pt idx="3">
                  <c:v>Site Survey</c:v>
                </c:pt>
              </c:strCache>
            </c:strRef>
          </c:cat>
          <c:val>
            <c:numRef>
              <c:f>'JM-Non Rev'!$B$5:$B$9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74-41EA-AB7F-60FAE13A663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01674511"/>
        <c:axId val="1801682191"/>
        <c:axId val="0"/>
      </c:bar3DChart>
      <c:catAx>
        <c:axId val="18016745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1682191"/>
        <c:crosses val="autoZero"/>
        <c:auto val="1"/>
        <c:lblAlgn val="ctr"/>
        <c:lblOffset val="100"/>
        <c:noMultiLvlLbl val="0"/>
      </c:catAx>
      <c:valAx>
        <c:axId val="1801682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1674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tickets-October-03-2024.xlsx]SENO!PivotTable8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= 33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5.5555555555555297E-3"/>
              <c:y val="-0.2380952380952381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5.5555555555555297E-3"/>
              <c:y val="-0.2380952380952381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5.5555555555555297E-3"/>
              <c:y val="-0.2380952380952381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SENO!$B$4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6666666666666666E-2"/>
                  <c:y val="-0.405896553240220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1B-4E09-9214-847EB104DCD1}"/>
                </c:ext>
              </c:extLst>
            </c:dLbl>
            <c:dLbl>
              <c:idx val="1"/>
              <c:layout>
                <c:manualLayout>
                  <c:x val="1.1111111111111112E-2"/>
                  <c:y val="-0.211198125072755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1B-4E09-9214-847EB104DCD1}"/>
                </c:ext>
              </c:extLst>
            </c:dLbl>
            <c:dLbl>
              <c:idx val="2"/>
              <c:layout>
                <c:manualLayout>
                  <c:x val="1.9444444444444393E-2"/>
                  <c:y val="-0.208305000071758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1B-4E09-9214-847EB104DCD1}"/>
                </c:ext>
              </c:extLst>
            </c:dLbl>
            <c:dLbl>
              <c:idx val="3"/>
              <c:layout>
                <c:manualLayout>
                  <c:x val="5.5555555555554534E-3"/>
                  <c:y val="-0.1793737500617921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61B-4E09-9214-847EB104DCD1}"/>
                </c:ext>
              </c:extLst>
            </c:dLbl>
            <c:dLbl>
              <c:idx val="4"/>
              <c:layout>
                <c:manualLayout>
                  <c:x val="5.5555555555555558E-3"/>
                  <c:y val="-0.104152500035879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61B-4E09-9214-847EB104DCD1}"/>
                </c:ext>
              </c:extLst>
            </c:dLbl>
            <c:dLbl>
              <c:idx val="5"/>
              <c:layout>
                <c:manualLayout>
                  <c:x val="5.5555555555554534E-3"/>
                  <c:y val="-6.94350000239195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61B-4E09-9214-847EB104DCD1}"/>
                </c:ext>
              </c:extLst>
            </c:dLbl>
            <c:dLbl>
              <c:idx val="6"/>
              <c:layout>
                <c:manualLayout>
                  <c:x val="5.5555555555555558E-3"/>
                  <c:y val="-6.075562502092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61B-4E09-9214-847EB104DC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SENO!$A$5:$A$12</c:f>
              <c:strCache>
                <c:ptCount val="7"/>
                <c:pt idx="0">
                  <c:v>Nutanix</c:v>
                </c:pt>
                <c:pt idx="1">
                  <c:v>Veritas</c:v>
                </c:pt>
                <c:pt idx="2">
                  <c:v>Rubrik</c:v>
                </c:pt>
                <c:pt idx="3">
                  <c:v>Solarwinds</c:v>
                </c:pt>
                <c:pt idx="4">
                  <c:v>VEEAM</c:v>
                </c:pt>
                <c:pt idx="5">
                  <c:v>VMware</c:v>
                </c:pt>
                <c:pt idx="6">
                  <c:v>Synology</c:v>
                </c:pt>
              </c:strCache>
            </c:strRef>
          </c:cat>
          <c:val>
            <c:numRef>
              <c:f>SENO!$B$5:$B$12</c:f>
              <c:numCache>
                <c:formatCode>General</c:formatCode>
                <c:ptCount val="7"/>
                <c:pt idx="0">
                  <c:v>12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1B-4E09-9214-847EB104DC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01681711"/>
        <c:axId val="1801622191"/>
        <c:axId val="0"/>
      </c:bar3DChart>
      <c:catAx>
        <c:axId val="1801681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1622191"/>
        <c:crosses val="autoZero"/>
        <c:auto val="1"/>
        <c:lblAlgn val="ctr"/>
        <c:lblOffset val="100"/>
        <c:noMultiLvlLbl val="0"/>
      </c:catAx>
      <c:valAx>
        <c:axId val="1801622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1681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tickets-October-03-2024.xlsx]Tickets per pillar!PivotTable4</c:name>
    <c:fmtId val="9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5151515151515152E-2"/>
              <c:y val="-0.3222748815165876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5757575757575066E-3"/>
              <c:y val="-0.126382306477093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1363636363636295E-2"/>
              <c:y val="-0.1232227488151658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1363636363636364E-2"/>
              <c:y val="-6.95102685624012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1363636363636364E-2"/>
              <c:y val="-6.003159557661939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5151515151515152E-2"/>
              <c:y val="-0.3222748815165876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5757575757575066E-3"/>
              <c:y val="-0.126382306477093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1363636363636295E-2"/>
              <c:y val="-0.1232227488151658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1363636363636364E-2"/>
              <c:y val="-6.95102685624012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1363636363636364E-2"/>
              <c:y val="-6.003159557661939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5151515151515152E-2"/>
              <c:y val="-0.3222748815165876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5757575757575066E-3"/>
              <c:y val="-0.126382306477093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1363636363636295E-2"/>
              <c:y val="-0.1232227488151658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1363636363636364E-2"/>
              <c:y val="-6.95102685624012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1363636363636364E-2"/>
              <c:y val="-6.003159557661939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'Tickets per pillar'!$B$4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5151560708849342E-2"/>
                  <c:y val="-0.4410573511273229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13F-4C64-8D62-63FE070E29D0}"/>
                </c:ext>
              </c:extLst>
            </c:dLbl>
            <c:dLbl>
              <c:idx val="1"/>
              <c:layout>
                <c:manualLayout>
                  <c:x val="1.0757897506248473E-2"/>
                  <c:y val="-0.1857734598319976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4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3F-4C64-8D62-63FE070E29D0}"/>
                </c:ext>
              </c:extLst>
            </c:dLbl>
            <c:dLbl>
              <c:idx val="2"/>
              <c:layout>
                <c:manualLayout>
                  <c:x val="1.7727998797286319E-2"/>
                  <c:y val="-0.188553156913292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4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13F-4C64-8D62-63FE070E29D0}"/>
                </c:ext>
              </c:extLst>
            </c:dLbl>
            <c:dLbl>
              <c:idx val="3"/>
              <c:layout>
                <c:manualLayout>
                  <c:x val="1.2954729107548791E-2"/>
                  <c:y val="-0.1051449415148273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4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13F-4C64-8D62-63FE070E29D0}"/>
                </c:ext>
              </c:extLst>
            </c:dLbl>
            <c:dLbl>
              <c:idx val="4"/>
              <c:layout>
                <c:manualLayout>
                  <c:x val="1.1363636363636364E-2"/>
                  <c:y val="-6.003159557661939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4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13F-4C64-8D62-63FE070E29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'Tickets per pillar'!$A$5:$A$10</c:f>
              <c:strCache>
                <c:ptCount val="5"/>
                <c:pt idx="0">
                  <c:v>Network Infrastructure</c:v>
                </c:pt>
                <c:pt idx="1">
                  <c:v>Data Center</c:v>
                </c:pt>
                <c:pt idx="2">
                  <c:v>IT Security Solutions</c:v>
                </c:pt>
                <c:pt idx="3">
                  <c:v>Unified Communications</c:v>
                </c:pt>
                <c:pt idx="4">
                  <c:v>Not applicable</c:v>
                </c:pt>
              </c:strCache>
            </c:strRef>
          </c:cat>
          <c:val>
            <c:numRef>
              <c:f>'Tickets per pillar'!$B$5:$B$10</c:f>
              <c:numCache>
                <c:formatCode>General</c:formatCode>
                <c:ptCount val="5"/>
                <c:pt idx="0">
                  <c:v>371</c:v>
                </c:pt>
                <c:pt idx="1">
                  <c:v>119</c:v>
                </c:pt>
                <c:pt idx="2">
                  <c:v>116</c:v>
                </c:pt>
                <c:pt idx="3">
                  <c:v>34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3F-4C64-8D62-63FE070E29D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431898287"/>
        <c:axId val="1431879567"/>
        <c:axId val="0"/>
      </c:bar3DChart>
      <c:catAx>
        <c:axId val="1431898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879567"/>
        <c:crosses val="autoZero"/>
        <c:auto val="1"/>
        <c:lblAlgn val="ctr"/>
        <c:lblOffset val="100"/>
        <c:noMultiLvlLbl val="0"/>
      </c:catAx>
      <c:valAx>
        <c:axId val="143187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898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tickets-October-03-2024.xlsx]SENO - Rev!PivotTable9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= 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30052910052910053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1037037037037037"/>
              <c:y val="-1.85185185185185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5.0793650793650794E-2"/>
              <c:y val="-9.25925925925934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5.0793650793650794E-2"/>
              <c:y val="-9.25925925925934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1037037037037037"/>
              <c:y val="-1.85185185185185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30052910052910053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5.0793650793650794E-2"/>
              <c:y val="-9.25925925925934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1037037037037037"/>
              <c:y val="-1.85185185185185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30052910052910053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'SENO - Rev'!$B$4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5.0793650793650794E-2"/>
                  <c:y val="-9.25925925925934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982-4FF9-808F-BD71EB0A0EEC}"/>
                </c:ext>
              </c:extLst>
            </c:dLbl>
            <c:dLbl>
              <c:idx val="1"/>
              <c:layout>
                <c:manualLayout>
                  <c:x val="0.13096102339848056"/>
                  <c:y val="-1.85185843713300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82-4FF9-808F-BD71EB0A0EEC}"/>
                </c:ext>
              </c:extLst>
            </c:dLbl>
            <c:dLbl>
              <c:idx val="2"/>
              <c:layout>
                <c:manualLayout>
                  <c:x val="0.34822930779308464"/>
                  <c:y val="-1.3889049405116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982-4FF9-808F-BD71EB0A0E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'SENO - Rev'!$A$5:$A$8</c:f>
              <c:strCache>
                <c:ptCount val="3"/>
                <c:pt idx="0">
                  <c:v>Project Collab</c:v>
                </c:pt>
                <c:pt idx="1">
                  <c:v>Project</c:v>
                </c:pt>
                <c:pt idx="2">
                  <c:v>Maintenance Agreement</c:v>
                </c:pt>
              </c:strCache>
            </c:strRef>
          </c:cat>
          <c:val>
            <c:numRef>
              <c:f>'SENO - Rev'!$B$5:$B$8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982-4FF9-808F-BD71EB0A0E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01627471"/>
        <c:axId val="1801634191"/>
        <c:axId val="0"/>
      </c:bar3DChart>
      <c:catAx>
        <c:axId val="18016274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1634191"/>
        <c:crosses val="autoZero"/>
        <c:auto val="1"/>
        <c:lblAlgn val="ctr"/>
        <c:lblOffset val="100"/>
        <c:noMultiLvlLbl val="0"/>
      </c:catAx>
      <c:valAx>
        <c:axId val="1801634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1627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tickets-October-03-2024.xlsx]SENO-Non rev!PivotTable10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= 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1140939396336134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2818787926722711"/>
              <c:y val="-1.85185185185186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796420089059154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796420089059154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2818787926722711"/>
              <c:y val="-1.85185185185186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1140939396336134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796420089059154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22818787926722711"/>
              <c:y val="-1.85185185185186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.1140939396336134"/>
              <c:y val="-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'SENO-Non rev'!$B$4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.37583885996955013"/>
                  <c:y val="-1.57243174064039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803-47CF-9BD6-ACFF9A7EF9B3}"/>
                </c:ext>
              </c:extLst>
            </c:dLbl>
            <c:dLbl>
              <c:idx val="1"/>
              <c:layout>
                <c:manualLayout>
                  <c:x val="0.29977623354714128"/>
                  <c:y val="-1.85186316463597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803-47CF-9BD6-ACFF9A7EF9B3}"/>
                </c:ext>
              </c:extLst>
            </c:dLbl>
            <c:dLbl>
              <c:idx val="2"/>
              <c:layout>
                <c:manualLayout>
                  <c:x val="0.14317670855982867"/>
                  <c:y val="-2.03543571244577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803-47CF-9BD6-ACFF9A7EF9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'SENO-Non rev'!$A$5:$A$8</c:f>
              <c:strCache>
                <c:ptCount val="3"/>
                <c:pt idx="0">
                  <c:v>Training</c:v>
                </c:pt>
                <c:pt idx="1">
                  <c:v>Proof-Of-Concept</c:v>
                </c:pt>
                <c:pt idx="2">
                  <c:v>Meeting</c:v>
                </c:pt>
              </c:strCache>
            </c:strRef>
          </c:cat>
          <c:val>
            <c:numRef>
              <c:f>'SENO-Non rev'!$B$5:$B$8</c:f>
              <c:numCache>
                <c:formatCode>General</c:formatCode>
                <c:ptCount val="3"/>
                <c:pt idx="0">
                  <c:v>9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03-47CF-9BD6-ACFF9A7EF9B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540604431"/>
        <c:axId val="1540613071"/>
        <c:axId val="0"/>
      </c:bar3DChart>
      <c:catAx>
        <c:axId val="1540604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613071"/>
        <c:crosses val="autoZero"/>
        <c:auto val="1"/>
        <c:lblAlgn val="ctr"/>
        <c:lblOffset val="100"/>
        <c:noMultiLvlLbl val="0"/>
      </c:catAx>
      <c:valAx>
        <c:axId val="15406130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604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tickets-October-03-2024.xlsx]KEN!PivotTable11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= 38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6666666666666642E-2"/>
              <c:y val="-0.3050108932461874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3888888888888888E-2"/>
              <c:y val="-0.1161946259985475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"/>
              <c:y val="-5.80973129992737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3333333333333332E-3"/>
              <c:y val="-5.22875816993464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3333333333332309E-3"/>
              <c:y val="-5.519244734931009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3333333333332309E-3"/>
              <c:y val="-4.06681190994916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6666666666666642E-2"/>
              <c:y val="-0.3050108932461874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3888888888888888E-2"/>
              <c:y val="-0.1161946259985475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"/>
              <c:y val="-5.80973129992737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3333333333333332E-3"/>
              <c:y val="-5.22875816993464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3333333333332309E-3"/>
              <c:y val="-5.519244734931009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3333333333332309E-3"/>
              <c:y val="-4.06681190994916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6666666666666642E-2"/>
              <c:y val="-0.3050108932461874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3888888888888888E-2"/>
              <c:y val="-0.1161946259985475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"/>
              <c:y val="-5.80973129992737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3333333333333332E-3"/>
              <c:y val="-5.22875816993464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3333333333332309E-3"/>
              <c:y val="-5.519244734931009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3333333333332309E-3"/>
              <c:y val="-4.06681190994916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KEN!$B$4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6666666666666642E-2"/>
                  <c:y val="-0.38008496581487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39C-4582-B977-5D4A4CE656AA}"/>
                </c:ext>
              </c:extLst>
            </c:dLbl>
            <c:dLbl>
              <c:idx val="1"/>
              <c:layout>
                <c:manualLayout>
                  <c:x val="1.6666666666666614E-2"/>
                  <c:y val="-0.138438799128798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9C-4582-B977-5D4A4CE656AA}"/>
                </c:ext>
              </c:extLst>
            </c:dLbl>
            <c:dLbl>
              <c:idx val="2"/>
              <c:layout>
                <c:manualLayout>
                  <c:x val="0"/>
                  <c:y val="-5.80973129992737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39C-4582-B977-5D4A4CE656AA}"/>
                </c:ext>
              </c:extLst>
            </c:dLbl>
            <c:dLbl>
              <c:idx val="3"/>
              <c:layout>
                <c:manualLayout>
                  <c:x val="8.3333333333333332E-3"/>
                  <c:y val="-5.22875816993464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9C-4582-B977-5D4A4CE656AA}"/>
                </c:ext>
              </c:extLst>
            </c:dLbl>
            <c:dLbl>
              <c:idx val="4"/>
              <c:layout>
                <c:manualLayout>
                  <c:x val="8.3333333333332309E-3"/>
                  <c:y val="-5.51924473493100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39C-4582-B977-5D4A4CE656AA}"/>
                </c:ext>
              </c:extLst>
            </c:dLbl>
            <c:dLbl>
              <c:idx val="5"/>
              <c:layout>
                <c:manualLayout>
                  <c:x val="8.3333333333332309E-3"/>
                  <c:y val="-5.73512682255701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9C-4582-B977-5D4A4CE656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KEN!$A$5:$A$11</c:f>
              <c:strCache>
                <c:ptCount val="6"/>
                <c:pt idx="0">
                  <c:v>Fortinet</c:v>
                </c:pt>
                <c:pt idx="1">
                  <c:v>HP Aruba</c:v>
                </c:pt>
                <c:pt idx="2">
                  <c:v>Juniper</c:v>
                </c:pt>
                <c:pt idx="3">
                  <c:v>Multiple Products</c:v>
                </c:pt>
                <c:pt idx="4">
                  <c:v>Nutanix</c:v>
                </c:pt>
                <c:pt idx="5">
                  <c:v>Trend Micro</c:v>
                </c:pt>
              </c:strCache>
            </c:strRef>
          </c:cat>
          <c:val>
            <c:numRef>
              <c:f>KEN!$B$5:$B$11</c:f>
              <c:numCache>
                <c:formatCode>General</c:formatCode>
                <c:ptCount val="6"/>
                <c:pt idx="0">
                  <c:v>27</c:v>
                </c:pt>
                <c:pt idx="1">
                  <c:v>7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9C-4582-B977-5D4A4CE656A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01624111"/>
        <c:axId val="1801656751"/>
        <c:axId val="0"/>
      </c:bar3DChart>
      <c:catAx>
        <c:axId val="1801624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1656751"/>
        <c:crosses val="autoZero"/>
        <c:auto val="1"/>
        <c:lblAlgn val="ctr"/>
        <c:lblOffset val="100"/>
        <c:noMultiLvlLbl val="0"/>
      </c:catAx>
      <c:valAx>
        <c:axId val="1801656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1624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Tickets-Sept-03-2024.xlsx]Sheet28!PivotTable23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8.7020868862222808E-17"/>
              <c:y val="-8.88888888888888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8.7020868862222808E-17"/>
              <c:y val="-8.88888888888888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8.7020868862222808E-17"/>
              <c:y val="-8.88888888888888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layout>
            <c:manualLayout>
              <c:x val="-8.7020868862222808E-17"/>
              <c:y val="-8.88888888888888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layout>
            <c:manualLayout>
              <c:x val="-8.7020868862222808E-17"/>
              <c:y val="-8.88888888888888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layout>
            <c:manualLayout>
              <c:x val="-8.7020868862222808E-17"/>
              <c:y val="-8.88888888888888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layout>
            <c:manualLayout>
              <c:x val="-8.7020868862222808E-17"/>
              <c:y val="-8.88888888888888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layout>
            <c:manualLayout>
              <c:x val="-8.7020868862222808E-17"/>
              <c:y val="-8.88888888888888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Sheet28!$B$3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-8.7020868862222808E-17"/>
                  <c:y val="-8.88888888888888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E70-4F65-BFE7-2D66E25998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Sheet28!$A$4:$A$12</c:f>
              <c:strCache>
                <c:ptCount val="8"/>
                <c:pt idx="0">
                  <c:v>Nutanix</c:v>
                </c:pt>
                <c:pt idx="1">
                  <c:v>Solarwinds</c:v>
                </c:pt>
                <c:pt idx="2">
                  <c:v>Microsoft</c:v>
                </c:pt>
                <c:pt idx="3">
                  <c:v>VMware</c:v>
                </c:pt>
                <c:pt idx="4">
                  <c:v>Acronis</c:v>
                </c:pt>
                <c:pt idx="5">
                  <c:v>Versa</c:v>
                </c:pt>
                <c:pt idx="6">
                  <c:v>Not Applicable</c:v>
                </c:pt>
                <c:pt idx="7">
                  <c:v>Rubrik</c:v>
                </c:pt>
              </c:strCache>
            </c:strRef>
          </c:cat>
          <c:val>
            <c:numRef>
              <c:f>Sheet28!$B$4:$B$12</c:f>
              <c:numCache>
                <c:formatCode>General</c:formatCode>
                <c:ptCount val="8"/>
                <c:pt idx="0">
                  <c:v>9</c:v>
                </c:pt>
                <c:pt idx="1">
                  <c:v>8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70-4F65-BFE7-2D66E25998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15195455"/>
        <c:axId val="1615193535"/>
      </c:barChart>
      <c:catAx>
        <c:axId val="1615195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15193535"/>
        <c:crosses val="autoZero"/>
        <c:auto val="1"/>
        <c:lblAlgn val="ctr"/>
        <c:lblOffset val="100"/>
        <c:noMultiLvlLbl val="0"/>
      </c:catAx>
      <c:valAx>
        <c:axId val="1615193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15195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Aptos" panose="020B00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 (3).xlsx]PVOT!PivotTable26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8.7020868862222808E-17"/>
              <c:y val="-8.88888888888888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8.7020868862222808E-17"/>
              <c:y val="-8.88888888888888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8.7020868862222808E-17"/>
              <c:y val="-8.88888888888888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layout>
            <c:manualLayout>
              <c:x val="-8.7020868862222808E-17"/>
              <c:y val="-8.88888888888888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layout>
            <c:manualLayout>
              <c:x val="-8.7020868862222808E-17"/>
              <c:y val="-8.88888888888888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layout>
            <c:manualLayout>
              <c:x val="-8.7020868862222808E-17"/>
              <c:y val="-8.88888888888888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layout>
            <c:manualLayout>
              <c:x val="-8.7020868862222808E-17"/>
              <c:y val="-8.88888888888888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layout>
            <c:manualLayout>
              <c:x val="-8.7020868862222808E-17"/>
              <c:y val="-8.88888888888888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layout>
            <c:manualLayout>
              <c:x val="-8.7020868862222808E-17"/>
              <c:y val="-8.88888888888888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layout>
            <c:manualLayout>
              <c:x val="-8.7020868862222808E-17"/>
              <c:y val="-8.88888888888888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layout>
            <c:manualLayout>
              <c:x val="-8.7020868862222808E-17"/>
              <c:y val="-8.88888888888888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PVOT!$B$281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8.7020868862222808E-17"/>
                  <c:y val="-8.88888888888888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FB0-465F-9767-CC466BD99D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PVOT!$A$282:$A$286</c:f>
              <c:strCache>
                <c:ptCount val="4"/>
                <c:pt idx="0">
                  <c:v>Project</c:v>
                </c:pt>
                <c:pt idx="1">
                  <c:v>Maintenance Agreement</c:v>
                </c:pt>
                <c:pt idx="2">
                  <c:v>SOW/Mandays</c:v>
                </c:pt>
                <c:pt idx="3">
                  <c:v>Break Fix</c:v>
                </c:pt>
              </c:strCache>
            </c:strRef>
          </c:cat>
          <c:val>
            <c:numRef>
              <c:f>PVOT!$B$282:$B$286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B0-465F-9767-CC466BD99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5195455"/>
        <c:axId val="1615193535"/>
      </c:barChart>
      <c:catAx>
        <c:axId val="1615195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193535"/>
        <c:crosses val="autoZero"/>
        <c:auto val="1"/>
        <c:lblAlgn val="ctr"/>
        <c:lblOffset val="100"/>
        <c:noMultiLvlLbl val="0"/>
      </c:catAx>
      <c:valAx>
        <c:axId val="1615193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1954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 (3).xlsx]PVOT!PivotTable59</c:name>
    <c:fmtId val="1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PVOT!$R$274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PVOT!$Q$275:$Q$277</c:f>
              <c:strCache>
                <c:ptCount val="2"/>
                <c:pt idx="0">
                  <c:v>Training</c:v>
                </c:pt>
                <c:pt idx="1">
                  <c:v>Meeting</c:v>
                </c:pt>
              </c:strCache>
            </c:strRef>
          </c:cat>
          <c:val>
            <c:numRef>
              <c:f>PVOT!$R$275:$R$277</c:f>
              <c:numCache>
                <c:formatCode>General</c:formatCode>
                <c:ptCount val="2"/>
                <c:pt idx="0">
                  <c:v>17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08-4F5F-90CB-C93F5216AF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7577695"/>
        <c:axId val="1613201471"/>
      </c:barChart>
      <c:catAx>
        <c:axId val="126757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201471"/>
        <c:crosses val="autoZero"/>
        <c:auto val="1"/>
        <c:lblAlgn val="ctr"/>
        <c:lblOffset val="100"/>
        <c:noMultiLvlLbl val="0"/>
      </c:catAx>
      <c:valAx>
        <c:axId val="1613201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57769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Tickets-Sept-03-2024.xlsx]Sheet13!PivotTable1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Sheet13!$B$3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4A0-4FC7-B1A7-6E69449A3E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Sheet13!$A$4:$A$8</c:f>
              <c:strCache>
                <c:ptCount val="4"/>
                <c:pt idx="0">
                  <c:v>Versa</c:v>
                </c:pt>
                <c:pt idx="1">
                  <c:v>Sophos</c:v>
                </c:pt>
                <c:pt idx="2">
                  <c:v>Palo Alto</c:v>
                </c:pt>
                <c:pt idx="3">
                  <c:v>Riverbed</c:v>
                </c:pt>
              </c:strCache>
            </c:strRef>
          </c:cat>
          <c:val>
            <c:numRef>
              <c:f>Sheet13!$B$4:$B$8</c:f>
              <c:numCache>
                <c:formatCode>General</c:formatCode>
                <c:ptCount val="4"/>
                <c:pt idx="0">
                  <c:v>31</c:v>
                </c:pt>
                <c:pt idx="1">
                  <c:v>7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A0-4FC7-B1A7-6E69449A3E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67577695"/>
        <c:axId val="1613201471"/>
      </c:barChart>
      <c:catAx>
        <c:axId val="126757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13201471"/>
        <c:crosses val="autoZero"/>
        <c:auto val="1"/>
        <c:lblAlgn val="ctr"/>
        <c:lblOffset val="100"/>
        <c:noMultiLvlLbl val="0"/>
      </c:catAx>
      <c:valAx>
        <c:axId val="1613201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267577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Aptos" panose="020B00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 (3).xlsx]PVOT!PivotTable28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PVOT!$B$301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PVOT!$A$302:$A$305</c:f>
              <c:strCache>
                <c:ptCount val="3"/>
                <c:pt idx="0">
                  <c:v>Project</c:v>
                </c:pt>
                <c:pt idx="1">
                  <c:v>Maintenance Agreement</c:v>
                </c:pt>
                <c:pt idx="2">
                  <c:v>SOW/Mandays</c:v>
                </c:pt>
              </c:strCache>
            </c:strRef>
          </c:cat>
          <c:val>
            <c:numRef>
              <c:f>PVOT!$B$302:$B$305</c:f>
              <c:numCache>
                <c:formatCode>General</c:formatCode>
                <c:ptCount val="3"/>
                <c:pt idx="0">
                  <c:v>20</c:v>
                </c:pt>
                <c:pt idx="1">
                  <c:v>15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89-49A3-87C9-2B89159DA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7577695"/>
        <c:axId val="1613201471"/>
      </c:barChart>
      <c:catAx>
        <c:axId val="126757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201471"/>
        <c:crosses val="autoZero"/>
        <c:auto val="1"/>
        <c:lblAlgn val="ctr"/>
        <c:lblOffset val="100"/>
        <c:noMultiLvlLbl val="0"/>
      </c:catAx>
      <c:valAx>
        <c:axId val="1613201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57769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 (3).xlsx]PVOT!PivotTable60</c:name>
    <c:fmtId val="1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PVOT!$Q$297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PVOT!$P$298:$P$299</c:f>
              <c:strCache>
                <c:ptCount val="1"/>
                <c:pt idx="0">
                  <c:v>Meeting</c:v>
                </c:pt>
              </c:strCache>
            </c:strRef>
          </c:cat>
          <c:val>
            <c:numRef>
              <c:f>PVOT!$Q$298:$Q$299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DC-431E-BDB4-0B012EA2A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7577695"/>
        <c:axId val="1613201471"/>
      </c:barChart>
      <c:catAx>
        <c:axId val="126757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201471"/>
        <c:crosses val="autoZero"/>
        <c:auto val="1"/>
        <c:lblAlgn val="ctr"/>
        <c:lblOffset val="100"/>
        <c:noMultiLvlLbl val="0"/>
      </c:catAx>
      <c:valAx>
        <c:axId val="1613201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57769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Tickets-Sept-03-2024.xlsx]Sheet17!PivotTable29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Sheet17!$B$3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 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9C0-4EFF-8869-98364CC6A7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Sheet17!$A$4:$A$9</c:f>
              <c:strCache>
                <c:ptCount val="5"/>
                <c:pt idx="0">
                  <c:v>Shoretel/Mitel</c:v>
                </c:pt>
                <c:pt idx="1">
                  <c:v>Fortinet</c:v>
                </c:pt>
                <c:pt idx="2">
                  <c:v>Versa</c:v>
                </c:pt>
                <c:pt idx="3">
                  <c:v>Polycom/Poly</c:v>
                </c:pt>
                <c:pt idx="4">
                  <c:v>Cisco</c:v>
                </c:pt>
              </c:strCache>
            </c:strRef>
          </c:cat>
          <c:val>
            <c:numRef>
              <c:f>Sheet17!$B$4:$B$9</c:f>
              <c:numCache>
                <c:formatCode>General</c:formatCode>
                <c:ptCount val="5"/>
                <c:pt idx="0">
                  <c:v>17</c:v>
                </c:pt>
                <c:pt idx="1">
                  <c:v>11</c:v>
                </c:pt>
                <c:pt idx="2">
                  <c:v>6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C0-4EFF-8869-98364CC6A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67577695"/>
        <c:axId val="1613201471"/>
      </c:barChart>
      <c:catAx>
        <c:axId val="126757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13201471"/>
        <c:crosses val="autoZero"/>
        <c:auto val="1"/>
        <c:lblAlgn val="ctr"/>
        <c:lblOffset val="100"/>
        <c:noMultiLvlLbl val="0"/>
      </c:catAx>
      <c:valAx>
        <c:axId val="1613201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267577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>
          <a:latin typeface="Aptos" panose="020B00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tickets-October-03-2024.xlsx]DC!PivotTable1</c:name>
    <c:fmtId val="2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8790233074361683E-3"/>
              <c:y val="-0.3951612903225806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8790233074361822E-3"/>
              <c:y val="-0.2338709677419354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8790233074361822E-3"/>
              <c:y val="-0.2231182795698925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8790233074361822E-3"/>
              <c:y val="-0.220430107526881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5.9193488716240668E-3"/>
              <c:y val="-0.1774193548387097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3991860895301518E-3"/>
              <c:y val="-0.1129032258064516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3991860895301518E-3"/>
              <c:y val="-0.1048387096774194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4156465480074654E-3"/>
              <c:y val="-8.06451612903226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359410913345776E-3"/>
              <c:y val="-8.8709677419354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3594109133458836E-3"/>
              <c:y val="-6.98924731182796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8790233074361683E-3"/>
              <c:y val="-0.3951612903225806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8790233074361822E-3"/>
              <c:y val="-0.2338709677419354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8790233074361822E-3"/>
              <c:y val="-0.2231182795698925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8790233074361822E-3"/>
              <c:y val="-0.220430107526881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5.9193488716240668E-3"/>
              <c:y val="-0.1774193548387097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3991860895301518E-3"/>
              <c:y val="-0.1129032258064516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3991860895301518E-3"/>
              <c:y val="-0.1048387096774194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4156465480074654E-3"/>
              <c:y val="-8.06451612903226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359410913345776E-3"/>
              <c:y val="-8.8709677419354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3594109133458836E-3"/>
              <c:y val="-6.98924731182796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8790233074361683E-3"/>
              <c:y val="-0.3951612903225806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8790233074361822E-3"/>
              <c:y val="-0.2338709677419354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8790233074361822E-3"/>
              <c:y val="-0.2231182795698925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8.8790233074361822E-3"/>
              <c:y val="-0.220430107526881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5.9193488716240668E-3"/>
              <c:y val="-0.1774193548387097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3991860895301518E-3"/>
              <c:y val="-0.1129032258064516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3991860895301518E-3"/>
              <c:y val="-0.1048387096774194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4156465480074654E-3"/>
              <c:y val="-8.06451612903226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359410913345776E-3"/>
              <c:y val="-8.8709677419354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3594109133458836E-3"/>
              <c:y val="-6.98924731182796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DC!$B$4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7.5895155271935065E-3"/>
                  <c:y val="-0.4487024606405253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57C-4917-AEAB-3371B7E6B137}"/>
                </c:ext>
              </c:extLst>
            </c:dLbl>
            <c:dLbl>
              <c:idx val="1"/>
              <c:layout>
                <c:manualLayout>
                  <c:x val="8.879006178386285E-3"/>
                  <c:y val="-0.2695649729952548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4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7C-4917-AEAB-3371B7E6B137}"/>
                </c:ext>
              </c:extLst>
            </c:dLbl>
            <c:dLbl>
              <c:idx val="2"/>
              <c:layout>
                <c:manualLayout>
                  <c:x val="6.3000248760007038E-3"/>
                  <c:y val="-0.2469142452958342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4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57C-4917-AEAB-3371B7E6B137}"/>
                </c:ext>
              </c:extLst>
            </c:dLbl>
            <c:dLbl>
              <c:idx val="3"/>
              <c:layout>
                <c:manualLayout>
                  <c:x val="8.8790061783863092E-3"/>
                  <c:y val="-0.244226184063218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4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7C-4917-AEAB-3371B7E6B137}"/>
                </c:ext>
              </c:extLst>
            </c:dLbl>
            <c:dLbl>
              <c:idx val="4"/>
              <c:layout>
                <c:manualLayout>
                  <c:x val="7.2088619483492997E-3"/>
                  <c:y val="-0.2012153306383238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4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57C-4917-AEAB-3371B7E6B137}"/>
                </c:ext>
              </c:extLst>
            </c:dLbl>
            <c:dLbl>
              <c:idx val="5"/>
              <c:layout>
                <c:manualLayout>
                  <c:x val="8.688628621615721E-3"/>
                  <c:y val="-0.130750277542263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4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7C-4917-AEAB-3371B7E6B137}"/>
                </c:ext>
              </c:extLst>
            </c:dLbl>
            <c:dLbl>
              <c:idx val="6"/>
              <c:layout>
                <c:manualLayout>
                  <c:x val="7.3991379704228481E-3"/>
                  <c:y val="-0.1226856254186555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4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7C-4917-AEAB-3371B7E6B137}"/>
                </c:ext>
              </c:extLst>
            </c:dLbl>
            <c:dLbl>
              <c:idx val="7"/>
              <c:layout>
                <c:manualLayout>
                  <c:x val="4.4156424354111464E-3"/>
                  <c:y val="-9.849213747359249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4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57C-4917-AEAB-3371B7E6B137}"/>
                </c:ext>
              </c:extLst>
            </c:dLbl>
            <c:dLbl>
              <c:idx val="8"/>
              <c:layout>
                <c:manualLayout>
                  <c:x val="9.9384192063031798E-3"/>
                  <c:y val="-9.16842716682046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4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57C-4917-AEAB-3371B7E6B137}"/>
                </c:ext>
              </c:extLst>
            </c:dLbl>
            <c:dLbl>
              <c:idx val="9"/>
              <c:layout>
                <c:manualLayout>
                  <c:x val="7.3594109133458836E-3"/>
                  <c:y val="-6.98924731182796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4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57C-4917-AEAB-3371B7E6B1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DC!$A$5:$A$15</c:f>
              <c:strCache>
                <c:ptCount val="10"/>
                <c:pt idx="0">
                  <c:v>Nutanix</c:v>
                </c:pt>
                <c:pt idx="1">
                  <c:v>Solarwinds</c:v>
                </c:pt>
                <c:pt idx="2">
                  <c:v>Veritas</c:v>
                </c:pt>
                <c:pt idx="3">
                  <c:v>Acronis</c:v>
                </c:pt>
                <c:pt idx="4">
                  <c:v>Rubrik</c:v>
                </c:pt>
                <c:pt idx="5">
                  <c:v>HPE</c:v>
                </c:pt>
                <c:pt idx="6">
                  <c:v>Microsoft</c:v>
                </c:pt>
                <c:pt idx="7">
                  <c:v>VMware</c:v>
                </c:pt>
                <c:pt idx="8">
                  <c:v>VEEAM</c:v>
                </c:pt>
                <c:pt idx="9">
                  <c:v>Synology</c:v>
                </c:pt>
              </c:strCache>
            </c:strRef>
          </c:cat>
          <c:val>
            <c:numRef>
              <c:f>DC!$B$5:$B$15</c:f>
              <c:numCache>
                <c:formatCode>General</c:formatCode>
                <c:ptCount val="10"/>
                <c:pt idx="0">
                  <c:v>34</c:v>
                </c:pt>
                <c:pt idx="1">
                  <c:v>18</c:v>
                </c:pt>
                <c:pt idx="2">
                  <c:v>16</c:v>
                </c:pt>
                <c:pt idx="3">
                  <c:v>16</c:v>
                </c:pt>
                <c:pt idx="4">
                  <c:v>12</c:v>
                </c:pt>
                <c:pt idx="5">
                  <c:v>7</c:v>
                </c:pt>
                <c:pt idx="6">
                  <c:v>6</c:v>
                </c:pt>
                <c:pt idx="7">
                  <c:v>4</c:v>
                </c:pt>
                <c:pt idx="8">
                  <c:v>4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7C-4917-AEAB-3371B7E6B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43421551"/>
        <c:axId val="1743424911"/>
        <c:axId val="0"/>
      </c:bar3DChart>
      <c:catAx>
        <c:axId val="174342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424911"/>
        <c:crosses val="autoZero"/>
        <c:auto val="1"/>
        <c:lblAlgn val="ctr"/>
        <c:lblOffset val="100"/>
        <c:noMultiLvlLbl val="0"/>
      </c:catAx>
      <c:valAx>
        <c:axId val="1743424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421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 (3).xlsx]PVOT!PivotTable32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PVOT!$B$320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199-489F-A1B9-CB0F31D785E4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 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199-489F-A1B9-CB0F31D785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PVOT!$A$321:$A$325</c:f>
              <c:strCache>
                <c:ptCount val="4"/>
                <c:pt idx="0">
                  <c:v>Maintenance Agreement</c:v>
                </c:pt>
                <c:pt idx="1">
                  <c:v>Project</c:v>
                </c:pt>
                <c:pt idx="2">
                  <c:v>Break Fix</c:v>
                </c:pt>
                <c:pt idx="3">
                  <c:v>Proof-Of-Concept</c:v>
                </c:pt>
              </c:strCache>
            </c:strRef>
          </c:cat>
          <c:val>
            <c:numRef>
              <c:f>PVOT!$B$321:$B$325</c:f>
              <c:numCache>
                <c:formatCode>General</c:formatCode>
                <c:ptCount val="4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99-489F-A1B9-CB0F31D785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7577695"/>
        <c:axId val="1613201471"/>
      </c:barChart>
      <c:catAx>
        <c:axId val="126757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201471"/>
        <c:crosses val="autoZero"/>
        <c:auto val="1"/>
        <c:lblAlgn val="ctr"/>
        <c:lblOffset val="100"/>
        <c:noMultiLvlLbl val="0"/>
      </c:catAx>
      <c:valAx>
        <c:axId val="1613201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57769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 (3).xlsx]PVOT!PivotTable31</c:name>
    <c:fmtId val="1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PVOT!$Q$316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037-4D83-84AE-B8EEDD871640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 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037-4D83-84AE-B8EEDD8716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PVOT!$P$317:$P$321</c:f>
              <c:strCache>
                <c:ptCount val="4"/>
                <c:pt idx="0">
                  <c:v>Meeting</c:v>
                </c:pt>
                <c:pt idx="1">
                  <c:v>Training</c:v>
                </c:pt>
                <c:pt idx="2">
                  <c:v>SOW/Mandays</c:v>
                </c:pt>
                <c:pt idx="3">
                  <c:v>Site Survey</c:v>
                </c:pt>
              </c:strCache>
            </c:strRef>
          </c:cat>
          <c:val>
            <c:numRef>
              <c:f>PVOT!$Q$317:$Q$321</c:f>
              <c:numCache>
                <c:formatCode>General</c:formatCode>
                <c:ptCount val="4"/>
                <c:pt idx="0">
                  <c:v>8</c:v>
                </c:pt>
                <c:pt idx="1">
                  <c:v>7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37-4D83-84AE-B8EEDD871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7577695"/>
        <c:axId val="1613201471"/>
      </c:barChart>
      <c:catAx>
        <c:axId val="126757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201471"/>
        <c:crosses val="autoZero"/>
        <c:auto val="1"/>
        <c:lblAlgn val="ctr"/>
        <c:lblOffset val="100"/>
        <c:noMultiLvlLbl val="0"/>
      </c:catAx>
      <c:valAx>
        <c:axId val="1613201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57769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Tickets-Sept-03-2024.xlsx]Sheet34!PivotTable33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Sheet34!$B$3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560-46D8-8E2B-1F3FDC2557DC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 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560-46D8-8E2B-1F3FDC2557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Sheet34!$A$4:$A$10</c:f>
              <c:strCache>
                <c:ptCount val="6"/>
                <c:pt idx="0">
                  <c:v>Fortinet</c:v>
                </c:pt>
                <c:pt idx="1">
                  <c:v>HP Aruba</c:v>
                </c:pt>
                <c:pt idx="2">
                  <c:v>Sundray</c:v>
                </c:pt>
                <c:pt idx="3">
                  <c:v>Trend Micro</c:v>
                </c:pt>
                <c:pt idx="4">
                  <c:v>Not Applicable</c:v>
                </c:pt>
                <c:pt idx="5">
                  <c:v>Juniper</c:v>
                </c:pt>
              </c:strCache>
            </c:strRef>
          </c:cat>
          <c:val>
            <c:numRef>
              <c:f>Sheet34!$B$4:$B$10</c:f>
              <c:numCache>
                <c:formatCode>General</c:formatCode>
                <c:ptCount val="6"/>
                <c:pt idx="0">
                  <c:v>31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60-46D8-8E2B-1F3FDC255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67577695"/>
        <c:axId val="1613201471"/>
      </c:barChart>
      <c:catAx>
        <c:axId val="126757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13201471"/>
        <c:crosses val="autoZero"/>
        <c:auto val="1"/>
        <c:lblAlgn val="ctr"/>
        <c:lblOffset val="100"/>
        <c:noMultiLvlLbl val="0"/>
      </c:catAx>
      <c:valAx>
        <c:axId val="1613201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577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 (3).xlsx]PVOT!PivotTable36</c:name>
    <c:fmtId val="1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PVOT!$B$344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57DA-4B34-B6A2-4EA9672C23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PVOT!$A$345:$A$349</c:f>
              <c:strCache>
                <c:ptCount val="4"/>
                <c:pt idx="0">
                  <c:v>Maintenance Agreement</c:v>
                </c:pt>
                <c:pt idx="1">
                  <c:v>Project</c:v>
                </c:pt>
                <c:pt idx="2">
                  <c:v>SOW/Mandays</c:v>
                </c:pt>
                <c:pt idx="3">
                  <c:v>Break Fix</c:v>
                </c:pt>
              </c:strCache>
            </c:strRef>
          </c:cat>
          <c:val>
            <c:numRef>
              <c:f>PVOT!$B$345:$B$349</c:f>
              <c:numCache>
                <c:formatCode>General</c:formatCode>
                <c:ptCount val="4"/>
                <c:pt idx="0">
                  <c:v>30</c:v>
                </c:pt>
                <c:pt idx="1">
                  <c:v>7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DA-4B34-B6A2-4EA9672C2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7577695"/>
        <c:axId val="1613201471"/>
      </c:barChart>
      <c:catAx>
        <c:axId val="126757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201471"/>
        <c:crosses val="autoZero"/>
        <c:auto val="1"/>
        <c:lblAlgn val="ctr"/>
        <c:lblOffset val="100"/>
        <c:noMultiLvlLbl val="0"/>
      </c:catAx>
      <c:valAx>
        <c:axId val="1613201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57769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 (3).xlsx]PVOT!PivotTable33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PVOT!$R$340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5CC-4CEE-9E60-E90611CB38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PVOT!$Q$341:$Q$343</c:f>
              <c:strCache>
                <c:ptCount val="2"/>
                <c:pt idx="0">
                  <c:v>Meeting</c:v>
                </c:pt>
                <c:pt idx="1">
                  <c:v>Training</c:v>
                </c:pt>
              </c:strCache>
            </c:strRef>
          </c:cat>
          <c:val>
            <c:numRef>
              <c:f>PVOT!$R$341:$R$343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CC-4CEE-9E60-E90611CB3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7577695"/>
        <c:axId val="1613201471"/>
      </c:barChart>
      <c:catAx>
        <c:axId val="126757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201471"/>
        <c:crosses val="autoZero"/>
        <c:auto val="1"/>
        <c:lblAlgn val="ctr"/>
        <c:lblOffset val="100"/>
        <c:noMultiLvlLbl val="0"/>
      </c:catAx>
      <c:valAx>
        <c:axId val="1613201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57769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Tickets-Sept-03-2024.xlsx]Sheet38!PivotTable37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Sheet38!$B$3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Sheet38!$A$4:$A$6</c:f>
              <c:strCache>
                <c:ptCount val="2"/>
                <c:pt idx="0">
                  <c:v>Nutanix</c:v>
                </c:pt>
                <c:pt idx="1">
                  <c:v>Rubrik</c:v>
                </c:pt>
              </c:strCache>
            </c:strRef>
          </c:cat>
          <c:val>
            <c:numRef>
              <c:f>Sheet38!$B$4:$B$6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3E-4A07-BE16-74437FE4C3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21313695"/>
        <c:axId val="1621305055"/>
      </c:barChart>
      <c:catAx>
        <c:axId val="1621313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21305055"/>
        <c:crosses val="autoZero"/>
        <c:auto val="1"/>
        <c:lblAlgn val="ctr"/>
        <c:lblOffset val="100"/>
        <c:noMultiLvlLbl val="0"/>
      </c:catAx>
      <c:valAx>
        <c:axId val="162130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2131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Aptos" panose="020B00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Tickets-Sept-03-2024.xlsx]PVOT!PivotTable40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PVOT!$B$362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PVOT!$A$363:$A$365</c:f>
              <c:strCache>
                <c:ptCount val="2"/>
                <c:pt idx="0">
                  <c:v>Project</c:v>
                </c:pt>
                <c:pt idx="1">
                  <c:v>Maintenance Agreement</c:v>
                </c:pt>
              </c:strCache>
            </c:strRef>
          </c:cat>
          <c:val>
            <c:numRef>
              <c:f>PVOT!$B$363:$B$365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DF-496D-94F0-C7003CB59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21313695"/>
        <c:axId val="1621305055"/>
      </c:barChart>
      <c:catAx>
        <c:axId val="1621313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21305055"/>
        <c:crosses val="autoZero"/>
        <c:auto val="1"/>
        <c:lblAlgn val="ctr"/>
        <c:lblOffset val="100"/>
        <c:noMultiLvlLbl val="0"/>
      </c:catAx>
      <c:valAx>
        <c:axId val="162130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2131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Aptos" panose="020B00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Tickets-Sept-03-2024.xlsx]PVOT!PivotTable35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PVOT!$R$358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PVOT!$Q$359:$Q$361</c:f>
              <c:strCache>
                <c:ptCount val="2"/>
                <c:pt idx="0">
                  <c:v>Meeting</c:v>
                </c:pt>
                <c:pt idx="1">
                  <c:v>Training</c:v>
                </c:pt>
              </c:strCache>
            </c:strRef>
          </c:cat>
          <c:val>
            <c:numRef>
              <c:f>PVOT!$R$359:$R$361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5-4034-BFB0-5CDB0255D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21313695"/>
        <c:axId val="1621305055"/>
      </c:barChart>
      <c:catAx>
        <c:axId val="1621313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21305055"/>
        <c:crosses val="autoZero"/>
        <c:auto val="1"/>
        <c:lblAlgn val="ctr"/>
        <c:lblOffset val="100"/>
        <c:noMultiLvlLbl val="0"/>
      </c:catAx>
      <c:valAx>
        <c:axId val="162130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2131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Aptos" panose="020B00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Tickets-Sept-03-2024.xlsx]Sheet40!PivotTable41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Sheet40!$B$3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Sheet40!$A$4:$A$8</c:f>
              <c:strCache>
                <c:ptCount val="4"/>
                <c:pt idx="0">
                  <c:v>Versa</c:v>
                </c:pt>
                <c:pt idx="1">
                  <c:v>Riverbed</c:v>
                </c:pt>
                <c:pt idx="2">
                  <c:v>Sophos</c:v>
                </c:pt>
                <c:pt idx="3">
                  <c:v>Cisco</c:v>
                </c:pt>
              </c:strCache>
            </c:strRef>
          </c:cat>
          <c:val>
            <c:numRef>
              <c:f>Sheet40!$B$4:$B$8</c:f>
              <c:numCache>
                <c:formatCode>General</c:formatCode>
                <c:ptCount val="4"/>
                <c:pt idx="0">
                  <c:v>21</c:v>
                </c:pt>
                <c:pt idx="1">
                  <c:v>9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A6-493D-A204-4D00D723D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21313695"/>
        <c:axId val="1621305055"/>
      </c:barChart>
      <c:catAx>
        <c:axId val="1621313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21305055"/>
        <c:crosses val="autoZero"/>
        <c:auto val="1"/>
        <c:lblAlgn val="ctr"/>
        <c:lblOffset val="100"/>
        <c:noMultiLvlLbl val="0"/>
      </c:catAx>
      <c:valAx>
        <c:axId val="162130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2131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Aptos" panose="020B00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Tickets-Sept-03-2024.xlsx]PVOT!PivotTable44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PVOT!$B$380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PVOT!$A$381:$A$384</c:f>
              <c:strCache>
                <c:ptCount val="3"/>
                <c:pt idx="0">
                  <c:v>Project</c:v>
                </c:pt>
                <c:pt idx="1">
                  <c:v>Maintenance Agreement</c:v>
                </c:pt>
                <c:pt idx="2">
                  <c:v>Proof-Of-Concept</c:v>
                </c:pt>
              </c:strCache>
            </c:strRef>
          </c:cat>
          <c:val>
            <c:numRef>
              <c:f>PVOT!$B$381:$B$384</c:f>
              <c:numCache>
                <c:formatCode>General</c:formatCode>
                <c:ptCount val="3"/>
                <c:pt idx="0">
                  <c:v>17</c:v>
                </c:pt>
                <c:pt idx="1">
                  <c:v>11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AE-4FAE-B90A-B1A5DAC18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21313695"/>
        <c:axId val="1621305055"/>
      </c:barChart>
      <c:catAx>
        <c:axId val="1621313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21305055"/>
        <c:crosses val="autoZero"/>
        <c:auto val="1"/>
        <c:lblAlgn val="ctr"/>
        <c:lblOffset val="100"/>
        <c:noMultiLvlLbl val="0"/>
      </c:catAx>
      <c:valAx>
        <c:axId val="162130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2131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Aptos" panose="020B00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tickets-October-03-2024.xlsx]ITSEC!PivotTable2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9.3591040315998443E-3"/>
              <c:y val="-0.148164788764111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6.2394026877332772E-3"/>
              <c:y val="-7.58052407630337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9.3591040315998721E-3"/>
              <c:y val="-7.580524076303386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0918954703533242E-2"/>
              <c:y val="-0.3101123485760471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7992533596665603E-3"/>
              <c:y val="-8.269662628694589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7992533596664458E-3"/>
              <c:y val="-0.1205992466684628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679552015799936E-3"/>
              <c:y val="-0.1550561742880236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9.3591040315998721E-3"/>
              <c:y val="-7.925093352498982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0918954703533242E-2"/>
              <c:y val="-0.3101123485760471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679552015799936E-3"/>
              <c:y val="-0.1550561742880236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9.3591040315998443E-3"/>
              <c:y val="-0.148164788764111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7992533596664458E-3"/>
              <c:y val="-0.1205992466684628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9.3591040315998721E-3"/>
              <c:y val="-7.580524076303386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6.2394026877332772E-3"/>
              <c:y val="-7.58052407630337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9.3591040315998721E-3"/>
              <c:y val="-7.925093352498982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7992533596665603E-3"/>
              <c:y val="-8.269662628694589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0918954703533242E-2"/>
              <c:y val="-0.3101123485760471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679552015799936E-3"/>
              <c:y val="-0.1550561742880236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9.3591040315998443E-3"/>
              <c:y val="-0.148164788764111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7992533596664458E-3"/>
              <c:y val="-0.1205992466684628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9.3591040315998721E-3"/>
              <c:y val="-7.580524076303386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6.2394026877332772E-3"/>
              <c:y val="-7.58052407630337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9.3591040315998721E-3"/>
              <c:y val="-7.925093352498982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7992533596665603E-3"/>
              <c:y val="-8.269662628694589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ITSEC!$B$4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0918975668581968E-2"/>
                  <c:y val="-0.416194879828931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39A-4E5F-8C36-0EE8698736EB}"/>
                </c:ext>
              </c:extLst>
            </c:dLbl>
            <c:dLbl>
              <c:idx val="1"/>
              <c:layout>
                <c:manualLayout>
                  <c:x val="3.2381357735688445E-3"/>
                  <c:y val="-0.190417034815084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9A-4E5F-8C36-0EE8698736EB}"/>
                </c:ext>
              </c:extLst>
            </c:dLbl>
            <c:dLbl>
              <c:idx val="2"/>
              <c:layout>
                <c:manualLayout>
                  <c:x val="9.359154430020571E-3"/>
                  <c:y val="-0.177632152907196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39A-4E5F-8C36-0EE8698736EB}"/>
                </c:ext>
              </c:extLst>
            </c:dLbl>
            <c:dLbl>
              <c:idx val="3"/>
              <c:layout>
                <c:manualLayout>
                  <c:x val="7.7992533596664458E-3"/>
                  <c:y val="-0.120599246668462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39A-4E5F-8C36-0EE8698736EB}"/>
                </c:ext>
              </c:extLst>
            </c:dLbl>
            <c:dLbl>
              <c:idx val="4"/>
              <c:layout>
                <c:manualLayout>
                  <c:x val="9.3591040315998721E-3"/>
                  <c:y val="-7.58052407630338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39A-4E5F-8C36-0EE8698736EB}"/>
                </c:ext>
              </c:extLst>
            </c:dLbl>
            <c:dLbl>
              <c:idx val="5"/>
              <c:layout>
                <c:manualLayout>
                  <c:x val="6.2394026877332772E-3"/>
                  <c:y val="-7.58052407630337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39A-4E5F-8C36-0EE8698736EB}"/>
                </c:ext>
              </c:extLst>
            </c:dLbl>
            <c:dLbl>
              <c:idx val="6"/>
              <c:layout>
                <c:manualLayout>
                  <c:x val="9.3591040315998721E-3"/>
                  <c:y val="-7.9250933524989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39A-4E5F-8C36-0EE8698736EB}"/>
                </c:ext>
              </c:extLst>
            </c:dLbl>
            <c:dLbl>
              <c:idx val="7"/>
              <c:layout>
                <c:manualLayout>
                  <c:x val="9.2406611335744144E-3"/>
                  <c:y val="-7.09097937378883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39A-4E5F-8C36-0EE8698736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ITSEC!$A$5:$A$13</c:f>
              <c:strCache>
                <c:ptCount val="8"/>
                <c:pt idx="0">
                  <c:v>Fortinet</c:v>
                </c:pt>
                <c:pt idx="1">
                  <c:v>Sophos</c:v>
                </c:pt>
                <c:pt idx="2">
                  <c:v>Checkpoint</c:v>
                </c:pt>
                <c:pt idx="3">
                  <c:v>Palo Alto</c:v>
                </c:pt>
                <c:pt idx="4">
                  <c:v>Forescout</c:v>
                </c:pt>
                <c:pt idx="5">
                  <c:v>Cisco</c:v>
                </c:pt>
                <c:pt idx="6">
                  <c:v>Trend Micro</c:v>
                </c:pt>
                <c:pt idx="7">
                  <c:v>Multiple Products</c:v>
                </c:pt>
              </c:strCache>
            </c:strRef>
          </c:cat>
          <c:val>
            <c:numRef>
              <c:f>ITSEC!$B$5:$B$13</c:f>
              <c:numCache>
                <c:formatCode>General</c:formatCode>
                <c:ptCount val="8"/>
                <c:pt idx="0">
                  <c:v>54</c:v>
                </c:pt>
                <c:pt idx="1">
                  <c:v>20</c:v>
                </c:pt>
                <c:pt idx="2">
                  <c:v>19</c:v>
                </c:pt>
                <c:pt idx="3">
                  <c:v>10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39A-4E5F-8C36-0EE8698736E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228224719"/>
        <c:axId val="1942970543"/>
        <c:axId val="0"/>
      </c:bar3DChart>
      <c:catAx>
        <c:axId val="122822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970543"/>
        <c:crosses val="autoZero"/>
        <c:auto val="1"/>
        <c:lblAlgn val="ctr"/>
        <c:lblOffset val="100"/>
        <c:noMultiLvlLbl val="0"/>
      </c:catAx>
      <c:valAx>
        <c:axId val="194297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2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Tickets-Sept-03-2024.xlsx]PVOT!PivotTable37</c:name>
    <c:fmtId val="1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PVOT!$R$375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PVOT!$Q$376:$Q$378</c:f>
              <c:strCache>
                <c:ptCount val="2"/>
                <c:pt idx="0">
                  <c:v>Training</c:v>
                </c:pt>
                <c:pt idx="1">
                  <c:v>Meeting</c:v>
                </c:pt>
              </c:strCache>
            </c:strRef>
          </c:cat>
          <c:val>
            <c:numRef>
              <c:f>PVOT!$R$376:$R$378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0-4D4E-851C-FAD14261F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21313695"/>
        <c:axId val="1621305055"/>
      </c:barChart>
      <c:catAx>
        <c:axId val="1621313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21305055"/>
        <c:crosses val="autoZero"/>
        <c:auto val="1"/>
        <c:lblAlgn val="ctr"/>
        <c:lblOffset val="100"/>
        <c:noMultiLvlLbl val="0"/>
      </c:catAx>
      <c:valAx>
        <c:axId val="162130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2131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Aptos" panose="020B00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Tickets-Sept-03-2024.xlsx]Sheet43!PivotTable45</c:name>
    <c:fmtId val="9"/>
  </c:pivotSource>
  <c:chart>
    <c:autoTitleDeleted val="1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Sheet43!$B$3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Sheet43!$A$4:$A$20</c:f>
              <c:strCache>
                <c:ptCount val="16"/>
                <c:pt idx="0">
                  <c:v>Romulo Rosana</c:v>
                </c:pt>
                <c:pt idx="1">
                  <c:v>Arvin Mathew Paguinto</c:v>
                </c:pt>
                <c:pt idx="2">
                  <c:v>Joemari Rubiano</c:v>
                </c:pt>
                <c:pt idx="3">
                  <c:v>John Vincent Seno</c:v>
                </c:pt>
                <c:pt idx="4">
                  <c:v>Rodolfo Osias</c:v>
                </c:pt>
                <c:pt idx="5">
                  <c:v>Oliver Paulite</c:v>
                </c:pt>
                <c:pt idx="6">
                  <c:v>Vhincent Paul Mercado</c:v>
                </c:pt>
                <c:pt idx="7">
                  <c:v>Andrea Cus</c:v>
                </c:pt>
                <c:pt idx="8">
                  <c:v>Estiphanie Frio</c:v>
                </c:pt>
                <c:pt idx="9">
                  <c:v>Kenneth Baylon</c:v>
                </c:pt>
                <c:pt idx="10">
                  <c:v>Marjo Buenaobra</c:v>
                </c:pt>
                <c:pt idx="11">
                  <c:v>Bernadette De Sagun</c:v>
                </c:pt>
                <c:pt idx="12">
                  <c:v>Jaime Gabuyo</c:v>
                </c:pt>
                <c:pt idx="13">
                  <c:v>Grace Jhon Rada</c:v>
                </c:pt>
                <c:pt idx="14">
                  <c:v>Soothettes Bonagua</c:v>
                </c:pt>
                <c:pt idx="15">
                  <c:v>Kyle Justin Lim</c:v>
                </c:pt>
              </c:strCache>
            </c:strRef>
          </c:cat>
          <c:val>
            <c:numRef>
              <c:f>Sheet43!$B$4:$B$20</c:f>
              <c:numCache>
                <c:formatCode>General</c:formatCode>
                <c:ptCount val="16"/>
                <c:pt idx="0">
                  <c:v>49</c:v>
                </c:pt>
                <c:pt idx="1">
                  <c:v>45</c:v>
                </c:pt>
                <c:pt idx="2">
                  <c:v>44</c:v>
                </c:pt>
                <c:pt idx="3">
                  <c:v>42</c:v>
                </c:pt>
                <c:pt idx="4">
                  <c:v>40</c:v>
                </c:pt>
                <c:pt idx="5">
                  <c:v>40</c:v>
                </c:pt>
                <c:pt idx="6">
                  <c:v>34</c:v>
                </c:pt>
                <c:pt idx="7">
                  <c:v>30</c:v>
                </c:pt>
                <c:pt idx="8">
                  <c:v>29</c:v>
                </c:pt>
                <c:pt idx="9">
                  <c:v>28</c:v>
                </c:pt>
                <c:pt idx="10">
                  <c:v>27</c:v>
                </c:pt>
                <c:pt idx="11">
                  <c:v>21</c:v>
                </c:pt>
                <c:pt idx="12">
                  <c:v>19</c:v>
                </c:pt>
                <c:pt idx="13">
                  <c:v>17</c:v>
                </c:pt>
                <c:pt idx="14">
                  <c:v>9</c:v>
                </c:pt>
                <c:pt idx="1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D-47D0-8DEC-DB74492353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13218927"/>
        <c:axId val="1713215087"/>
      </c:barChart>
      <c:catAx>
        <c:axId val="1713218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713215087"/>
        <c:crosses val="autoZero"/>
        <c:auto val="1"/>
        <c:lblAlgn val="ctr"/>
        <c:lblOffset val="100"/>
        <c:noMultiLvlLbl val="0"/>
      </c:catAx>
      <c:valAx>
        <c:axId val="1713215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71321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>
          <a:latin typeface="Aptos" panose="020B00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Tickets-Sept-03-2024.xlsx]Sheet46!PivotTable40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9991216851318251E-2"/>
          <c:y val="0.28609798775153106"/>
          <c:w val="0.88490274332146834"/>
          <c:h val="0.429346383785360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Sheet46!$B$3:$B$4</c:f>
              <c:strCache>
                <c:ptCount val="1"/>
                <c:pt idx="0">
                  <c:v>Billable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Sheet46!$A$5:$A$16</c:f>
              <c:strCache>
                <c:ptCount val="11"/>
                <c:pt idx="0">
                  <c:v>Training</c:v>
                </c:pt>
                <c:pt idx="1">
                  <c:v>Maintenance Agreement</c:v>
                </c:pt>
                <c:pt idx="2">
                  <c:v>Project</c:v>
                </c:pt>
                <c:pt idx="3">
                  <c:v>Meeting</c:v>
                </c:pt>
                <c:pt idx="4">
                  <c:v>SOW/Mandays</c:v>
                </c:pt>
                <c:pt idx="5">
                  <c:v>Proof-Of-Concept</c:v>
                </c:pt>
                <c:pt idx="6">
                  <c:v>Break Fix</c:v>
                </c:pt>
                <c:pt idx="7">
                  <c:v>Site Survey</c:v>
                </c:pt>
                <c:pt idx="8">
                  <c:v>Service Guarantee</c:v>
                </c:pt>
                <c:pt idx="9">
                  <c:v>Inquiry</c:v>
                </c:pt>
                <c:pt idx="10">
                  <c:v>Exam</c:v>
                </c:pt>
              </c:strCache>
            </c:strRef>
          </c:cat>
          <c:val>
            <c:numRef>
              <c:f>Sheet46!$B$5:$B$16</c:f>
              <c:numCache>
                <c:formatCode>General</c:formatCode>
                <c:ptCount val="11"/>
                <c:pt idx="2">
                  <c:v>93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07-4250-8E9B-695A25F14513}"/>
            </c:ext>
          </c:extLst>
        </c:ser>
        <c:ser>
          <c:idx val="1"/>
          <c:order val="1"/>
          <c:tx>
            <c:strRef>
              <c:f>Sheet46!$C$3:$C$4</c:f>
              <c:strCache>
                <c:ptCount val="1"/>
                <c:pt idx="0">
                  <c:v>Non-billable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Sheet46!$A$5:$A$16</c:f>
              <c:strCache>
                <c:ptCount val="11"/>
                <c:pt idx="0">
                  <c:v>Training</c:v>
                </c:pt>
                <c:pt idx="1">
                  <c:v>Maintenance Agreement</c:v>
                </c:pt>
                <c:pt idx="2">
                  <c:v>Project</c:v>
                </c:pt>
                <c:pt idx="3">
                  <c:v>Meeting</c:v>
                </c:pt>
                <c:pt idx="4">
                  <c:v>SOW/Mandays</c:v>
                </c:pt>
                <c:pt idx="5">
                  <c:v>Proof-Of-Concept</c:v>
                </c:pt>
                <c:pt idx="6">
                  <c:v>Break Fix</c:v>
                </c:pt>
                <c:pt idx="7">
                  <c:v>Site Survey</c:v>
                </c:pt>
                <c:pt idx="8">
                  <c:v>Service Guarantee</c:v>
                </c:pt>
                <c:pt idx="9">
                  <c:v>Inquiry</c:v>
                </c:pt>
                <c:pt idx="10">
                  <c:v>Exam</c:v>
                </c:pt>
              </c:strCache>
            </c:strRef>
          </c:cat>
          <c:val>
            <c:numRef>
              <c:f>Sheet46!$C$5:$C$16</c:f>
              <c:numCache>
                <c:formatCode>General</c:formatCode>
                <c:ptCount val="11"/>
                <c:pt idx="0">
                  <c:v>139</c:v>
                </c:pt>
                <c:pt idx="1">
                  <c:v>110</c:v>
                </c:pt>
                <c:pt idx="2">
                  <c:v>5</c:v>
                </c:pt>
                <c:pt idx="3">
                  <c:v>78</c:v>
                </c:pt>
                <c:pt idx="4">
                  <c:v>16</c:v>
                </c:pt>
                <c:pt idx="5">
                  <c:v>14</c:v>
                </c:pt>
                <c:pt idx="6">
                  <c:v>8</c:v>
                </c:pt>
                <c:pt idx="7">
                  <c:v>6</c:v>
                </c:pt>
                <c:pt idx="8">
                  <c:v>4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07-4250-8E9B-695A25F14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13210287"/>
        <c:axId val="1713192047"/>
      </c:barChart>
      <c:catAx>
        <c:axId val="1713210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3192047"/>
        <c:crosses val="autoZero"/>
        <c:auto val="1"/>
        <c:lblAlgn val="ctr"/>
        <c:lblOffset val="100"/>
        <c:noMultiLvlLbl val="0"/>
      </c:catAx>
      <c:valAx>
        <c:axId val="1713192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321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16307414698163"/>
          <c:y val="7.3959276888054509E-2"/>
          <c:w val="0.16078770975545864"/>
          <c:h val="0.223517424905220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tickets-October-03-2024.xlsx]NET INFRA!PivotTable3</c:name>
    <c:fmtId val="1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3659321465139674E-2"/>
              <c:y val="-0.3515302360290258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3659321465139691E-2"/>
              <c:y val="-7.593053098226959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3.9026632757541259E-3"/>
              <c:y val="-6.74938053175729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805326551508395E-3"/>
              <c:y val="-5.624483776464413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3659321465139691E-2"/>
              <c:y val="-5.62448377646442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7561984740893887E-2"/>
              <c:y val="-5.905707965287645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3659321465139674E-2"/>
              <c:y val="-0.3515302360290258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3659321465139691E-2"/>
              <c:y val="-7.593053098226959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3.9026632757541259E-3"/>
              <c:y val="-6.74938053175729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805326551508395E-3"/>
              <c:y val="-5.624483776464413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3659321465139691E-2"/>
              <c:y val="-5.62448377646442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7561984740893887E-2"/>
              <c:y val="-5.905707965287645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3659321465139674E-2"/>
              <c:y val="-0.3515302360290258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3659321465139691E-2"/>
              <c:y val="-7.593053098226959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3.9026632757541259E-3"/>
              <c:y val="-6.74938053175729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7.805326551508395E-3"/>
              <c:y val="-5.624483776464413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3659321465139691E-2"/>
              <c:y val="-5.62448377646442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1.7561984740893887E-2"/>
              <c:y val="-5.905707965287645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'NET INFRA'!$B$4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6992650918635169E-2"/>
                  <c:y val="-0.416292253004906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1FF-4B1E-84E3-D494F01EBB0C}"/>
                </c:ext>
              </c:extLst>
            </c:dLbl>
            <c:dLbl>
              <c:idx val="1"/>
              <c:layout>
                <c:manualLayout>
                  <c:x val="1.3659321465139691E-2"/>
                  <c:y val="-7.59305309822695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1FF-4B1E-84E3-D494F01EBB0C}"/>
                </c:ext>
              </c:extLst>
            </c:dLbl>
            <c:dLbl>
              <c:idx val="2"/>
              <c:layout>
                <c:manualLayout>
                  <c:x val="3.9026632757541259E-3"/>
                  <c:y val="-6.74938053175729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FF-4B1E-84E3-D494F01EBB0C}"/>
                </c:ext>
              </c:extLst>
            </c:dLbl>
            <c:dLbl>
              <c:idx val="3"/>
              <c:layout>
                <c:manualLayout>
                  <c:x val="7.805326551508395E-3"/>
                  <c:y val="-5.62448377646441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1FF-4B1E-84E3-D494F01EBB0C}"/>
                </c:ext>
              </c:extLst>
            </c:dLbl>
            <c:dLbl>
              <c:idx val="4"/>
              <c:layout>
                <c:manualLayout>
                  <c:x val="1.3659321465139691E-2"/>
                  <c:y val="-5.62448377646442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1FF-4B1E-84E3-D494F01EBB0C}"/>
                </c:ext>
              </c:extLst>
            </c:dLbl>
            <c:dLbl>
              <c:idx val="5"/>
              <c:layout>
                <c:manualLayout>
                  <c:x val="1.7561984740893887E-2"/>
                  <c:y val="-5.90570796528764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1FF-4B1E-84E3-D494F01EBB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'NET INFRA'!$A$5:$A$11</c:f>
              <c:strCache>
                <c:ptCount val="6"/>
                <c:pt idx="0">
                  <c:v>Versa</c:v>
                </c:pt>
                <c:pt idx="1">
                  <c:v>HP Aruba</c:v>
                </c:pt>
                <c:pt idx="2">
                  <c:v>Cisco</c:v>
                </c:pt>
                <c:pt idx="3">
                  <c:v>Juniper</c:v>
                </c:pt>
                <c:pt idx="4">
                  <c:v>Riverbed</c:v>
                </c:pt>
                <c:pt idx="5">
                  <c:v>Sundray</c:v>
                </c:pt>
              </c:strCache>
            </c:strRef>
          </c:cat>
          <c:val>
            <c:numRef>
              <c:f>'NET INFRA'!$B$5:$B$11</c:f>
              <c:numCache>
                <c:formatCode>General</c:formatCode>
                <c:ptCount val="6"/>
                <c:pt idx="0">
                  <c:v>304</c:v>
                </c:pt>
                <c:pt idx="1">
                  <c:v>23</c:v>
                </c:pt>
                <c:pt idx="2">
                  <c:v>21</c:v>
                </c:pt>
                <c:pt idx="3">
                  <c:v>14</c:v>
                </c:pt>
                <c:pt idx="4">
                  <c:v>7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FF-4B1E-84E3-D494F01EBB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69156063"/>
        <c:axId val="1869153663"/>
        <c:axId val="0"/>
      </c:bar3DChart>
      <c:catAx>
        <c:axId val="1869156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9153663"/>
        <c:crosses val="autoZero"/>
        <c:auto val="1"/>
        <c:lblAlgn val="ctr"/>
        <c:lblOffset val="100"/>
        <c:noMultiLvlLbl val="0"/>
      </c:catAx>
      <c:valAx>
        <c:axId val="186915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9156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tickets-October-03-2024.xlsx]UC!PivotTable4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9912022539480991E-2"/>
              <c:y val="-0.3468123811825024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4926685449567491E-2"/>
              <c:y val="-0.1238615647080367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9912022539480991E-2"/>
              <c:y val="-0.3468123811825024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4926685449567491E-2"/>
              <c:y val="-0.1238615647080367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9912022539480991E-2"/>
              <c:y val="-0.3468123811825024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4926685449567491E-2"/>
              <c:y val="-0.1238615647080367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UC!$B$4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3.3235580599423324E-2"/>
                  <c:y val="-0.424225859125025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B9F-4FC8-89AF-43DB22CB0E38}"/>
                </c:ext>
              </c:extLst>
            </c:dLbl>
            <c:dLbl>
              <c:idx val="1"/>
              <c:layout>
                <c:manualLayout>
                  <c:x val="3.4897359629394491E-2"/>
                  <c:y val="-0.130054642943438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9F-4FC8-89AF-43DB22CB0E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UC!$A$5:$A$7</c:f>
              <c:strCache>
                <c:ptCount val="2"/>
                <c:pt idx="0">
                  <c:v>Shoretel/Mitel</c:v>
                </c:pt>
                <c:pt idx="1">
                  <c:v>Polycom/Poly</c:v>
                </c:pt>
              </c:strCache>
            </c:strRef>
          </c:cat>
          <c:val>
            <c:numRef>
              <c:f>UC!$B$5:$B$7</c:f>
              <c:numCache>
                <c:formatCode>General</c:formatCode>
                <c:ptCount val="2"/>
                <c:pt idx="0">
                  <c:v>31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9F-4FC8-89AF-43DB22CB0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72165567"/>
        <c:axId val="1872160767"/>
        <c:axId val="0"/>
      </c:bar3DChart>
      <c:catAx>
        <c:axId val="1872165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2160767"/>
        <c:crosses val="autoZero"/>
        <c:auto val="1"/>
        <c:lblAlgn val="ctr"/>
        <c:lblOffset val="100"/>
        <c:noMultiLvlLbl val="0"/>
      </c:catAx>
      <c:valAx>
        <c:axId val="187216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2165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tickets-October-03-2024.xlsx]A Cus - revenue!PivotTable2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= 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'A Cus - revenue'!$B$4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.21709405457896125"/>
                  <c:y val="-1.77757954318538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D47-4354-A221-3AFB73748D77}"/>
                </c:ext>
              </c:extLst>
            </c:dLbl>
            <c:dLbl>
              <c:idx val="1"/>
              <c:layout>
                <c:manualLayout>
                  <c:x val="0.32673751648752769"/>
                  <c:y val="-2.37010605758051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D47-4354-A221-3AFB73748D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 Cus - revenue'!$A$5:$A$7</c:f>
              <c:strCache>
                <c:ptCount val="2"/>
                <c:pt idx="0">
                  <c:v>Project</c:v>
                </c:pt>
                <c:pt idx="1">
                  <c:v>Maintenance Agreement</c:v>
                </c:pt>
              </c:strCache>
            </c:strRef>
          </c:cat>
          <c:val>
            <c:numRef>
              <c:f>'A Cus - revenue'!$B$5:$B$7</c:f>
              <c:numCache>
                <c:formatCode>General</c:formatCode>
                <c:ptCount val="2"/>
                <c:pt idx="0">
                  <c:v>7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47-4354-A221-3AFB73748D7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89802783"/>
        <c:axId val="889803743"/>
        <c:axId val="0"/>
      </c:bar3DChart>
      <c:catAx>
        <c:axId val="8898027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803743"/>
        <c:crosses val="autoZero"/>
        <c:auto val="1"/>
        <c:lblAlgn val="ctr"/>
        <c:lblOffset val="100"/>
        <c:noMultiLvlLbl val="0"/>
      </c:catAx>
      <c:valAx>
        <c:axId val="889803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80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[Kintone tickets-October-03-2024.xlsx]A. CUS!PivotTable1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= 32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'A. CUS'!$B$4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2695035460992882E-2"/>
                  <c:y val="-0.42609720710917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29-452A-9D41-4F6D6C43CEE8}"/>
                </c:ext>
              </c:extLst>
            </c:dLbl>
            <c:dLbl>
              <c:idx val="1"/>
              <c:layout>
                <c:manualLayout>
                  <c:x val="1.1347517730496455E-2"/>
                  <c:y val="-0.3742745738121146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29-452A-9D41-4F6D6C43CEE8}"/>
                </c:ext>
              </c:extLst>
            </c:dLbl>
            <c:dLbl>
              <c:idx val="2"/>
              <c:layout>
                <c:manualLayout>
                  <c:x val="1.4184397163120567E-2"/>
                  <c:y val="-0.184258251722887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29-452A-9D41-4F6D6C43CEE8}"/>
                </c:ext>
              </c:extLst>
            </c:dLbl>
            <c:dLbl>
              <c:idx val="3"/>
              <c:layout>
                <c:manualLayout>
                  <c:x val="1.9858156028368691E-2"/>
                  <c:y val="-7.48549147624230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29-452A-9D41-4F6D6C43CE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'A. CUS'!$A$5:$A$9</c:f>
              <c:strCache>
                <c:ptCount val="4"/>
                <c:pt idx="0">
                  <c:v>Checkpoint</c:v>
                </c:pt>
                <c:pt idx="1">
                  <c:v>Cisco</c:v>
                </c:pt>
                <c:pt idx="2">
                  <c:v>Versa</c:v>
                </c:pt>
                <c:pt idx="3">
                  <c:v>Palo Alto</c:v>
                </c:pt>
              </c:strCache>
            </c:strRef>
          </c:cat>
          <c:val>
            <c:numRef>
              <c:f>'A. CUS'!$B$5:$B$9</c:f>
              <c:numCache>
                <c:formatCode>General</c:formatCode>
                <c:ptCount val="4"/>
                <c:pt idx="0">
                  <c:v>14</c:v>
                </c:pt>
                <c:pt idx="1">
                  <c:v>12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29-452A-9D41-4F6D6C43CEE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02883536"/>
        <c:axId val="549370368"/>
        <c:axId val="0"/>
      </c:bar3DChart>
      <c:catAx>
        <c:axId val="70288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370368"/>
        <c:crosses val="autoZero"/>
        <c:auto val="1"/>
        <c:lblAlgn val="ctr"/>
        <c:lblOffset val="100"/>
        <c:noMultiLvlLbl val="0"/>
      </c:catAx>
      <c:valAx>
        <c:axId val="54937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88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40A5B-D134-4E51-880F-B9B32741D91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33253-103E-487D-9856-80B1F3B0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8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NUTANIX – </a:t>
            </a:r>
            <a:r>
              <a:rPr lang="en-PH" dirty="0" err="1"/>
              <a:t>Accralaw</a:t>
            </a:r>
            <a:r>
              <a:rPr lang="en-PH" dirty="0"/>
              <a:t> (Project), Personal Collection (POC collab with </a:t>
            </a:r>
            <a:r>
              <a:rPr lang="en-PH" dirty="0" err="1"/>
              <a:t>Mtech</a:t>
            </a:r>
            <a:r>
              <a:rPr lang="en-PH" dirty="0"/>
              <a:t>)</a:t>
            </a:r>
          </a:p>
          <a:p>
            <a:r>
              <a:rPr lang="en-PH" dirty="0"/>
              <a:t>SOLARWINDS – FMIC,(FOR KT) </a:t>
            </a:r>
            <a:r>
              <a:rPr lang="en-PH" dirty="0" err="1"/>
              <a:t>Aventus</a:t>
            </a:r>
            <a:r>
              <a:rPr lang="en-PH" dirty="0"/>
              <a:t> (NO SCHED for Upgrade SEM, </a:t>
            </a:r>
            <a:r>
              <a:rPr lang="en-PH" dirty="0" err="1"/>
              <a:t>Intellicare</a:t>
            </a:r>
            <a:endParaRPr lang="en-PH" dirty="0"/>
          </a:p>
          <a:p>
            <a:r>
              <a:rPr lang="en-PH" dirty="0"/>
              <a:t>VERITAS – SEMIRARA – Upgrade</a:t>
            </a:r>
          </a:p>
          <a:p>
            <a:r>
              <a:rPr lang="en-PH" dirty="0"/>
              <a:t>ACRONIS – </a:t>
            </a:r>
            <a:r>
              <a:rPr lang="en-PH" dirty="0" err="1"/>
              <a:t>Leadence</a:t>
            </a:r>
            <a:r>
              <a:rPr lang="en-PH" dirty="0"/>
              <a:t>, DDB</a:t>
            </a:r>
          </a:p>
          <a:p>
            <a:r>
              <a:rPr lang="en-PH" dirty="0"/>
              <a:t>RUBRIK - SMIC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33253-103E-487D-9856-80B1F3B009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57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</a:t>
            </a:r>
            <a:r>
              <a:rPr lang="en-PH" dirty="0"/>
              <a:t> – </a:t>
            </a:r>
            <a:r>
              <a:rPr lang="en-PH" dirty="0" err="1"/>
              <a:t>Intellicare</a:t>
            </a:r>
            <a:r>
              <a:rPr lang="en-PH" dirty="0"/>
              <a:t> (cisco switch), Metrobank</a:t>
            </a:r>
          </a:p>
          <a:p>
            <a:r>
              <a:rPr lang="en-PH" dirty="0"/>
              <a:t>MA – Sem </a:t>
            </a:r>
            <a:r>
              <a:rPr lang="en-PH" dirty="0" err="1"/>
              <a:t>calaca,Microtel,Malayan,iScan</a:t>
            </a:r>
            <a:r>
              <a:rPr lang="en-PH" dirty="0"/>
              <a:t>, </a:t>
            </a:r>
            <a:r>
              <a:rPr lang="en-PH" dirty="0" err="1"/>
              <a:t>Asalus</a:t>
            </a:r>
            <a:endParaRPr lang="en-PH" dirty="0"/>
          </a:p>
          <a:p>
            <a:r>
              <a:rPr lang="en-PH" dirty="0" err="1"/>
              <a:t>BreakFix</a:t>
            </a:r>
            <a:r>
              <a:rPr lang="en-PH" dirty="0"/>
              <a:t> – Standard insurance –Cisco 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33253-103E-487D-9856-80B1F3B009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46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33253-103E-487D-9856-80B1F3B009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18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Poc</a:t>
            </a:r>
            <a:r>
              <a:rPr lang="en-US"/>
              <a:t> – collab ardent </a:t>
            </a:r>
            <a:r>
              <a:rPr lang="en-US" err="1"/>
              <a:t>lufthansa</a:t>
            </a:r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33253-103E-487D-9856-80B1F3B009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84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 – </a:t>
            </a:r>
            <a:r>
              <a:rPr lang="en-US" err="1"/>
              <a:t>solarwinds</a:t>
            </a:r>
            <a:r>
              <a:rPr lang="en-US"/>
              <a:t> </a:t>
            </a:r>
            <a:r>
              <a:rPr lang="en-US" err="1"/>
              <a:t>phinma</a:t>
            </a:r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33253-103E-487D-9856-80B1F3B009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72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  - </a:t>
            </a:r>
            <a:r>
              <a:rPr lang="en-US" err="1"/>
              <a:t>aub</a:t>
            </a:r>
            <a:r>
              <a:rPr lang="en-US"/>
              <a:t>, </a:t>
            </a:r>
            <a:r>
              <a:rPr lang="en-US" err="1"/>
              <a:t>cebu</a:t>
            </a:r>
            <a:r>
              <a:rPr lang="en-US"/>
              <a:t> air, </a:t>
            </a:r>
            <a:r>
              <a:rPr lang="en-US" err="1"/>
              <a:t>leadence</a:t>
            </a:r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33253-103E-487D-9856-80B1F3B009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19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Warranty claim – </a:t>
            </a:r>
            <a:r>
              <a:rPr lang="en-US" err="1"/>
              <a:t>ateneo</a:t>
            </a:r>
            <a:r>
              <a:rPr lang="en-US"/>
              <a:t> de naga</a:t>
            </a:r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33253-103E-487D-9856-80B1F3B009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64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Poc</a:t>
            </a:r>
            <a:r>
              <a:rPr lang="en-US"/>
              <a:t> – collab </a:t>
            </a:r>
            <a:r>
              <a:rPr lang="en-US" err="1"/>
              <a:t>enshored</a:t>
            </a:r>
            <a:r>
              <a:rPr lang="en-US"/>
              <a:t>, </a:t>
            </a:r>
            <a:r>
              <a:rPr lang="en-US" err="1"/>
              <a:t>metrobank</a:t>
            </a:r>
            <a:r>
              <a:rPr lang="en-US"/>
              <a:t> hp </a:t>
            </a:r>
            <a:r>
              <a:rPr lang="en-US" err="1"/>
              <a:t>aruba</a:t>
            </a:r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33253-103E-487D-9856-80B1F3B009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85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Poc</a:t>
            </a:r>
            <a:r>
              <a:rPr lang="en-US"/>
              <a:t> – </a:t>
            </a:r>
            <a:r>
              <a:rPr lang="en-US" err="1"/>
              <a:t>mapua</a:t>
            </a:r>
            <a:r>
              <a:rPr lang="en-US"/>
              <a:t>, </a:t>
            </a:r>
            <a:r>
              <a:rPr lang="en-US" err="1"/>
              <a:t>gsis</a:t>
            </a:r>
            <a:endParaRPr lang="en-US"/>
          </a:p>
          <a:p>
            <a:r>
              <a:rPr lang="en-US"/>
              <a:t>Project – </a:t>
            </a:r>
            <a:r>
              <a:rPr lang="en-US" err="1"/>
              <a:t>cebu</a:t>
            </a:r>
            <a:r>
              <a:rPr lang="en-US"/>
              <a:t> air Sophos, pacific union</a:t>
            </a:r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33253-103E-487D-9856-80B1F3B009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6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33253-103E-487D-9856-80B1F3B009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09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Ngcp</a:t>
            </a:r>
            <a:r>
              <a:rPr lang="en-US"/>
              <a:t> – </a:t>
            </a:r>
            <a:r>
              <a:rPr lang="en-US" err="1"/>
              <a:t>cebu</a:t>
            </a:r>
            <a:r>
              <a:rPr lang="en-US"/>
              <a:t> Kenneth, </a:t>
            </a:r>
            <a:r>
              <a:rPr lang="en-US" err="1"/>
              <a:t>cdo</a:t>
            </a:r>
            <a:r>
              <a:rPr lang="en-US"/>
              <a:t> Romulo, </a:t>
            </a:r>
            <a:r>
              <a:rPr lang="en-US" err="1"/>
              <a:t>blrcc</a:t>
            </a:r>
            <a:r>
              <a:rPr lang="en-US"/>
              <a:t> </a:t>
            </a:r>
            <a:r>
              <a:rPr lang="en-US" err="1"/>
              <a:t>vst</a:t>
            </a:r>
            <a:endParaRPr lang="en-US"/>
          </a:p>
          <a:p>
            <a:r>
              <a:rPr lang="en-US" err="1"/>
              <a:t>Phinma</a:t>
            </a:r>
            <a:r>
              <a:rPr lang="en-US"/>
              <a:t> – march 7 sent email, follow up 03/18/24</a:t>
            </a:r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31819-1BBB-40E9-BF33-66F01F93E5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0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FORTINET – LTP, </a:t>
            </a:r>
            <a:r>
              <a:rPr lang="en-US" dirty="0" err="1"/>
              <a:t>Accralaw</a:t>
            </a:r>
            <a:r>
              <a:rPr lang="en-US" dirty="0"/>
              <a:t>, SMC Skyway, </a:t>
            </a:r>
            <a:r>
              <a:rPr lang="en-US" dirty="0" err="1"/>
              <a:t>VVS,Orix</a:t>
            </a:r>
            <a:r>
              <a:rPr lang="en-US" dirty="0"/>
              <a:t>, </a:t>
            </a:r>
            <a:r>
              <a:rPr lang="en-US" dirty="0" err="1"/>
              <a:t>Sodexo,Man</a:t>
            </a:r>
            <a:r>
              <a:rPr lang="en-US" dirty="0"/>
              <a:t> Energy, </a:t>
            </a:r>
            <a:r>
              <a:rPr lang="en-US" dirty="0" err="1"/>
              <a:t>Wallem</a:t>
            </a:r>
            <a:r>
              <a:rPr lang="en-US" dirty="0"/>
              <a:t> Maritime Services</a:t>
            </a:r>
          </a:p>
          <a:p>
            <a:r>
              <a:rPr lang="en-US" dirty="0"/>
              <a:t>SOPHOS – </a:t>
            </a:r>
            <a:r>
              <a:rPr lang="en-US" dirty="0" err="1"/>
              <a:t>Bangko</a:t>
            </a:r>
            <a:r>
              <a:rPr lang="en-US" dirty="0"/>
              <a:t> </a:t>
            </a:r>
            <a:r>
              <a:rPr lang="en-US" dirty="0" err="1"/>
              <a:t>kabayan</a:t>
            </a:r>
            <a:r>
              <a:rPr lang="en-US" dirty="0"/>
              <a:t>, Diwa Learning, FMIC, </a:t>
            </a:r>
            <a:r>
              <a:rPr lang="en-US" dirty="0" err="1"/>
              <a:t>iAcademy,PhilCare</a:t>
            </a:r>
            <a:endParaRPr lang="en-US" dirty="0"/>
          </a:p>
          <a:p>
            <a:r>
              <a:rPr lang="en-US" dirty="0"/>
              <a:t>CHECKPOINT – OONA, Microtel, Hospitality </a:t>
            </a:r>
            <a:r>
              <a:rPr lang="en-US" dirty="0" err="1"/>
              <a:t>Innovators,Mapua</a:t>
            </a:r>
            <a:r>
              <a:rPr lang="en-US" dirty="0"/>
              <a:t>, </a:t>
            </a:r>
            <a:r>
              <a:rPr lang="en-US" dirty="0" err="1"/>
              <a:t>Asalus</a:t>
            </a:r>
            <a:endParaRPr lang="en-US" dirty="0"/>
          </a:p>
          <a:p>
            <a:r>
              <a:rPr lang="en-US" dirty="0"/>
              <a:t>RUCKUS – multiple products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33253-103E-487D-9856-80B1F3B009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11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Ngcp</a:t>
            </a:r>
            <a:r>
              <a:rPr lang="en-US"/>
              <a:t> – </a:t>
            </a:r>
            <a:r>
              <a:rPr lang="en-US" err="1"/>
              <a:t>cebu</a:t>
            </a:r>
            <a:r>
              <a:rPr lang="en-US"/>
              <a:t> Kenneth, </a:t>
            </a:r>
            <a:r>
              <a:rPr lang="en-US" err="1"/>
              <a:t>cdo</a:t>
            </a:r>
            <a:r>
              <a:rPr lang="en-US"/>
              <a:t> Romulo, </a:t>
            </a:r>
            <a:r>
              <a:rPr lang="en-US" err="1"/>
              <a:t>blrcc</a:t>
            </a:r>
            <a:r>
              <a:rPr lang="en-US"/>
              <a:t> </a:t>
            </a:r>
            <a:r>
              <a:rPr lang="en-US" err="1"/>
              <a:t>vst</a:t>
            </a:r>
            <a:endParaRPr lang="en-US"/>
          </a:p>
          <a:p>
            <a:r>
              <a:rPr lang="en-US" err="1"/>
              <a:t>Phinma</a:t>
            </a:r>
            <a:r>
              <a:rPr lang="en-US"/>
              <a:t> – march 7 sent email, follow up 03/18/24</a:t>
            </a:r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31819-1BBB-40E9-BF33-66F01F93E5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VERSA – Metrobank, AUB</a:t>
            </a:r>
          </a:p>
          <a:p>
            <a:r>
              <a:rPr lang="en-PH" dirty="0"/>
              <a:t>HP Aruba – PAL, </a:t>
            </a:r>
            <a:r>
              <a:rPr lang="en-PH" dirty="0" err="1"/>
              <a:t>Accralaw</a:t>
            </a:r>
            <a:r>
              <a:rPr lang="en-PH" dirty="0"/>
              <a:t>, Personal Collection, 2GO</a:t>
            </a:r>
          </a:p>
          <a:p>
            <a:r>
              <a:rPr lang="en-PH" dirty="0"/>
              <a:t>CISCO – </a:t>
            </a:r>
            <a:r>
              <a:rPr lang="en-PH" dirty="0" err="1"/>
              <a:t>Intellicare</a:t>
            </a:r>
            <a:r>
              <a:rPr lang="en-PH" dirty="0"/>
              <a:t>, </a:t>
            </a:r>
            <a:r>
              <a:rPr lang="en-PH" dirty="0" err="1"/>
              <a:t>Pluxee,Mapua</a:t>
            </a:r>
            <a:r>
              <a:rPr lang="en-PH" dirty="0"/>
              <a:t>, </a:t>
            </a:r>
            <a:r>
              <a:rPr lang="en-PH" dirty="0" err="1"/>
              <a:t>iScan,Standard</a:t>
            </a:r>
            <a:r>
              <a:rPr lang="en-PH" dirty="0"/>
              <a:t> Insurance, Metro Hue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33253-103E-487D-9856-80B1F3B009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3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SHORETEL/MITEL – Mapua Intra, Ateneo De NAGA, Cebu </a:t>
            </a:r>
            <a:r>
              <a:rPr lang="en-PH" dirty="0" err="1"/>
              <a:t>Pacific,SMC</a:t>
            </a:r>
            <a:r>
              <a:rPr lang="en-PH" dirty="0"/>
              <a:t> Skyway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33253-103E-487D-9856-80B1F3B009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42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MA – Oona, Mapua, </a:t>
            </a:r>
            <a:r>
              <a:rPr lang="en-PH" dirty="0" err="1"/>
              <a:t>iScan</a:t>
            </a:r>
            <a:r>
              <a:rPr lang="en-PH" dirty="0"/>
              <a:t>, MCL, </a:t>
            </a:r>
            <a:r>
              <a:rPr lang="en-PH" dirty="0" err="1"/>
              <a:t>Asalus</a:t>
            </a:r>
            <a:r>
              <a:rPr lang="en-PH" dirty="0"/>
              <a:t>, Microtel</a:t>
            </a:r>
          </a:p>
          <a:p>
            <a:r>
              <a:rPr lang="en-PH" dirty="0"/>
              <a:t>PROJECT – Metrobank (VERSA)</a:t>
            </a:r>
          </a:p>
          <a:p>
            <a:r>
              <a:rPr lang="en-PH" dirty="0"/>
              <a:t>POC- Hospitality Innovators (collab)</a:t>
            </a:r>
          </a:p>
          <a:p>
            <a:r>
              <a:rPr lang="en-PH" dirty="0"/>
              <a:t>SITE SURVEY-Hospitality Innovators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33253-103E-487D-9856-80B1F3B009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2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– </a:t>
            </a:r>
            <a:r>
              <a:rPr lang="en-US" dirty="0" err="1"/>
              <a:t>Accralaw</a:t>
            </a:r>
            <a:r>
              <a:rPr lang="en-US" dirty="0"/>
              <a:t>, FMIC,SMIC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33253-103E-487D-9856-80B1F3B009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6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Project- cisco </a:t>
            </a:r>
            <a:r>
              <a:rPr lang="en-US" err="1"/>
              <a:t>esa</a:t>
            </a:r>
            <a:r>
              <a:rPr lang="en-US"/>
              <a:t>/</a:t>
            </a:r>
            <a:r>
              <a:rPr lang="en-US" err="1"/>
              <a:t>sma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global</a:t>
            </a:r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33253-103E-487D-9856-80B1F3B009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7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– Diwa Learning, </a:t>
            </a:r>
            <a:r>
              <a:rPr lang="en-US" dirty="0" err="1"/>
              <a:t>Accralaw</a:t>
            </a:r>
            <a:r>
              <a:rPr lang="en-US" dirty="0"/>
              <a:t>, 2G0</a:t>
            </a:r>
            <a:r>
              <a:rPr lang="en-PH" dirty="0"/>
              <a:t>, AUB, SMC Skyway, PAL</a:t>
            </a:r>
          </a:p>
          <a:p>
            <a:r>
              <a:rPr lang="en-PH" dirty="0"/>
              <a:t>SMC (JUNIPER)</a:t>
            </a:r>
          </a:p>
          <a:p>
            <a:r>
              <a:rPr lang="en-PH" dirty="0"/>
              <a:t>DIWA LEARNING; BANGKO KABAYAN (SOPHOS)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33253-103E-487D-9856-80B1F3B009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59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 – harbor start, </a:t>
            </a:r>
            <a:r>
              <a:rPr lang="en-US" err="1"/>
              <a:t>bpoi</a:t>
            </a:r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33253-103E-487D-9856-80B1F3B009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4488-957F-47FC-938B-B7DCD4C6F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0B756-0FEE-49E9-957A-8BD1EFF8E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C093-AB96-4AE6-9D2F-8BC1EBAB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C15F-C518-4C86-B637-BA3BBC8DF38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D99A3-8DC0-4BBF-932B-7E7CCCE6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EA453-C6E8-4098-88B9-5958153D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5941-4531-4FD9-8306-69B16E7C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1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439D-EFF6-4B50-B4FA-4792E5B2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4DC31-6148-4014-BF78-8B8A20A6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0F8B-4B27-430B-824A-D9502074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C15F-C518-4C86-B637-BA3BBC8DF38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5FE80-A0D5-41D0-8B14-2EAF6342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17E6E-ED66-4C49-88A9-0682FE44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5941-4531-4FD9-8306-69B16E7C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64BDB-54B7-475E-A31B-E51E3AC03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5E22D-78EE-4DA0-9734-293A56366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4DAA-9FBC-42C7-B173-2D58A1F6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C15F-C518-4C86-B637-BA3BBC8DF38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8298-B5E5-4ED8-9B9D-99B76B25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F50A-23E5-425F-9287-9F9C09AD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5941-4531-4FD9-8306-69B16E7C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1256-3D5F-4188-994C-0FC63894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F33FB-78D2-4B51-BE90-FE76357F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89DDA-4895-4195-8327-C55136D2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C15F-C518-4C86-B637-BA3BBC8DF38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338CC-ED0F-4FAE-B04F-3BAD2070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C826-021B-4FA0-B7C1-1E2DEE61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5941-4531-4FD9-8306-69B16E7C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0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C6F0-E964-478C-B813-ADE99F44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39F9-A00E-4388-BF09-89CA45214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3445-8BD8-4F41-A4EE-39BD68AC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C15F-C518-4C86-B637-BA3BBC8DF38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85189-B627-4942-8969-08724849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CC725-8323-488E-BC5F-2A69DD6C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5941-4531-4FD9-8306-69B16E7C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9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82C9-A8C0-4E71-9A0C-9A466998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B0CC-F29F-44C5-A1BC-10C260BDA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A938F-C755-4E93-A69F-36195DDF6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641C3-B533-48BE-BE14-145EE300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C15F-C518-4C86-B637-BA3BBC8DF38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79375-F87C-49AE-BC59-344F3B0B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BF47F-25B5-4D2D-AF6B-6594BE7D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5941-4531-4FD9-8306-69B16E7C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3398-699B-43B0-9846-1F727145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5C65F-F50D-48AD-B4D3-BCF91AA0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F9872-3C77-472A-B104-C4CA923F9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C447B-7C92-4930-B6C8-92D53777B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2618A-7216-46F8-AE3B-7B35F14C6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61BE9-5819-48F6-9B4E-7BBA7213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C15F-C518-4C86-B637-BA3BBC8DF38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08703-94ED-4F3D-A638-102D1A43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E27F0-5EC7-478F-9692-BFBC3A0C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5941-4531-4FD9-8306-69B16E7C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5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3F46-B69A-43B2-94DA-10723927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03E42-E1F0-4FA6-B3DD-42082F43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C15F-C518-4C86-B637-BA3BBC8DF38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722B8-B1C0-47A5-B488-FECAC44B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FF6F0-824B-47F2-B63B-BE7B9E15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5941-4531-4FD9-8306-69B16E7C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7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BEB65-1E9F-4FF5-B45A-504F149C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C15F-C518-4C86-B637-BA3BBC8DF38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69765-5A1A-4ECF-B813-2C0092B1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6E2A-9DCD-4290-BCE1-E675714B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5941-4531-4FD9-8306-69B16E7C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CFE8-E3E9-4CEA-8E0A-D67F8B84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0301-EBEE-4DB9-AB91-8CE551BD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C8987-514E-4491-A2CC-1B9CA5C47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AAEA8-BBC9-4F18-BC04-5EDA4516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C15F-C518-4C86-B637-BA3BBC8DF38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1F7DD-0115-4E3D-9467-8848AE3B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E5357-869B-4E68-A99D-89D100E3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5941-4531-4FD9-8306-69B16E7C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8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827D-9523-41D3-AEC4-EE3FA5CC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B7BE5-3AD6-4E73-A103-C4AC33D2F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8214E-88C5-4FDB-B16A-D9962693F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64555-CF15-4715-B286-D372700A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C15F-C518-4C86-B637-BA3BBC8DF38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F0F90-41F6-4A47-9CDC-1B127400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0A68-51EC-49E6-9FC2-C25255C2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5941-4531-4FD9-8306-69B16E7C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4F3A2-ADB5-40C0-8149-0914C7BA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EDBDE-3E27-4F27-A13B-45EB5403B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9D35-4A2E-4266-A918-1A75EDBCA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C15F-C518-4C86-B637-BA3BBC8DF38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C1C7-EF15-49A0-B027-1BD1B5287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68648-F706-44E3-AE52-FEA12CE50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15941-4531-4FD9-8306-69B16E7C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7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chart" Target="../charts/chart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5.xml"/><Relationship Id="rId4" Type="http://schemas.openxmlformats.org/officeDocument/2006/relationships/chart" Target="../charts/char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4.xml"/><Relationship Id="rId4" Type="http://schemas.openxmlformats.org/officeDocument/2006/relationships/chart" Target="../charts/chart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0.xml"/><Relationship Id="rId4" Type="http://schemas.openxmlformats.org/officeDocument/2006/relationships/chart" Target="../charts/chart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02FE-C282-4010-B05C-D9593F38A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7159"/>
            <a:ext cx="9144000" cy="3033470"/>
          </a:xfrm>
        </p:spPr>
        <p:txBody>
          <a:bodyPr anchor="t">
            <a:no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/>
                <a:ea typeface="ADLaM Display"/>
                <a:cs typeface="ADLaM Display"/>
              </a:rPr>
              <a:t>PSG Monthly Report</a:t>
            </a:r>
            <a:b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September</a:t>
            </a:r>
            <a:r>
              <a:rPr lang="en-US" dirty="0"/>
              <a:t> 2024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1621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D0E6B-7E0B-D45F-A1C0-1C4BA8D57DF5}"/>
              </a:ext>
            </a:extLst>
          </p:cNvPr>
          <p:cNvSpPr txBox="1"/>
          <p:nvPr/>
        </p:nvSpPr>
        <p:spPr>
          <a:xfrm>
            <a:off x="722636" y="733699"/>
            <a:ext cx="269176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dirty="0">
                <a:latin typeface="Aharoni"/>
                <a:cs typeface="Aharoni"/>
              </a:rPr>
              <a:t>Andrea </a:t>
            </a:r>
            <a:r>
              <a:rPr lang="en-US" sz="3600" dirty="0" err="1">
                <a:latin typeface="Aharoni"/>
                <a:cs typeface="Aharoni"/>
              </a:rPr>
              <a:t>Cus</a:t>
            </a:r>
            <a:endParaRPr lang="en-PH" sz="3600" dirty="0">
              <a:latin typeface="Aharoni"/>
              <a:cs typeface="Aharon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AFDF1-D06D-8260-BFB1-7257A9A4E722}"/>
              </a:ext>
            </a:extLst>
          </p:cNvPr>
          <p:cNvSpPr txBox="1"/>
          <p:nvPr/>
        </p:nvSpPr>
        <p:spPr>
          <a:xfrm>
            <a:off x="1714402" y="5596539"/>
            <a:ext cx="144623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Per product</a:t>
            </a:r>
            <a:endParaRPr lang="en-PH" dirty="0">
              <a:latin typeface="Aharoni"/>
              <a:cs typeface="Aharon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3AC4F-477D-8941-58D3-33F582530657}"/>
              </a:ext>
            </a:extLst>
          </p:cNvPr>
          <p:cNvSpPr txBox="1"/>
          <p:nvPr/>
        </p:nvSpPr>
        <p:spPr>
          <a:xfrm>
            <a:off x="4901602" y="1179975"/>
            <a:ext cx="238879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Revenue generating</a:t>
            </a:r>
            <a:endParaRPr lang="en-PH" dirty="0">
              <a:latin typeface="Aharoni"/>
              <a:cs typeface="Aharon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DC891-A62C-1BB6-49DA-DCF4690D8C13}"/>
              </a:ext>
            </a:extLst>
          </p:cNvPr>
          <p:cNvSpPr txBox="1"/>
          <p:nvPr/>
        </p:nvSpPr>
        <p:spPr>
          <a:xfrm>
            <a:off x="4901602" y="3571994"/>
            <a:ext cx="287450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Non-revenue generating</a:t>
            </a:r>
            <a:endParaRPr lang="en-PH" dirty="0">
              <a:latin typeface="Aharoni"/>
              <a:cs typeface="Aharoni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E447C96-D5B3-B294-780C-B4F3794E5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63172"/>
              </p:ext>
            </p:extLst>
          </p:nvPr>
        </p:nvGraphicFramePr>
        <p:xfrm>
          <a:off x="4901602" y="1428630"/>
          <a:ext cx="6214074" cy="2143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C0E911C-68CA-A876-2E0A-76F063911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916825"/>
              </p:ext>
            </p:extLst>
          </p:nvPr>
        </p:nvGraphicFramePr>
        <p:xfrm>
          <a:off x="314326" y="1266825"/>
          <a:ext cx="4476750" cy="441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BBB894F-73D2-1C53-9643-FB1B9489A3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987898"/>
              </p:ext>
            </p:extLst>
          </p:nvPr>
        </p:nvGraphicFramePr>
        <p:xfrm>
          <a:off x="4903401" y="3820649"/>
          <a:ext cx="5793173" cy="2452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8925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D0E6B-7E0B-D45F-A1C0-1C4BA8D57DF5}"/>
              </a:ext>
            </a:extLst>
          </p:cNvPr>
          <p:cNvSpPr txBox="1"/>
          <p:nvPr/>
        </p:nvSpPr>
        <p:spPr>
          <a:xfrm>
            <a:off x="562108" y="674122"/>
            <a:ext cx="551946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dirty="0">
                <a:latin typeface="Aharoni"/>
                <a:cs typeface="Aharoni"/>
              </a:rPr>
              <a:t>Arvin Mathew </a:t>
            </a:r>
            <a:r>
              <a:rPr lang="en-US" sz="3600" dirty="0" err="1">
                <a:latin typeface="Aharoni"/>
                <a:cs typeface="Aharoni"/>
              </a:rPr>
              <a:t>Paguinto</a:t>
            </a:r>
            <a:endParaRPr lang="en-US" sz="3600" dirty="0">
              <a:latin typeface="Aharoni"/>
              <a:cs typeface="Aharon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4B83A-7B6A-F4CE-FEA4-D2E79D91F239}"/>
              </a:ext>
            </a:extLst>
          </p:cNvPr>
          <p:cNvSpPr txBox="1"/>
          <p:nvPr/>
        </p:nvSpPr>
        <p:spPr>
          <a:xfrm>
            <a:off x="1280293" y="5547940"/>
            <a:ext cx="144623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Per product</a:t>
            </a:r>
            <a:endParaRPr lang="en-PH" dirty="0">
              <a:latin typeface="Aharoni"/>
              <a:cs typeface="Aharon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050FF-4A1B-2AA5-334B-5EC13D762C7D}"/>
              </a:ext>
            </a:extLst>
          </p:cNvPr>
          <p:cNvSpPr txBox="1"/>
          <p:nvPr/>
        </p:nvSpPr>
        <p:spPr>
          <a:xfrm>
            <a:off x="5129176" y="1253115"/>
            <a:ext cx="238879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Revenue generating</a:t>
            </a:r>
            <a:endParaRPr lang="en-PH" dirty="0">
              <a:latin typeface="Aharoni"/>
              <a:cs typeface="Aharon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9BD8-13FA-A2B3-FC4A-C739B569C46A}"/>
              </a:ext>
            </a:extLst>
          </p:cNvPr>
          <p:cNvSpPr txBox="1"/>
          <p:nvPr/>
        </p:nvSpPr>
        <p:spPr>
          <a:xfrm>
            <a:off x="5231971" y="3636270"/>
            <a:ext cx="287450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Non-revenue generating</a:t>
            </a:r>
            <a:endParaRPr lang="en-PH" dirty="0">
              <a:latin typeface="Aharoni"/>
              <a:cs typeface="Aharoni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03803B-3A51-EBA0-A020-B59D28500F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301802"/>
              </p:ext>
            </p:extLst>
          </p:nvPr>
        </p:nvGraphicFramePr>
        <p:xfrm>
          <a:off x="4988709" y="1552574"/>
          <a:ext cx="5612615" cy="2083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8943BA1-7BDF-E473-E3F8-20B85BA25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517520"/>
              </p:ext>
            </p:extLst>
          </p:nvPr>
        </p:nvGraphicFramePr>
        <p:xfrm>
          <a:off x="5129176" y="3801041"/>
          <a:ext cx="5676900" cy="2547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1ECC435-F822-6214-5913-4EA3FB761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207252"/>
              </p:ext>
            </p:extLst>
          </p:nvPr>
        </p:nvGraphicFramePr>
        <p:xfrm>
          <a:off x="464335" y="1253115"/>
          <a:ext cx="4524375" cy="4343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15151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D0E6B-7E0B-D45F-A1C0-1C4BA8D57DF5}"/>
              </a:ext>
            </a:extLst>
          </p:cNvPr>
          <p:cNvSpPr txBox="1"/>
          <p:nvPr/>
        </p:nvSpPr>
        <p:spPr>
          <a:xfrm>
            <a:off x="722636" y="510590"/>
            <a:ext cx="495199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dirty="0">
                <a:latin typeface="Aharoni"/>
                <a:cs typeface="Aharoni"/>
              </a:rPr>
              <a:t>Bernadette De Sagun</a:t>
            </a:r>
            <a:endParaRPr lang="en-PH" sz="3600" dirty="0">
              <a:latin typeface="Aharoni"/>
              <a:cs typeface="Aharon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FFA8F-87F7-7DB6-CDF7-2C3D2EA0250B}"/>
              </a:ext>
            </a:extLst>
          </p:cNvPr>
          <p:cNvSpPr txBox="1"/>
          <p:nvPr/>
        </p:nvSpPr>
        <p:spPr>
          <a:xfrm>
            <a:off x="1280293" y="5547940"/>
            <a:ext cx="144623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Per product</a:t>
            </a:r>
            <a:endParaRPr lang="en-PH" dirty="0">
              <a:latin typeface="Aharoni"/>
              <a:cs typeface="Aharon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0BE21-FF20-B4C2-EB30-14887BB727B8}"/>
              </a:ext>
            </a:extLst>
          </p:cNvPr>
          <p:cNvSpPr txBox="1"/>
          <p:nvPr/>
        </p:nvSpPr>
        <p:spPr>
          <a:xfrm>
            <a:off x="5219923" y="1280824"/>
            <a:ext cx="238879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Revenue generating</a:t>
            </a:r>
            <a:endParaRPr lang="en-PH" dirty="0">
              <a:latin typeface="Aharoni"/>
              <a:cs typeface="Aharon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5B212-498D-6C08-7557-439B9A371720}"/>
              </a:ext>
            </a:extLst>
          </p:cNvPr>
          <p:cNvSpPr txBox="1"/>
          <p:nvPr/>
        </p:nvSpPr>
        <p:spPr>
          <a:xfrm>
            <a:off x="5293814" y="3793116"/>
            <a:ext cx="287450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Non-revenue generating</a:t>
            </a:r>
            <a:endParaRPr lang="en-PH" dirty="0">
              <a:latin typeface="Aharoni"/>
              <a:cs typeface="Aharoni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2CB18AB-23E5-7F82-3825-5086094C39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546615"/>
              </p:ext>
            </p:extLst>
          </p:nvPr>
        </p:nvGraphicFramePr>
        <p:xfrm>
          <a:off x="440523" y="1156921"/>
          <a:ext cx="4251550" cy="4391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C720F57-D6DC-40D9-4BB4-2D10D3D4AE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415320"/>
              </p:ext>
            </p:extLst>
          </p:nvPr>
        </p:nvGraphicFramePr>
        <p:xfrm>
          <a:off x="5202333" y="1650157"/>
          <a:ext cx="5593486" cy="2243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4BFAA30-F510-EB31-3499-30A22CAB87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514417"/>
              </p:ext>
            </p:extLst>
          </p:nvPr>
        </p:nvGraphicFramePr>
        <p:xfrm>
          <a:off x="5531843" y="4162448"/>
          <a:ext cx="5379864" cy="2022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3500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D0E6B-7E0B-D45F-A1C0-1C4BA8D57DF5}"/>
              </a:ext>
            </a:extLst>
          </p:cNvPr>
          <p:cNvSpPr txBox="1"/>
          <p:nvPr/>
        </p:nvSpPr>
        <p:spPr>
          <a:xfrm>
            <a:off x="619397" y="806859"/>
            <a:ext cx="348204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dirty="0">
                <a:latin typeface="Aharoni"/>
                <a:cs typeface="Aharoni"/>
              </a:rPr>
              <a:t>Estiphanie Frio</a:t>
            </a:r>
            <a:endParaRPr lang="en-PH" sz="3600" dirty="0">
              <a:latin typeface="Aharoni"/>
              <a:cs typeface="Aharon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35278-E932-6BBF-1AE7-D5C373EA74F5}"/>
              </a:ext>
            </a:extLst>
          </p:cNvPr>
          <p:cNvSpPr txBox="1"/>
          <p:nvPr/>
        </p:nvSpPr>
        <p:spPr>
          <a:xfrm>
            <a:off x="1280293" y="5547940"/>
            <a:ext cx="144623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Per product</a:t>
            </a:r>
            <a:endParaRPr lang="en-PH" dirty="0">
              <a:latin typeface="Aharoni"/>
              <a:cs typeface="Aharon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A4719-0FAA-1AFE-94BF-262E356FC231}"/>
              </a:ext>
            </a:extLst>
          </p:cNvPr>
          <p:cNvSpPr txBox="1"/>
          <p:nvPr/>
        </p:nvSpPr>
        <p:spPr>
          <a:xfrm>
            <a:off x="5321523" y="1173175"/>
            <a:ext cx="238879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Revenue generating</a:t>
            </a:r>
            <a:endParaRPr lang="en-PH" dirty="0">
              <a:latin typeface="Aharoni"/>
              <a:cs typeface="Aharon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52EF3-2B34-4233-3079-50C189195D77}"/>
              </a:ext>
            </a:extLst>
          </p:cNvPr>
          <p:cNvSpPr txBox="1"/>
          <p:nvPr/>
        </p:nvSpPr>
        <p:spPr>
          <a:xfrm>
            <a:off x="5321523" y="3617624"/>
            <a:ext cx="287450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Non-revenue generating</a:t>
            </a:r>
            <a:endParaRPr lang="en-PH" dirty="0">
              <a:latin typeface="Aharoni"/>
              <a:cs typeface="Aharoni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833FF4F-EAB6-8A9C-E7BB-28A7D3000B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050679"/>
              </p:ext>
            </p:extLst>
          </p:nvPr>
        </p:nvGraphicFramePr>
        <p:xfrm>
          <a:off x="230909" y="1385456"/>
          <a:ext cx="4331259" cy="416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1640BA-23BC-8371-C1D5-A69BFDC8E6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66808"/>
              </p:ext>
            </p:extLst>
          </p:nvPr>
        </p:nvGraphicFramePr>
        <p:xfrm>
          <a:off x="5176798" y="1453190"/>
          <a:ext cx="5505450" cy="216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5AC7D86-F189-308B-E929-96C0700EC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417195"/>
              </p:ext>
            </p:extLst>
          </p:nvPr>
        </p:nvGraphicFramePr>
        <p:xfrm>
          <a:off x="5321523" y="3897639"/>
          <a:ext cx="5277651" cy="2260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2819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D0E6B-7E0B-D45F-A1C0-1C4BA8D57DF5}"/>
              </a:ext>
            </a:extLst>
          </p:cNvPr>
          <p:cNvSpPr txBox="1"/>
          <p:nvPr/>
        </p:nvSpPr>
        <p:spPr>
          <a:xfrm>
            <a:off x="484522" y="658901"/>
            <a:ext cx="406393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dirty="0">
                <a:latin typeface="Aharoni"/>
                <a:cs typeface="Aharoni"/>
              </a:rPr>
              <a:t>Grace Jhon Rada</a:t>
            </a:r>
            <a:endParaRPr lang="en-PH" sz="3600" dirty="0">
              <a:latin typeface="Aharoni"/>
              <a:cs typeface="Aharon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ACB0A-DF20-E254-88FF-12E824F8DA67}"/>
              </a:ext>
            </a:extLst>
          </p:cNvPr>
          <p:cNvSpPr txBox="1"/>
          <p:nvPr/>
        </p:nvSpPr>
        <p:spPr>
          <a:xfrm>
            <a:off x="1280293" y="5547940"/>
            <a:ext cx="144623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Per product</a:t>
            </a:r>
            <a:endParaRPr lang="en-PH" dirty="0">
              <a:latin typeface="Aharoni"/>
              <a:cs typeface="Aharon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148F3-04EA-2742-BCF1-FDE2AB37E01D}"/>
              </a:ext>
            </a:extLst>
          </p:cNvPr>
          <p:cNvSpPr txBox="1"/>
          <p:nvPr/>
        </p:nvSpPr>
        <p:spPr>
          <a:xfrm>
            <a:off x="5313776" y="1305232"/>
            <a:ext cx="238879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Revenue generating</a:t>
            </a:r>
            <a:endParaRPr lang="en-PH" dirty="0">
              <a:latin typeface="Aharoni"/>
              <a:cs typeface="Aharon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82AE5B-EA51-1E09-1441-F60090131AED}"/>
              </a:ext>
            </a:extLst>
          </p:cNvPr>
          <p:cNvSpPr txBox="1"/>
          <p:nvPr/>
        </p:nvSpPr>
        <p:spPr>
          <a:xfrm>
            <a:off x="5473004" y="4151670"/>
            <a:ext cx="287450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Non-revenue generating</a:t>
            </a:r>
            <a:endParaRPr lang="en-PH" dirty="0">
              <a:latin typeface="Aharoni"/>
              <a:cs typeface="Aharoni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0FDD6C-AD2C-1A89-3903-B8EAFCEE7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88154"/>
              </p:ext>
            </p:extLst>
          </p:nvPr>
        </p:nvGraphicFramePr>
        <p:xfrm>
          <a:off x="230488" y="1317566"/>
          <a:ext cx="4572000" cy="430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80D0568-D61C-E2C5-2E60-03B66D3DD3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899029"/>
              </p:ext>
            </p:extLst>
          </p:nvPr>
        </p:nvGraphicFramePr>
        <p:xfrm>
          <a:off x="4908984" y="1602657"/>
          <a:ext cx="6877051" cy="2507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3246F94-A859-8EF3-3480-B074FD770A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825865"/>
              </p:ext>
            </p:extLst>
          </p:nvPr>
        </p:nvGraphicFramePr>
        <p:xfrm>
          <a:off x="5707067" y="4495126"/>
          <a:ext cx="5204640" cy="1699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03463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D0E6B-7E0B-D45F-A1C0-1C4BA8D57DF5}"/>
              </a:ext>
            </a:extLst>
          </p:cNvPr>
          <p:cNvSpPr txBox="1"/>
          <p:nvPr/>
        </p:nvSpPr>
        <p:spPr>
          <a:xfrm>
            <a:off x="483737" y="591234"/>
            <a:ext cx="41456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dirty="0">
                <a:latin typeface="Aharoni"/>
                <a:cs typeface="Aharoni"/>
              </a:rPr>
              <a:t>Jaime Gabuyo Jr.</a:t>
            </a:r>
            <a:endParaRPr lang="en-PH" sz="3600" dirty="0">
              <a:latin typeface="Aharoni"/>
              <a:cs typeface="Aharon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F73EC-6561-4BCE-E50A-320BD6C74994}"/>
              </a:ext>
            </a:extLst>
          </p:cNvPr>
          <p:cNvSpPr txBox="1"/>
          <p:nvPr/>
        </p:nvSpPr>
        <p:spPr>
          <a:xfrm>
            <a:off x="1280293" y="5547940"/>
            <a:ext cx="144623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Per product</a:t>
            </a:r>
            <a:endParaRPr lang="en-PH" dirty="0">
              <a:latin typeface="Aharoni"/>
              <a:cs typeface="Aharon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BCC94-0AEE-75DF-5D6E-55CEC2EF90C7}"/>
              </a:ext>
            </a:extLst>
          </p:cNvPr>
          <p:cNvSpPr txBox="1"/>
          <p:nvPr/>
        </p:nvSpPr>
        <p:spPr>
          <a:xfrm>
            <a:off x="5404623" y="1129290"/>
            <a:ext cx="238879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Revenue generating</a:t>
            </a:r>
            <a:endParaRPr lang="en-PH" dirty="0">
              <a:latin typeface="Aharoni"/>
              <a:cs typeface="Aharon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77EF0-05A2-24DA-35BF-EE23D98234B5}"/>
              </a:ext>
            </a:extLst>
          </p:cNvPr>
          <p:cNvSpPr txBox="1"/>
          <p:nvPr/>
        </p:nvSpPr>
        <p:spPr>
          <a:xfrm>
            <a:off x="5497893" y="4120140"/>
            <a:ext cx="287450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Non-revenue generating</a:t>
            </a:r>
            <a:endParaRPr lang="en-PH" dirty="0">
              <a:latin typeface="Aharoni"/>
              <a:cs typeface="Aharoni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AE86C4C-0884-82EA-50F5-E1E26D1DD7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093017"/>
              </p:ext>
            </p:extLst>
          </p:nvPr>
        </p:nvGraphicFramePr>
        <p:xfrm>
          <a:off x="270580" y="1237565"/>
          <a:ext cx="4491920" cy="431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B68BA5D-C2B8-5121-4D6F-FB85B8C273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035895"/>
              </p:ext>
            </p:extLst>
          </p:nvPr>
        </p:nvGraphicFramePr>
        <p:xfrm>
          <a:off x="5172075" y="1366260"/>
          <a:ext cx="6067426" cy="2586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F446FB1-922B-9219-D7F2-BCA53AF083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671240"/>
              </p:ext>
            </p:extLst>
          </p:nvPr>
        </p:nvGraphicFramePr>
        <p:xfrm>
          <a:off x="5507417" y="4581526"/>
          <a:ext cx="5404289" cy="158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26669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D0E6B-7E0B-D45F-A1C0-1C4BA8D57DF5}"/>
              </a:ext>
            </a:extLst>
          </p:cNvPr>
          <p:cNvSpPr txBox="1"/>
          <p:nvPr/>
        </p:nvSpPr>
        <p:spPr>
          <a:xfrm>
            <a:off x="516194" y="540087"/>
            <a:ext cx="403027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dirty="0" err="1">
                <a:latin typeface="Aharoni"/>
                <a:cs typeface="Aharoni"/>
              </a:rPr>
              <a:t>Joemari</a:t>
            </a:r>
            <a:r>
              <a:rPr lang="en-US" sz="3600" dirty="0">
                <a:latin typeface="Aharoni"/>
                <a:cs typeface="Aharoni"/>
              </a:rPr>
              <a:t> </a:t>
            </a:r>
            <a:r>
              <a:rPr lang="en-US" sz="3600" dirty="0" err="1">
                <a:latin typeface="Aharoni"/>
                <a:cs typeface="Aharoni"/>
              </a:rPr>
              <a:t>Rubiano</a:t>
            </a:r>
            <a:endParaRPr lang="en-PH" sz="3600" dirty="0">
              <a:latin typeface="Aharoni"/>
              <a:cs typeface="Aharon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B11B0-1264-8F63-C054-2D866F03DCD5}"/>
              </a:ext>
            </a:extLst>
          </p:cNvPr>
          <p:cNvSpPr txBox="1"/>
          <p:nvPr/>
        </p:nvSpPr>
        <p:spPr>
          <a:xfrm>
            <a:off x="1280293" y="5547940"/>
            <a:ext cx="144623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Per product</a:t>
            </a:r>
            <a:endParaRPr lang="en-PH" dirty="0">
              <a:latin typeface="Aharoni"/>
              <a:cs typeface="Aharon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8C251-CF0B-99E4-8C6A-E5A45409FC98}"/>
              </a:ext>
            </a:extLst>
          </p:cNvPr>
          <p:cNvSpPr txBox="1"/>
          <p:nvPr/>
        </p:nvSpPr>
        <p:spPr>
          <a:xfrm>
            <a:off x="5219564" y="1190808"/>
            <a:ext cx="238879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Revenue generating</a:t>
            </a:r>
            <a:endParaRPr lang="en-PH" dirty="0">
              <a:latin typeface="Aharoni"/>
              <a:cs typeface="Aharon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1282-93C1-5E1B-7B4E-7C8EA93D2796}"/>
              </a:ext>
            </a:extLst>
          </p:cNvPr>
          <p:cNvSpPr txBox="1"/>
          <p:nvPr/>
        </p:nvSpPr>
        <p:spPr>
          <a:xfrm>
            <a:off x="5219564" y="3801037"/>
            <a:ext cx="301717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Non-revenue</a:t>
            </a:r>
            <a:r>
              <a:rPr lang="en-US" sz="2000" dirty="0">
                <a:latin typeface="Aharoni"/>
                <a:cs typeface="Aharoni"/>
              </a:rPr>
              <a:t> generating</a:t>
            </a:r>
            <a:endParaRPr lang="en-PH" sz="2000" dirty="0">
              <a:latin typeface="Aharoni"/>
              <a:cs typeface="Aharoni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7C131FE-F2FE-549C-7290-2CA3485A3C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527123"/>
              </p:ext>
            </p:extLst>
          </p:nvPr>
        </p:nvGraphicFramePr>
        <p:xfrm>
          <a:off x="350036" y="1186418"/>
          <a:ext cx="4288639" cy="4286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BFFD00A-F9D2-ED15-12AE-142C93CA6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788637"/>
              </p:ext>
            </p:extLst>
          </p:nvPr>
        </p:nvGraphicFramePr>
        <p:xfrm>
          <a:off x="5105399" y="1560139"/>
          <a:ext cx="5705475" cy="234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D756581-3FEE-C63A-D250-4D10D7D891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1226459"/>
              </p:ext>
            </p:extLst>
          </p:nvPr>
        </p:nvGraphicFramePr>
        <p:xfrm>
          <a:off x="5219564" y="4201147"/>
          <a:ext cx="5477011" cy="1885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4865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D0E6B-7E0B-D45F-A1C0-1C4BA8D57DF5}"/>
              </a:ext>
            </a:extLst>
          </p:cNvPr>
          <p:cNvSpPr txBox="1"/>
          <p:nvPr/>
        </p:nvSpPr>
        <p:spPr>
          <a:xfrm>
            <a:off x="410570" y="511892"/>
            <a:ext cx="430438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dirty="0">
                <a:latin typeface="Aharoni"/>
                <a:cs typeface="Aharoni"/>
              </a:rPr>
              <a:t>John Vincent Seno</a:t>
            </a:r>
            <a:endParaRPr lang="en-PH" sz="3600" dirty="0">
              <a:latin typeface="Aharoni"/>
              <a:cs typeface="Aharon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643-5187-2529-CF96-119253444541}"/>
              </a:ext>
            </a:extLst>
          </p:cNvPr>
          <p:cNvSpPr txBox="1"/>
          <p:nvPr/>
        </p:nvSpPr>
        <p:spPr>
          <a:xfrm>
            <a:off x="1280293" y="5547940"/>
            <a:ext cx="144623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Per product</a:t>
            </a:r>
            <a:endParaRPr lang="en-PH" dirty="0">
              <a:latin typeface="Aharoni"/>
              <a:cs typeface="Aharon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7728C-0506-A2B5-747E-BB2334E0BB20}"/>
              </a:ext>
            </a:extLst>
          </p:cNvPr>
          <p:cNvSpPr txBox="1"/>
          <p:nvPr/>
        </p:nvSpPr>
        <p:spPr>
          <a:xfrm>
            <a:off x="5317771" y="1158223"/>
            <a:ext cx="238879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Revenue generating</a:t>
            </a:r>
            <a:endParaRPr lang="en-PH" dirty="0">
              <a:latin typeface="Aharoni"/>
              <a:cs typeface="Aharon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57314-8D28-86A4-BA06-C54FAD3F4F7B}"/>
              </a:ext>
            </a:extLst>
          </p:cNvPr>
          <p:cNvSpPr txBox="1"/>
          <p:nvPr/>
        </p:nvSpPr>
        <p:spPr>
          <a:xfrm>
            <a:off x="5317771" y="3777240"/>
            <a:ext cx="287450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Non-revenue generating</a:t>
            </a:r>
            <a:endParaRPr lang="en-PH" dirty="0">
              <a:latin typeface="Aharoni"/>
              <a:cs typeface="Aharoni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9CAAC61-2EB8-12DD-7AA6-9378FD86DC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698691"/>
              </p:ext>
            </p:extLst>
          </p:nvPr>
        </p:nvGraphicFramePr>
        <p:xfrm>
          <a:off x="440523" y="1009651"/>
          <a:ext cx="4572000" cy="453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E2BCAE5-E40A-ADA9-9F00-B86C12BD0B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986077"/>
              </p:ext>
            </p:extLst>
          </p:nvPr>
        </p:nvGraphicFramePr>
        <p:xfrm>
          <a:off x="5219699" y="1527555"/>
          <a:ext cx="5591175" cy="2249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791951C-F5BF-FF2B-1493-41E1A724DD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758021"/>
              </p:ext>
            </p:extLst>
          </p:nvPr>
        </p:nvGraphicFramePr>
        <p:xfrm>
          <a:off x="5451897" y="3984153"/>
          <a:ext cx="5676901" cy="1964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0803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D0E6B-7E0B-D45F-A1C0-1C4BA8D57DF5}"/>
              </a:ext>
            </a:extLst>
          </p:cNvPr>
          <p:cNvSpPr txBox="1"/>
          <p:nvPr/>
        </p:nvSpPr>
        <p:spPr>
          <a:xfrm>
            <a:off x="604650" y="518791"/>
            <a:ext cx="379302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dirty="0">
                <a:latin typeface="Aharoni"/>
                <a:cs typeface="Aharoni"/>
              </a:rPr>
              <a:t>Kenneth </a:t>
            </a:r>
            <a:r>
              <a:rPr lang="en-US" sz="3600" dirty="0" err="1">
                <a:latin typeface="Aharoni"/>
                <a:cs typeface="Aharoni"/>
              </a:rPr>
              <a:t>Baylon</a:t>
            </a:r>
            <a:endParaRPr lang="en-PH" sz="3600" dirty="0">
              <a:latin typeface="Aharoni"/>
              <a:cs typeface="Aharon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5ED07-EE52-DE14-F86A-64CE702A73DF}"/>
              </a:ext>
            </a:extLst>
          </p:cNvPr>
          <p:cNvSpPr txBox="1"/>
          <p:nvPr/>
        </p:nvSpPr>
        <p:spPr>
          <a:xfrm>
            <a:off x="1280293" y="5547940"/>
            <a:ext cx="144623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Per product</a:t>
            </a:r>
            <a:endParaRPr lang="en-PH" dirty="0">
              <a:latin typeface="Aharoni"/>
              <a:cs typeface="Aharon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C98F3E-2A50-5EA5-7285-A910F4814B5A}"/>
              </a:ext>
            </a:extLst>
          </p:cNvPr>
          <p:cNvSpPr txBox="1"/>
          <p:nvPr/>
        </p:nvSpPr>
        <p:spPr>
          <a:xfrm>
            <a:off x="5328423" y="1165122"/>
            <a:ext cx="238879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Revenue generating</a:t>
            </a:r>
            <a:endParaRPr lang="en-PH" dirty="0">
              <a:latin typeface="Aharoni"/>
              <a:cs typeface="Aharon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AD48D-DD99-CACA-B9BF-721DFB14C6C3}"/>
              </a:ext>
            </a:extLst>
          </p:cNvPr>
          <p:cNvSpPr txBox="1"/>
          <p:nvPr/>
        </p:nvSpPr>
        <p:spPr>
          <a:xfrm>
            <a:off x="5328423" y="3996315"/>
            <a:ext cx="287450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haroni"/>
                <a:cs typeface="Aharoni"/>
              </a:rPr>
              <a:t>Non-revenue generating</a:t>
            </a:r>
            <a:endParaRPr lang="en-PH" dirty="0">
              <a:latin typeface="Aharoni"/>
              <a:cs typeface="Aharoni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8E68171-75FC-1CB8-9717-036A49376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316174"/>
              </p:ext>
            </p:extLst>
          </p:nvPr>
        </p:nvGraphicFramePr>
        <p:xfrm>
          <a:off x="291050" y="1165123"/>
          <a:ext cx="4572000" cy="456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226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D0E6B-7E0B-D45F-A1C0-1C4BA8D57DF5}"/>
              </a:ext>
            </a:extLst>
          </p:cNvPr>
          <p:cNvSpPr txBox="1"/>
          <p:nvPr/>
        </p:nvSpPr>
        <p:spPr>
          <a:xfrm>
            <a:off x="575152" y="577785"/>
            <a:ext cx="585448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dirty="0" err="1">
                <a:latin typeface="Aharoni"/>
                <a:cs typeface="Aharoni"/>
              </a:rPr>
              <a:t>Marjo</a:t>
            </a:r>
            <a:r>
              <a:rPr lang="en-US" sz="3600" dirty="0">
                <a:latin typeface="Aharoni"/>
                <a:cs typeface="Aharoni"/>
              </a:rPr>
              <a:t> </a:t>
            </a:r>
            <a:r>
              <a:rPr lang="en-US" sz="3600" dirty="0" err="1">
                <a:latin typeface="Aharoni"/>
                <a:cs typeface="Aharoni"/>
              </a:rPr>
              <a:t>Buenaobra</a:t>
            </a:r>
            <a:r>
              <a:rPr lang="en-US" sz="3600" dirty="0">
                <a:latin typeface="Aharoni"/>
                <a:cs typeface="Aharoni"/>
              </a:rPr>
              <a:t> – 27/6/21</a:t>
            </a:r>
            <a:endParaRPr lang="en-PH" sz="3600" dirty="0">
              <a:latin typeface="Aharoni"/>
              <a:cs typeface="Aharoni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227A48-BC40-490A-B08A-66581EF494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992525"/>
              </p:ext>
            </p:extLst>
          </p:nvPr>
        </p:nvGraphicFramePr>
        <p:xfrm>
          <a:off x="442417" y="1533832"/>
          <a:ext cx="3763824" cy="4291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CE15FB7-90B7-1C13-8BEC-C51959E96A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00507"/>
              </p:ext>
            </p:extLst>
          </p:nvPr>
        </p:nvGraphicFramePr>
        <p:xfrm>
          <a:off x="4368801" y="1533832"/>
          <a:ext cx="3763824" cy="4165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E45BA6-F08A-9751-0F12-EBE7B3B101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891377"/>
              </p:ext>
            </p:extLst>
          </p:nvPr>
        </p:nvGraphicFramePr>
        <p:xfrm>
          <a:off x="8295186" y="1533832"/>
          <a:ext cx="3454398" cy="4165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C501F5-D087-4441-51E6-C380622B8F21}"/>
              </a:ext>
            </a:extLst>
          </p:cNvPr>
          <p:cNvSpPr txBox="1"/>
          <p:nvPr/>
        </p:nvSpPr>
        <p:spPr>
          <a:xfrm>
            <a:off x="1280293" y="5547940"/>
            <a:ext cx="159210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2000" dirty="0">
                <a:latin typeface="Aharoni"/>
                <a:cs typeface="Aharoni"/>
              </a:rPr>
              <a:t>Per product</a:t>
            </a:r>
            <a:endParaRPr lang="en-PH" sz="2000" dirty="0">
              <a:latin typeface="Aharoni"/>
              <a:cs typeface="Aharon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AEBEB-FA66-7A06-9B69-73C6B273570B}"/>
              </a:ext>
            </a:extLst>
          </p:cNvPr>
          <p:cNvSpPr txBox="1"/>
          <p:nvPr/>
        </p:nvSpPr>
        <p:spPr>
          <a:xfrm>
            <a:off x="4527196" y="5520315"/>
            <a:ext cx="264046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2000" dirty="0">
                <a:latin typeface="Aharoni"/>
                <a:cs typeface="Aharoni"/>
              </a:rPr>
              <a:t>Revenue generating</a:t>
            </a:r>
            <a:endParaRPr lang="en-PH" sz="2000" dirty="0">
              <a:latin typeface="Aharoni"/>
              <a:cs typeface="Aharon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8FB6D-7DF1-4FED-7FA7-891FD6E492FA}"/>
              </a:ext>
            </a:extLst>
          </p:cNvPr>
          <p:cNvSpPr txBox="1"/>
          <p:nvPr/>
        </p:nvSpPr>
        <p:spPr>
          <a:xfrm>
            <a:off x="7793418" y="5520315"/>
            <a:ext cx="318067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2000" dirty="0">
                <a:latin typeface="Aharoni"/>
                <a:cs typeface="Aharoni"/>
              </a:rPr>
              <a:t>Non-revenue generating</a:t>
            </a:r>
            <a:endParaRPr lang="en-PH" sz="2000" dirty="0"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72518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C88D5-5438-4469-928D-7CE2DB01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610" y="1723452"/>
            <a:ext cx="10515600" cy="4671720"/>
          </a:xfrm>
        </p:spPr>
        <p:txBody>
          <a:bodyPr>
            <a:normAutofit/>
          </a:bodyPr>
          <a:lstStyle/>
          <a:p>
            <a:pPr marL="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>
                <a:latin typeface="+mj-lt"/>
              </a:rPr>
              <a:t>Ticket status</a:t>
            </a: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dirty="0">
                <a:latin typeface="+mj-lt"/>
              </a:rPr>
              <a:t>Ticket per pillar</a:t>
            </a:r>
          </a:p>
          <a:p>
            <a:pPr marL="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>
                <a:latin typeface="+mj-lt"/>
              </a:rPr>
              <a:t>Ticket per engineer</a:t>
            </a:r>
          </a:p>
          <a:p>
            <a:pPr marL="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>
                <a:latin typeface="+mj-lt"/>
              </a:rPr>
              <a:t>Ticket summary</a:t>
            </a: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dirty="0">
                <a:latin typeface="+mj-lt"/>
              </a:rPr>
              <a:t>Satisfaction rating</a:t>
            </a: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dirty="0">
                <a:latin typeface="+mj-lt"/>
              </a:rPr>
              <a:t>Projects</a:t>
            </a: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dirty="0">
                <a:latin typeface="+mj-lt"/>
              </a:rPr>
              <a:t>Trainings </a:t>
            </a:r>
          </a:p>
          <a:p>
            <a:pPr marL="514350" indent="-514350">
              <a:buAutoNum type="arabicPeriod"/>
            </a:pPr>
            <a:endParaRPr lang="en-US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0F72A-4ED1-628D-4C19-646E1F5C4521}"/>
              </a:ext>
            </a:extLst>
          </p:cNvPr>
          <p:cNvSpPr txBox="1"/>
          <p:nvPr/>
        </p:nvSpPr>
        <p:spPr>
          <a:xfrm>
            <a:off x="958610" y="997287"/>
            <a:ext cx="190629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PH" sz="3600" dirty="0">
                <a:latin typeface="Aharoni"/>
                <a:cs typeface="Aharoni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9169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D0E6B-7E0B-D45F-A1C0-1C4BA8D57DF5}"/>
              </a:ext>
            </a:extLst>
          </p:cNvPr>
          <p:cNvSpPr txBox="1"/>
          <p:nvPr/>
        </p:nvSpPr>
        <p:spPr>
          <a:xfrm>
            <a:off x="530906" y="532240"/>
            <a:ext cx="496802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dirty="0">
                <a:latin typeface="Aharoni"/>
                <a:cs typeface="Aharoni"/>
              </a:rPr>
              <a:t>Oliver Paulite – 40/36/4</a:t>
            </a:r>
            <a:endParaRPr lang="en-PH" sz="3600" dirty="0">
              <a:latin typeface="Aharoni"/>
              <a:cs typeface="Aharoni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9107B08-61B6-468C-BAFD-0025AE5B3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836487"/>
              </p:ext>
            </p:extLst>
          </p:nvPr>
        </p:nvGraphicFramePr>
        <p:xfrm>
          <a:off x="383423" y="1519085"/>
          <a:ext cx="3746126" cy="414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FC7F815-45E3-15B7-B8AA-91287FD99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273120"/>
              </p:ext>
            </p:extLst>
          </p:nvPr>
        </p:nvGraphicFramePr>
        <p:xfrm>
          <a:off x="4297679" y="1519085"/>
          <a:ext cx="3746125" cy="414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FCFF16C-AA24-021F-7C9F-245490B35D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503924"/>
              </p:ext>
            </p:extLst>
          </p:nvPr>
        </p:nvGraphicFramePr>
        <p:xfrm>
          <a:off x="8211934" y="1519085"/>
          <a:ext cx="3177426" cy="414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65E950-7FC6-C06C-E3ED-4671DDB85259}"/>
              </a:ext>
            </a:extLst>
          </p:cNvPr>
          <p:cNvSpPr txBox="1"/>
          <p:nvPr/>
        </p:nvSpPr>
        <p:spPr>
          <a:xfrm>
            <a:off x="1280293" y="5547940"/>
            <a:ext cx="159210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2000" dirty="0">
                <a:latin typeface="Aharoni"/>
                <a:cs typeface="Aharoni"/>
              </a:rPr>
              <a:t>Per product</a:t>
            </a:r>
            <a:endParaRPr lang="en-PH" sz="2000" dirty="0">
              <a:latin typeface="Aharoni"/>
              <a:cs typeface="Aharon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18DC2-C2A1-D951-10DC-0950FA672D8B}"/>
              </a:ext>
            </a:extLst>
          </p:cNvPr>
          <p:cNvSpPr txBox="1"/>
          <p:nvPr/>
        </p:nvSpPr>
        <p:spPr>
          <a:xfrm>
            <a:off x="4527196" y="5520315"/>
            <a:ext cx="264046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2000" dirty="0">
                <a:latin typeface="Aharoni"/>
                <a:cs typeface="Aharoni"/>
              </a:rPr>
              <a:t>Revenue generating</a:t>
            </a:r>
            <a:endParaRPr lang="en-PH" sz="2000" dirty="0">
              <a:latin typeface="Aharoni"/>
              <a:cs typeface="Aharon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F0DB9-CDFD-8326-92D1-9778BD6D98D2}"/>
              </a:ext>
            </a:extLst>
          </p:cNvPr>
          <p:cNvSpPr txBox="1"/>
          <p:nvPr/>
        </p:nvSpPr>
        <p:spPr>
          <a:xfrm>
            <a:off x="7793418" y="5520315"/>
            <a:ext cx="318067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2000" dirty="0">
                <a:latin typeface="Aharoni"/>
                <a:cs typeface="Aharoni"/>
              </a:rPr>
              <a:t>Non-revenue generating</a:t>
            </a:r>
            <a:endParaRPr lang="en-PH" sz="2000" dirty="0"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989805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D0E6B-7E0B-D45F-A1C0-1C4BA8D57DF5}"/>
              </a:ext>
            </a:extLst>
          </p:cNvPr>
          <p:cNvSpPr txBox="1"/>
          <p:nvPr/>
        </p:nvSpPr>
        <p:spPr>
          <a:xfrm>
            <a:off x="492283" y="674123"/>
            <a:ext cx="523412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dirty="0">
                <a:latin typeface="Aharoni"/>
                <a:cs typeface="Aharoni"/>
              </a:rPr>
              <a:t>Rodolfo </a:t>
            </a:r>
            <a:r>
              <a:rPr lang="en-US" sz="3600" dirty="0" err="1">
                <a:latin typeface="Aharoni"/>
                <a:cs typeface="Aharoni"/>
              </a:rPr>
              <a:t>Osias</a:t>
            </a:r>
            <a:r>
              <a:rPr lang="en-US" sz="3600" dirty="0">
                <a:latin typeface="Aharoni"/>
                <a:cs typeface="Aharoni"/>
              </a:rPr>
              <a:t> – 40/22/18</a:t>
            </a:r>
            <a:endParaRPr lang="en-PH" sz="3600" dirty="0">
              <a:latin typeface="Aharoni"/>
              <a:cs typeface="Aharoni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900122-20AC-4721-9833-288D50BAB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2369"/>
              </p:ext>
            </p:extLst>
          </p:nvPr>
        </p:nvGraphicFramePr>
        <p:xfrm>
          <a:off x="358877" y="1470265"/>
          <a:ext cx="3505200" cy="4390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20A82A9-544B-EA68-0328-B0ADB2004A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541702"/>
              </p:ext>
            </p:extLst>
          </p:nvPr>
        </p:nvGraphicFramePr>
        <p:xfrm>
          <a:off x="3864078" y="1470265"/>
          <a:ext cx="3505200" cy="4390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C8A12AE-51D2-F401-1A82-3ED51C9BC1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93315"/>
              </p:ext>
            </p:extLst>
          </p:nvPr>
        </p:nvGraphicFramePr>
        <p:xfrm>
          <a:off x="7369278" y="1470265"/>
          <a:ext cx="3505200" cy="424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A214C8-041C-B3E3-B229-66A58F52B1BD}"/>
              </a:ext>
            </a:extLst>
          </p:cNvPr>
          <p:cNvSpPr txBox="1"/>
          <p:nvPr/>
        </p:nvSpPr>
        <p:spPr>
          <a:xfrm>
            <a:off x="1280293" y="5547940"/>
            <a:ext cx="159210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2000" dirty="0">
                <a:latin typeface="Aharoni"/>
                <a:cs typeface="Aharoni"/>
              </a:rPr>
              <a:t>Per product</a:t>
            </a:r>
            <a:endParaRPr lang="en-PH" sz="2000" dirty="0">
              <a:latin typeface="Aharoni"/>
              <a:cs typeface="Aharon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A064A-9F1A-2C78-A341-FEC52743E3AF}"/>
              </a:ext>
            </a:extLst>
          </p:cNvPr>
          <p:cNvSpPr txBox="1"/>
          <p:nvPr/>
        </p:nvSpPr>
        <p:spPr>
          <a:xfrm>
            <a:off x="4527196" y="5520315"/>
            <a:ext cx="264046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2000" dirty="0">
                <a:latin typeface="Aharoni"/>
                <a:cs typeface="Aharoni"/>
              </a:rPr>
              <a:t>Revenue generating</a:t>
            </a:r>
            <a:endParaRPr lang="en-PH" sz="2000" dirty="0">
              <a:latin typeface="Aharoni"/>
              <a:cs typeface="Aharon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E9346-A564-9ED9-BC63-87D192CA8AC5}"/>
              </a:ext>
            </a:extLst>
          </p:cNvPr>
          <p:cNvSpPr txBox="1"/>
          <p:nvPr/>
        </p:nvSpPr>
        <p:spPr>
          <a:xfrm>
            <a:off x="7793418" y="5520315"/>
            <a:ext cx="318067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2000" dirty="0">
                <a:latin typeface="Aharoni"/>
                <a:cs typeface="Aharoni"/>
              </a:rPr>
              <a:t>Non-revenue generating</a:t>
            </a:r>
            <a:endParaRPr lang="en-PH" sz="2000" dirty="0"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135717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D0E6B-7E0B-D45F-A1C0-1C4BA8D57DF5}"/>
              </a:ext>
            </a:extLst>
          </p:cNvPr>
          <p:cNvSpPr txBox="1"/>
          <p:nvPr/>
        </p:nvSpPr>
        <p:spPr>
          <a:xfrm>
            <a:off x="501410" y="682322"/>
            <a:ext cx="623600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dirty="0">
                <a:latin typeface="Aharoni"/>
                <a:cs typeface="Aharoni"/>
              </a:rPr>
              <a:t>Romulo Rosana Jr. – 49/39/10</a:t>
            </a:r>
            <a:endParaRPr lang="en-PH" sz="3600" dirty="0">
              <a:latin typeface="Aharoni"/>
              <a:cs typeface="Aharoni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FD1903C-BFE6-4EFE-8CE2-D6B9303DD7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010714"/>
              </p:ext>
            </p:extLst>
          </p:nvPr>
        </p:nvGraphicFramePr>
        <p:xfrm>
          <a:off x="432621" y="1651819"/>
          <a:ext cx="3539939" cy="4277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ABEDE8-D72A-90C8-9496-7881EBD29D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993429"/>
              </p:ext>
            </p:extLst>
          </p:nvPr>
        </p:nvGraphicFramePr>
        <p:xfrm>
          <a:off x="4164469" y="1651819"/>
          <a:ext cx="3933051" cy="4169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247AD45-5D06-4A50-9124-9E9A0EB38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204602"/>
              </p:ext>
            </p:extLst>
          </p:nvPr>
        </p:nvGraphicFramePr>
        <p:xfrm>
          <a:off x="8289430" y="1651819"/>
          <a:ext cx="3272650" cy="4037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034E80-2B3E-E550-3714-B5554AFB4CA7}"/>
              </a:ext>
            </a:extLst>
          </p:cNvPr>
          <p:cNvSpPr txBox="1"/>
          <p:nvPr/>
        </p:nvSpPr>
        <p:spPr>
          <a:xfrm>
            <a:off x="1280293" y="5547940"/>
            <a:ext cx="159210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2000" dirty="0">
                <a:latin typeface="Aharoni"/>
                <a:cs typeface="Aharoni"/>
              </a:rPr>
              <a:t>Per product</a:t>
            </a:r>
            <a:endParaRPr lang="en-PH" sz="2000" dirty="0">
              <a:latin typeface="Aharoni"/>
              <a:cs typeface="Aharon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DD704-8640-8AFF-B21E-CADEEC2C62EA}"/>
              </a:ext>
            </a:extLst>
          </p:cNvPr>
          <p:cNvSpPr txBox="1"/>
          <p:nvPr/>
        </p:nvSpPr>
        <p:spPr>
          <a:xfrm>
            <a:off x="4527196" y="5520315"/>
            <a:ext cx="264046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2000" dirty="0">
                <a:latin typeface="Aharoni"/>
                <a:cs typeface="Aharoni"/>
              </a:rPr>
              <a:t>Revenue generating</a:t>
            </a:r>
            <a:endParaRPr lang="en-PH" sz="2000" dirty="0">
              <a:latin typeface="Aharoni"/>
              <a:cs typeface="Aharon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691C4-5401-7DF2-0FE1-843484BF8E30}"/>
              </a:ext>
            </a:extLst>
          </p:cNvPr>
          <p:cNvSpPr txBox="1"/>
          <p:nvPr/>
        </p:nvSpPr>
        <p:spPr>
          <a:xfrm>
            <a:off x="7793418" y="5520315"/>
            <a:ext cx="318067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2000" dirty="0">
                <a:latin typeface="Aharoni"/>
                <a:cs typeface="Aharoni"/>
              </a:rPr>
              <a:t>Non-revenue generating</a:t>
            </a:r>
            <a:endParaRPr lang="en-PH" sz="2000" dirty="0"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352164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D0E6B-7E0B-D45F-A1C0-1C4BA8D57DF5}"/>
              </a:ext>
            </a:extLst>
          </p:cNvPr>
          <p:cNvSpPr txBox="1"/>
          <p:nvPr/>
        </p:nvSpPr>
        <p:spPr>
          <a:xfrm>
            <a:off x="442416" y="554836"/>
            <a:ext cx="829518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dirty="0" err="1">
                <a:latin typeface="Aharoni"/>
                <a:cs typeface="Aharoni"/>
              </a:rPr>
              <a:t>Soothettes</a:t>
            </a:r>
            <a:r>
              <a:rPr lang="en-US" sz="3600" dirty="0">
                <a:latin typeface="Aharoni"/>
                <a:cs typeface="Aharoni"/>
              </a:rPr>
              <a:t> </a:t>
            </a:r>
            <a:r>
              <a:rPr lang="en-US" sz="3600" dirty="0" err="1">
                <a:latin typeface="Aharoni"/>
                <a:cs typeface="Aharoni"/>
              </a:rPr>
              <a:t>Bonagua</a:t>
            </a:r>
            <a:r>
              <a:rPr lang="en-US" sz="3600" dirty="0">
                <a:latin typeface="Aharoni"/>
                <a:cs typeface="Aharoni"/>
              </a:rPr>
              <a:t> – 9/3/6</a:t>
            </a:r>
            <a:endParaRPr lang="en-PH" sz="3600" dirty="0">
              <a:latin typeface="Aharoni"/>
              <a:cs typeface="Aharoni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8FB78F-5B02-4723-8293-24FC0C161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809611"/>
              </p:ext>
            </p:extLst>
          </p:nvPr>
        </p:nvGraphicFramePr>
        <p:xfrm>
          <a:off x="586445" y="1563329"/>
          <a:ext cx="3262884" cy="4085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8C2D415-6ADC-A047-ED7B-F1C325A88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919846"/>
              </p:ext>
            </p:extLst>
          </p:nvPr>
        </p:nvGraphicFramePr>
        <p:xfrm>
          <a:off x="3982065" y="1563329"/>
          <a:ext cx="3805084" cy="4085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715BDC3-9B83-F113-BDF2-7FF61D97A4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145322"/>
              </p:ext>
            </p:extLst>
          </p:nvPr>
        </p:nvGraphicFramePr>
        <p:xfrm>
          <a:off x="7787149" y="1563330"/>
          <a:ext cx="4178709" cy="4085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95D75E1-2A58-78E8-9573-3E8A6B7CAF34}"/>
              </a:ext>
            </a:extLst>
          </p:cNvPr>
          <p:cNvSpPr txBox="1"/>
          <p:nvPr/>
        </p:nvSpPr>
        <p:spPr>
          <a:xfrm>
            <a:off x="1280293" y="5547940"/>
            <a:ext cx="159210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2000" dirty="0">
                <a:latin typeface="Aharoni"/>
                <a:cs typeface="Aharoni"/>
              </a:rPr>
              <a:t>Per product</a:t>
            </a:r>
            <a:endParaRPr lang="en-PH" sz="2000" dirty="0">
              <a:latin typeface="Aharoni"/>
              <a:cs typeface="Aharon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4ACEE-1974-BF26-3D56-3EDB0CCE7EA2}"/>
              </a:ext>
            </a:extLst>
          </p:cNvPr>
          <p:cNvSpPr txBox="1"/>
          <p:nvPr/>
        </p:nvSpPr>
        <p:spPr>
          <a:xfrm>
            <a:off x="4527196" y="5520315"/>
            <a:ext cx="264046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2000" dirty="0">
                <a:latin typeface="Aharoni"/>
                <a:cs typeface="Aharoni"/>
              </a:rPr>
              <a:t>Revenue generating</a:t>
            </a:r>
            <a:endParaRPr lang="en-PH" sz="2000" dirty="0">
              <a:latin typeface="Aharoni"/>
              <a:cs typeface="Aharon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17226-E664-1113-33AF-A1FA4A9D68AE}"/>
              </a:ext>
            </a:extLst>
          </p:cNvPr>
          <p:cNvSpPr txBox="1"/>
          <p:nvPr/>
        </p:nvSpPr>
        <p:spPr>
          <a:xfrm>
            <a:off x="7793418" y="5520315"/>
            <a:ext cx="318067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2000" dirty="0">
                <a:latin typeface="Aharoni"/>
                <a:cs typeface="Aharoni"/>
              </a:rPr>
              <a:t>Non-revenue generating</a:t>
            </a:r>
            <a:endParaRPr lang="en-PH" sz="2000" dirty="0"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671101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D0E6B-7E0B-D45F-A1C0-1C4BA8D57DF5}"/>
              </a:ext>
            </a:extLst>
          </p:cNvPr>
          <p:cNvSpPr txBox="1"/>
          <p:nvPr/>
        </p:nvSpPr>
        <p:spPr>
          <a:xfrm>
            <a:off x="442417" y="659375"/>
            <a:ext cx="701987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dirty="0" err="1">
                <a:latin typeface="Aharoni"/>
                <a:cs typeface="Aharoni"/>
              </a:rPr>
              <a:t>Vhincent</a:t>
            </a:r>
            <a:r>
              <a:rPr lang="en-US" sz="3600" dirty="0">
                <a:latin typeface="Aharoni"/>
                <a:cs typeface="Aharoni"/>
              </a:rPr>
              <a:t> Paul Mercado – 34/29/5</a:t>
            </a:r>
            <a:endParaRPr lang="en-PH" sz="3600" dirty="0">
              <a:latin typeface="Aharoni"/>
              <a:cs typeface="Aharoni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3DB6985-2E91-4132-BEFA-1EBE560F3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380816"/>
              </p:ext>
            </p:extLst>
          </p:nvPr>
        </p:nvGraphicFramePr>
        <p:xfrm>
          <a:off x="486699" y="1688688"/>
          <a:ext cx="3215146" cy="4004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33E5153-4B38-0753-3821-5FE4DB360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840862"/>
              </p:ext>
            </p:extLst>
          </p:nvPr>
        </p:nvGraphicFramePr>
        <p:xfrm>
          <a:off x="3811452" y="1688689"/>
          <a:ext cx="4144296" cy="400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5764C5F-062E-0537-2CAD-759CE06B2A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921175"/>
              </p:ext>
            </p:extLst>
          </p:nvPr>
        </p:nvGraphicFramePr>
        <p:xfrm>
          <a:off x="8065355" y="1688689"/>
          <a:ext cx="3639945" cy="400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36D1B7-724A-AED6-383A-D1D112DE5DB4}"/>
              </a:ext>
            </a:extLst>
          </p:cNvPr>
          <p:cNvSpPr txBox="1"/>
          <p:nvPr/>
        </p:nvSpPr>
        <p:spPr>
          <a:xfrm>
            <a:off x="1280293" y="5547940"/>
            <a:ext cx="159210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2000" dirty="0">
                <a:latin typeface="Aharoni"/>
                <a:cs typeface="Aharoni"/>
              </a:rPr>
              <a:t>Per product</a:t>
            </a:r>
            <a:endParaRPr lang="en-PH" sz="2000" dirty="0">
              <a:latin typeface="Aharoni"/>
              <a:cs typeface="Aharon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E895A-B58A-FBAE-7A8C-F115BCE2418D}"/>
              </a:ext>
            </a:extLst>
          </p:cNvPr>
          <p:cNvSpPr txBox="1"/>
          <p:nvPr/>
        </p:nvSpPr>
        <p:spPr>
          <a:xfrm>
            <a:off x="4527196" y="5520315"/>
            <a:ext cx="264046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2000" dirty="0">
                <a:latin typeface="Aharoni"/>
                <a:cs typeface="Aharoni"/>
              </a:rPr>
              <a:t>Revenue generating</a:t>
            </a:r>
            <a:endParaRPr lang="en-PH" sz="2000" dirty="0">
              <a:latin typeface="Aharoni"/>
              <a:cs typeface="Aharon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B7185-80C7-8D63-A810-6E0EAB1F6C4E}"/>
              </a:ext>
            </a:extLst>
          </p:cNvPr>
          <p:cNvSpPr txBox="1"/>
          <p:nvPr/>
        </p:nvSpPr>
        <p:spPr>
          <a:xfrm>
            <a:off x="7793418" y="5520315"/>
            <a:ext cx="318067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2000" dirty="0">
                <a:latin typeface="Aharoni"/>
                <a:cs typeface="Aharoni"/>
              </a:rPr>
              <a:t>Non-revenue generating</a:t>
            </a:r>
            <a:endParaRPr lang="en-PH" sz="2000" dirty="0"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154154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39DFA4-C01D-AF78-9A7B-9FA30FC4D2EB}"/>
              </a:ext>
            </a:extLst>
          </p:cNvPr>
          <p:cNvSpPr txBox="1"/>
          <p:nvPr/>
        </p:nvSpPr>
        <p:spPr>
          <a:xfrm>
            <a:off x="619397" y="731816"/>
            <a:ext cx="468910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>
                <a:latin typeface="Aharoni"/>
                <a:cs typeface="Aharoni"/>
              </a:rPr>
              <a:t>PSG Ticket Summary</a:t>
            </a:r>
            <a:endParaRPr lang="en-PH" sz="3600">
              <a:latin typeface="Aharoni"/>
              <a:cs typeface="Aharoni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1E2C43B-E5E5-408D-9042-0E3A95167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707547"/>
              </p:ext>
            </p:extLst>
          </p:nvPr>
        </p:nvGraphicFramePr>
        <p:xfrm>
          <a:off x="501445" y="1548580"/>
          <a:ext cx="11297265" cy="4365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3038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E3DDDB-1AC7-723D-92E9-B4BC470ACB1D}"/>
              </a:ext>
            </a:extLst>
          </p:cNvPr>
          <p:cNvSpPr txBox="1"/>
          <p:nvPr/>
        </p:nvSpPr>
        <p:spPr>
          <a:xfrm>
            <a:off x="575152" y="591234"/>
            <a:ext cx="287129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>
                <a:latin typeface="Aharoni"/>
                <a:cs typeface="Aharoni"/>
              </a:rPr>
              <a:t>Service type</a:t>
            </a:r>
            <a:endParaRPr lang="en-PH" sz="3600">
              <a:latin typeface="Aharoni"/>
              <a:cs typeface="Aharoni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757EEE2-FE5D-EEF8-10E3-FD3FE07B7D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452313"/>
              </p:ext>
            </p:extLst>
          </p:nvPr>
        </p:nvGraphicFramePr>
        <p:xfrm>
          <a:off x="-235974" y="591234"/>
          <a:ext cx="12324735" cy="6163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2015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4FA264-C5CB-6D6B-9731-F1EC3CECC875}"/>
              </a:ext>
            </a:extLst>
          </p:cNvPr>
          <p:cNvSpPr txBox="1"/>
          <p:nvPr/>
        </p:nvSpPr>
        <p:spPr>
          <a:xfrm>
            <a:off x="752168" y="766916"/>
            <a:ext cx="499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>
                <a:latin typeface="Aptos" panose="020B0004020202020204" pitchFamily="34" charset="0"/>
              </a:rPr>
              <a:t>JO Satisfaction Rating</a:t>
            </a:r>
            <a:endParaRPr lang="en-PH" sz="3600" b="1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33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32D3CF-600B-4DCF-44DF-CC43F91FD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26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B61371-6F97-52A2-F893-6AB28102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9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C2D5B-A704-8F72-B6B4-3F6713CFA7F5}"/>
              </a:ext>
            </a:extLst>
          </p:cNvPr>
          <p:cNvSpPr txBox="1"/>
          <p:nvPr/>
        </p:nvSpPr>
        <p:spPr>
          <a:xfrm>
            <a:off x="646069" y="674120"/>
            <a:ext cx="2907399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b="1" dirty="0">
                <a:latin typeface="Aptos" panose="020B0004020202020204" pitchFamily="34" charset="0"/>
                <a:cs typeface="Aharoni"/>
              </a:rPr>
              <a:t>Ticket</a:t>
            </a:r>
            <a:r>
              <a:rPr lang="en-PH" sz="3600" b="1" dirty="0">
                <a:latin typeface="Aptos" panose="020B0004020202020204" pitchFamily="34" charset="0"/>
                <a:cs typeface="Aharoni"/>
              </a:rPr>
              <a:t> Status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PH" dirty="0">
                <a:latin typeface="Aptos" panose="020B0004020202020204" pitchFamily="34" charset="0"/>
                <a:cs typeface="Aharoni"/>
              </a:rPr>
              <a:t> Total: 641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0DCBBA0-5134-76C6-ECE5-3782305581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592176"/>
              </p:ext>
            </p:extLst>
          </p:nvPr>
        </p:nvGraphicFramePr>
        <p:xfrm>
          <a:off x="1135626" y="1810822"/>
          <a:ext cx="9613490" cy="4049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7A44CC4-87B4-C4ED-C238-2F08771BE2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299642"/>
              </p:ext>
            </p:extLst>
          </p:nvPr>
        </p:nvGraphicFramePr>
        <p:xfrm>
          <a:off x="2447636" y="1343024"/>
          <a:ext cx="7305964" cy="434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958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6BB9-631C-6D0B-E24F-D4A5166B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30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579F4-D030-6D01-DCAC-0A874B1E5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2" r="1719" b="7143"/>
          <a:stretch/>
        </p:blipFill>
        <p:spPr>
          <a:xfrm>
            <a:off x="-1" y="0"/>
            <a:ext cx="12192001" cy="25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39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F5EA3-31C9-0E9E-3634-816DC289C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EE7499-FFEC-5860-B4DE-0587A573EBE6}"/>
              </a:ext>
            </a:extLst>
          </p:cNvPr>
          <p:cNvSpPr txBox="1"/>
          <p:nvPr/>
        </p:nvSpPr>
        <p:spPr>
          <a:xfrm>
            <a:off x="958610" y="1505137"/>
            <a:ext cx="851701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/>
              <a:t>Romulo Rosana Jr.</a:t>
            </a:r>
            <a:endParaRPr lang="en-US" b="1" dirty="0">
              <a:effectLst/>
            </a:endParaRPr>
          </a:p>
          <a:p>
            <a:r>
              <a:rPr lang="en-US" sz="1600" dirty="0"/>
              <a:t>Target Certification: </a:t>
            </a:r>
            <a:r>
              <a:rPr lang="en-GB" sz="1600" dirty="0" err="1">
                <a:effectLst/>
                <a:ea typeface="Times New Roman" panose="02020603050405020304" pitchFamily="18" charset="0"/>
              </a:rPr>
              <a:t>FortiAnalyzer</a:t>
            </a:r>
            <a:endParaRPr lang="en-US" sz="1600" dirty="0"/>
          </a:p>
          <a:p>
            <a:r>
              <a:rPr lang="en-US" sz="1600" dirty="0"/>
              <a:t>Deadline: TBD</a:t>
            </a:r>
          </a:p>
          <a:p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/>
              <a:t>Kenneth </a:t>
            </a:r>
            <a:r>
              <a:rPr lang="en-US" sz="2400" b="1" dirty="0" err="1"/>
              <a:t>Baylon</a:t>
            </a:r>
            <a:endParaRPr lang="en-US" sz="1600" b="1" dirty="0">
              <a:effectLst/>
            </a:endParaRPr>
          </a:p>
          <a:p>
            <a:r>
              <a:rPr lang="en-US" sz="1600" dirty="0"/>
              <a:t>Target Certification: </a:t>
            </a:r>
            <a:r>
              <a:rPr lang="en-GB" sz="1600" dirty="0">
                <a:effectLst/>
                <a:ea typeface="Times New Roman" panose="02020603050405020304" pitchFamily="18" charset="0"/>
              </a:rPr>
              <a:t>Forti Analyzer</a:t>
            </a:r>
            <a:endParaRPr lang="en-US" sz="1600" dirty="0"/>
          </a:p>
          <a:p>
            <a:r>
              <a:rPr lang="en-US" sz="1600" dirty="0"/>
              <a:t>Deadline: September 27, 2024</a:t>
            </a:r>
          </a:p>
          <a:p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/>
              <a:t>Andrea </a:t>
            </a:r>
            <a:r>
              <a:rPr lang="en-US" sz="2400" b="1" dirty="0" err="1"/>
              <a:t>Cus</a:t>
            </a:r>
            <a:endParaRPr lang="en-US" sz="1600" b="1" dirty="0">
              <a:effectLst/>
            </a:endParaRPr>
          </a:p>
          <a:p>
            <a:r>
              <a:rPr lang="en-US" sz="1600" dirty="0"/>
              <a:t>Target Certification: Checkpoint R81.20 CCSE (Checkpoint Certified Security Expert)</a:t>
            </a:r>
          </a:p>
          <a:p>
            <a:r>
              <a:rPr lang="en-US" sz="1600" dirty="0"/>
              <a:t>Deadline: TBD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7567E-5164-9ECB-290F-E8EEF6D26B57}"/>
              </a:ext>
            </a:extLst>
          </p:cNvPr>
          <p:cNvSpPr txBox="1"/>
          <p:nvPr/>
        </p:nvSpPr>
        <p:spPr>
          <a:xfrm>
            <a:off x="958610" y="997287"/>
            <a:ext cx="452720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PH" sz="3600">
                <a:latin typeface="Aharoni"/>
                <a:cs typeface="Aharoni"/>
              </a:rPr>
              <a:t>Target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3157668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F5EA3-31C9-0E9E-3634-816DC289C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EE7499-FFEC-5860-B4DE-0587A573EBE6}"/>
              </a:ext>
            </a:extLst>
          </p:cNvPr>
          <p:cNvSpPr txBox="1"/>
          <p:nvPr/>
        </p:nvSpPr>
        <p:spPr>
          <a:xfrm>
            <a:off x="958610" y="1505137"/>
            <a:ext cx="851701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/>
              <a:t>Arvin Mathew </a:t>
            </a:r>
            <a:r>
              <a:rPr lang="en-US" sz="2400" b="1" dirty="0" err="1"/>
              <a:t>Paguinto</a:t>
            </a:r>
            <a:endParaRPr lang="en-US" sz="2400" b="1" dirty="0">
              <a:effectLst/>
            </a:endParaRPr>
          </a:p>
          <a:p>
            <a:r>
              <a:rPr lang="en-US" sz="1600" dirty="0"/>
              <a:t>Target Certification: </a:t>
            </a:r>
            <a:r>
              <a:rPr lang="en-GB" sz="1600" dirty="0"/>
              <a:t>HPE0-V25-HPE Hybrid Cloud Solutions</a:t>
            </a:r>
          </a:p>
          <a:p>
            <a:r>
              <a:rPr lang="en-US" sz="1600" dirty="0"/>
              <a:t>Status: Passed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7567E-5164-9ECB-290F-E8EEF6D26B57}"/>
              </a:ext>
            </a:extLst>
          </p:cNvPr>
          <p:cNvSpPr txBox="1"/>
          <p:nvPr/>
        </p:nvSpPr>
        <p:spPr>
          <a:xfrm>
            <a:off x="958610" y="997287"/>
            <a:ext cx="445666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PH" sz="3600" dirty="0">
                <a:latin typeface="Aharoni"/>
                <a:cs typeface="Aharoni"/>
              </a:rPr>
              <a:t>Certifications Taken</a:t>
            </a:r>
          </a:p>
        </p:txBody>
      </p:sp>
    </p:spTree>
    <p:extLst>
      <p:ext uri="{BB962C8B-B14F-4D97-AF65-F5344CB8AC3E}">
        <p14:creationId xmlns:p14="http://schemas.microsoft.com/office/powerpoint/2010/main" val="4053118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7AF24A16-FDD4-4D1F-B1C0-473C71FE8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326934"/>
              </p:ext>
            </p:extLst>
          </p:nvPr>
        </p:nvGraphicFramePr>
        <p:xfrm>
          <a:off x="1078193" y="1643618"/>
          <a:ext cx="9354413" cy="2729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790">
                  <a:extLst>
                    <a:ext uri="{9D8B030D-6E8A-4147-A177-3AD203B41FA5}">
                      <a16:colId xmlns:a16="http://schemas.microsoft.com/office/drawing/2014/main" val="1715395980"/>
                    </a:ext>
                  </a:extLst>
                </a:gridCol>
                <a:gridCol w="1086176">
                  <a:extLst>
                    <a:ext uri="{9D8B030D-6E8A-4147-A177-3AD203B41FA5}">
                      <a16:colId xmlns:a16="http://schemas.microsoft.com/office/drawing/2014/main" val="768744078"/>
                    </a:ext>
                  </a:extLst>
                </a:gridCol>
                <a:gridCol w="1242709">
                  <a:extLst>
                    <a:ext uri="{9D8B030D-6E8A-4147-A177-3AD203B41FA5}">
                      <a16:colId xmlns:a16="http://schemas.microsoft.com/office/drawing/2014/main" val="137452327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38444719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12085814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16316074"/>
                    </a:ext>
                  </a:extLst>
                </a:gridCol>
                <a:gridCol w="2887088">
                  <a:extLst>
                    <a:ext uri="{9D8B030D-6E8A-4147-A177-3AD203B41FA5}">
                      <a16:colId xmlns:a16="http://schemas.microsoft.com/office/drawing/2014/main" val="3414959901"/>
                    </a:ext>
                  </a:extLst>
                </a:gridCol>
              </a:tblGrid>
              <a:tr h="298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Engineer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43" marR="16143" marT="16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Product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43" marR="16143" marT="16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Client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43" marR="16143" marT="16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Start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43" marR="16143" marT="16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End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43" marR="16143" marT="16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Status</a:t>
                      </a:r>
                      <a:endParaRPr lang="en-US" sz="1800" b="1" i="0" u="none" strike="noStrike">
                        <a:solidFill>
                          <a:srgbClr val="201F1E"/>
                        </a:solidFill>
                        <a:effectLst/>
                        <a:latin typeface="+mn-lt"/>
                      </a:endParaRPr>
                    </a:p>
                  </a:txBody>
                  <a:tcPr marL="16143" marR="16143" marT="16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Remarks</a:t>
                      </a:r>
                    </a:p>
                  </a:txBody>
                  <a:tcPr marL="16143" marR="16143" marT="16143" marB="0" anchor="b"/>
                </a:tc>
                <a:extLst>
                  <a:ext uri="{0D108BD9-81ED-4DB2-BD59-A6C34878D82A}">
                    <a16:rowId xmlns:a16="http://schemas.microsoft.com/office/drawing/2014/main" val="2873304599"/>
                  </a:ext>
                </a:extLst>
              </a:tr>
              <a:tr h="4563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G. J. 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HP Aruba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Philippine Airlines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05/25/24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 going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Pending installation of transceivers, to be scheduled next week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432405"/>
                  </a:ext>
                </a:extLst>
              </a:tr>
              <a:tr h="5223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B. De Sagun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Forti Firewall / Forti Switch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Lufthansa Teknik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09/18/23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 going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242424"/>
                          </a:solidFill>
                          <a:effectLst/>
                        </a:rPr>
                        <a:t>Pending documentation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014747"/>
                  </a:ext>
                </a:extLst>
              </a:tr>
              <a:tr h="3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Gabuyo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Bangko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Sentral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08/19/24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08/19/24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acceptance signed</a:t>
                      </a:r>
                    </a:p>
                  </a:txBody>
                  <a:tcPr marL="16143" marR="16143" marT="16143" marB="0" anchor="ctr"/>
                </a:tc>
                <a:extLst>
                  <a:ext uri="{0D108BD9-81ED-4DB2-BD59-A6C34878D82A}">
                    <a16:rowId xmlns:a16="http://schemas.microsoft.com/office/drawing/2014/main" val="2618238294"/>
                  </a:ext>
                </a:extLst>
              </a:tr>
              <a:tr h="3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Paguinto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Solarwinds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DPA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Aventus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08/09/24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09/05/24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going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acceptance signed as of September 5, 2024</a:t>
                      </a:r>
                    </a:p>
                  </a:txBody>
                  <a:tcPr marL="16143" marR="16143" marT="16143" marB="0" anchor="ctr"/>
                </a:tc>
                <a:extLst>
                  <a:ext uri="{0D108BD9-81ED-4DB2-BD59-A6C34878D82A}">
                    <a16:rowId xmlns:a16="http://schemas.microsoft.com/office/drawing/2014/main" val="849613218"/>
                  </a:ext>
                </a:extLst>
              </a:tr>
              <a:tr h="3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Paguinto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Solarwinds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DPA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FMIC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08/16/24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going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Waiting for client’s advice regarding the consolidation of hosts to be added </a:t>
                      </a:r>
                    </a:p>
                  </a:txBody>
                  <a:tcPr marL="16143" marR="16143" marT="16143" marB="0" anchor="ctr"/>
                </a:tc>
                <a:extLst>
                  <a:ext uri="{0D108BD9-81ED-4DB2-BD59-A6C34878D82A}">
                    <a16:rowId xmlns:a16="http://schemas.microsoft.com/office/drawing/2014/main" val="1329161894"/>
                  </a:ext>
                </a:extLst>
              </a:tr>
              <a:tr h="3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V. Mercado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Sophos Firewall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Pacific Union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07/30/24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going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acceptance signed as of September 25, 2024</a:t>
                      </a:r>
                    </a:p>
                  </a:txBody>
                  <a:tcPr marL="16143" marR="16143" marT="16143" marB="0" anchor="ctr"/>
                </a:tc>
                <a:extLst>
                  <a:ext uri="{0D108BD9-81ED-4DB2-BD59-A6C34878D82A}">
                    <a16:rowId xmlns:a16="http://schemas.microsoft.com/office/drawing/2014/main" val="10197480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EC5A41-52E3-89C0-46FB-56A3C8D694B7}"/>
              </a:ext>
            </a:extLst>
          </p:cNvPr>
          <p:cNvSpPr txBox="1"/>
          <p:nvPr/>
        </p:nvSpPr>
        <p:spPr>
          <a:xfrm>
            <a:off x="958610" y="997287"/>
            <a:ext cx="188705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PH" sz="3600">
                <a:latin typeface="Aharoni"/>
                <a:cs typeface="Aharoni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668846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7AF24A16-FDD4-4D1F-B1C0-473C71FE8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132472"/>
              </p:ext>
            </p:extLst>
          </p:nvPr>
        </p:nvGraphicFramePr>
        <p:xfrm>
          <a:off x="964133" y="1638097"/>
          <a:ext cx="9539376" cy="274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777">
                  <a:extLst>
                    <a:ext uri="{9D8B030D-6E8A-4147-A177-3AD203B41FA5}">
                      <a16:colId xmlns:a16="http://schemas.microsoft.com/office/drawing/2014/main" val="1715395980"/>
                    </a:ext>
                  </a:extLst>
                </a:gridCol>
                <a:gridCol w="1652155">
                  <a:extLst>
                    <a:ext uri="{9D8B030D-6E8A-4147-A177-3AD203B41FA5}">
                      <a16:colId xmlns:a16="http://schemas.microsoft.com/office/drawing/2014/main" val="4034105752"/>
                    </a:ext>
                  </a:extLst>
                </a:gridCol>
                <a:gridCol w="1506682">
                  <a:extLst>
                    <a:ext uri="{9D8B030D-6E8A-4147-A177-3AD203B41FA5}">
                      <a16:colId xmlns:a16="http://schemas.microsoft.com/office/drawing/2014/main" val="768744078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1384447190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120858142"/>
                    </a:ext>
                  </a:extLst>
                </a:gridCol>
                <a:gridCol w="883227">
                  <a:extLst>
                    <a:ext uri="{9D8B030D-6E8A-4147-A177-3AD203B41FA5}">
                      <a16:colId xmlns:a16="http://schemas.microsoft.com/office/drawing/2014/main" val="716316074"/>
                    </a:ext>
                  </a:extLst>
                </a:gridCol>
                <a:gridCol w="1340428">
                  <a:extLst>
                    <a:ext uri="{9D8B030D-6E8A-4147-A177-3AD203B41FA5}">
                      <a16:colId xmlns:a16="http://schemas.microsoft.com/office/drawing/2014/main" val="2962240815"/>
                    </a:ext>
                  </a:extLst>
                </a:gridCol>
                <a:gridCol w="1184562">
                  <a:extLst>
                    <a:ext uri="{9D8B030D-6E8A-4147-A177-3AD203B41FA5}">
                      <a16:colId xmlns:a16="http://schemas.microsoft.com/office/drawing/2014/main" val="3414959901"/>
                    </a:ext>
                  </a:extLst>
                </a:gridCol>
              </a:tblGrid>
              <a:tr h="298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Product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43" marR="16143" marT="16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16143" marR="16143" marT="16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Engineer/s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43" marR="16143" marT="16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Start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43" marR="16143" marT="16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End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43" marR="16143" marT="16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+mn-lt"/>
                        </a:rPr>
                        <a:t>Status</a:t>
                      </a:r>
                      <a:endParaRPr lang="en-US" sz="1800" b="1" i="0" u="none" strike="noStrike">
                        <a:solidFill>
                          <a:srgbClr val="201F1E"/>
                        </a:solidFill>
                        <a:effectLst/>
                        <a:latin typeface="+mn-lt"/>
                      </a:endParaRPr>
                    </a:p>
                  </a:txBody>
                  <a:tcPr marL="16143" marR="16143" marT="16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Certification</a:t>
                      </a:r>
                    </a:p>
                  </a:txBody>
                  <a:tcPr marL="16143" marR="16143" marT="16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Remarks</a:t>
                      </a:r>
                    </a:p>
                  </a:txBody>
                  <a:tcPr marL="16143" marR="16143" marT="16143" marB="0" anchor="b"/>
                </a:tc>
                <a:extLst>
                  <a:ext uri="{0D108BD9-81ED-4DB2-BD59-A6C34878D82A}">
                    <a16:rowId xmlns:a16="http://schemas.microsoft.com/office/drawing/2014/main" val="2873304599"/>
                  </a:ext>
                </a:extLst>
              </a:tr>
              <a:tr h="4563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Rubrik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Enablement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A.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Paguinto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M.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Buenaobra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J. Seno, S.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Bonagua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08/07/24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08/07/24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432405"/>
                  </a:ext>
                </a:extLst>
              </a:tr>
              <a:tr h="26348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CCSE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A.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08/12/24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08/14/24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014747"/>
                  </a:ext>
                </a:extLst>
              </a:tr>
              <a:tr h="3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Trend Micro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R. Rosana, K.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Baylon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08/06/24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going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extLst>
                  <a:ext uri="{0D108BD9-81ED-4DB2-BD59-A6C34878D82A}">
                    <a16:rowId xmlns:a16="http://schemas.microsoft.com/office/drawing/2014/main" val="3457397974"/>
                  </a:ext>
                </a:extLst>
              </a:tr>
              <a:tr h="3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Rubiano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V. Mercado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08/20/24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08/20/24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extLst>
                  <a:ext uri="{0D108BD9-81ED-4DB2-BD59-A6C34878D82A}">
                    <a16:rowId xmlns:a16="http://schemas.microsoft.com/office/drawing/2014/main" val="719789581"/>
                  </a:ext>
                </a:extLst>
              </a:tr>
              <a:tr h="3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 Aruba SASE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Baylon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G. Rada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08/13/24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08/14/24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extLst>
                  <a:ext uri="{0D108BD9-81ED-4DB2-BD59-A6C34878D82A}">
                    <a16:rowId xmlns:a16="http://schemas.microsoft.com/office/drawing/2014/main" val="3282846505"/>
                  </a:ext>
                </a:extLst>
              </a:tr>
              <a:tr h="305726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extLst>
                  <a:ext uri="{0D108BD9-81ED-4DB2-BD59-A6C34878D82A}">
                    <a16:rowId xmlns:a16="http://schemas.microsoft.com/office/drawing/2014/main" val="2618238294"/>
                  </a:ext>
                </a:extLst>
              </a:tr>
              <a:tr h="305726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ctr"/>
                </a:tc>
                <a:extLst>
                  <a:ext uri="{0D108BD9-81ED-4DB2-BD59-A6C34878D82A}">
                    <a16:rowId xmlns:a16="http://schemas.microsoft.com/office/drawing/2014/main" val="8496132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EC5A41-52E3-89C0-46FB-56A3C8D694B7}"/>
              </a:ext>
            </a:extLst>
          </p:cNvPr>
          <p:cNvSpPr txBox="1"/>
          <p:nvPr/>
        </p:nvSpPr>
        <p:spPr>
          <a:xfrm>
            <a:off x="958610" y="997287"/>
            <a:ext cx="216437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PH" sz="3600">
                <a:latin typeface="Aharoni"/>
                <a:cs typeface="Aharoni"/>
              </a:rPr>
              <a:t>Trainings</a:t>
            </a:r>
          </a:p>
        </p:txBody>
      </p:sp>
    </p:spTree>
    <p:extLst>
      <p:ext uri="{BB962C8B-B14F-4D97-AF65-F5344CB8AC3E}">
        <p14:creationId xmlns:p14="http://schemas.microsoft.com/office/powerpoint/2010/main" val="2105268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D38084-AAE3-1D7A-0A22-CA6539C075F7}"/>
              </a:ext>
            </a:extLst>
          </p:cNvPr>
          <p:cNvSpPr txBox="1"/>
          <p:nvPr/>
        </p:nvSpPr>
        <p:spPr>
          <a:xfrm>
            <a:off x="958610" y="997287"/>
            <a:ext cx="459292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PH" sz="3600" dirty="0">
                <a:latin typeface="Aharoni"/>
                <a:cs typeface="Aharoni"/>
              </a:rPr>
              <a:t>Revenue on Projects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18C22957-46A8-1AE1-9921-8749AD8A84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272391"/>
              </p:ext>
            </p:extLst>
          </p:nvPr>
        </p:nvGraphicFramePr>
        <p:xfrm>
          <a:off x="610217" y="1523697"/>
          <a:ext cx="10887239" cy="2793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894">
                  <a:extLst>
                    <a:ext uri="{9D8B030D-6E8A-4147-A177-3AD203B41FA5}">
                      <a16:colId xmlns:a16="http://schemas.microsoft.com/office/drawing/2014/main" val="1715395980"/>
                    </a:ext>
                  </a:extLst>
                </a:gridCol>
                <a:gridCol w="1409076">
                  <a:extLst>
                    <a:ext uri="{9D8B030D-6E8A-4147-A177-3AD203B41FA5}">
                      <a16:colId xmlns:a16="http://schemas.microsoft.com/office/drawing/2014/main" val="768744078"/>
                    </a:ext>
                  </a:extLst>
                </a:gridCol>
                <a:gridCol w="2608288">
                  <a:extLst>
                    <a:ext uri="{9D8B030D-6E8A-4147-A177-3AD203B41FA5}">
                      <a16:colId xmlns:a16="http://schemas.microsoft.com/office/drawing/2014/main" val="1374523270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1384447190"/>
                    </a:ext>
                  </a:extLst>
                </a:gridCol>
                <a:gridCol w="3147935">
                  <a:extLst>
                    <a:ext uri="{9D8B030D-6E8A-4147-A177-3AD203B41FA5}">
                      <a16:colId xmlns:a16="http://schemas.microsoft.com/office/drawing/2014/main" val="3414959901"/>
                    </a:ext>
                  </a:extLst>
                </a:gridCol>
              </a:tblGrid>
              <a:tr h="416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CLIENT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BRAND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PRODUCT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SR No.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43" marR="16143" marT="16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SERVICE COST</a:t>
                      </a:r>
                    </a:p>
                  </a:txBody>
                  <a:tcPr marL="16143" marR="16143" marT="16143" marB="0" anchor="b"/>
                </a:tc>
                <a:extLst>
                  <a:ext uri="{0D108BD9-81ED-4DB2-BD59-A6C34878D82A}">
                    <a16:rowId xmlns:a16="http://schemas.microsoft.com/office/drawing/2014/main" val="2873304599"/>
                  </a:ext>
                </a:extLst>
              </a:tr>
              <a:tr h="58117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</a:rPr>
                        <a:t>Bangko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 Sentral ng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</a:rPr>
                        <a:t>Pilipinas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Poly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Poly Studio USB Video Bar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56949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3,500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41884129"/>
                  </a:ext>
                </a:extLst>
              </a:tr>
              <a:tr h="3721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</a:rPr>
                        <a:t>Aventus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 Medical Care Inc.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</a:rPr>
                        <a:t>Solarwinds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DPA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57052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52,500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230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FMIC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</a:rPr>
                        <a:t>Solarwinds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DPA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57274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30,000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50069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Metrobank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Versa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Versa 1300/355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56805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1,000,000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75659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</a:rPr>
                        <a:t>Total Cost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</a:rPr>
                        <a:t>P1,086,000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2129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406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4C77-F151-4ADB-9F42-D6A3C5BC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63" y="254525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0" i="0" dirty="0">
                <a:solidFill>
                  <a:srgbClr val="23222A"/>
                </a:solidFill>
                <a:effectLst/>
                <a:latin typeface="Sofia Pro"/>
              </a:rPr>
              <a:t>Pride is concerned with who is right. Humility is concerned with what is right.</a:t>
            </a:r>
            <a:br>
              <a:rPr lang="en-US" sz="3600" b="0" i="0" dirty="0">
                <a:solidFill>
                  <a:srgbClr val="23222A"/>
                </a:solidFill>
                <a:effectLst/>
                <a:latin typeface="Sofia Pro"/>
              </a:rPr>
            </a:br>
            <a:br>
              <a:rPr lang="en-US" sz="3600" b="0" i="0" dirty="0">
                <a:solidFill>
                  <a:srgbClr val="23222A"/>
                </a:solidFill>
                <a:effectLst/>
                <a:latin typeface="Sofia Pro"/>
              </a:rPr>
            </a:br>
            <a:r>
              <a:rPr lang="en-US" sz="3600" dirty="0">
                <a:solidFill>
                  <a:srgbClr val="23222A"/>
                </a:solidFill>
                <a:latin typeface="Sofia Pro"/>
              </a:rPr>
              <a:t>Humility is not thinking less of yourself, it’s thinking of yourself less.</a:t>
            </a:r>
            <a:br>
              <a:rPr lang="en-US" sz="3600" b="1" i="1" dirty="0">
                <a:solidFill>
                  <a:srgbClr val="F5665D"/>
                </a:solidFill>
                <a:effectLst/>
                <a:latin typeface="Sofia Pro"/>
              </a:rPr>
            </a:br>
            <a:endParaRPr lang="en-US" sz="7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237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4C77-F151-4ADB-9F42-D6A3C5BC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9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909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C2D5B-A704-8F72-B6B4-3F6713CFA7F5}"/>
              </a:ext>
            </a:extLst>
          </p:cNvPr>
          <p:cNvSpPr txBox="1"/>
          <p:nvPr/>
        </p:nvSpPr>
        <p:spPr>
          <a:xfrm>
            <a:off x="501410" y="556775"/>
            <a:ext cx="3676584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b="1" dirty="0">
                <a:latin typeface="Aptos" panose="020B0004020202020204" pitchFamily="34" charset="0"/>
                <a:cs typeface="Aharoni"/>
              </a:rPr>
              <a:t>Tickets per Pillar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ptos" panose="020B0004020202020204" pitchFamily="34" charset="0"/>
                <a:cs typeface="Aharoni"/>
              </a:rPr>
              <a:t> Total: 641</a:t>
            </a:r>
            <a:endParaRPr lang="en-PH" dirty="0">
              <a:latin typeface="Aptos" panose="020B0004020202020204" pitchFamily="34" charset="0"/>
              <a:cs typeface="Aharoni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ECAD92B-B75A-3EE6-7B2C-F1E612985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222272"/>
              </p:ext>
            </p:extLst>
          </p:nvPr>
        </p:nvGraphicFramePr>
        <p:xfrm>
          <a:off x="1874982" y="1510882"/>
          <a:ext cx="8050068" cy="4317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561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C2D5B-A704-8F72-B6B4-3F6713CFA7F5}"/>
              </a:ext>
            </a:extLst>
          </p:cNvPr>
          <p:cNvSpPr txBox="1"/>
          <p:nvPr/>
        </p:nvSpPr>
        <p:spPr>
          <a:xfrm>
            <a:off x="603080" y="748447"/>
            <a:ext cx="2711512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b="1" dirty="0">
                <a:latin typeface="Aptos" panose="020B0004020202020204" pitchFamily="34" charset="0"/>
                <a:cs typeface="Aharoni"/>
              </a:rPr>
              <a:t>Data Center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ptos" panose="020B0004020202020204" pitchFamily="34" charset="0"/>
                <a:cs typeface="Aharoni"/>
              </a:rPr>
              <a:t>Total: 119</a:t>
            </a:r>
            <a:endParaRPr lang="en-PH" dirty="0">
              <a:latin typeface="Aptos" panose="020B0004020202020204" pitchFamily="34" charset="0"/>
              <a:cs typeface="Aharoni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FEE949B-FCE3-42C3-9E1A-D0CEC33FC0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750073"/>
              </p:ext>
            </p:extLst>
          </p:nvPr>
        </p:nvGraphicFramePr>
        <p:xfrm>
          <a:off x="1066799" y="1702554"/>
          <a:ext cx="9915525" cy="4269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79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C2D5B-A704-8F72-B6B4-3F6713CFA7F5}"/>
              </a:ext>
            </a:extLst>
          </p:cNvPr>
          <p:cNvSpPr txBox="1"/>
          <p:nvPr/>
        </p:nvSpPr>
        <p:spPr>
          <a:xfrm>
            <a:off x="709769" y="722671"/>
            <a:ext cx="280034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b="1" dirty="0">
                <a:latin typeface="Aptos" panose="020B0004020202020204" pitchFamily="34" charset="0"/>
                <a:cs typeface="Aharoni"/>
              </a:rPr>
              <a:t>IT Security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ptos" panose="020B0004020202020204" pitchFamily="34" charset="0"/>
                <a:cs typeface="Aharoni"/>
              </a:rPr>
              <a:t> Total: 116</a:t>
            </a:r>
            <a:endParaRPr lang="en-PH" dirty="0">
              <a:latin typeface="Aptos" panose="020B0004020202020204" pitchFamily="34" charset="0"/>
              <a:cs typeface="Aharoni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05F313A-CFE0-413F-B35C-B0C7E6854F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238606"/>
              </p:ext>
            </p:extLst>
          </p:nvPr>
        </p:nvGraphicFramePr>
        <p:xfrm>
          <a:off x="1352550" y="1586119"/>
          <a:ext cx="8992177" cy="4426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154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C2D5B-A704-8F72-B6B4-3F6713CFA7F5}"/>
              </a:ext>
            </a:extLst>
          </p:cNvPr>
          <p:cNvSpPr txBox="1"/>
          <p:nvPr/>
        </p:nvSpPr>
        <p:spPr>
          <a:xfrm>
            <a:off x="560403" y="539982"/>
            <a:ext cx="4971233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b="1" dirty="0">
                <a:latin typeface="Aptos" panose="020B0004020202020204" pitchFamily="34" charset="0"/>
                <a:cs typeface="Aharoni"/>
              </a:rPr>
              <a:t>Network Infrastructure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ptos" panose="020B0004020202020204" pitchFamily="34" charset="0"/>
                <a:cs typeface="Aharoni"/>
              </a:rPr>
              <a:t>Total: 371</a:t>
            </a:r>
            <a:endParaRPr lang="en-PH" dirty="0">
              <a:latin typeface="Aptos" panose="020B0004020202020204" pitchFamily="34" charset="0"/>
              <a:cs typeface="Aharoni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A204B29-8690-46B7-B509-737E5C3248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67426"/>
              </p:ext>
            </p:extLst>
          </p:nvPr>
        </p:nvGraphicFramePr>
        <p:xfrm>
          <a:off x="1551709" y="1463311"/>
          <a:ext cx="8442036" cy="4715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108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C2D5B-A704-8F72-B6B4-3F6713CFA7F5}"/>
              </a:ext>
            </a:extLst>
          </p:cNvPr>
          <p:cNvSpPr txBox="1"/>
          <p:nvPr/>
        </p:nvSpPr>
        <p:spPr>
          <a:xfrm>
            <a:off x="591240" y="717068"/>
            <a:ext cx="542610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b="1" dirty="0">
                <a:latin typeface="Aptos" panose="020B0004020202020204" pitchFamily="34" charset="0"/>
                <a:cs typeface="Aharoni"/>
              </a:rPr>
              <a:t>Unified Communications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>
                <a:latin typeface="Aptos" panose="020B0004020202020204" pitchFamily="34" charset="0"/>
                <a:cs typeface="Aharoni"/>
              </a:rPr>
              <a:t>Total: 34</a:t>
            </a:r>
            <a:endParaRPr lang="en-PH" dirty="0">
              <a:latin typeface="Aptos" panose="020B0004020202020204" pitchFamily="34" charset="0"/>
              <a:cs typeface="Aharoni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F08F04C-767A-486C-9D92-38AAA3BA0D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394376"/>
              </p:ext>
            </p:extLst>
          </p:nvPr>
        </p:nvGraphicFramePr>
        <p:xfrm>
          <a:off x="1609776" y="1640398"/>
          <a:ext cx="7949860" cy="423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660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AA4C18-8A57-76E2-1BA5-333B42D3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222"/>
            <a:ext cx="10515600" cy="2208787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>
                <a:latin typeface="Segoe UI" panose="020B0502040204020203" pitchFamily="34" charset="0"/>
                <a:cs typeface="Segoe UI" panose="020B0502040204020203" pitchFamily="34" charset="0"/>
              </a:rPr>
              <a:t>Tickets per Engineer</a:t>
            </a:r>
          </a:p>
        </p:txBody>
      </p:sp>
    </p:spTree>
    <p:extLst>
      <p:ext uri="{BB962C8B-B14F-4D97-AF65-F5344CB8AC3E}">
        <p14:creationId xmlns:p14="http://schemas.microsoft.com/office/powerpoint/2010/main" val="176206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F6476C6FCEAC4B8F1750C5883B1DE0" ma:contentTypeVersion="15" ma:contentTypeDescription="Create a new document." ma:contentTypeScope="" ma:versionID="35c9c0d416c75c76e57365ac15cf332e">
  <xsd:schema xmlns:xsd="http://www.w3.org/2001/XMLSchema" xmlns:xs="http://www.w3.org/2001/XMLSchema" xmlns:p="http://schemas.microsoft.com/office/2006/metadata/properties" xmlns:ns2="a9810d56-41ae-4e4a-ac8a-b1843d9cb89a" xmlns:ns3="7e16745b-e468-466a-8e3d-6c5b3c6158a2" targetNamespace="http://schemas.microsoft.com/office/2006/metadata/properties" ma:root="true" ma:fieldsID="1ddc3ce23fbd0de9ade30178ae4864a6" ns2:_="" ns3:_="">
    <xsd:import namespace="a9810d56-41ae-4e4a-ac8a-b1843d9cb89a"/>
    <xsd:import namespace="7e16745b-e468-466a-8e3d-6c5b3c6158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10d56-41ae-4e4a-ac8a-b1843d9cb8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f6716a4d-f461-44dc-a318-e972bb1a8d3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16745b-e468-466a-8e3d-6c5b3c6158a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fb05fcb1-55a2-42f7-945f-e4d0f739bce0}" ma:internalName="TaxCatchAll" ma:showField="CatchAllData" ma:web="7e16745b-e468-466a-8e3d-6c5b3c6158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16745b-e468-466a-8e3d-6c5b3c6158a2" xsi:nil="true"/>
    <lcf76f155ced4ddcb4097134ff3c332f xmlns="a9810d56-41ae-4e4a-ac8a-b1843d9cb89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1DE77E0-A5EB-472C-AE94-72A1C0401F8D}">
  <ds:schemaRefs>
    <ds:schemaRef ds:uri="7e16745b-e468-466a-8e3d-6c5b3c6158a2"/>
    <ds:schemaRef ds:uri="a9810d56-41ae-4e4a-ac8a-b1843d9cb8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547AB36-0348-4B1C-AB16-8B2D4A87D0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C97DFE-7CFE-437E-A6BC-051E2BBABF5E}">
  <ds:schemaRefs>
    <ds:schemaRef ds:uri="7e16745b-e468-466a-8e3d-6c5b3c6158a2"/>
    <ds:schemaRef ds:uri="a9810d56-41ae-4e4a-ac8a-b1843d9cb89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</TotalTime>
  <Words>988</Words>
  <Application>Microsoft Office PowerPoint</Application>
  <PresentationFormat>Widescreen</PresentationFormat>
  <Paragraphs>353</Paragraphs>
  <Slides>38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Aharoni</vt:lpstr>
      <vt:lpstr>Aptos</vt:lpstr>
      <vt:lpstr>Aptos Black</vt:lpstr>
      <vt:lpstr>Arial</vt:lpstr>
      <vt:lpstr>Calibri</vt:lpstr>
      <vt:lpstr>Calibri Light</vt:lpstr>
      <vt:lpstr>Segoe UI</vt:lpstr>
      <vt:lpstr>Sofia Pro</vt:lpstr>
      <vt:lpstr>Times New Roman</vt:lpstr>
      <vt:lpstr>Office Theme</vt:lpstr>
      <vt:lpstr>PSG Monthly Report September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Tickets per Engineer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Pride is concerned with who is right. Humility is concerned with what is right.  Humility is not thinking less of yourself, it’s thinking of yourself less.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Rowell Isip</dc:creator>
  <cp:lastModifiedBy>Marjo Buenaobra</cp:lastModifiedBy>
  <cp:revision>61</cp:revision>
  <dcterms:created xsi:type="dcterms:W3CDTF">2020-01-30T08:27:24Z</dcterms:created>
  <dcterms:modified xsi:type="dcterms:W3CDTF">2024-10-08T14:46:36Z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0x0101005BF6476C6FCEAC4B8F1750C5883B1DE0</vt:lpwstr>
  </property>
</Properties>
</file>