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 rotWithShape="1">
          <a:blip r:embed="rId2" cstate="print"/>
          <a:srcRect l="15804" t="3321" r="3616" b="17114"/>
          <a:stretch/>
        </p:blipFill>
        <p:spPr>
          <a:xfrm>
            <a:off x="1151505" y="750900"/>
            <a:ext cx="2357822" cy="2182648"/>
          </a:xfrm>
          <a:prstGeom prst="rect">
            <a:avLst/>
          </a:prstGeom>
        </p:spPr>
      </p:pic>
      <p:sp>
        <p:nvSpPr>
          <p:cNvPr id="7" name="pl6"/>
          <p:cNvSpPr/>
          <p:nvPr/>
        </p:nvSpPr>
        <p:spPr>
          <a:xfrm>
            <a:off x="1122676" y="2137825"/>
            <a:ext cx="2575899" cy="0"/>
          </a:xfrm>
          <a:custGeom>
            <a:avLst/>
            <a:gdLst/>
            <a:ahLst/>
            <a:cxnLst/>
            <a:rect l="0" t="0" r="0" b="0"/>
            <a:pathLst>
              <a:path w="2416537">
                <a:moveTo>
                  <a:pt x="0" y="0"/>
                </a:moveTo>
                <a:lnTo>
                  <a:pt x="2416537" y="0"/>
                </a:lnTo>
                <a:lnTo>
                  <a:pt x="2416537" y="0"/>
                </a:lnTo>
              </a:path>
            </a:pathLst>
          </a:custGeom>
          <a:ln w="13550" cap="flat">
            <a:solidFill>
              <a:srgbClr val="000000">
                <a:alpha val="50196"/>
              </a:srgbClr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7"/>
          <p:cNvSpPr/>
          <p:nvPr/>
        </p:nvSpPr>
        <p:spPr>
          <a:xfrm>
            <a:off x="2160763" y="735725"/>
            <a:ext cx="0" cy="2227645"/>
          </a:xfrm>
          <a:custGeom>
            <a:avLst/>
            <a:gdLst/>
            <a:ahLst/>
            <a:cxnLst/>
            <a:rect l="0" t="0" r="0" b="0"/>
            <a:pathLst>
              <a:path h="2227645">
                <a:moveTo>
                  <a:pt x="0" y="222764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50196"/>
              </a:srgbClr>
            </a:solidFill>
            <a:prstDash val="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tx8"/>
          <p:cNvSpPr/>
          <p:nvPr/>
        </p:nvSpPr>
        <p:spPr>
          <a:xfrm>
            <a:off x="2604247" y="795119"/>
            <a:ext cx="296016" cy="1059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Ccr2</a:t>
            </a:r>
          </a:p>
        </p:txBody>
      </p:sp>
      <p:sp>
        <p:nvSpPr>
          <p:cNvPr id="10" name="tx9"/>
          <p:cNvSpPr/>
          <p:nvPr/>
        </p:nvSpPr>
        <p:spPr>
          <a:xfrm>
            <a:off x="2444302" y="1017834"/>
            <a:ext cx="335174" cy="10611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Cd28</a:t>
            </a:r>
          </a:p>
        </p:txBody>
      </p:sp>
      <p:sp>
        <p:nvSpPr>
          <p:cNvPr id="11" name="tx10"/>
          <p:cNvSpPr/>
          <p:nvPr/>
        </p:nvSpPr>
        <p:spPr>
          <a:xfrm>
            <a:off x="1477647" y="2410854"/>
            <a:ext cx="256994" cy="13061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 err="1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Myc</a:t>
            </a:r>
            <a:endParaRPr sz="1103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16" name="tx15"/>
          <p:cNvSpPr/>
          <p:nvPr/>
        </p:nvSpPr>
        <p:spPr>
          <a:xfrm>
            <a:off x="2976822" y="946518"/>
            <a:ext cx="412944" cy="10350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Prdm1</a:t>
            </a:r>
          </a:p>
        </p:txBody>
      </p:sp>
      <p:sp>
        <p:nvSpPr>
          <p:cNvPr id="18" name="tx17"/>
          <p:cNvSpPr/>
          <p:nvPr/>
        </p:nvSpPr>
        <p:spPr>
          <a:xfrm>
            <a:off x="3106858" y="1433028"/>
            <a:ext cx="350714" cy="10056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Axin2</a:t>
            </a:r>
          </a:p>
        </p:txBody>
      </p:sp>
      <p:sp>
        <p:nvSpPr>
          <p:cNvPr id="19" name="tx18"/>
          <p:cNvSpPr/>
          <p:nvPr/>
        </p:nvSpPr>
        <p:spPr>
          <a:xfrm>
            <a:off x="3304641" y="1126138"/>
            <a:ext cx="327301" cy="10350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Nkd1</a:t>
            </a:r>
          </a:p>
        </p:txBody>
      </p:sp>
      <p:sp>
        <p:nvSpPr>
          <p:cNvPr id="20" name="tx19"/>
          <p:cNvSpPr/>
          <p:nvPr/>
        </p:nvSpPr>
        <p:spPr>
          <a:xfrm>
            <a:off x="1291879" y="2824884"/>
            <a:ext cx="288280" cy="10337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Esr1</a:t>
            </a:r>
          </a:p>
        </p:txBody>
      </p:sp>
      <p:sp>
        <p:nvSpPr>
          <p:cNvPr id="21" name="tx20"/>
          <p:cNvSpPr/>
          <p:nvPr/>
        </p:nvSpPr>
        <p:spPr>
          <a:xfrm>
            <a:off x="2974392" y="1284716"/>
            <a:ext cx="257200" cy="1059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Cd5</a:t>
            </a:r>
          </a:p>
        </p:txBody>
      </p:sp>
      <p:sp>
        <p:nvSpPr>
          <p:cNvPr id="25" name="tx24"/>
          <p:cNvSpPr/>
          <p:nvPr/>
        </p:nvSpPr>
        <p:spPr>
          <a:xfrm>
            <a:off x="3063015" y="1625318"/>
            <a:ext cx="405276" cy="1030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Nuak1</a:t>
            </a:r>
          </a:p>
        </p:txBody>
      </p:sp>
      <p:sp>
        <p:nvSpPr>
          <p:cNvPr id="26" name="tx25"/>
          <p:cNvSpPr/>
          <p:nvPr/>
        </p:nvSpPr>
        <p:spPr>
          <a:xfrm>
            <a:off x="2502723" y="1207640"/>
            <a:ext cx="397540" cy="12979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Zap70</a:t>
            </a:r>
          </a:p>
        </p:txBody>
      </p:sp>
      <p:sp>
        <p:nvSpPr>
          <p:cNvPr id="28" name="tx27"/>
          <p:cNvSpPr/>
          <p:nvPr/>
        </p:nvSpPr>
        <p:spPr>
          <a:xfrm>
            <a:off x="2800625" y="2298608"/>
            <a:ext cx="397540" cy="12979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Akap2</a:t>
            </a:r>
          </a:p>
        </p:txBody>
      </p:sp>
      <p:sp>
        <p:nvSpPr>
          <p:cNvPr id="31" name="tx30"/>
          <p:cNvSpPr/>
          <p:nvPr/>
        </p:nvSpPr>
        <p:spPr>
          <a:xfrm>
            <a:off x="1268432" y="2179011"/>
            <a:ext cx="335174" cy="103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Rnd3</a:t>
            </a:r>
          </a:p>
        </p:txBody>
      </p:sp>
      <p:sp>
        <p:nvSpPr>
          <p:cNvPr id="32" name="tx31"/>
          <p:cNvSpPr/>
          <p:nvPr/>
        </p:nvSpPr>
        <p:spPr>
          <a:xfrm>
            <a:off x="2714749" y="2009013"/>
            <a:ext cx="389667" cy="1036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Tbx19</a:t>
            </a:r>
          </a:p>
        </p:txBody>
      </p:sp>
      <p:sp>
        <p:nvSpPr>
          <p:cNvPr id="35" name="rc34"/>
          <p:cNvSpPr/>
          <p:nvPr/>
        </p:nvSpPr>
        <p:spPr>
          <a:xfrm>
            <a:off x="1122676" y="735725"/>
            <a:ext cx="2575899" cy="2227645"/>
          </a:xfrm>
          <a:prstGeom prst="rect">
            <a:avLst/>
          </a:prstGeom>
          <a:ln w="14782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tx35"/>
          <p:cNvSpPr/>
          <p:nvPr/>
        </p:nvSpPr>
        <p:spPr>
          <a:xfrm>
            <a:off x="945946" y="2603333"/>
            <a:ext cx="1084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-2</a:t>
            </a:r>
          </a:p>
        </p:txBody>
      </p:sp>
      <p:sp>
        <p:nvSpPr>
          <p:cNvPr id="37" name="tx36"/>
          <p:cNvSpPr/>
          <p:nvPr/>
        </p:nvSpPr>
        <p:spPr>
          <a:xfrm>
            <a:off x="986547" y="2093981"/>
            <a:ext cx="67806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38" name="tx37"/>
          <p:cNvSpPr/>
          <p:nvPr/>
        </p:nvSpPr>
        <p:spPr>
          <a:xfrm>
            <a:off x="986547" y="1588676"/>
            <a:ext cx="678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39" name="tx38"/>
          <p:cNvSpPr/>
          <p:nvPr/>
        </p:nvSpPr>
        <p:spPr>
          <a:xfrm>
            <a:off x="986547" y="1081408"/>
            <a:ext cx="67806" cy="854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40" name="pl39"/>
          <p:cNvSpPr/>
          <p:nvPr/>
        </p:nvSpPr>
        <p:spPr>
          <a:xfrm>
            <a:off x="1084719" y="2645154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1" name="pl40"/>
          <p:cNvSpPr/>
          <p:nvPr/>
        </p:nvSpPr>
        <p:spPr>
          <a:xfrm>
            <a:off x="1084719" y="2137825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2" name="pl41"/>
          <p:cNvSpPr/>
          <p:nvPr/>
        </p:nvSpPr>
        <p:spPr>
          <a:xfrm>
            <a:off x="1084719" y="1630497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2"/>
          <p:cNvSpPr/>
          <p:nvPr/>
        </p:nvSpPr>
        <p:spPr>
          <a:xfrm>
            <a:off x="1084719" y="1123169"/>
            <a:ext cx="37957" cy="0"/>
          </a:xfrm>
          <a:custGeom>
            <a:avLst/>
            <a:gdLst/>
            <a:ahLst/>
            <a:cxnLst/>
            <a:rect l="0" t="0" r="0" b="0"/>
            <a:pathLst>
              <a:path w="37957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3"/>
          <p:cNvSpPr/>
          <p:nvPr/>
        </p:nvSpPr>
        <p:spPr>
          <a:xfrm>
            <a:off x="1529310" y="296337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4"/>
          <p:cNvSpPr/>
          <p:nvPr/>
        </p:nvSpPr>
        <p:spPr>
          <a:xfrm>
            <a:off x="2160763" y="296337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5"/>
          <p:cNvSpPr/>
          <p:nvPr/>
        </p:nvSpPr>
        <p:spPr>
          <a:xfrm>
            <a:off x="2792216" y="296337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pl46"/>
          <p:cNvSpPr/>
          <p:nvPr/>
        </p:nvSpPr>
        <p:spPr>
          <a:xfrm>
            <a:off x="3423669" y="2963370"/>
            <a:ext cx="0" cy="37957"/>
          </a:xfrm>
          <a:custGeom>
            <a:avLst/>
            <a:gdLst/>
            <a:ahLst/>
            <a:cxnLst/>
            <a:rect l="0" t="0" r="0" b="0"/>
            <a:pathLst>
              <a:path h="37957">
                <a:moveTo>
                  <a:pt x="0" y="37957"/>
                </a:moveTo>
                <a:lnTo>
                  <a:pt x="0" y="0"/>
                </a:lnTo>
              </a:path>
            </a:pathLst>
          </a:custGeom>
          <a:ln w="14782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8" name="tx47"/>
          <p:cNvSpPr/>
          <p:nvPr/>
        </p:nvSpPr>
        <p:spPr>
          <a:xfrm>
            <a:off x="1475107" y="3033599"/>
            <a:ext cx="1084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-2</a:t>
            </a:r>
          </a:p>
        </p:txBody>
      </p:sp>
      <p:sp>
        <p:nvSpPr>
          <p:cNvPr id="49" name="tx48"/>
          <p:cNvSpPr/>
          <p:nvPr/>
        </p:nvSpPr>
        <p:spPr>
          <a:xfrm>
            <a:off x="2126860" y="3031575"/>
            <a:ext cx="67806" cy="8757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0</a:t>
            </a:r>
          </a:p>
        </p:txBody>
      </p:sp>
      <p:sp>
        <p:nvSpPr>
          <p:cNvPr id="50" name="tx49"/>
          <p:cNvSpPr/>
          <p:nvPr/>
        </p:nvSpPr>
        <p:spPr>
          <a:xfrm>
            <a:off x="2758313" y="3033599"/>
            <a:ext cx="67806" cy="85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51" name="tx50"/>
          <p:cNvSpPr/>
          <p:nvPr/>
        </p:nvSpPr>
        <p:spPr>
          <a:xfrm>
            <a:off x="3389766" y="3033658"/>
            <a:ext cx="67806" cy="8548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sz="960">
                <a:solidFill>
                  <a:srgbClr val="4D4D4D">
                    <a:alpha val="100000"/>
                  </a:srgbClr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53" name="tx52"/>
          <p:cNvSpPr/>
          <p:nvPr/>
        </p:nvSpPr>
        <p:spPr>
          <a:xfrm rot="16200000">
            <a:off x="-416093" y="1670126"/>
            <a:ext cx="2280624" cy="36933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Ikzf1/3 KO</a:t>
            </a:r>
          </a:p>
          <a:p>
            <a:pPr algn="ctr"/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 L2FC upon CTNNB1 GOF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0CD32F-FE74-6142-921A-980F79BB1A8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06144" y="2223139"/>
            <a:ext cx="262777" cy="1877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71764E-5231-A642-A30E-6A761862FE8F}"/>
              </a:ext>
            </a:extLst>
          </p:cNvPr>
          <p:cNvCxnSpPr>
            <a:cxnSpLocks/>
          </p:cNvCxnSpPr>
          <p:nvPr/>
        </p:nvCxnSpPr>
        <p:spPr>
          <a:xfrm>
            <a:off x="2609167" y="1995032"/>
            <a:ext cx="92326" cy="5436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B4F92E-21F2-224D-8E6A-13A957282F72}"/>
              </a:ext>
            </a:extLst>
          </p:cNvPr>
          <p:cNvCxnSpPr>
            <a:cxnSpLocks/>
          </p:cNvCxnSpPr>
          <p:nvPr/>
        </p:nvCxnSpPr>
        <p:spPr>
          <a:xfrm>
            <a:off x="2710540" y="1349989"/>
            <a:ext cx="49044" cy="882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F860DA-F5D9-D44F-A7CB-F2395C2CE02E}"/>
              </a:ext>
            </a:extLst>
          </p:cNvPr>
          <p:cNvCxnSpPr>
            <a:cxnSpLocks/>
          </p:cNvCxnSpPr>
          <p:nvPr/>
        </p:nvCxnSpPr>
        <p:spPr>
          <a:xfrm flipH="1">
            <a:off x="2882976" y="1468979"/>
            <a:ext cx="180039" cy="235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x30">
            <a:extLst>
              <a:ext uri="{FF2B5EF4-FFF2-40B4-BE49-F238E27FC236}">
                <a16:creationId xmlns:a16="http://schemas.microsoft.com/office/drawing/2014/main" id="{F8D90A81-F03D-8A44-BE75-E77B9B4DCAF6}"/>
              </a:ext>
            </a:extLst>
          </p:cNvPr>
          <p:cNvSpPr/>
          <p:nvPr/>
        </p:nvSpPr>
        <p:spPr>
          <a:xfrm>
            <a:off x="1569945" y="1216098"/>
            <a:ext cx="335174" cy="103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rPr>
              <a:t>Pggt1b</a:t>
            </a:r>
            <a:endParaRPr sz="1103" dirty="0">
              <a:solidFill>
                <a:srgbClr val="000000">
                  <a:alpha val="100000"/>
                </a:srgbClr>
              </a:solidFill>
              <a:latin typeface="Helvetica"/>
              <a:cs typeface="Helvetica"/>
            </a:endParaRPr>
          </a:p>
        </p:txBody>
      </p:sp>
      <p:sp>
        <p:nvSpPr>
          <p:cNvPr id="67" name="tx52">
            <a:extLst>
              <a:ext uri="{FF2B5EF4-FFF2-40B4-BE49-F238E27FC236}">
                <a16:creationId xmlns:a16="http://schemas.microsoft.com/office/drawing/2014/main" id="{85901AD4-548A-054D-8BC0-9F5F358F69B8}"/>
              </a:ext>
            </a:extLst>
          </p:cNvPr>
          <p:cNvSpPr/>
          <p:nvPr/>
        </p:nvSpPr>
        <p:spPr>
          <a:xfrm>
            <a:off x="978257" y="260648"/>
            <a:ext cx="2798843" cy="36933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changes upon CTNNB1 GOF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CTNNB1 &amp; IKZF1/3 bound promoters</a:t>
            </a:r>
          </a:p>
        </p:txBody>
      </p:sp>
      <p:sp>
        <p:nvSpPr>
          <p:cNvPr id="68" name="tx52">
            <a:extLst>
              <a:ext uri="{FF2B5EF4-FFF2-40B4-BE49-F238E27FC236}">
                <a16:creationId xmlns:a16="http://schemas.microsoft.com/office/drawing/2014/main" id="{6BEE1B61-B2AA-8240-805D-5BD9D78A2F04}"/>
              </a:ext>
            </a:extLst>
          </p:cNvPr>
          <p:cNvSpPr/>
          <p:nvPr/>
        </p:nvSpPr>
        <p:spPr>
          <a:xfrm>
            <a:off x="1265439" y="3135015"/>
            <a:ext cx="2280625" cy="369332"/>
          </a:xfrm>
          <a:prstGeom prst="rect">
            <a:avLst/>
          </a:prstGeom>
          <a:noFill/>
        </p:spPr>
        <p:txBody>
          <a:bodyPr wrap="none" lIns="0" tIns="0" rIns="0" bIns="0" anchor="ctr" anchorCtr="1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 L2FC upon CTNNB1 GOF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NTC</a:t>
            </a:r>
            <a:endParaRPr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5209EF-9220-0046-929E-C23931961025}"/>
              </a:ext>
            </a:extLst>
          </p:cNvPr>
          <p:cNvGrpSpPr/>
          <p:nvPr/>
        </p:nvGrpSpPr>
        <p:grpSpPr>
          <a:xfrm>
            <a:off x="4179255" y="445258"/>
            <a:ext cx="3273065" cy="3059089"/>
            <a:chOff x="3975279" y="445258"/>
            <a:chExt cx="3273065" cy="3059089"/>
          </a:xfrm>
        </p:grpSpPr>
        <p:pic>
          <p:nvPicPr>
            <p:cNvPr id="52" name="Content Placeholder 1">
              <a:extLst>
                <a:ext uri="{FF2B5EF4-FFF2-40B4-BE49-F238E27FC236}">
                  <a16:creationId xmlns:a16="http://schemas.microsoft.com/office/drawing/2014/main" id="{79ABC530-C8AE-834C-8E13-028C3C7D8D98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/>
            <a:srcRect l="15385" t="3333" r="3125" b="17180"/>
            <a:stretch/>
          </p:blipFill>
          <p:spPr>
            <a:xfrm>
              <a:off x="4561210" y="750900"/>
              <a:ext cx="2384474" cy="2180492"/>
            </a:xfrm>
            <a:prstGeom prst="rect">
              <a:avLst/>
            </a:prstGeom>
          </p:spPr>
        </p:pic>
        <p:sp>
          <p:nvSpPr>
            <p:cNvPr id="57" name="pl6">
              <a:extLst>
                <a:ext uri="{FF2B5EF4-FFF2-40B4-BE49-F238E27FC236}">
                  <a16:creationId xmlns:a16="http://schemas.microsoft.com/office/drawing/2014/main" id="{0C866647-2FCC-A544-B52F-79F9520F5711}"/>
                </a:ext>
              </a:extLst>
            </p:cNvPr>
            <p:cNvSpPr/>
            <p:nvPr/>
          </p:nvSpPr>
          <p:spPr>
            <a:xfrm>
              <a:off x="4544670" y="2205036"/>
              <a:ext cx="2416537" cy="0"/>
            </a:xfrm>
            <a:custGeom>
              <a:avLst/>
              <a:gdLst/>
              <a:ahLst/>
              <a:cxnLst/>
              <a:rect l="0" t="0" r="0" b="0"/>
              <a:pathLst>
                <a:path w="2416537">
                  <a:moveTo>
                    <a:pt x="0" y="0"/>
                  </a:moveTo>
                  <a:lnTo>
                    <a:pt x="2416537" y="0"/>
                  </a:lnTo>
                  <a:lnTo>
                    <a:pt x="2416537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7">
              <a:extLst>
                <a:ext uri="{FF2B5EF4-FFF2-40B4-BE49-F238E27FC236}">
                  <a16:creationId xmlns:a16="http://schemas.microsoft.com/office/drawing/2014/main" id="{3510F8CF-B00F-8B40-9946-9C32125C9C7D}"/>
                </a:ext>
              </a:extLst>
            </p:cNvPr>
            <p:cNvSpPr/>
            <p:nvPr/>
          </p:nvSpPr>
          <p:spPr>
            <a:xfrm>
              <a:off x="5728985" y="735375"/>
              <a:ext cx="0" cy="2227645"/>
            </a:xfrm>
            <a:custGeom>
              <a:avLst/>
              <a:gdLst/>
              <a:ahLst/>
              <a:cxnLst/>
              <a:rect l="0" t="0" r="0" b="0"/>
              <a:pathLst>
                <a:path h="2227645">
                  <a:moveTo>
                    <a:pt x="0" y="22276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9">
              <a:extLst>
                <a:ext uri="{FF2B5EF4-FFF2-40B4-BE49-F238E27FC236}">
                  <a16:creationId xmlns:a16="http://schemas.microsoft.com/office/drawing/2014/main" id="{67C168DF-88C0-9146-88D9-79F5386395C6}"/>
                </a:ext>
              </a:extLst>
            </p:cNvPr>
            <p:cNvSpPr/>
            <p:nvPr/>
          </p:nvSpPr>
          <p:spPr>
            <a:xfrm>
              <a:off x="6289842" y="854253"/>
              <a:ext cx="296016" cy="105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Ccr2</a:t>
              </a:r>
            </a:p>
          </p:txBody>
        </p:sp>
        <p:sp>
          <p:nvSpPr>
            <p:cNvPr id="65" name="tx12">
              <a:extLst>
                <a:ext uri="{FF2B5EF4-FFF2-40B4-BE49-F238E27FC236}">
                  <a16:creationId xmlns:a16="http://schemas.microsoft.com/office/drawing/2014/main" id="{EBF3EEAA-D2D1-7347-B6A1-319B7B1EB170}"/>
                </a:ext>
              </a:extLst>
            </p:cNvPr>
            <p:cNvSpPr/>
            <p:nvPr/>
          </p:nvSpPr>
          <p:spPr>
            <a:xfrm>
              <a:off x="6129008" y="1143857"/>
              <a:ext cx="335174" cy="1061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Cd28</a:t>
              </a:r>
            </a:p>
          </p:txBody>
        </p:sp>
        <p:sp>
          <p:nvSpPr>
            <p:cNvPr id="74" name="tx18">
              <a:extLst>
                <a:ext uri="{FF2B5EF4-FFF2-40B4-BE49-F238E27FC236}">
                  <a16:creationId xmlns:a16="http://schemas.microsoft.com/office/drawing/2014/main" id="{3C21E96C-2A2F-8A4E-9D69-C0DA2F257A62}"/>
                </a:ext>
              </a:extLst>
            </p:cNvPr>
            <p:cNvSpPr/>
            <p:nvPr/>
          </p:nvSpPr>
          <p:spPr>
            <a:xfrm>
              <a:off x="6644250" y="996708"/>
              <a:ext cx="412944" cy="103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Prdm1</a:t>
              </a:r>
            </a:p>
          </p:txBody>
        </p:sp>
        <p:sp>
          <p:nvSpPr>
            <p:cNvPr id="79" name="tx23">
              <a:extLst>
                <a:ext uri="{FF2B5EF4-FFF2-40B4-BE49-F238E27FC236}">
                  <a16:creationId xmlns:a16="http://schemas.microsoft.com/office/drawing/2014/main" id="{1C42E8C4-41D7-F34F-A772-C0E34B179182}"/>
                </a:ext>
              </a:extLst>
            </p:cNvPr>
            <p:cNvSpPr/>
            <p:nvPr/>
          </p:nvSpPr>
          <p:spPr>
            <a:xfrm>
              <a:off x="4572000" y="1930635"/>
              <a:ext cx="413149" cy="132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 err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Cebpb</a:t>
              </a:r>
              <a:endPara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84" name="tx28">
              <a:extLst>
                <a:ext uri="{FF2B5EF4-FFF2-40B4-BE49-F238E27FC236}">
                  <a16:creationId xmlns:a16="http://schemas.microsoft.com/office/drawing/2014/main" id="{103F1280-4672-9B45-8931-237A744FEF47}"/>
                </a:ext>
              </a:extLst>
            </p:cNvPr>
            <p:cNvSpPr/>
            <p:nvPr/>
          </p:nvSpPr>
          <p:spPr>
            <a:xfrm>
              <a:off x="6501855" y="1159883"/>
              <a:ext cx="327301" cy="103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Nkd1</a:t>
              </a:r>
            </a:p>
          </p:txBody>
        </p:sp>
        <p:sp>
          <p:nvSpPr>
            <p:cNvPr id="88" name="tx32">
              <a:extLst>
                <a:ext uri="{FF2B5EF4-FFF2-40B4-BE49-F238E27FC236}">
                  <a16:creationId xmlns:a16="http://schemas.microsoft.com/office/drawing/2014/main" id="{569D99BF-0A0D-404A-A4DB-4E147A44B95A}"/>
                </a:ext>
              </a:extLst>
            </p:cNvPr>
            <p:cNvSpPr/>
            <p:nvPr/>
          </p:nvSpPr>
          <p:spPr>
            <a:xfrm>
              <a:off x="4795144" y="2299959"/>
              <a:ext cx="280476" cy="1060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Ccl9</a:t>
              </a:r>
            </a:p>
          </p:txBody>
        </p:sp>
        <p:sp>
          <p:nvSpPr>
            <p:cNvPr id="89" name="tx33">
              <a:extLst>
                <a:ext uri="{FF2B5EF4-FFF2-40B4-BE49-F238E27FC236}">
                  <a16:creationId xmlns:a16="http://schemas.microsoft.com/office/drawing/2014/main" id="{5365368F-015B-E345-801B-D3DCB894F87F}"/>
                </a:ext>
              </a:extLst>
            </p:cNvPr>
            <p:cNvSpPr/>
            <p:nvPr/>
          </p:nvSpPr>
          <p:spPr>
            <a:xfrm>
              <a:off x="4915853" y="1700116"/>
              <a:ext cx="296153" cy="10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Nt5e</a:t>
              </a:r>
            </a:p>
          </p:txBody>
        </p:sp>
        <p:sp>
          <p:nvSpPr>
            <p:cNvPr id="90" name="tx34">
              <a:extLst>
                <a:ext uri="{FF2B5EF4-FFF2-40B4-BE49-F238E27FC236}">
                  <a16:creationId xmlns:a16="http://schemas.microsoft.com/office/drawing/2014/main" id="{21DB009A-42B0-5B4E-8ADF-36D495891369}"/>
                </a:ext>
              </a:extLst>
            </p:cNvPr>
            <p:cNvSpPr/>
            <p:nvPr/>
          </p:nvSpPr>
          <p:spPr>
            <a:xfrm>
              <a:off x="6332526" y="1364754"/>
              <a:ext cx="257200" cy="105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Cd5</a:t>
              </a:r>
            </a:p>
          </p:txBody>
        </p:sp>
        <p:sp>
          <p:nvSpPr>
            <p:cNvPr id="96" name="tx40">
              <a:extLst>
                <a:ext uri="{FF2B5EF4-FFF2-40B4-BE49-F238E27FC236}">
                  <a16:creationId xmlns:a16="http://schemas.microsoft.com/office/drawing/2014/main" id="{4D7E94C0-D7C9-2C4A-981A-29B7A381430D}"/>
                </a:ext>
              </a:extLst>
            </p:cNvPr>
            <p:cNvSpPr/>
            <p:nvPr/>
          </p:nvSpPr>
          <p:spPr>
            <a:xfrm>
              <a:off x="5823384" y="1283114"/>
              <a:ext cx="397540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Zap70</a:t>
              </a:r>
            </a:p>
          </p:txBody>
        </p:sp>
        <p:sp>
          <p:nvSpPr>
            <p:cNvPr id="101" name="tx45">
              <a:extLst>
                <a:ext uri="{FF2B5EF4-FFF2-40B4-BE49-F238E27FC236}">
                  <a16:creationId xmlns:a16="http://schemas.microsoft.com/office/drawing/2014/main" id="{3B462160-5141-6A44-BDD7-8FACF6264067}"/>
                </a:ext>
              </a:extLst>
            </p:cNvPr>
            <p:cNvSpPr/>
            <p:nvPr/>
          </p:nvSpPr>
          <p:spPr>
            <a:xfrm>
              <a:off x="4745632" y="1831585"/>
              <a:ext cx="342773" cy="10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Ifitm1</a:t>
              </a:r>
            </a:p>
          </p:txBody>
        </p:sp>
        <p:sp>
          <p:nvSpPr>
            <p:cNvPr id="105" name="rc49">
              <a:extLst>
                <a:ext uri="{FF2B5EF4-FFF2-40B4-BE49-F238E27FC236}">
                  <a16:creationId xmlns:a16="http://schemas.microsoft.com/office/drawing/2014/main" id="{A251CEFE-9B8B-774E-B7B6-C375F0808F4D}"/>
                </a:ext>
              </a:extLst>
            </p:cNvPr>
            <p:cNvSpPr/>
            <p:nvPr/>
          </p:nvSpPr>
          <p:spPr>
            <a:xfrm>
              <a:off x="4544670" y="735375"/>
              <a:ext cx="2608507" cy="2227645"/>
            </a:xfrm>
            <a:prstGeom prst="rect">
              <a:avLst/>
            </a:prstGeom>
            <a:ln w="14782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tx50">
              <a:extLst>
                <a:ext uri="{FF2B5EF4-FFF2-40B4-BE49-F238E27FC236}">
                  <a16:creationId xmlns:a16="http://schemas.microsoft.com/office/drawing/2014/main" id="{BF08F109-1D6A-2741-B442-B7170E6DE4D8}"/>
                </a:ext>
              </a:extLst>
            </p:cNvPr>
            <p:cNvSpPr/>
            <p:nvPr/>
          </p:nvSpPr>
          <p:spPr>
            <a:xfrm>
              <a:off x="4367940" y="2623220"/>
              <a:ext cx="108406" cy="85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107" name="tx51">
              <a:extLst>
                <a:ext uri="{FF2B5EF4-FFF2-40B4-BE49-F238E27FC236}">
                  <a16:creationId xmlns:a16="http://schemas.microsoft.com/office/drawing/2014/main" id="{A824CADA-8BEA-084B-BD64-28D432FF31F4}"/>
                </a:ext>
              </a:extLst>
            </p:cNvPr>
            <p:cNvSpPr/>
            <p:nvPr/>
          </p:nvSpPr>
          <p:spPr>
            <a:xfrm>
              <a:off x="4408541" y="2161191"/>
              <a:ext cx="67806" cy="87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08" name="tx52">
              <a:extLst>
                <a:ext uri="{FF2B5EF4-FFF2-40B4-BE49-F238E27FC236}">
                  <a16:creationId xmlns:a16="http://schemas.microsoft.com/office/drawing/2014/main" id="{B657C3B5-3156-2945-926E-8E0FDFA9483B}"/>
                </a:ext>
              </a:extLst>
            </p:cNvPr>
            <p:cNvSpPr/>
            <p:nvPr/>
          </p:nvSpPr>
          <p:spPr>
            <a:xfrm>
              <a:off x="4408541" y="1703209"/>
              <a:ext cx="67806" cy="85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09" name="tx53">
              <a:extLst>
                <a:ext uri="{FF2B5EF4-FFF2-40B4-BE49-F238E27FC236}">
                  <a16:creationId xmlns:a16="http://schemas.microsoft.com/office/drawing/2014/main" id="{C5068E97-959C-B141-9D0B-CAB00A91C691}"/>
                </a:ext>
              </a:extLst>
            </p:cNvPr>
            <p:cNvSpPr/>
            <p:nvPr/>
          </p:nvSpPr>
          <p:spPr>
            <a:xfrm>
              <a:off x="4408541" y="1243263"/>
              <a:ext cx="67806" cy="854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10" name="tx54">
              <a:extLst>
                <a:ext uri="{FF2B5EF4-FFF2-40B4-BE49-F238E27FC236}">
                  <a16:creationId xmlns:a16="http://schemas.microsoft.com/office/drawing/2014/main" id="{C4B7E4D4-D297-F343-98B4-71EB2CB0B492}"/>
                </a:ext>
              </a:extLst>
            </p:cNvPr>
            <p:cNvSpPr/>
            <p:nvPr/>
          </p:nvSpPr>
          <p:spPr>
            <a:xfrm>
              <a:off x="4408541" y="780936"/>
              <a:ext cx="67806" cy="878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11" name="pl55">
              <a:extLst>
                <a:ext uri="{FF2B5EF4-FFF2-40B4-BE49-F238E27FC236}">
                  <a16:creationId xmlns:a16="http://schemas.microsoft.com/office/drawing/2014/main" id="{5CE53A00-3702-5341-A9D1-F694CFE52D71}"/>
                </a:ext>
              </a:extLst>
            </p:cNvPr>
            <p:cNvSpPr/>
            <p:nvPr/>
          </p:nvSpPr>
          <p:spPr>
            <a:xfrm>
              <a:off x="4506713" y="2665041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56">
              <a:extLst>
                <a:ext uri="{FF2B5EF4-FFF2-40B4-BE49-F238E27FC236}">
                  <a16:creationId xmlns:a16="http://schemas.microsoft.com/office/drawing/2014/main" id="{D0B4284A-A08F-9148-87A2-A9FE068FC154}"/>
                </a:ext>
              </a:extLst>
            </p:cNvPr>
            <p:cNvSpPr/>
            <p:nvPr/>
          </p:nvSpPr>
          <p:spPr>
            <a:xfrm>
              <a:off x="4506713" y="220503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57">
              <a:extLst>
                <a:ext uri="{FF2B5EF4-FFF2-40B4-BE49-F238E27FC236}">
                  <a16:creationId xmlns:a16="http://schemas.microsoft.com/office/drawing/2014/main" id="{30F38153-CC2B-5049-9020-F8DAA23F315C}"/>
                </a:ext>
              </a:extLst>
            </p:cNvPr>
            <p:cNvSpPr/>
            <p:nvPr/>
          </p:nvSpPr>
          <p:spPr>
            <a:xfrm>
              <a:off x="4506713" y="174503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58">
              <a:extLst>
                <a:ext uri="{FF2B5EF4-FFF2-40B4-BE49-F238E27FC236}">
                  <a16:creationId xmlns:a16="http://schemas.microsoft.com/office/drawing/2014/main" id="{712086EE-7220-284F-9D23-557ECB3EBAD6}"/>
                </a:ext>
              </a:extLst>
            </p:cNvPr>
            <p:cNvSpPr/>
            <p:nvPr/>
          </p:nvSpPr>
          <p:spPr>
            <a:xfrm>
              <a:off x="4506713" y="128502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59">
              <a:extLst>
                <a:ext uri="{FF2B5EF4-FFF2-40B4-BE49-F238E27FC236}">
                  <a16:creationId xmlns:a16="http://schemas.microsoft.com/office/drawing/2014/main" id="{3258B6FC-0380-4549-B0F9-DF635A20A919}"/>
                </a:ext>
              </a:extLst>
            </p:cNvPr>
            <p:cNvSpPr/>
            <p:nvPr/>
          </p:nvSpPr>
          <p:spPr>
            <a:xfrm>
              <a:off x="4506713" y="825019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60">
              <a:extLst>
                <a:ext uri="{FF2B5EF4-FFF2-40B4-BE49-F238E27FC236}">
                  <a16:creationId xmlns:a16="http://schemas.microsoft.com/office/drawing/2014/main" id="{35A77F55-6CED-364B-9899-DE3D03EC064E}"/>
                </a:ext>
              </a:extLst>
            </p:cNvPr>
            <p:cNvSpPr/>
            <p:nvPr/>
          </p:nvSpPr>
          <p:spPr>
            <a:xfrm>
              <a:off x="4611650" y="2963020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61">
              <a:extLst>
                <a:ext uri="{FF2B5EF4-FFF2-40B4-BE49-F238E27FC236}">
                  <a16:creationId xmlns:a16="http://schemas.microsoft.com/office/drawing/2014/main" id="{D156658E-2575-E449-B1DF-9AC6F164716C}"/>
                </a:ext>
              </a:extLst>
            </p:cNvPr>
            <p:cNvSpPr/>
            <p:nvPr/>
          </p:nvSpPr>
          <p:spPr>
            <a:xfrm>
              <a:off x="5170318" y="2963020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62">
              <a:extLst>
                <a:ext uri="{FF2B5EF4-FFF2-40B4-BE49-F238E27FC236}">
                  <a16:creationId xmlns:a16="http://schemas.microsoft.com/office/drawing/2014/main" id="{A89BB3C9-9B72-3A42-9448-A6B78C15E20D}"/>
                </a:ext>
              </a:extLst>
            </p:cNvPr>
            <p:cNvSpPr/>
            <p:nvPr/>
          </p:nvSpPr>
          <p:spPr>
            <a:xfrm>
              <a:off x="5728985" y="2963020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63">
              <a:extLst>
                <a:ext uri="{FF2B5EF4-FFF2-40B4-BE49-F238E27FC236}">
                  <a16:creationId xmlns:a16="http://schemas.microsoft.com/office/drawing/2014/main" id="{DD3339C6-8DB1-EF43-ADAE-C49E539184DE}"/>
                </a:ext>
              </a:extLst>
            </p:cNvPr>
            <p:cNvSpPr/>
            <p:nvPr/>
          </p:nvSpPr>
          <p:spPr>
            <a:xfrm>
              <a:off x="6287653" y="2963020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64">
              <a:extLst>
                <a:ext uri="{FF2B5EF4-FFF2-40B4-BE49-F238E27FC236}">
                  <a16:creationId xmlns:a16="http://schemas.microsoft.com/office/drawing/2014/main" id="{A30E985F-AE18-A140-80C9-AE7FCEFAB1F3}"/>
                </a:ext>
              </a:extLst>
            </p:cNvPr>
            <p:cNvSpPr/>
            <p:nvPr/>
          </p:nvSpPr>
          <p:spPr>
            <a:xfrm>
              <a:off x="6846320" y="2963020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tx65">
              <a:extLst>
                <a:ext uri="{FF2B5EF4-FFF2-40B4-BE49-F238E27FC236}">
                  <a16:creationId xmlns:a16="http://schemas.microsoft.com/office/drawing/2014/main" id="{68A6ECB8-832C-4241-9B14-B8F5D8CB19FF}"/>
                </a:ext>
              </a:extLst>
            </p:cNvPr>
            <p:cNvSpPr/>
            <p:nvPr/>
          </p:nvSpPr>
          <p:spPr>
            <a:xfrm>
              <a:off x="4557447" y="3033308"/>
              <a:ext cx="108406" cy="854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-4</a:t>
              </a:r>
            </a:p>
          </p:txBody>
        </p:sp>
        <p:sp>
          <p:nvSpPr>
            <p:cNvPr id="122" name="tx66">
              <a:extLst>
                <a:ext uri="{FF2B5EF4-FFF2-40B4-BE49-F238E27FC236}">
                  <a16:creationId xmlns:a16="http://schemas.microsoft.com/office/drawing/2014/main" id="{581B021D-5FF3-104B-9D62-C79BD312D357}"/>
                </a:ext>
              </a:extLst>
            </p:cNvPr>
            <p:cNvSpPr/>
            <p:nvPr/>
          </p:nvSpPr>
          <p:spPr>
            <a:xfrm>
              <a:off x="5116114" y="3033249"/>
              <a:ext cx="108406" cy="85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123" name="tx67">
              <a:extLst>
                <a:ext uri="{FF2B5EF4-FFF2-40B4-BE49-F238E27FC236}">
                  <a16:creationId xmlns:a16="http://schemas.microsoft.com/office/drawing/2014/main" id="{0613207B-9283-9C40-8D39-B63C505CDD37}"/>
                </a:ext>
              </a:extLst>
            </p:cNvPr>
            <p:cNvSpPr/>
            <p:nvPr/>
          </p:nvSpPr>
          <p:spPr>
            <a:xfrm>
              <a:off x="5695082" y="3031225"/>
              <a:ext cx="67806" cy="87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24" name="tx68">
              <a:extLst>
                <a:ext uri="{FF2B5EF4-FFF2-40B4-BE49-F238E27FC236}">
                  <a16:creationId xmlns:a16="http://schemas.microsoft.com/office/drawing/2014/main" id="{6D6B7BA7-DAEA-9E43-A587-BAD6BDDE46C6}"/>
                </a:ext>
              </a:extLst>
            </p:cNvPr>
            <p:cNvSpPr/>
            <p:nvPr/>
          </p:nvSpPr>
          <p:spPr>
            <a:xfrm>
              <a:off x="6253750" y="3033249"/>
              <a:ext cx="67806" cy="85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25" name="tx69">
              <a:extLst>
                <a:ext uri="{FF2B5EF4-FFF2-40B4-BE49-F238E27FC236}">
                  <a16:creationId xmlns:a16="http://schemas.microsoft.com/office/drawing/2014/main" id="{7AE0614B-F221-7445-B617-1A8CDF372185}"/>
                </a:ext>
              </a:extLst>
            </p:cNvPr>
            <p:cNvSpPr/>
            <p:nvPr/>
          </p:nvSpPr>
          <p:spPr>
            <a:xfrm>
              <a:off x="6812417" y="3033308"/>
              <a:ext cx="67806" cy="854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29" name="tx17">
              <a:extLst>
                <a:ext uri="{FF2B5EF4-FFF2-40B4-BE49-F238E27FC236}">
                  <a16:creationId xmlns:a16="http://schemas.microsoft.com/office/drawing/2014/main" id="{FAF94274-2287-424A-870B-68C5A5BB8E08}"/>
                </a:ext>
              </a:extLst>
            </p:cNvPr>
            <p:cNvSpPr/>
            <p:nvPr/>
          </p:nvSpPr>
          <p:spPr>
            <a:xfrm>
              <a:off x="6549895" y="1508108"/>
              <a:ext cx="350714" cy="1005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Axin2</a:t>
              </a:r>
            </a:p>
          </p:txBody>
        </p:sp>
        <p:sp>
          <p:nvSpPr>
            <p:cNvPr id="130" name="tx24">
              <a:extLst>
                <a:ext uri="{FF2B5EF4-FFF2-40B4-BE49-F238E27FC236}">
                  <a16:creationId xmlns:a16="http://schemas.microsoft.com/office/drawing/2014/main" id="{58B55464-7D6C-6B49-8916-57AD52A3F194}"/>
                </a:ext>
              </a:extLst>
            </p:cNvPr>
            <p:cNvSpPr/>
            <p:nvPr/>
          </p:nvSpPr>
          <p:spPr>
            <a:xfrm>
              <a:off x="6536212" y="1667837"/>
              <a:ext cx="405276" cy="1030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Nuak1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5594A5D-8EAE-0E42-8ACC-F44FB9A51154}"/>
                </a:ext>
              </a:extLst>
            </p:cNvPr>
            <p:cNvCxnSpPr>
              <a:cxnSpLocks/>
            </p:cNvCxnSpPr>
            <p:nvPr/>
          </p:nvCxnSpPr>
          <p:spPr>
            <a:xfrm>
              <a:off x="6064101" y="1408775"/>
              <a:ext cx="181864" cy="14961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B856FE-56B8-3B4D-8E16-246A37444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2451" y="1551883"/>
              <a:ext cx="149404" cy="5280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x10">
              <a:extLst>
                <a:ext uri="{FF2B5EF4-FFF2-40B4-BE49-F238E27FC236}">
                  <a16:creationId xmlns:a16="http://schemas.microsoft.com/office/drawing/2014/main" id="{6B9B0612-2493-6E4B-832F-15D0AA56C29A}"/>
                </a:ext>
              </a:extLst>
            </p:cNvPr>
            <p:cNvSpPr/>
            <p:nvPr/>
          </p:nvSpPr>
          <p:spPr>
            <a:xfrm>
              <a:off x="5072775" y="2463888"/>
              <a:ext cx="256994" cy="1306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 err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Myc</a:t>
              </a:r>
              <a:endPara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135" name="tx19">
              <a:extLst>
                <a:ext uri="{FF2B5EF4-FFF2-40B4-BE49-F238E27FC236}">
                  <a16:creationId xmlns:a16="http://schemas.microsoft.com/office/drawing/2014/main" id="{52CD9772-DB06-8342-AFD3-E8325F4A0C0A}"/>
                </a:ext>
              </a:extLst>
            </p:cNvPr>
            <p:cNvSpPr/>
            <p:nvPr/>
          </p:nvSpPr>
          <p:spPr>
            <a:xfrm>
              <a:off x="5000958" y="2818360"/>
              <a:ext cx="288280" cy="1033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Esr1</a:t>
              </a:r>
            </a:p>
          </p:txBody>
        </p:sp>
        <p:sp>
          <p:nvSpPr>
            <p:cNvPr id="136" name="tx27">
              <a:extLst>
                <a:ext uri="{FF2B5EF4-FFF2-40B4-BE49-F238E27FC236}">
                  <a16:creationId xmlns:a16="http://schemas.microsoft.com/office/drawing/2014/main" id="{5A14CF9D-F73C-344B-A6B8-5CC322B85EE2}"/>
                </a:ext>
              </a:extLst>
            </p:cNvPr>
            <p:cNvSpPr/>
            <p:nvPr/>
          </p:nvSpPr>
          <p:spPr>
            <a:xfrm>
              <a:off x="6303085" y="2339064"/>
              <a:ext cx="397540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Akap2</a:t>
              </a:r>
            </a:p>
          </p:txBody>
        </p:sp>
        <p:sp>
          <p:nvSpPr>
            <p:cNvPr id="137" name="tx31">
              <a:extLst>
                <a:ext uri="{FF2B5EF4-FFF2-40B4-BE49-F238E27FC236}">
                  <a16:creationId xmlns:a16="http://schemas.microsoft.com/office/drawing/2014/main" id="{3E2678D1-C561-A64E-98C4-4CB229686869}"/>
                </a:ext>
              </a:extLst>
            </p:cNvPr>
            <p:cNvSpPr/>
            <p:nvPr/>
          </p:nvSpPr>
          <p:spPr>
            <a:xfrm>
              <a:off x="6427153" y="1831840"/>
              <a:ext cx="389667" cy="103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Tbx19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632ED0C-D947-4946-8911-508E623EA8BC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 flipH="1">
              <a:off x="5201272" y="2276173"/>
              <a:ext cx="262777" cy="18771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49FCADA-11D7-5441-AD09-5854A6257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2481" y="1890511"/>
              <a:ext cx="287085" cy="198103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x30">
              <a:extLst>
                <a:ext uri="{FF2B5EF4-FFF2-40B4-BE49-F238E27FC236}">
                  <a16:creationId xmlns:a16="http://schemas.microsoft.com/office/drawing/2014/main" id="{4DB21213-884F-FB45-9AB7-15B8C2D8BDEC}"/>
                </a:ext>
              </a:extLst>
            </p:cNvPr>
            <p:cNvSpPr/>
            <p:nvPr/>
          </p:nvSpPr>
          <p:spPr>
            <a:xfrm>
              <a:off x="5161376" y="1338832"/>
              <a:ext cx="335174" cy="103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Pggt1b</a:t>
              </a:r>
              <a:endPara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2135FE-E00D-0D45-B882-DB8E8AB33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9708" y="2078696"/>
              <a:ext cx="73844" cy="5824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EE2B1C6-1F6E-8E4E-BAB5-776A7CE4E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958" y="1960378"/>
              <a:ext cx="29860" cy="21748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D763244-762B-2E43-A0C0-32FE7842E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9462" y="1818808"/>
              <a:ext cx="9460" cy="33192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x52">
              <a:extLst>
                <a:ext uri="{FF2B5EF4-FFF2-40B4-BE49-F238E27FC236}">
                  <a16:creationId xmlns:a16="http://schemas.microsoft.com/office/drawing/2014/main" id="{30799690-8CCA-BB49-B7F7-66274F9BAE98}"/>
                </a:ext>
              </a:extLst>
            </p:cNvPr>
            <p:cNvSpPr/>
            <p:nvPr/>
          </p:nvSpPr>
          <p:spPr>
            <a:xfrm>
              <a:off x="4449501" y="445258"/>
              <a:ext cx="2798843" cy="18466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sp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Expression changes upon CTNNB1 GOF</a:t>
              </a:r>
            </a:p>
          </p:txBody>
        </p:sp>
        <p:sp>
          <p:nvSpPr>
            <p:cNvPr id="145" name="tx52">
              <a:extLst>
                <a:ext uri="{FF2B5EF4-FFF2-40B4-BE49-F238E27FC236}">
                  <a16:creationId xmlns:a16="http://schemas.microsoft.com/office/drawing/2014/main" id="{AB260166-A346-E542-A873-1CFF8B73BED8}"/>
                </a:ext>
              </a:extLst>
            </p:cNvPr>
            <p:cNvSpPr/>
            <p:nvPr/>
          </p:nvSpPr>
          <p:spPr>
            <a:xfrm rot="16200000">
              <a:off x="3019633" y="1670126"/>
              <a:ext cx="2280624" cy="369332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Ikzf1/3 KO</a:t>
              </a:r>
            </a:p>
            <a:p>
              <a:pPr algn="ctr"/>
              <a:r>
                <a:rPr lang="en-US" sz="12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mRNA L2FC upon CTNNB1 GOF</a:t>
              </a:r>
            </a:p>
          </p:txBody>
        </p:sp>
        <p:sp>
          <p:nvSpPr>
            <p:cNvPr id="146" name="tx52">
              <a:extLst>
                <a:ext uri="{FF2B5EF4-FFF2-40B4-BE49-F238E27FC236}">
                  <a16:creationId xmlns:a16="http://schemas.microsoft.com/office/drawing/2014/main" id="{0FC9077B-D151-5B4B-A0B4-3F899F49654B}"/>
                </a:ext>
              </a:extLst>
            </p:cNvPr>
            <p:cNvSpPr/>
            <p:nvPr/>
          </p:nvSpPr>
          <p:spPr>
            <a:xfrm>
              <a:off x="4701165" y="3135015"/>
              <a:ext cx="2280625" cy="369332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sp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mRNA L2FC upon CTNNB1 GOF</a:t>
              </a:r>
            </a:p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NTC</a:t>
              </a:r>
              <a:endParaRPr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3E40ED-0682-A640-AFE5-DA8FB89D40DF}"/>
              </a:ext>
            </a:extLst>
          </p:cNvPr>
          <p:cNvGrpSpPr/>
          <p:nvPr/>
        </p:nvGrpSpPr>
        <p:grpSpPr>
          <a:xfrm>
            <a:off x="4136520" y="3714930"/>
            <a:ext cx="3225661" cy="2738406"/>
            <a:chOff x="3897163" y="3820468"/>
            <a:chExt cx="3225661" cy="2738406"/>
          </a:xfrm>
        </p:grpSpPr>
        <p:pic>
          <p:nvPicPr>
            <p:cNvPr id="345" name="Content Placeholder 1">
              <a:extLst>
                <a:ext uri="{FF2B5EF4-FFF2-40B4-BE49-F238E27FC236}">
                  <a16:creationId xmlns:a16="http://schemas.microsoft.com/office/drawing/2014/main" id="{3AF3BE8C-DCBA-4B4A-BC18-D85EA28240ED}"/>
                </a:ext>
              </a:extLst>
            </p:cNvPr>
            <p:cNvPicPr>
              <a:picLocks/>
            </p:cNvPicPr>
            <p:nvPr/>
          </p:nvPicPr>
          <p:blipFill rotWithShape="1">
            <a:blip r:embed="rId4" cstate="print"/>
            <a:srcRect l="16487" t="4003" r="3705" b="16767"/>
            <a:stretch/>
          </p:blipFill>
          <p:spPr>
            <a:xfrm>
              <a:off x="4539955" y="3861582"/>
              <a:ext cx="2335237" cy="2173458"/>
            </a:xfrm>
            <a:prstGeom prst="rect">
              <a:avLst/>
            </a:prstGeom>
          </p:spPr>
        </p:pic>
        <p:sp>
          <p:nvSpPr>
            <p:cNvPr id="350" name="pl6">
              <a:extLst>
                <a:ext uri="{FF2B5EF4-FFF2-40B4-BE49-F238E27FC236}">
                  <a16:creationId xmlns:a16="http://schemas.microsoft.com/office/drawing/2014/main" id="{622239D4-3363-1D4D-9D7A-7A9C209B5A2F}"/>
                </a:ext>
              </a:extLst>
            </p:cNvPr>
            <p:cNvSpPr/>
            <p:nvPr/>
          </p:nvSpPr>
          <p:spPr>
            <a:xfrm>
              <a:off x="4518357" y="5024450"/>
              <a:ext cx="2389331" cy="0"/>
            </a:xfrm>
            <a:custGeom>
              <a:avLst/>
              <a:gdLst/>
              <a:ahLst/>
              <a:cxnLst/>
              <a:rect l="0" t="0" r="0" b="0"/>
              <a:pathLst>
                <a:path w="2389331">
                  <a:moveTo>
                    <a:pt x="0" y="0"/>
                  </a:moveTo>
                  <a:lnTo>
                    <a:pt x="2389331" y="0"/>
                  </a:lnTo>
                  <a:lnTo>
                    <a:pt x="2389331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7">
              <a:extLst>
                <a:ext uri="{FF2B5EF4-FFF2-40B4-BE49-F238E27FC236}">
                  <a16:creationId xmlns:a16="http://schemas.microsoft.com/office/drawing/2014/main" id="{32F683C8-C338-2041-9746-C8B07312441C}"/>
                </a:ext>
              </a:extLst>
            </p:cNvPr>
            <p:cNvSpPr/>
            <p:nvPr/>
          </p:nvSpPr>
          <p:spPr>
            <a:xfrm>
              <a:off x="5689339" y="3827691"/>
              <a:ext cx="0" cy="2227645"/>
            </a:xfrm>
            <a:custGeom>
              <a:avLst/>
              <a:gdLst/>
              <a:ahLst/>
              <a:cxnLst/>
              <a:rect l="0" t="0" r="0" b="0"/>
              <a:pathLst>
                <a:path h="2227645">
                  <a:moveTo>
                    <a:pt x="0" y="22276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tx8">
              <a:extLst>
                <a:ext uri="{FF2B5EF4-FFF2-40B4-BE49-F238E27FC236}">
                  <a16:creationId xmlns:a16="http://schemas.microsoft.com/office/drawing/2014/main" id="{E5A6087D-9C22-AA4F-9999-9EEBCBB3213E}"/>
                </a:ext>
              </a:extLst>
            </p:cNvPr>
            <p:cNvSpPr/>
            <p:nvPr/>
          </p:nvSpPr>
          <p:spPr>
            <a:xfrm>
              <a:off x="5760596" y="3967085"/>
              <a:ext cx="397540" cy="103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Tead1</a:t>
              </a:r>
            </a:p>
          </p:txBody>
        </p:sp>
        <p:sp>
          <p:nvSpPr>
            <p:cNvPr id="353" name="tx9">
              <a:extLst>
                <a:ext uri="{FF2B5EF4-FFF2-40B4-BE49-F238E27FC236}">
                  <a16:creationId xmlns:a16="http://schemas.microsoft.com/office/drawing/2014/main" id="{B6571C78-D3E3-ED45-B508-25EB583F7F8F}"/>
                </a:ext>
              </a:extLst>
            </p:cNvPr>
            <p:cNvSpPr/>
            <p:nvPr/>
          </p:nvSpPr>
          <p:spPr>
            <a:xfrm>
              <a:off x="6433439" y="4493665"/>
              <a:ext cx="296016" cy="105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Ccr2</a:t>
              </a:r>
            </a:p>
          </p:txBody>
        </p:sp>
        <p:sp>
          <p:nvSpPr>
            <p:cNvPr id="356" name="tx12">
              <a:extLst>
                <a:ext uri="{FF2B5EF4-FFF2-40B4-BE49-F238E27FC236}">
                  <a16:creationId xmlns:a16="http://schemas.microsoft.com/office/drawing/2014/main" id="{BCAAD68D-F9F7-8D4D-8555-B44DB05AC9F0}"/>
                </a:ext>
              </a:extLst>
            </p:cNvPr>
            <p:cNvSpPr/>
            <p:nvPr/>
          </p:nvSpPr>
          <p:spPr>
            <a:xfrm>
              <a:off x="6135700" y="4369373"/>
              <a:ext cx="335174" cy="1061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Cd28</a:t>
              </a:r>
            </a:p>
          </p:txBody>
        </p:sp>
        <p:sp>
          <p:nvSpPr>
            <p:cNvPr id="357" name="tx13">
              <a:extLst>
                <a:ext uri="{FF2B5EF4-FFF2-40B4-BE49-F238E27FC236}">
                  <a16:creationId xmlns:a16="http://schemas.microsoft.com/office/drawing/2014/main" id="{C359C90B-AF44-084C-B02A-4DAA853D5F19}"/>
                </a:ext>
              </a:extLst>
            </p:cNvPr>
            <p:cNvSpPr/>
            <p:nvPr/>
          </p:nvSpPr>
          <p:spPr>
            <a:xfrm>
              <a:off x="6473282" y="5319504"/>
              <a:ext cx="405276" cy="1030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Nuak1</a:t>
              </a:r>
            </a:p>
          </p:txBody>
        </p:sp>
        <p:sp>
          <p:nvSpPr>
            <p:cNvPr id="358" name="tx14">
              <a:extLst>
                <a:ext uri="{FF2B5EF4-FFF2-40B4-BE49-F238E27FC236}">
                  <a16:creationId xmlns:a16="http://schemas.microsoft.com/office/drawing/2014/main" id="{B7A604A2-7C05-894A-8D8A-3F318A640038}"/>
                </a:ext>
              </a:extLst>
            </p:cNvPr>
            <p:cNvSpPr/>
            <p:nvPr/>
          </p:nvSpPr>
          <p:spPr>
            <a:xfrm>
              <a:off x="4982786" y="4327591"/>
              <a:ext cx="256994" cy="1306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 err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Myc</a:t>
              </a:r>
              <a:endPara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361" name="tx17">
              <a:extLst>
                <a:ext uri="{FF2B5EF4-FFF2-40B4-BE49-F238E27FC236}">
                  <a16:creationId xmlns:a16="http://schemas.microsoft.com/office/drawing/2014/main" id="{375D9093-6F49-7041-BABD-5D3CB61D4B09}"/>
                </a:ext>
              </a:extLst>
            </p:cNvPr>
            <p:cNvSpPr/>
            <p:nvPr/>
          </p:nvSpPr>
          <p:spPr>
            <a:xfrm>
              <a:off x="6137289" y="4160730"/>
              <a:ext cx="389667" cy="103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Tbx19</a:t>
              </a:r>
            </a:p>
          </p:txBody>
        </p:sp>
        <p:sp>
          <p:nvSpPr>
            <p:cNvPr id="362" name="tx18">
              <a:extLst>
                <a:ext uri="{FF2B5EF4-FFF2-40B4-BE49-F238E27FC236}">
                  <a16:creationId xmlns:a16="http://schemas.microsoft.com/office/drawing/2014/main" id="{1830EAA7-CE03-754B-A32C-D2DD06A0229E}"/>
                </a:ext>
              </a:extLst>
            </p:cNvPr>
            <p:cNvSpPr/>
            <p:nvPr/>
          </p:nvSpPr>
          <p:spPr>
            <a:xfrm>
              <a:off x="6618004" y="4903778"/>
              <a:ext cx="412944" cy="103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Prdm1</a:t>
              </a:r>
            </a:p>
          </p:txBody>
        </p:sp>
        <p:sp>
          <p:nvSpPr>
            <p:cNvPr id="367" name="tx23">
              <a:extLst>
                <a:ext uri="{FF2B5EF4-FFF2-40B4-BE49-F238E27FC236}">
                  <a16:creationId xmlns:a16="http://schemas.microsoft.com/office/drawing/2014/main" id="{4A1C44E6-BFE4-BF46-9626-B8EB3A2760F8}"/>
                </a:ext>
              </a:extLst>
            </p:cNvPr>
            <p:cNvSpPr/>
            <p:nvPr/>
          </p:nvSpPr>
          <p:spPr>
            <a:xfrm>
              <a:off x="4552284" y="4648336"/>
              <a:ext cx="413149" cy="1325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 err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Cebpb</a:t>
              </a:r>
              <a:endParaRPr sz="1103" dirty="0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</a:endParaRPr>
            </a:p>
          </p:txBody>
        </p:sp>
        <p:sp>
          <p:nvSpPr>
            <p:cNvPr id="372" name="tx28">
              <a:extLst>
                <a:ext uri="{FF2B5EF4-FFF2-40B4-BE49-F238E27FC236}">
                  <a16:creationId xmlns:a16="http://schemas.microsoft.com/office/drawing/2014/main" id="{AB419FB8-1B7B-B548-8365-5C7FCA5E2B55}"/>
                </a:ext>
              </a:extLst>
            </p:cNvPr>
            <p:cNvSpPr/>
            <p:nvPr/>
          </p:nvSpPr>
          <p:spPr>
            <a:xfrm>
              <a:off x="6675073" y="4702779"/>
              <a:ext cx="327301" cy="1035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Nkd1</a:t>
              </a:r>
            </a:p>
          </p:txBody>
        </p:sp>
        <p:sp>
          <p:nvSpPr>
            <p:cNvPr id="374" name="tx30">
              <a:extLst>
                <a:ext uri="{FF2B5EF4-FFF2-40B4-BE49-F238E27FC236}">
                  <a16:creationId xmlns:a16="http://schemas.microsoft.com/office/drawing/2014/main" id="{D6EF96CE-80D9-2749-99DA-CEC405F8B8E2}"/>
                </a:ext>
              </a:extLst>
            </p:cNvPr>
            <p:cNvSpPr/>
            <p:nvPr/>
          </p:nvSpPr>
          <p:spPr>
            <a:xfrm>
              <a:off x="6569328" y="5170382"/>
              <a:ext cx="350714" cy="1005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Axin2</a:t>
              </a:r>
            </a:p>
          </p:txBody>
        </p:sp>
        <p:sp>
          <p:nvSpPr>
            <p:cNvPr id="375" name="tx31">
              <a:extLst>
                <a:ext uri="{FF2B5EF4-FFF2-40B4-BE49-F238E27FC236}">
                  <a16:creationId xmlns:a16="http://schemas.microsoft.com/office/drawing/2014/main" id="{92249CDF-F323-8646-AD9D-AAB2B6707511}"/>
                </a:ext>
              </a:extLst>
            </p:cNvPr>
            <p:cNvSpPr/>
            <p:nvPr/>
          </p:nvSpPr>
          <p:spPr>
            <a:xfrm>
              <a:off x="4662137" y="5134312"/>
              <a:ext cx="288280" cy="1033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Esr1</a:t>
              </a:r>
            </a:p>
          </p:txBody>
        </p:sp>
        <p:sp>
          <p:nvSpPr>
            <p:cNvPr id="377" name="tx33">
              <a:extLst>
                <a:ext uri="{FF2B5EF4-FFF2-40B4-BE49-F238E27FC236}">
                  <a16:creationId xmlns:a16="http://schemas.microsoft.com/office/drawing/2014/main" id="{A3FDF142-6F7B-6842-887A-E9A4AF391A09}"/>
                </a:ext>
              </a:extLst>
            </p:cNvPr>
            <p:cNvSpPr/>
            <p:nvPr/>
          </p:nvSpPr>
          <p:spPr>
            <a:xfrm>
              <a:off x="4953192" y="5182644"/>
              <a:ext cx="296153" cy="10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Nt5e</a:t>
              </a:r>
            </a:p>
          </p:txBody>
        </p:sp>
        <p:sp>
          <p:nvSpPr>
            <p:cNvPr id="378" name="tx34">
              <a:extLst>
                <a:ext uri="{FF2B5EF4-FFF2-40B4-BE49-F238E27FC236}">
                  <a16:creationId xmlns:a16="http://schemas.microsoft.com/office/drawing/2014/main" id="{B4D339DD-102C-8240-92FC-7F7723E55ED0}"/>
                </a:ext>
              </a:extLst>
            </p:cNvPr>
            <p:cNvSpPr/>
            <p:nvPr/>
          </p:nvSpPr>
          <p:spPr>
            <a:xfrm>
              <a:off x="6348812" y="4701580"/>
              <a:ext cx="257200" cy="1059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Cd5</a:t>
              </a:r>
            </a:p>
          </p:txBody>
        </p:sp>
        <p:sp>
          <p:nvSpPr>
            <p:cNvPr id="384" name="tx40">
              <a:extLst>
                <a:ext uri="{FF2B5EF4-FFF2-40B4-BE49-F238E27FC236}">
                  <a16:creationId xmlns:a16="http://schemas.microsoft.com/office/drawing/2014/main" id="{1EDF431F-A0D9-F24C-9D5B-E418228880D4}"/>
                </a:ext>
              </a:extLst>
            </p:cNvPr>
            <p:cNvSpPr/>
            <p:nvPr/>
          </p:nvSpPr>
          <p:spPr>
            <a:xfrm>
              <a:off x="6185178" y="5470484"/>
              <a:ext cx="397540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Zap70</a:t>
              </a:r>
            </a:p>
          </p:txBody>
        </p:sp>
        <p:sp>
          <p:nvSpPr>
            <p:cNvPr id="389" name="tx45">
              <a:extLst>
                <a:ext uri="{FF2B5EF4-FFF2-40B4-BE49-F238E27FC236}">
                  <a16:creationId xmlns:a16="http://schemas.microsoft.com/office/drawing/2014/main" id="{E8E0229F-D5FB-EA42-8ED1-32A47681A035}"/>
                </a:ext>
              </a:extLst>
            </p:cNvPr>
            <p:cNvSpPr/>
            <p:nvPr/>
          </p:nvSpPr>
          <p:spPr>
            <a:xfrm>
              <a:off x="4902099" y="4901250"/>
              <a:ext cx="342773" cy="103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Ifitm1</a:t>
              </a:r>
            </a:p>
          </p:txBody>
        </p:sp>
        <p:sp>
          <p:nvSpPr>
            <p:cNvPr id="393" name="rc49">
              <a:extLst>
                <a:ext uri="{FF2B5EF4-FFF2-40B4-BE49-F238E27FC236}">
                  <a16:creationId xmlns:a16="http://schemas.microsoft.com/office/drawing/2014/main" id="{D2180F65-32DA-894C-A0CF-6489B6E63CB1}"/>
                </a:ext>
              </a:extLst>
            </p:cNvPr>
            <p:cNvSpPr/>
            <p:nvPr/>
          </p:nvSpPr>
          <p:spPr>
            <a:xfrm>
              <a:off x="4518357" y="3827691"/>
              <a:ext cx="2604467" cy="2227645"/>
            </a:xfrm>
            <a:prstGeom prst="rect">
              <a:avLst/>
            </a:prstGeom>
            <a:ln w="14782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tx50">
              <a:extLst>
                <a:ext uri="{FF2B5EF4-FFF2-40B4-BE49-F238E27FC236}">
                  <a16:creationId xmlns:a16="http://schemas.microsoft.com/office/drawing/2014/main" id="{59C3672A-256D-9340-A69B-228235B5C92F}"/>
                </a:ext>
              </a:extLst>
            </p:cNvPr>
            <p:cNvSpPr/>
            <p:nvPr/>
          </p:nvSpPr>
          <p:spPr>
            <a:xfrm>
              <a:off x="4341627" y="5562282"/>
              <a:ext cx="108406" cy="85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-5</a:t>
              </a:r>
            </a:p>
          </p:txBody>
        </p:sp>
        <p:sp>
          <p:nvSpPr>
            <p:cNvPr id="395" name="tx51">
              <a:extLst>
                <a:ext uri="{FF2B5EF4-FFF2-40B4-BE49-F238E27FC236}">
                  <a16:creationId xmlns:a16="http://schemas.microsoft.com/office/drawing/2014/main" id="{B9789737-2196-F94E-82B6-EDEC0B953CB3}"/>
                </a:ext>
              </a:extLst>
            </p:cNvPr>
            <p:cNvSpPr/>
            <p:nvPr/>
          </p:nvSpPr>
          <p:spPr>
            <a:xfrm>
              <a:off x="4382227" y="4980606"/>
              <a:ext cx="67806" cy="87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96" name="tx52">
              <a:extLst>
                <a:ext uri="{FF2B5EF4-FFF2-40B4-BE49-F238E27FC236}">
                  <a16:creationId xmlns:a16="http://schemas.microsoft.com/office/drawing/2014/main" id="{4D88D127-C6FD-4E45-BC94-1E6DA14D3B99}"/>
                </a:ext>
              </a:extLst>
            </p:cNvPr>
            <p:cNvSpPr/>
            <p:nvPr/>
          </p:nvSpPr>
          <p:spPr>
            <a:xfrm>
              <a:off x="4382227" y="4402144"/>
              <a:ext cx="67806" cy="85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97" name="tx53">
              <a:extLst>
                <a:ext uri="{FF2B5EF4-FFF2-40B4-BE49-F238E27FC236}">
                  <a16:creationId xmlns:a16="http://schemas.microsoft.com/office/drawing/2014/main" id="{253B6BC1-8370-1A45-9B13-27D2EDF10EF2}"/>
                </a:ext>
              </a:extLst>
            </p:cNvPr>
            <p:cNvSpPr/>
            <p:nvPr/>
          </p:nvSpPr>
          <p:spPr>
            <a:xfrm>
              <a:off x="4314421" y="3820468"/>
              <a:ext cx="135612" cy="87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98" name="pl54">
              <a:extLst>
                <a:ext uri="{FF2B5EF4-FFF2-40B4-BE49-F238E27FC236}">
                  <a16:creationId xmlns:a16="http://schemas.microsoft.com/office/drawing/2014/main" id="{F9D67AFF-FB66-9743-AC9C-654C10483059}"/>
                </a:ext>
              </a:extLst>
            </p:cNvPr>
            <p:cNvSpPr/>
            <p:nvPr/>
          </p:nvSpPr>
          <p:spPr>
            <a:xfrm>
              <a:off x="4480400" y="5604519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55">
              <a:extLst>
                <a:ext uri="{FF2B5EF4-FFF2-40B4-BE49-F238E27FC236}">
                  <a16:creationId xmlns:a16="http://schemas.microsoft.com/office/drawing/2014/main" id="{AF548107-AB47-BD45-B90C-F0E6BD1D4DE6}"/>
                </a:ext>
              </a:extLst>
            </p:cNvPr>
            <p:cNvSpPr/>
            <p:nvPr/>
          </p:nvSpPr>
          <p:spPr>
            <a:xfrm>
              <a:off x="4480400" y="502445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56">
              <a:extLst>
                <a:ext uri="{FF2B5EF4-FFF2-40B4-BE49-F238E27FC236}">
                  <a16:creationId xmlns:a16="http://schemas.microsoft.com/office/drawing/2014/main" id="{D350F5FA-DB21-8545-AC79-5C938E0E5C69}"/>
                </a:ext>
              </a:extLst>
            </p:cNvPr>
            <p:cNvSpPr/>
            <p:nvPr/>
          </p:nvSpPr>
          <p:spPr>
            <a:xfrm>
              <a:off x="4480400" y="4444382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l57">
              <a:extLst>
                <a:ext uri="{FF2B5EF4-FFF2-40B4-BE49-F238E27FC236}">
                  <a16:creationId xmlns:a16="http://schemas.microsoft.com/office/drawing/2014/main" id="{EE06C2B9-B51C-844C-84AD-097CDC5EC05E}"/>
                </a:ext>
              </a:extLst>
            </p:cNvPr>
            <p:cNvSpPr/>
            <p:nvPr/>
          </p:nvSpPr>
          <p:spPr>
            <a:xfrm>
              <a:off x="4480400" y="386431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l58">
              <a:extLst>
                <a:ext uri="{FF2B5EF4-FFF2-40B4-BE49-F238E27FC236}">
                  <a16:creationId xmlns:a16="http://schemas.microsoft.com/office/drawing/2014/main" id="{64D7270A-E628-E947-AFB1-29BBD49C9617}"/>
                </a:ext>
              </a:extLst>
            </p:cNvPr>
            <p:cNvSpPr/>
            <p:nvPr/>
          </p:nvSpPr>
          <p:spPr>
            <a:xfrm>
              <a:off x="4584583" y="6055336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l59">
              <a:extLst>
                <a:ext uri="{FF2B5EF4-FFF2-40B4-BE49-F238E27FC236}">
                  <a16:creationId xmlns:a16="http://schemas.microsoft.com/office/drawing/2014/main" id="{7E8F5694-AC40-7042-B765-DBD9F1D5231A}"/>
                </a:ext>
              </a:extLst>
            </p:cNvPr>
            <p:cNvSpPr/>
            <p:nvPr/>
          </p:nvSpPr>
          <p:spPr>
            <a:xfrm>
              <a:off x="5136961" y="6055336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l60">
              <a:extLst>
                <a:ext uri="{FF2B5EF4-FFF2-40B4-BE49-F238E27FC236}">
                  <a16:creationId xmlns:a16="http://schemas.microsoft.com/office/drawing/2014/main" id="{C177F59C-9B40-2B4B-A5D3-E47F1C560D33}"/>
                </a:ext>
              </a:extLst>
            </p:cNvPr>
            <p:cNvSpPr/>
            <p:nvPr/>
          </p:nvSpPr>
          <p:spPr>
            <a:xfrm>
              <a:off x="5689339" y="6055336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l61">
              <a:extLst>
                <a:ext uri="{FF2B5EF4-FFF2-40B4-BE49-F238E27FC236}">
                  <a16:creationId xmlns:a16="http://schemas.microsoft.com/office/drawing/2014/main" id="{EA830887-E7D6-4549-AA5A-7C1EFBEA8B91}"/>
                </a:ext>
              </a:extLst>
            </p:cNvPr>
            <p:cNvSpPr/>
            <p:nvPr/>
          </p:nvSpPr>
          <p:spPr>
            <a:xfrm>
              <a:off x="6241717" y="6055336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62">
              <a:extLst>
                <a:ext uri="{FF2B5EF4-FFF2-40B4-BE49-F238E27FC236}">
                  <a16:creationId xmlns:a16="http://schemas.microsoft.com/office/drawing/2014/main" id="{8D90382D-4E13-5540-B8D0-9459EE36C0AD}"/>
                </a:ext>
              </a:extLst>
            </p:cNvPr>
            <p:cNvSpPr/>
            <p:nvPr/>
          </p:nvSpPr>
          <p:spPr>
            <a:xfrm>
              <a:off x="6794095" y="6055336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tx63">
              <a:extLst>
                <a:ext uri="{FF2B5EF4-FFF2-40B4-BE49-F238E27FC236}">
                  <a16:creationId xmlns:a16="http://schemas.microsoft.com/office/drawing/2014/main" id="{8F38BF46-2924-454B-8B23-3386C89A97DD}"/>
                </a:ext>
              </a:extLst>
            </p:cNvPr>
            <p:cNvSpPr/>
            <p:nvPr/>
          </p:nvSpPr>
          <p:spPr>
            <a:xfrm>
              <a:off x="4530380" y="6125624"/>
              <a:ext cx="108406" cy="854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-4</a:t>
              </a:r>
            </a:p>
          </p:txBody>
        </p:sp>
        <p:sp>
          <p:nvSpPr>
            <p:cNvPr id="408" name="tx64">
              <a:extLst>
                <a:ext uri="{FF2B5EF4-FFF2-40B4-BE49-F238E27FC236}">
                  <a16:creationId xmlns:a16="http://schemas.microsoft.com/office/drawing/2014/main" id="{F2CD5D54-BFBA-5649-A2DF-664002344329}"/>
                </a:ext>
              </a:extLst>
            </p:cNvPr>
            <p:cNvSpPr/>
            <p:nvPr/>
          </p:nvSpPr>
          <p:spPr>
            <a:xfrm>
              <a:off x="5082758" y="6125565"/>
              <a:ext cx="108406" cy="85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09" name="tx65">
              <a:extLst>
                <a:ext uri="{FF2B5EF4-FFF2-40B4-BE49-F238E27FC236}">
                  <a16:creationId xmlns:a16="http://schemas.microsoft.com/office/drawing/2014/main" id="{E433FB01-B8ED-734B-8988-09718611408F}"/>
                </a:ext>
              </a:extLst>
            </p:cNvPr>
            <p:cNvSpPr/>
            <p:nvPr/>
          </p:nvSpPr>
          <p:spPr>
            <a:xfrm>
              <a:off x="5655436" y="6123541"/>
              <a:ext cx="67806" cy="87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10" name="tx66">
              <a:extLst>
                <a:ext uri="{FF2B5EF4-FFF2-40B4-BE49-F238E27FC236}">
                  <a16:creationId xmlns:a16="http://schemas.microsoft.com/office/drawing/2014/main" id="{C98B97A7-12B4-5245-8608-F7CE33954FE7}"/>
                </a:ext>
              </a:extLst>
            </p:cNvPr>
            <p:cNvSpPr/>
            <p:nvPr/>
          </p:nvSpPr>
          <p:spPr>
            <a:xfrm>
              <a:off x="6207814" y="6125565"/>
              <a:ext cx="67806" cy="85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11" name="tx67">
              <a:extLst>
                <a:ext uri="{FF2B5EF4-FFF2-40B4-BE49-F238E27FC236}">
                  <a16:creationId xmlns:a16="http://schemas.microsoft.com/office/drawing/2014/main" id="{208029C2-7322-6E48-92B0-4379B42F87CF}"/>
                </a:ext>
              </a:extLst>
            </p:cNvPr>
            <p:cNvSpPr/>
            <p:nvPr/>
          </p:nvSpPr>
          <p:spPr>
            <a:xfrm>
              <a:off x="6760191" y="6125624"/>
              <a:ext cx="67806" cy="854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765E1F2-88D8-1849-8212-986B43259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2780" y="4780872"/>
              <a:ext cx="36364" cy="14227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E90A3D81-B130-7443-AE84-C02290850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7361" y="5174487"/>
              <a:ext cx="38833" cy="274844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22AFE94-9EF2-EB40-9CC5-CD6DE9882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3287" y="5185998"/>
              <a:ext cx="243064" cy="1521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F7EC968-56C1-D043-A573-72BB9EE4DF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9200" y="4461448"/>
              <a:ext cx="229793" cy="31004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8" name="tx52">
              <a:extLst>
                <a:ext uri="{FF2B5EF4-FFF2-40B4-BE49-F238E27FC236}">
                  <a16:creationId xmlns:a16="http://schemas.microsoft.com/office/drawing/2014/main" id="{81840751-8A6B-2D42-A9A9-8D9704DF0FFC}"/>
                </a:ext>
              </a:extLst>
            </p:cNvPr>
            <p:cNvSpPr/>
            <p:nvPr/>
          </p:nvSpPr>
          <p:spPr>
            <a:xfrm rot="16200000">
              <a:off x="3039299" y="4714583"/>
              <a:ext cx="2085059" cy="369332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sp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CTNNB1 GOF</a:t>
              </a:r>
            </a:p>
            <a:p>
              <a:pPr algn="ctr"/>
              <a:r>
                <a:rPr lang="en-US" sz="12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mRNA L2FC upon Ikzf1/3 KO</a:t>
              </a:r>
            </a:p>
          </p:txBody>
        </p:sp>
        <p:sp>
          <p:nvSpPr>
            <p:cNvPr id="419" name="tx52">
              <a:extLst>
                <a:ext uri="{FF2B5EF4-FFF2-40B4-BE49-F238E27FC236}">
                  <a16:creationId xmlns:a16="http://schemas.microsoft.com/office/drawing/2014/main" id="{FB70EBE0-8345-CC41-A3EB-C36ACB3BF3BC}"/>
                </a:ext>
              </a:extLst>
            </p:cNvPr>
            <p:cNvSpPr/>
            <p:nvPr/>
          </p:nvSpPr>
          <p:spPr>
            <a:xfrm>
              <a:off x="4650417" y="6189542"/>
              <a:ext cx="2280625" cy="369332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spAutoFit/>
            </a:bodyPr>
            <a:lstStyle/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mRNA L2FC upon CTNNB1 GOF</a:t>
              </a:r>
            </a:p>
            <a:p>
              <a:pPr marL="0" marR="0" indent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NTC</a:t>
              </a:r>
              <a:endParaRPr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E27891-11E2-1647-A92C-D53080895D24}"/>
              </a:ext>
            </a:extLst>
          </p:cNvPr>
          <p:cNvSpPr txBox="1"/>
          <p:nvPr/>
        </p:nvSpPr>
        <p:spPr>
          <a:xfrm>
            <a:off x="380695" y="2606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CF4FBD7-A31F-1F4A-9AEA-3F1384A757EE}"/>
              </a:ext>
            </a:extLst>
          </p:cNvPr>
          <p:cNvSpPr txBox="1"/>
          <p:nvPr/>
        </p:nvSpPr>
        <p:spPr>
          <a:xfrm>
            <a:off x="4056946" y="26064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692EF4DE-CD51-FE4E-8C1D-9804791C120C}"/>
              </a:ext>
            </a:extLst>
          </p:cNvPr>
          <p:cNvSpPr txBox="1"/>
          <p:nvPr/>
        </p:nvSpPr>
        <p:spPr>
          <a:xfrm>
            <a:off x="4056946" y="33196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139</Words>
  <Application>Microsoft Macintosh PowerPoint</Application>
  <PresentationFormat>On-screen Show (4:3)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Robinson, Mark</cp:lastModifiedBy>
  <cp:revision>10</cp:revision>
  <dcterms:created xsi:type="dcterms:W3CDTF">2017-02-13T16:18:36Z</dcterms:created>
  <dcterms:modified xsi:type="dcterms:W3CDTF">2021-11-15T18:57:20Z</dcterms:modified>
  <cp:category/>
</cp:coreProperties>
</file>