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941" autoAdjust="0"/>
  </p:normalViewPr>
  <p:slideViewPr>
    <p:cSldViewPr snapToGrid="0">
      <p:cViewPr varScale="1">
        <p:scale>
          <a:sx n="56" d="100"/>
          <a:sy n="56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2B27-DB50-4F36-8DFC-AF516C2E42A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D26D-0930-4A42-8F11-EE49AF543F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r>
              <a:rPr lang="en-US" baseline="0" dirty="0" smtClean="0"/>
              <a:t> followed: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Downloaded the files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Wrote</a:t>
            </a:r>
            <a:r>
              <a:rPr lang="en-US" baseline="0" dirty="0" smtClean="0"/>
              <a:t> code in the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 to examine, process, and write to file the data for each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4D26D-0930-4A42-8F11-EE49AF543FE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59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 start date: October 1, 1998</a:t>
            </a:r>
            <a:r>
              <a:rPr lang="en-US" baseline="0" dirty="0" smtClean="0"/>
              <a:t> (since don’t have soil temp or moisture data for 1997-10-01)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4D26D-0930-4A42-8F11-EE49AF543FE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56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9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1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1FD-5F51-4E9E-88BE-6218115F035A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H-Model/MESH_Whitegull" TargetMode="External"/><Relationship Id="rId2" Type="http://schemas.openxmlformats.org/officeDocument/2006/relationships/hyperlink" Target="https://github.com/MESH-Model/MESH_Project_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crnetwork.ca/science/WECC/boreal-forest/berms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pages/viewpage.action?pageId=1685587179" TargetMode="External"/><Relationship Id="rId2" Type="http://schemas.openxmlformats.org/officeDocument/2006/relationships/hyperlink" Target="https://wiki.usask.ca/display/MESH/Interim+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iki.usask.ca/display/MESH/RUNM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teorological+Inp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SH_parameters_CLASS.ini" TargetMode="External"/><Relationship Id="rId2" Type="http://schemas.openxmlformats.org/officeDocument/2006/relationships/hyperlink" Target="https://wiki.usask.ca/pages/viewpage.action?pageId=1176797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usask.ca/display/MESH/MESH+Parameter+Selection" TargetMode="External"/><Relationship Id="rId4" Type="http://schemas.openxmlformats.org/officeDocument/2006/relationships/hyperlink" Target="https://wiki.usask.ca/display/MESH/MESH_parameters_hydrology.in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SH_input_run_options.in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 Gull Creek MESH Point Scale Configuration Exercise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2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7"/>
            <a:ext cx="11441447" cy="6783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4202011"/>
            <a:ext cx="11441447" cy="14949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811924" y="2484247"/>
            <a:ext cx="549953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Needleleaf	  Broadleaf	    Crops	       Grass 	       Urban/barren/</a:t>
            </a:r>
          </a:p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				          impervious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814551" y="2412124"/>
            <a:ext cx="4795816" cy="1759825"/>
            <a:chOff x="814551" y="2921414"/>
            <a:chExt cx="4795816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5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77624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73625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69532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C57E0-157B-405D-842A-AFC227B8AE66}"/>
                </a:ext>
              </a:extLst>
            </p:cNvPr>
            <p:cNvSpPr/>
            <p:nvPr/>
          </p:nvSpPr>
          <p:spPr>
            <a:xfrm>
              <a:off x="465129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A8F264-D974-46DB-A91F-DA4DBE11A6FD}"/>
              </a:ext>
            </a:extLst>
          </p:cNvPr>
          <p:cNvSpPr txBox="1"/>
          <p:nvPr/>
        </p:nvSpPr>
        <p:spPr>
          <a:xfrm>
            <a:off x="5610367" y="2484247"/>
            <a:ext cx="376223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       Needleleaf	             Broadleaf	               Crops	            Grass 	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7D8457-7C1A-4631-9848-E807B8FB9D40}"/>
              </a:ext>
            </a:extLst>
          </p:cNvPr>
          <p:cNvGrpSpPr/>
          <p:nvPr/>
        </p:nvGrpSpPr>
        <p:grpSpPr>
          <a:xfrm>
            <a:off x="5612994" y="2412124"/>
            <a:ext cx="3767676" cy="1759825"/>
            <a:chOff x="814551" y="2921414"/>
            <a:chExt cx="3767676" cy="12505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59CEA6-B18F-4C01-9B4C-398A72315D69}"/>
                </a:ext>
              </a:extLst>
            </p:cNvPr>
            <p:cNvSpPr/>
            <p:nvPr/>
          </p:nvSpPr>
          <p:spPr>
            <a:xfrm>
              <a:off x="814551" y="2921415"/>
              <a:ext cx="1189827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9D0EF4-55D7-4CB9-AF79-F856D2CD0D8E}"/>
                </a:ext>
              </a:extLst>
            </p:cNvPr>
            <p:cNvSpPr/>
            <p:nvPr/>
          </p:nvSpPr>
          <p:spPr>
            <a:xfrm>
              <a:off x="200437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3EA1F9-6701-4323-B577-65E0AB3439DA}"/>
                </a:ext>
              </a:extLst>
            </p:cNvPr>
            <p:cNvSpPr/>
            <p:nvPr/>
          </p:nvSpPr>
          <p:spPr>
            <a:xfrm>
              <a:off x="2960350" y="2921414"/>
              <a:ext cx="890844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98F446-43CA-48F9-A9D7-A488A6C35B04}"/>
                </a:ext>
              </a:extLst>
            </p:cNvPr>
            <p:cNvSpPr/>
            <p:nvPr/>
          </p:nvSpPr>
          <p:spPr>
            <a:xfrm>
              <a:off x="3852512" y="2921414"/>
              <a:ext cx="729715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478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3573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5115910"/>
            <a:ext cx="11441447" cy="5810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795780" y="4299692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Layer 1	     Layer 2	              Layer 3	                   Layer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797098" y="4233041"/>
            <a:ext cx="4129628" cy="893900"/>
            <a:chOff x="814551" y="2921414"/>
            <a:chExt cx="4129628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4"/>
              <a:ext cx="804228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618779" y="2921414"/>
              <a:ext cx="127588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90272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92748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903236-716E-4666-8A4F-29A1E191C896}"/>
              </a:ext>
            </a:extLst>
          </p:cNvPr>
          <p:cNvSpPr txBox="1"/>
          <p:nvPr/>
        </p:nvSpPr>
        <p:spPr>
          <a:xfrm>
            <a:off x="31343" y="463886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</p:spTree>
    <p:extLst>
      <p:ext uri="{BB962C8B-B14F-4D97-AF65-F5344CB8AC3E}">
        <p14:creationId xmlns:p14="http://schemas.microsoft.com/office/powerpoint/2010/main" val="151471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9359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3239-C697-40FF-A444-96FFD74BF338}"/>
              </a:ext>
            </a:extLst>
          </p:cNvPr>
          <p:cNvSpPr txBox="1"/>
          <p:nvPr/>
        </p:nvSpPr>
        <p:spPr>
          <a:xfrm>
            <a:off x="16138" y="5073683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5DA6A-5709-44BE-A38E-7C67961B6EB1}"/>
              </a:ext>
            </a:extLst>
          </p:cNvPr>
          <p:cNvSpPr/>
          <p:nvPr/>
        </p:nvSpPr>
        <p:spPr>
          <a:xfrm>
            <a:off x="798038" y="5110562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305E4-0BAE-4A26-A441-8E65AF512FC6}"/>
              </a:ext>
            </a:extLst>
          </p:cNvPr>
          <p:cNvSpPr/>
          <p:nvPr/>
        </p:nvSpPr>
        <p:spPr>
          <a:xfrm>
            <a:off x="798037" y="5300481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2ACBD-049D-4058-BAA8-CE1F14F9BAAD}"/>
              </a:ext>
            </a:extLst>
          </p:cNvPr>
          <p:cNvSpPr/>
          <p:nvPr/>
        </p:nvSpPr>
        <p:spPr>
          <a:xfrm>
            <a:off x="3342288" y="5296479"/>
            <a:ext cx="2753712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49546-1AEA-4F58-96AA-9331198E82F2}"/>
              </a:ext>
            </a:extLst>
          </p:cNvPr>
          <p:cNvSpPr txBox="1"/>
          <p:nvPr/>
        </p:nvSpPr>
        <p:spPr>
          <a:xfrm>
            <a:off x="691994" y="5707099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One value of soil temperature and moisture for each layer</a:t>
            </a:r>
          </a:p>
        </p:txBody>
      </p:sp>
    </p:spTree>
    <p:extLst>
      <p:ext uri="{BB962C8B-B14F-4D97-AF65-F5344CB8AC3E}">
        <p14:creationId xmlns:p14="http://schemas.microsoft.com/office/powerpoint/2010/main" val="218338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B6C0-B655-4BD3-9C10-A9DF0B9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CD3AC-D503-4CE3-9A3D-162B65CE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5"/>
          <a:stretch/>
        </p:blipFill>
        <p:spPr>
          <a:xfrm>
            <a:off x="725542" y="2222939"/>
            <a:ext cx="9353550" cy="9145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15B8FF-AE12-4738-9E90-610258DD82B5}"/>
              </a:ext>
            </a:extLst>
          </p:cNvPr>
          <p:cNvSpPr/>
          <p:nvPr/>
        </p:nvSpPr>
        <p:spPr>
          <a:xfrm>
            <a:off x="790902" y="2648608"/>
            <a:ext cx="9341070" cy="26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7BF2-0527-4B93-A210-A4ACB79CAFD7}"/>
              </a:ext>
            </a:extLst>
          </p:cNvPr>
          <p:cNvSpPr txBox="1"/>
          <p:nvPr/>
        </p:nvSpPr>
        <p:spPr>
          <a:xfrm>
            <a:off x="725542" y="3171054"/>
            <a:ext cx="7023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Starting hour, minute, day (</a:t>
            </a:r>
            <a:r>
              <a:rPr lang="en-CA" sz="1000" dirty="0" err="1">
                <a:solidFill>
                  <a:srgbClr val="FF0000"/>
                </a:solidFill>
              </a:rPr>
              <a:t>julian</a:t>
            </a:r>
            <a:r>
              <a:rPr lang="en-CA" sz="1000" dirty="0">
                <a:solidFill>
                  <a:srgbClr val="FF0000"/>
                </a:solidFill>
              </a:rPr>
              <a:t>), and year of the meteorological input files</a:t>
            </a:r>
          </a:p>
        </p:txBody>
      </p:sp>
    </p:spTree>
    <p:extLst>
      <p:ext uri="{BB962C8B-B14F-4D97-AF65-F5344CB8AC3E}">
        <p14:creationId xmlns:p14="http://schemas.microsoft.com/office/powerpoint/2010/main" val="965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Just </a:t>
            </a:r>
            <a:r>
              <a:rPr lang="en-CA" dirty="0"/>
              <a:t>because there is a value in an input file doesn’t mean it is being used by the model</a:t>
            </a:r>
          </a:p>
          <a:p>
            <a:pPr lvl="1"/>
            <a:r>
              <a:rPr lang="en-CA" dirty="0"/>
              <a:t>Need to consider the flags </a:t>
            </a:r>
            <a:r>
              <a:rPr lang="en-CA" dirty="0" smtClean="0"/>
              <a:t>used (run_options.ini)</a:t>
            </a:r>
            <a:endParaRPr lang="en-CA" dirty="0"/>
          </a:p>
          <a:p>
            <a:pPr lvl="0"/>
            <a:r>
              <a:rPr lang="en-CA" dirty="0"/>
              <a:t>The MESH wiki is a great resource, but exercise caution as some information is out-of-date, and the information is not exhaustive</a:t>
            </a:r>
          </a:p>
          <a:p>
            <a:pPr lvl="1"/>
            <a:r>
              <a:rPr lang="en-CA" dirty="0"/>
              <a:t>The “MESH Input Files” pages are especially </a:t>
            </a:r>
            <a:r>
              <a:rPr lang="en-CA" dirty="0" smtClean="0"/>
              <a:t>useful</a:t>
            </a:r>
          </a:p>
          <a:p>
            <a:pPr lvl="1"/>
            <a:r>
              <a:rPr lang="en-US" dirty="0" smtClean="0"/>
              <a:t>Try the search bar in addition to the page tree navigation</a:t>
            </a:r>
          </a:p>
          <a:p>
            <a:pPr lvl="1"/>
            <a:r>
              <a:rPr lang="en-US" dirty="0" smtClean="0"/>
              <a:t>If there’s something you want to do / know regarding the model, ask Dan</a:t>
            </a:r>
            <a:endParaRPr lang="en-CA" dirty="0"/>
          </a:p>
          <a:p>
            <a:pPr lvl="0"/>
            <a:r>
              <a:rPr lang="en-CA" dirty="0"/>
              <a:t>Keep notes about the model setup choices made in “ReadMe.md” files in the project folder</a:t>
            </a:r>
          </a:p>
          <a:p>
            <a:pPr lvl="1"/>
            <a:r>
              <a:rPr lang="en-CA" dirty="0"/>
              <a:t>“Breadcrumbs” for yourself to remember what you did</a:t>
            </a:r>
          </a:p>
          <a:p>
            <a:pPr lvl="1"/>
            <a:r>
              <a:rPr lang="en-CA" dirty="0"/>
              <a:t>Helpful for distinguishing different configurations</a:t>
            </a:r>
          </a:p>
          <a:p>
            <a:pPr lvl="1"/>
            <a:r>
              <a:rPr lang="en-CA" dirty="0"/>
              <a:t>Document justification of your choices to your supervisor and when writing your thesis or publishing papers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3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Pre-modelling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the project folders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tracking</a:t>
            </a:r>
          </a:p>
          <a:p>
            <a:pPr lvl="1"/>
            <a:r>
              <a:rPr lang="en-US" dirty="0" smtClean="0"/>
              <a:t>See </a:t>
            </a:r>
            <a:r>
              <a:rPr lang="en-CA" dirty="0" smtClean="0">
                <a:hlinkClick r:id="rId2"/>
              </a:rPr>
              <a:t>https://github.com/MESH-Model/MESH_Project_Template</a:t>
            </a:r>
            <a:r>
              <a:rPr lang="en-CA" dirty="0" smtClean="0"/>
              <a:t> for an example</a:t>
            </a:r>
          </a:p>
          <a:p>
            <a:pPr lvl="1"/>
            <a:r>
              <a:rPr lang="en-US" dirty="0" smtClean="0"/>
              <a:t>Can clone the folders I have set up from here: </a:t>
            </a:r>
            <a:r>
              <a:rPr lang="en-CA" dirty="0" smtClean="0">
                <a:hlinkClick r:id="rId3"/>
              </a:rPr>
              <a:t>https://github.com/MESH-Model/MESH_Whitegull</a:t>
            </a:r>
            <a:endParaRPr lang="en-CA" dirty="0" smtClean="0"/>
          </a:p>
          <a:p>
            <a:pPr lvl="1"/>
            <a:r>
              <a:rPr lang="en-CA" i="1" dirty="0"/>
              <a:t>Note: when setting up MESH, it is helpful to have an existing version of the model with a similar configuration to yours as a starting point for file layout, default parameters, etc</a:t>
            </a:r>
            <a:r>
              <a:rPr lang="en-CA" i="1" dirty="0" smtClean="0"/>
              <a:t>.</a:t>
            </a:r>
          </a:p>
          <a:p>
            <a:r>
              <a:rPr lang="en-US" dirty="0" smtClean="0"/>
              <a:t>Familiarize yourself with the site</a:t>
            </a:r>
          </a:p>
          <a:p>
            <a:pPr lvl="1"/>
            <a:r>
              <a:rPr lang="en-CA" dirty="0">
                <a:hlinkClick r:id="rId4"/>
              </a:rPr>
              <a:t>http://ccrnetwork.ca/science/WECC/boreal-forest/berms.php</a:t>
            </a:r>
            <a:endParaRPr lang="en-US" dirty="0" smtClean="0"/>
          </a:p>
          <a:p>
            <a:r>
              <a:rPr lang="en-US" dirty="0" smtClean="0"/>
              <a:t>Define modelling goals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Point 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7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Old way: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etting up the MESH_drainage_database.r2c file with one active grid cell to create an “effective” point mode</a:t>
            </a:r>
          </a:p>
          <a:p>
            <a:r>
              <a:rPr lang="en-US" dirty="0" smtClean="0"/>
              <a:t>New way: </a:t>
            </a:r>
          </a:p>
          <a:p>
            <a:pPr lvl="1"/>
            <a:r>
              <a:rPr lang="en-US" dirty="0" smtClean="0"/>
              <a:t>Use the newest interim release of MESH (</a:t>
            </a:r>
            <a:r>
              <a:rPr lang="en-US" dirty="0" smtClean="0"/>
              <a:t>r1593, or r1606 if using .met files)</a:t>
            </a:r>
          </a:p>
          <a:p>
            <a:pPr lvl="2"/>
            <a:r>
              <a:rPr lang="en-CA" sz="1400" dirty="0" smtClean="0">
                <a:hlinkClick r:id="rId2"/>
              </a:rPr>
              <a:t>https</a:t>
            </a:r>
            <a:r>
              <a:rPr lang="en-CA" sz="1400" dirty="0" smtClean="0">
                <a:hlinkClick r:id="rId2"/>
              </a:rPr>
              <a:t>://</a:t>
            </a:r>
            <a:r>
              <a:rPr lang="en-CA" sz="1400" dirty="0" smtClean="0">
                <a:hlinkClick r:id="rId2"/>
              </a:rPr>
              <a:t>wiki.usask.ca/display/MESH/Interim+releases</a:t>
            </a:r>
            <a:endParaRPr lang="en-CA" dirty="0" smtClean="0"/>
          </a:p>
          <a:p>
            <a:pPr lvl="2"/>
            <a:r>
              <a:rPr lang="en-CA" sz="1400" dirty="0">
                <a:hlinkClick r:id="rId3"/>
              </a:rPr>
              <a:t>https://wiki.usask.ca/pages/viewpage.action?pageId=1685587179</a:t>
            </a:r>
            <a:endParaRPr lang="en-CA" sz="1400" dirty="0"/>
          </a:p>
          <a:p>
            <a:pPr lvl="1"/>
            <a:r>
              <a:rPr lang="en-US" dirty="0" smtClean="0"/>
              <a:t>In MESH_run_options.ini set RUNMODE = </a:t>
            </a:r>
            <a:r>
              <a:rPr lang="en-US" dirty="0" err="1" smtClean="0"/>
              <a:t>noroute</a:t>
            </a:r>
            <a:r>
              <a:rPr lang="en-US" dirty="0" smtClean="0"/>
              <a:t> and SHDFILEFLAG = 2</a:t>
            </a:r>
          </a:p>
          <a:p>
            <a:pPr lvl="1"/>
            <a:r>
              <a:rPr lang="en-US" dirty="0" smtClean="0"/>
              <a:t>In the MESH_parameters_CLASS.ini file, set the number of grids (NL) to 1</a:t>
            </a:r>
          </a:p>
          <a:p>
            <a:pPr lvl="1"/>
            <a:r>
              <a:rPr lang="en-US" dirty="0" smtClean="0"/>
              <a:t>No longer need to have the MESH_drainage_database.r2c, MESH_input_streamflow.txt, or MESH_input_reservoir.txt files</a:t>
            </a:r>
          </a:p>
          <a:p>
            <a:pPr lvl="1"/>
            <a:r>
              <a:rPr lang="en-US" dirty="0" smtClean="0"/>
              <a:t>See </a:t>
            </a:r>
            <a:r>
              <a:rPr lang="en-CA" sz="1900" dirty="0" smtClean="0">
                <a:hlinkClick r:id="rId4"/>
              </a:rPr>
              <a:t>https://wiki.usask.ca/display/MESH/RUNMODE</a:t>
            </a:r>
            <a:endParaRPr lang="en-CA" sz="1900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5" y="5433500"/>
            <a:ext cx="9867900" cy="1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/>
              <a:t>Note: the following steps are somewhat iterative, as the choices </a:t>
            </a:r>
            <a:r>
              <a:rPr lang="en-CA" b="1" i="1" dirty="0" smtClean="0"/>
              <a:t>or changes made </a:t>
            </a:r>
            <a:r>
              <a:rPr lang="en-CA" b="1" i="1" dirty="0"/>
              <a:t>in model configuration </a:t>
            </a:r>
            <a:r>
              <a:rPr lang="en-CA" b="1" i="1" dirty="0" smtClean="0"/>
              <a:t>may </a:t>
            </a:r>
            <a:r>
              <a:rPr lang="en-CA" b="1" i="1" dirty="0"/>
              <a:t>need to be reflected in multiple files</a:t>
            </a:r>
            <a:endParaRPr lang="en-CA" dirty="0"/>
          </a:p>
          <a:p>
            <a:r>
              <a:rPr lang="en-US" dirty="0" smtClean="0"/>
              <a:t>Prepare meteorological forcing data files</a:t>
            </a:r>
          </a:p>
          <a:p>
            <a:pPr lvl="1"/>
            <a:r>
              <a:rPr lang="en-US" dirty="0" smtClean="0"/>
              <a:t>See this MESH wiki page for more details: </a:t>
            </a:r>
            <a:r>
              <a:rPr lang="en-CA" sz="1800" u="sng" dirty="0">
                <a:hlinkClick r:id="rId3"/>
              </a:rPr>
              <a:t>https://wiki.usask.ca/display/MESH/Meteorological+Input</a:t>
            </a:r>
            <a:endParaRPr lang="en-CA" dirty="0"/>
          </a:p>
          <a:p>
            <a:pPr lvl="1"/>
            <a:r>
              <a:rPr lang="en-CA" dirty="0"/>
              <a:t>.csv files may be used for point mode</a:t>
            </a:r>
          </a:p>
          <a:p>
            <a:pPr lvl="2"/>
            <a:r>
              <a:rPr lang="en-CA" dirty="0"/>
              <a:t>Only 1 column needed since only 1 GRU in the basin</a:t>
            </a:r>
          </a:p>
          <a:p>
            <a:pPr lvl="1"/>
            <a:r>
              <a:rPr lang="en-US" dirty="0" smtClean="0"/>
              <a:t>See the file: </a:t>
            </a:r>
            <a:r>
              <a:rPr lang="en-US" i="1" dirty="0" smtClean="0"/>
              <a:t>Code/</a:t>
            </a:r>
            <a:r>
              <a:rPr lang="en-US" i="1" dirty="0" err="1" smtClean="0"/>
              <a:t>ForcingFilePrep.ipynb</a:t>
            </a:r>
            <a:endParaRPr lang="en-US" i="1" dirty="0" smtClean="0"/>
          </a:p>
          <a:p>
            <a:pPr lvl="2"/>
            <a:r>
              <a:rPr lang="en-US" dirty="0" smtClean="0"/>
              <a:t>Note: I manually downloaded the observed data from WISKI desktop app as WISKI Tools python code was not working for BER_OBS_11 (Modelling dataset)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2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parameters for the CLASS and hydrology .</a:t>
            </a:r>
            <a:r>
              <a:rPr lang="en-US" dirty="0" err="1" smtClean="0"/>
              <a:t>ini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Make sure to use the “version 2.0” of they hydrology.ini file (</a:t>
            </a:r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wiki.usask.ca/pages/viewpage.action?pageId=1176797394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Additional parameters need to be defined if using PDMROF or FROZEN algorithms</a:t>
            </a:r>
          </a:p>
          <a:p>
            <a:pPr lvl="2"/>
            <a:r>
              <a:rPr lang="en-US" dirty="0" smtClean="0"/>
              <a:t>Note: for </a:t>
            </a:r>
            <a:r>
              <a:rPr lang="en-US" dirty="0"/>
              <a:t>using FROZENSOILINFILFLAG: number of columns for </a:t>
            </a:r>
            <a:r>
              <a:rPr lang="en-US" dirty="0" err="1"/>
              <a:t>to_ACC</a:t>
            </a:r>
            <a:r>
              <a:rPr lang="en-US" dirty="0"/>
              <a:t> must = number of year running the model </a:t>
            </a:r>
            <a:endParaRPr lang="en-US" dirty="0" smtClean="0"/>
          </a:p>
          <a:p>
            <a:pPr lvl="1"/>
            <a:r>
              <a:rPr lang="en-US" dirty="0" smtClean="0"/>
              <a:t>Some of the hydrology parameters in the CLASS file not used for flat CLASS</a:t>
            </a:r>
            <a:endParaRPr lang="en-CA" dirty="0" smtClean="0"/>
          </a:p>
          <a:p>
            <a:pPr lvl="1"/>
            <a:r>
              <a:rPr lang="en-US" dirty="0" smtClean="0"/>
              <a:t>Note the different sections of the CLASS.ini file (see future slides if needed)</a:t>
            </a:r>
          </a:p>
          <a:p>
            <a:pPr lvl="1"/>
            <a:r>
              <a:rPr lang="en-US" dirty="0" smtClean="0"/>
              <a:t>See the wiki for more details about the parameters:</a:t>
            </a:r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wiki.usask.ca/display/MESH/MESH_parameters_CLASS.ini</a:t>
            </a:r>
            <a:endParaRPr lang="en-CA" dirty="0" smtClean="0"/>
          </a:p>
          <a:p>
            <a:pPr lvl="2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wiki.usask.ca/display/MESH/MESH_parameters_hydrology.ini</a:t>
            </a:r>
            <a:endParaRPr lang="en-CA" dirty="0" smtClean="0"/>
          </a:p>
          <a:p>
            <a:pPr lvl="2"/>
            <a:r>
              <a:rPr lang="en-CA" dirty="0">
                <a:hlinkClick r:id="rId5"/>
              </a:rPr>
              <a:t>https://wiki.usask.ca/display/MESH/MESH+Parameter+Selection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1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the run options file (MESH_input_run_options.ini)</a:t>
            </a:r>
          </a:p>
          <a:p>
            <a:pPr lvl="1"/>
            <a:r>
              <a:rPr lang="en-US" dirty="0" smtClean="0"/>
              <a:t>Appropriate flags</a:t>
            </a:r>
          </a:p>
          <a:p>
            <a:pPr lvl="2"/>
            <a:r>
              <a:rPr lang="en-US" dirty="0" smtClean="0"/>
              <a:t>Ex. IWF (runoff algorithm used), IPCP (</a:t>
            </a:r>
            <a:r>
              <a:rPr lang="en-US" dirty="0" err="1" smtClean="0"/>
              <a:t>precip</a:t>
            </a:r>
            <a:r>
              <a:rPr lang="en-US" dirty="0" smtClean="0"/>
              <a:t>. Phase partitioning), SHDFILEFLAG, RUNMODE, FROZENSOILINFILFLAG</a:t>
            </a:r>
          </a:p>
          <a:p>
            <a:pPr lvl="1"/>
            <a:r>
              <a:rPr lang="en-US" dirty="0" smtClean="0"/>
              <a:t>Start and stop date and times</a:t>
            </a:r>
          </a:p>
          <a:p>
            <a:pPr lvl="2"/>
            <a:r>
              <a:rPr lang="en-US" dirty="0" smtClean="0"/>
              <a:t>Note: model must start on or after the first </a:t>
            </a:r>
            <a:r>
              <a:rPr lang="en-US" dirty="0" err="1" smtClean="0"/>
              <a:t>timestep</a:t>
            </a:r>
            <a:r>
              <a:rPr lang="en-US" dirty="0" smtClean="0"/>
              <a:t> of the forcing data (which is specified in CLASS.ini)</a:t>
            </a:r>
          </a:p>
          <a:p>
            <a:pPr lvl="1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wiki.usask.ca/display/MESH/MESH_input_run_options.ini</a:t>
            </a:r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9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run scripts and run the model</a:t>
            </a:r>
          </a:p>
          <a:p>
            <a:pPr lvl="1"/>
            <a:r>
              <a:rPr lang="en-US" dirty="0" smtClean="0"/>
              <a:t>For this example, see Model/Config_PointScale/RunAll.sh</a:t>
            </a:r>
          </a:p>
          <a:p>
            <a:pPr lvl="2"/>
            <a:r>
              <a:rPr lang="en-US" dirty="0" smtClean="0"/>
              <a:t>Runs a </a:t>
            </a:r>
            <a:r>
              <a:rPr lang="en-US" dirty="0" err="1" smtClean="0"/>
              <a:t>makefile</a:t>
            </a:r>
            <a:r>
              <a:rPr lang="en-US" dirty="0" smtClean="0"/>
              <a:t> to process the driving data</a:t>
            </a:r>
          </a:p>
          <a:p>
            <a:pPr lvl="2"/>
            <a:r>
              <a:rPr lang="en-US" dirty="0" smtClean="0"/>
              <a:t>Creates a symbolic link to the driving data in the model folder</a:t>
            </a:r>
          </a:p>
          <a:p>
            <a:pPr lvl="2"/>
            <a:r>
              <a:rPr lang="en-US" dirty="0" smtClean="0"/>
              <a:t>Compiles the model</a:t>
            </a:r>
          </a:p>
          <a:p>
            <a:pPr lvl="2"/>
            <a:r>
              <a:rPr lang="en-US" dirty="0" smtClean="0"/>
              <a:t>Runs the model</a:t>
            </a:r>
          </a:p>
          <a:p>
            <a:pPr lvl="2"/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Process the outputs and generate image files of the graphs (not working -&gt; issue with windows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linux</a:t>
            </a:r>
            <a:r>
              <a:rPr lang="en-US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subsystem)</a:t>
            </a:r>
            <a:endParaRPr lang="en-CA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79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Model Outputs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ipynb</a:t>
            </a:r>
            <a:r>
              <a:rPr lang="en-US" dirty="0"/>
              <a:t> in the output folder and run all -&gt; this will save the plots as .</a:t>
            </a:r>
            <a:r>
              <a:rPr lang="en-US" dirty="0" err="1"/>
              <a:t>png</a:t>
            </a:r>
            <a:r>
              <a:rPr lang="en-US" dirty="0"/>
              <a:t> files for comparison with other scenarios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7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8C2C622-C616-408B-BB0C-9A0E2E00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D3CFC-7908-4534-B22D-17EB70E7240C}"/>
              </a:ext>
            </a:extLst>
          </p:cNvPr>
          <p:cNvGrpSpPr/>
          <p:nvPr/>
        </p:nvGrpSpPr>
        <p:grpSpPr>
          <a:xfrm>
            <a:off x="-1" y="2186875"/>
            <a:ext cx="9341070" cy="3473797"/>
            <a:chOff x="241737" y="2190972"/>
            <a:chExt cx="8784022" cy="3510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8FAA5B-EF54-48C2-88BB-2351EF63B4E6}"/>
                </a:ext>
              </a:extLst>
            </p:cNvPr>
            <p:cNvSpPr/>
            <p:nvPr/>
          </p:nvSpPr>
          <p:spPr>
            <a:xfrm>
              <a:off x="241737" y="2190972"/>
              <a:ext cx="8784022" cy="730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360C0-066E-4DE8-9825-DDA5C7D6F983}"/>
                </a:ext>
              </a:extLst>
            </p:cNvPr>
            <p:cNvSpPr/>
            <p:nvPr/>
          </p:nvSpPr>
          <p:spPr>
            <a:xfrm>
              <a:off x="241737" y="2921149"/>
              <a:ext cx="8784022" cy="1276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48804-5F9B-4368-934A-B1E80A821EC9}"/>
                </a:ext>
              </a:extLst>
            </p:cNvPr>
            <p:cNvSpPr/>
            <p:nvPr/>
          </p:nvSpPr>
          <p:spPr>
            <a:xfrm>
              <a:off x="241737" y="4201001"/>
              <a:ext cx="8784022" cy="396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620298-B387-4FC9-8D78-9BFEE19C9532}"/>
                </a:ext>
              </a:extLst>
            </p:cNvPr>
            <p:cNvSpPr/>
            <p:nvPr/>
          </p:nvSpPr>
          <p:spPr>
            <a:xfrm>
              <a:off x="241737" y="4597331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FFAE95-58AE-4604-A4A6-B2803722337A}"/>
                </a:ext>
              </a:extLst>
            </p:cNvPr>
            <p:cNvSpPr/>
            <p:nvPr/>
          </p:nvSpPr>
          <p:spPr>
            <a:xfrm>
              <a:off x="241737" y="5149559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8FF2BC-306D-42ED-9A16-B35500DBF64E}"/>
              </a:ext>
            </a:extLst>
          </p:cNvPr>
          <p:cNvSpPr txBox="1"/>
          <p:nvPr/>
        </p:nvSpPr>
        <p:spPr>
          <a:xfrm>
            <a:off x="41101" y="2419384"/>
            <a:ext cx="79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Header Info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8C17A-81A3-4BDC-98F0-71664D27058D}"/>
              </a:ext>
            </a:extLst>
          </p:cNvPr>
          <p:cNvSpPr txBox="1"/>
          <p:nvPr/>
        </p:nvSpPr>
        <p:spPr>
          <a:xfrm>
            <a:off x="16138" y="416775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Hydraulic Parameters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F0840-3A18-404D-A190-B3C597BF0CF9}"/>
              </a:ext>
            </a:extLst>
          </p:cNvPr>
          <p:cNvSpPr txBox="1"/>
          <p:nvPr/>
        </p:nvSpPr>
        <p:spPr>
          <a:xfrm>
            <a:off x="28619" y="4641008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64AE9-6114-48DA-A2CE-0C3D4560CE05}"/>
              </a:ext>
            </a:extLst>
          </p:cNvPr>
          <p:cNvSpPr txBox="1"/>
          <p:nvPr/>
        </p:nvSpPr>
        <p:spPr>
          <a:xfrm>
            <a:off x="8069" y="5135677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</p:spTree>
    <p:extLst>
      <p:ext uri="{BB962C8B-B14F-4D97-AF65-F5344CB8AC3E}">
        <p14:creationId xmlns:p14="http://schemas.microsoft.com/office/powerpoint/2010/main" val="367460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1D1FD89317643A7C81A96EC24BEED" ma:contentTypeVersion="11" ma:contentTypeDescription="Create a new document." ma:contentTypeScope="" ma:versionID="1d217b477967e47d80610745fda99ba0">
  <xsd:schema xmlns:xsd="http://www.w3.org/2001/XMLSchema" xmlns:xs="http://www.w3.org/2001/XMLSchema" xmlns:p="http://schemas.microsoft.com/office/2006/metadata/properties" xmlns:ns3="4f50ba49-0a3d-4b68-8c9c-6392e65ccdfd" xmlns:ns4="617ececa-b5e3-4507-93d4-61bdda0dd2e5" targetNamespace="http://schemas.microsoft.com/office/2006/metadata/properties" ma:root="true" ma:fieldsID="a0ffe11becfa4462a633418d16034d3a" ns3:_="" ns4:_="">
    <xsd:import namespace="4f50ba49-0a3d-4b68-8c9c-6392e65ccdfd"/>
    <xsd:import namespace="617ececa-b5e3-4507-93d4-61bdda0dd2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0ba49-0a3d-4b68-8c9c-6392e65cc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ceca-b5e3-4507-93d4-61bdda0dd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EBF7C-6D45-433A-80A1-26E4C26A448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17ececa-b5e3-4507-93d4-61bdda0dd2e5"/>
    <ds:schemaRef ds:uri="4f50ba49-0a3d-4b68-8c9c-6392e65ccdf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7D1EA0-8447-41A6-BE98-2FBFFB76C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0ba49-0a3d-4b68-8c9c-6392e65ccdfd"/>
    <ds:schemaRef ds:uri="617ececa-b5e3-4507-93d4-61bdda0dd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BEFEAC-52A2-4CDA-B21A-D96CDD9277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808</Words>
  <Application>Microsoft Office PowerPoint</Application>
  <PresentationFormat>Widescreen</PresentationFormat>
  <Paragraphs>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White Gull Creek MESH Point Scale Configuration Exercise</vt:lpstr>
      <vt:lpstr>Pre-modelling steps</vt:lpstr>
      <vt:lpstr>Notes about Point Mode</vt:lpstr>
      <vt:lpstr>Configure the model</vt:lpstr>
      <vt:lpstr>Configure the model</vt:lpstr>
      <vt:lpstr>Configure the model</vt:lpstr>
      <vt:lpstr>Configure the model</vt:lpstr>
      <vt:lpstr>Process the Model Outputs</vt:lpstr>
      <vt:lpstr>MESH Model Files – CLASS.ini</vt:lpstr>
      <vt:lpstr>MESH Model Files – CLASS.ini</vt:lpstr>
      <vt:lpstr>MESH Model Files – CLASS.ini</vt:lpstr>
      <vt:lpstr>MESH Model Files – CLASS.ini</vt:lpstr>
      <vt:lpstr>MESH Model Files – CLASS.ini</vt:lpstr>
      <vt:lpstr>General Notes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Gull Creek MESH Point Scale Configuration</dc:title>
  <dc:creator>Brauner, Haley</dc:creator>
  <cp:lastModifiedBy>Brauner, Haley</cp:lastModifiedBy>
  <cp:revision>29</cp:revision>
  <dcterms:created xsi:type="dcterms:W3CDTF">2020-01-14T16:38:26Z</dcterms:created>
  <dcterms:modified xsi:type="dcterms:W3CDTF">2020-01-22T19:47:45Z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0x0101004BB1D1FD89317643A7C81A96EC24BEED</vt:lpwstr>
  </property>
</Properties>
</file>